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0"/>
  </p:notesMasterIdLst>
  <p:sldIdLst>
    <p:sldId id="256" r:id="rId5"/>
    <p:sldId id="2146847054" r:id="rId6"/>
    <p:sldId id="262" r:id="rId7"/>
    <p:sldId id="263" r:id="rId8"/>
    <p:sldId id="265" r:id="rId9"/>
    <p:sldId id="266" r:id="rId10"/>
    <p:sldId id="267" r:id="rId11"/>
    <p:sldId id="2146847062" r:id="rId12"/>
    <p:sldId id="268" r:id="rId13"/>
    <p:sldId id="2146847055" r:id="rId14"/>
    <p:sldId id="269" r:id="rId15"/>
    <p:sldId id="2146847059" r:id="rId16"/>
    <p:sldId id="2146847063" r:id="rId17"/>
    <p:sldId id="2146847064" r:id="rId18"/>
    <p:sldId id="25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2B98E8-7AC3-75BD-DBFE-38A4BBF4F439}" v="10" dt="2024-01-05T12:23:35.348"/>
    <p1510:client id="{12466EFC-1F62-CA2C-07B1-96111B302B1B}" v="154" dt="2023-11-22T13:37:01.483"/>
    <p1510:client id="{47C7BCB7-7546-3717-E035-B2126C89CD1A}" v="2" dt="2023-11-22T12:55:27.32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-1056" y="-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xmlns="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xmlns="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xmlns="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xmlns="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xmlns="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xmlns="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xmlns="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xmlns="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xmlns="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SG" dirty="0"/>
              <a:t>Library AI Agent</a:t>
            </a:r>
            <a:endParaRPr lang="en-US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01566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1.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Abinaya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Arumugam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-Anna University Regional </a:t>
            </a:r>
            <a:r>
              <a:rPr lang="en-US" sz="2000" b="1" dirty="0" err="1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Campus,Coimbatore</a:t>
            </a:r>
            <a:r>
              <a:rPr lang="en-US" sz="2000" b="1" dirty="0" smtClean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-AI&amp;DS</a:t>
            </a: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7"/>
            <a:ext cx="9356021" cy="3446243"/>
          </a:xfrm>
        </p:spPr>
        <p:txBody>
          <a:bodyPr/>
          <a:lstStyle/>
          <a:p>
            <a:pPr marL="0" indent="0">
              <a:buNone/>
            </a:pPr>
            <a:endParaRPr lang="en-SG" sz="2000" b="1" dirty="0"/>
          </a:p>
          <a:p>
            <a:r>
              <a:rPr lang="en-SG" sz="2000" dirty="0"/>
              <a:t>Multi-language NLP support</a:t>
            </a:r>
          </a:p>
          <a:p>
            <a:r>
              <a:rPr lang="en-SG" sz="2000" dirty="0"/>
              <a:t>Mobile application integration</a:t>
            </a:r>
          </a:p>
          <a:p>
            <a:r>
              <a:rPr lang="en-SG" sz="2000" dirty="0"/>
              <a:t>Voice-command-based search assistant</a:t>
            </a:r>
          </a:p>
          <a:p>
            <a:r>
              <a:rPr lang="en-SG" sz="2000" dirty="0"/>
              <a:t>Integration with e-learning platforms</a:t>
            </a:r>
          </a:p>
          <a:p>
            <a:r>
              <a:rPr lang="en-SG" sz="2000" dirty="0"/>
              <a:t>Expanded to university-wide or inter-library systems</a:t>
            </a:r>
          </a:p>
          <a:p>
            <a:pPr marL="305435" indent="-305435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xmlns="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References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357C38BC-22B3-37B2-E0C3-812020A760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302026"/>
            <a:ext cx="10259406" cy="3666581"/>
          </a:xfrm>
        </p:spPr>
        <p:txBody>
          <a:bodyPr>
            <a:normAutofit/>
          </a:bodyPr>
          <a:lstStyle/>
          <a:p>
            <a:r>
              <a:rPr lang="en-SG" sz="2400" dirty="0"/>
              <a:t>IBM Watson NLP Docs</a:t>
            </a:r>
          </a:p>
          <a:p>
            <a:r>
              <a:rPr lang="en-SG" sz="2400" dirty="0"/>
              <a:t>IBM Granite AI Overview</a:t>
            </a:r>
          </a:p>
          <a:p>
            <a:r>
              <a:rPr lang="en-SG" sz="2400" dirty="0"/>
              <a:t>Research on Recommender Systems in Libraries</a:t>
            </a:r>
          </a:p>
          <a:p>
            <a:r>
              <a:rPr lang="en-SG" sz="2400" dirty="0"/>
              <a:t>Smart India Hackathon 2025 Problem Statement PDF</a:t>
            </a:r>
          </a:p>
        </p:txBody>
      </p:sp>
    </p:spTree>
    <p:extLst>
      <p:ext uri="{BB962C8B-B14F-4D97-AF65-F5344CB8AC3E}">
        <p14:creationId xmlns:p14="http://schemas.microsoft.com/office/powerpoint/2010/main" val="7289502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4269" y="1544121"/>
            <a:ext cx="7322108" cy="4673600"/>
          </a:xfr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145" y="1422936"/>
            <a:ext cx="7320265" cy="4856782"/>
          </a:xfrm>
        </p:spPr>
      </p:pic>
    </p:spTree>
    <p:extLst>
      <p:ext uri="{BB962C8B-B14F-4D97-AF65-F5344CB8AC3E}">
        <p14:creationId xmlns:p14="http://schemas.microsoft.com/office/powerpoint/2010/main" val="267128410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  <a:endParaRPr lang="en-SG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8425" y="1511070"/>
            <a:ext cx="7660924" cy="4673600"/>
          </a:xfrm>
        </p:spPr>
      </p:pic>
    </p:spTree>
    <p:extLst>
      <p:ext uri="{BB962C8B-B14F-4D97-AF65-F5344CB8AC3E}">
        <p14:creationId xmlns:p14="http://schemas.microsoft.com/office/powerpoint/2010/main" val="6179545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>
            <a:normAutofit/>
          </a:bodyPr>
          <a:lstStyle/>
          <a:p>
            <a:pPr algn="ctr"/>
            <a:r>
              <a:rPr lang="en-US" sz="44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Proposed System/Solution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Calibri"/>
              </a:rPr>
              <a:t>System </a:t>
            </a:r>
            <a:r>
              <a:rPr lang="en-US" sz="2000" b="1" dirty="0">
                <a:latin typeface="Arial"/>
                <a:ea typeface="+mn-lt"/>
                <a:cs typeface="+mn-lt"/>
              </a:rPr>
              <a:t>Development Approach </a:t>
            </a:r>
            <a:endParaRPr lang="en-US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Algorithm &amp; Deployment  </a:t>
            </a:r>
            <a:endParaRPr lang="en-US" dirty="0">
              <a:latin typeface="Arial"/>
              <a:cs typeface="Calibri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Result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Conclusion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References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0844" y="1311008"/>
            <a:ext cx="11140495" cy="3194891"/>
          </a:xfrm>
        </p:spPr>
        <p:txBody>
          <a:bodyPr/>
          <a:lstStyle/>
          <a:p>
            <a:pPr marL="0" indent="0">
              <a:buNone/>
            </a:pPr>
            <a:r>
              <a:rPr lang="en-SG" sz="2000" dirty="0" smtClean="0"/>
              <a:t>In </a:t>
            </a:r>
            <a:r>
              <a:rPr lang="en-SG" sz="2000" dirty="0"/>
              <a:t>academic environments, students often face difficulties in locating the most relevant learning resources from vast library collections. Manual search is time-consuming and inefficient.</a:t>
            </a:r>
            <a:br>
              <a:rPr lang="en-SG" sz="2000" dirty="0"/>
            </a:br>
            <a:r>
              <a:rPr lang="en-SG" sz="2000" dirty="0"/>
              <a:t>The challenge is to build an </a:t>
            </a:r>
            <a:r>
              <a:rPr lang="en-SG" sz="2000" b="1" dirty="0"/>
              <a:t>AI-powered Library Agent</a:t>
            </a:r>
            <a:r>
              <a:rPr lang="en-SG" sz="2000" dirty="0"/>
              <a:t> that understands student needs, </a:t>
            </a:r>
            <a:r>
              <a:rPr lang="en-SG" sz="2000" dirty="0" err="1"/>
              <a:t>analyzes</a:t>
            </a:r>
            <a:r>
              <a:rPr lang="en-SG" sz="2000" dirty="0"/>
              <a:t> academic data like course syllabus and topics, and suggests the most suitable books.</a:t>
            </a:r>
            <a:br>
              <a:rPr lang="en-SG" sz="2000" dirty="0"/>
            </a:br>
            <a:r>
              <a:rPr lang="en-SG" sz="2000" dirty="0"/>
              <a:t>The system should also handle real-time availability, prioritization of high-demand titles, and assist in reservations or waitlists.</a:t>
            </a:r>
            <a:r>
              <a:rPr lang="en-IN" sz="2000" dirty="0" smtClean="0">
                <a:solidFill>
                  <a:srgbClr val="0F0F0F"/>
                </a:solidFill>
                <a:ea typeface="+mn-lt"/>
                <a:cs typeface="+mn-lt"/>
              </a:rPr>
              <a:t>.</a:t>
            </a:r>
            <a:endParaRPr lang="en-IN" sz="2000" dirty="0" smtClean="0"/>
          </a:p>
          <a:p>
            <a:pPr marL="305435" indent="-305435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Proposed Solution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01" y="1222873"/>
            <a:ext cx="11122395" cy="3866920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SG" sz="2000" dirty="0" smtClean="0"/>
              <a:t>The </a:t>
            </a:r>
            <a:r>
              <a:rPr lang="en-SG" sz="2000" dirty="0"/>
              <a:t>proposed system is a Library AI Agent that:</a:t>
            </a:r>
          </a:p>
          <a:p>
            <a:r>
              <a:rPr lang="en-SG" sz="2000" dirty="0"/>
              <a:t>Uses </a:t>
            </a:r>
            <a:r>
              <a:rPr lang="en-SG" sz="2000" b="1" dirty="0"/>
              <a:t>Natural Language Processing (NLP)</a:t>
            </a:r>
            <a:r>
              <a:rPr lang="en-SG" sz="2000" dirty="0"/>
              <a:t> to understand student queries.</a:t>
            </a:r>
          </a:p>
          <a:p>
            <a:r>
              <a:rPr lang="en-SG" sz="2000" dirty="0" err="1"/>
              <a:t>Analyzes</a:t>
            </a:r>
            <a:r>
              <a:rPr lang="en-SG" sz="2000" dirty="0"/>
              <a:t> </a:t>
            </a:r>
            <a:r>
              <a:rPr lang="en-SG" sz="2000" b="1" dirty="0"/>
              <a:t>user profiles</a:t>
            </a:r>
            <a:r>
              <a:rPr lang="en-SG" sz="2000" dirty="0"/>
              <a:t>, </a:t>
            </a:r>
            <a:r>
              <a:rPr lang="en-SG" sz="2000" b="1" dirty="0"/>
              <a:t>course syllabi</a:t>
            </a:r>
            <a:r>
              <a:rPr lang="en-SG" sz="2000" dirty="0"/>
              <a:t>, and </a:t>
            </a:r>
            <a:r>
              <a:rPr lang="en-SG" sz="2000" b="1" dirty="0"/>
              <a:t>study topics</a:t>
            </a:r>
            <a:r>
              <a:rPr lang="en-SG" sz="2000" dirty="0"/>
              <a:t>.</a:t>
            </a:r>
          </a:p>
          <a:p>
            <a:r>
              <a:rPr lang="en-SG" sz="2000" dirty="0"/>
              <a:t>Recommends books/resources from the library database.</a:t>
            </a:r>
          </a:p>
          <a:p>
            <a:r>
              <a:rPr lang="en-SG" sz="2000" dirty="0"/>
              <a:t>Tracks real-time book availability and manages reservations or waitlists.</a:t>
            </a:r>
          </a:p>
          <a:p>
            <a:r>
              <a:rPr lang="en-SG" sz="2000" dirty="0"/>
              <a:t>Personalizes recommendations to enhance academic efficiency and engagement.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39640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b="1" dirty="0"/>
              <a:t>System Requirements</a:t>
            </a:r>
            <a:r>
              <a:rPr lang="en-SG" sz="2000" dirty="0"/>
              <a:t>:</a:t>
            </a:r>
          </a:p>
          <a:p>
            <a:r>
              <a:rPr lang="en-SG" sz="2000" dirty="0"/>
              <a:t>IBM Cloud </a:t>
            </a:r>
            <a:r>
              <a:rPr lang="en-SG" sz="2000" dirty="0" smtClean="0"/>
              <a:t>(mandatory)</a:t>
            </a:r>
            <a:endParaRPr lang="en-SG" sz="2000" dirty="0"/>
          </a:p>
          <a:p>
            <a:r>
              <a:rPr lang="en-SG" sz="2000" dirty="0"/>
              <a:t>IBM Watson/NLP (Granite</a:t>
            </a:r>
            <a:r>
              <a:rPr lang="en-SG" sz="2000" dirty="0" smtClean="0"/>
              <a:t>)</a:t>
            </a:r>
            <a:endParaRPr lang="en-SG" sz="2000" dirty="0"/>
          </a:p>
          <a:p>
            <a:r>
              <a:rPr lang="en-US" sz="2000" dirty="0" smtClean="0"/>
              <a:t>IBM Cloud Object Storage for dataset handling</a:t>
            </a:r>
            <a:endParaRPr lang="en-SG" sz="2000" dirty="0"/>
          </a:p>
          <a:p>
            <a:pPr marL="0" indent="0">
              <a:buNone/>
            </a:pPr>
            <a:r>
              <a:rPr lang="en-SG" sz="2000" b="1" dirty="0"/>
              <a:t>Libraries/Tools</a:t>
            </a:r>
            <a:r>
              <a:rPr lang="en-SG" sz="2000" dirty="0"/>
              <a:t>:</a:t>
            </a:r>
          </a:p>
          <a:p>
            <a:r>
              <a:rPr lang="en-SG" sz="2000" dirty="0"/>
              <a:t>IBM Granite </a:t>
            </a:r>
            <a:r>
              <a:rPr lang="en-SG" sz="2000" dirty="0" smtClean="0"/>
              <a:t>LLM</a:t>
            </a:r>
            <a:endParaRPr lang="en-SG" sz="2000" dirty="0"/>
          </a:p>
          <a:p>
            <a:r>
              <a:rPr lang="en-SG" sz="2000" dirty="0"/>
              <a:t>Watson NLP Services</a:t>
            </a: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SG" sz="2000" b="1" dirty="0"/>
              <a:t>Algorithm</a:t>
            </a:r>
            <a:r>
              <a:rPr lang="en-SG" sz="2000" dirty="0"/>
              <a:t>:</a:t>
            </a:r>
          </a:p>
          <a:p>
            <a:r>
              <a:rPr lang="en-SG" sz="2000" dirty="0"/>
              <a:t>NLP-based semantic similarity and intent classification</a:t>
            </a:r>
          </a:p>
          <a:p>
            <a:r>
              <a:rPr lang="en-SG" sz="2000" dirty="0"/>
              <a:t>Query processing with IBM Granite</a:t>
            </a:r>
          </a:p>
          <a:p>
            <a:r>
              <a:rPr lang="en-SG" sz="2000" dirty="0"/>
              <a:t>Rule-based &amp; AI-based recommendation ranking</a:t>
            </a:r>
          </a:p>
          <a:p>
            <a:r>
              <a:rPr lang="en-SG" sz="2000" dirty="0"/>
              <a:t>Book prioritization based on availability and demand</a:t>
            </a:r>
          </a:p>
          <a:p>
            <a:pPr marL="0" indent="0">
              <a:buNone/>
            </a:pPr>
            <a:r>
              <a:rPr lang="en-SG" sz="2000" b="1" dirty="0"/>
              <a:t>Deployment</a:t>
            </a:r>
            <a:r>
              <a:rPr lang="en-SG" sz="2000" dirty="0"/>
              <a:t>:</a:t>
            </a:r>
          </a:p>
          <a:p>
            <a:r>
              <a:rPr lang="en-SG" sz="2000" dirty="0"/>
              <a:t>Hosted on IBM Cloud </a:t>
            </a:r>
            <a:r>
              <a:rPr lang="en-SG" sz="2000" dirty="0" err="1"/>
              <a:t>Lite</a:t>
            </a:r>
            <a:endParaRPr lang="en-SG" sz="2000" dirty="0"/>
          </a:p>
          <a:p>
            <a:r>
              <a:rPr lang="en-SG" sz="2000" dirty="0"/>
              <a:t>NLP queries handled by IBM Granite or Watson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43" y="1312767"/>
            <a:ext cx="9954202" cy="4746044"/>
          </a:xfrm>
        </p:spPr>
      </p:pic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b="1" dirty="0" smtClean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RESULT</a:t>
            </a:r>
            <a:endParaRPr lang="en-SG" sz="3600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642" y="1433952"/>
            <a:ext cx="9818636" cy="4673600"/>
          </a:xfrm>
        </p:spPr>
      </p:pic>
    </p:spTree>
    <p:extLst>
      <p:ext uri="{BB962C8B-B14F-4D97-AF65-F5344CB8AC3E}">
        <p14:creationId xmlns:p14="http://schemas.microsoft.com/office/powerpoint/2010/main" val="2364201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xmlns="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9158" y="669105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</a:t>
            </a:r>
            <a:endParaRPr lang="en-US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xmlns="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1860" y="1191858"/>
            <a:ext cx="10697379" cy="31047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SG" sz="2000" dirty="0"/>
              <a:t>The </a:t>
            </a:r>
            <a:r>
              <a:rPr lang="en-SG" sz="2000" b="1" dirty="0"/>
              <a:t>Library AI Agent</a:t>
            </a:r>
            <a:r>
              <a:rPr lang="en-SG" sz="2000" dirty="0"/>
              <a:t> simplifies book discovery and saves students valuable time by offering personalized recommendations through AI and NLP. It enhances access to academic resources and improves student-library interaction. This solution demonstrates how combining </a:t>
            </a:r>
            <a:r>
              <a:rPr lang="en-SG" sz="2000" b="1" dirty="0"/>
              <a:t>AI, NLP, and cloud technologies</a:t>
            </a:r>
            <a:r>
              <a:rPr lang="en-SG" sz="2000" dirty="0"/>
              <a:t> can effectively address real-time educational challenges and boost learning efficiency.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9162bd5b-4ed9-4da3-b376-05204580ba3f"/>
    <ds:schemaRef ds:uri="c0fa2617-96bd-425d-8578-e93563fe37c5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elements/1.1/"/>
    <ds:schemaRef ds:uri="http://schemas.microsoft.com/office/2006/metadata/properties"/>
    <ds:schemaRef ds:uri="c0fa2617-96bd-425d-8578-e93563fe37c5"/>
    <ds:schemaRef ds:uri="9162bd5b-4ed9-4da3-b376-05204580ba3f"/>
    <ds:schemaRef ds:uri="http://www.w3.org/XML/1998/namespace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82</TotalTime>
  <Words>287</Words>
  <Application>Microsoft Office PowerPoint</Application>
  <PresentationFormat>Custom</PresentationFormat>
  <Paragraphs>60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DividendVTI</vt:lpstr>
      <vt:lpstr>Library AI Agent</vt:lpstr>
      <vt:lpstr>OUTLINE</vt:lpstr>
      <vt:lpstr>Problem Statement</vt:lpstr>
      <vt:lpstr>Proposed Solution</vt:lpstr>
      <vt:lpstr>System  Approach</vt:lpstr>
      <vt:lpstr>Algorithm &amp; Deployment</vt:lpstr>
      <vt:lpstr>Result</vt:lpstr>
      <vt:lpstr>RESULT</vt:lpstr>
      <vt:lpstr>Conclusion</vt:lpstr>
      <vt:lpstr>PowerPoint Presentation</vt:lpstr>
      <vt:lpstr>References</vt:lpstr>
      <vt:lpstr>IBM Certifications</vt:lpstr>
      <vt:lpstr>IBM Certifications</vt:lpstr>
      <vt:lpstr>IBM Certifications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Vijay</cp:lastModifiedBy>
  <cp:revision>32</cp:revision>
  <dcterms:created xsi:type="dcterms:W3CDTF">2021-05-26T16:50:10Z</dcterms:created>
  <dcterms:modified xsi:type="dcterms:W3CDTF">2025-08-02T04:45:03Z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