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697"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8"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699"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0"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1"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2"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83"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4" name="Holder 3"/>
          <p:cNvSpPr>
            <a:spLocks noGrp="1"/>
          </p:cNvSpPr>
          <p:nvPr>
            <p:ph type="body" idx="1"/>
          </p:nvPr>
        </p:nvSpPr>
        <p:spPr/>
        <p:txBody>
          <a:bodyPr bIns="0" lIns="0" rIns="0" tIns="0"/>
          <a:p/>
        </p:txBody>
      </p:sp>
      <p:sp>
        <p:nvSpPr>
          <p:cNvPr id="1048685"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6"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87"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88"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9"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0"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1"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3"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694"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5"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6"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jpe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39"/>
          </a:xfrm>
          <a:prstGeom prst="rect"/>
          <a:noFill/>
        </p:spPr>
        <p:txBody>
          <a:bodyPr rtlCol="0" wrap="square">
            <a:spAutoFit/>
          </a:bodyPr>
          <a:p>
            <a:r>
              <a:rPr sz="2400" lang="en-US"/>
              <a:t>STUDENT NAME:</a:t>
            </a:r>
            <a:r>
              <a:rPr sz="2400" lang="en-US"/>
              <a:t> A</a:t>
            </a:r>
            <a:r>
              <a:rPr sz="2400" lang="en-US"/>
              <a:t>B</a:t>
            </a:r>
            <a:r>
              <a:rPr sz="2400" lang="en-US"/>
              <a:t>I</a:t>
            </a:r>
            <a:r>
              <a:rPr sz="2400" lang="en-US"/>
              <a:t>N</a:t>
            </a:r>
            <a:r>
              <a:rPr sz="2400" lang="en-US"/>
              <a:t>A</a:t>
            </a:r>
            <a:r>
              <a:rPr sz="2400" lang="en-US"/>
              <a:t>Y</a:t>
            </a:r>
            <a:r>
              <a:rPr sz="2400" lang="en-US"/>
              <a:t>A</a:t>
            </a:r>
            <a:r>
              <a:rPr sz="2400" lang="en-US"/>
              <a:t> </a:t>
            </a:r>
            <a:r>
              <a:rPr sz="2400" lang="en-US"/>
              <a:t>G </a:t>
            </a:r>
            <a:endParaRPr dirty="0" sz="2400" lang="en-US"/>
          </a:p>
          <a:p>
            <a:r>
              <a:rPr dirty="0" sz="2400" lang="en-US"/>
              <a:t>REGISTER NO:</a:t>
            </a:r>
            <a:r>
              <a:rPr dirty="0" sz="2400" lang="en-US"/>
              <a:t>u</a:t>
            </a:r>
            <a:r>
              <a:rPr dirty="0" sz="2400" lang="en-US"/>
              <a:t>m</a:t>
            </a:r>
            <a:r>
              <a:rPr dirty="0" sz="2400" lang="en-US"/>
              <a:t>n</a:t>
            </a:r>
            <a:r>
              <a:rPr dirty="0" sz="2400" lang="en-US"/>
              <a:t>1</a:t>
            </a:r>
            <a:r>
              <a:rPr dirty="0" sz="2400" lang="en-US"/>
              <a:t>6</a:t>
            </a:r>
            <a:r>
              <a:rPr dirty="0" sz="2400" lang="en-US"/>
              <a:t>3</a:t>
            </a:r>
            <a:r>
              <a:rPr dirty="0" sz="2400" lang="en-US"/>
              <a:t>u</a:t>
            </a:r>
            <a:r>
              <a:rPr dirty="0" sz="2400" lang="en-US"/>
              <a:t>2</a:t>
            </a:r>
            <a:r>
              <a:rPr dirty="0" sz="2400" lang="en-US"/>
              <a:t>2</a:t>
            </a:r>
            <a:r>
              <a:rPr dirty="0" sz="2400" lang="en-US"/>
              <a:t>c</a:t>
            </a:r>
            <a:r>
              <a:rPr dirty="0" sz="2400" lang="en-US"/>
              <a:t>n</a:t>
            </a:r>
            <a:r>
              <a:rPr dirty="0" sz="2400" lang="en-US"/>
              <a:t>1</a:t>
            </a:r>
            <a:r>
              <a:rPr dirty="0" sz="2400" lang="en-US"/>
              <a:t>3</a:t>
            </a:r>
            <a:r>
              <a:rPr dirty="0" sz="2400" lang="en-US"/>
              <a:t>5</a:t>
            </a:r>
            <a:endParaRPr altLang="en-US" lang="zh-CN"/>
          </a:p>
          <a:p>
            <a:r>
              <a:rPr dirty="0" sz="2400" lang="en-US"/>
              <a:t>DEPARTMENT:</a:t>
            </a:r>
            <a:r>
              <a:rPr dirty="0" sz="2400" lang="en-US"/>
              <a:t> BCOM </a:t>
            </a:r>
            <a:r>
              <a:rPr dirty="0" sz="2400" lang="en-US"/>
              <a:t>C</a:t>
            </a:r>
            <a:r>
              <a:rPr dirty="0" sz="2400" lang="en-US"/>
              <a:t>O</a:t>
            </a:r>
            <a:r>
              <a:rPr dirty="0" sz="2400" lang="en-US"/>
              <a:t>M</a:t>
            </a:r>
            <a:r>
              <a:rPr dirty="0" sz="2400" lang="en-US"/>
              <a:t>P</a:t>
            </a:r>
            <a:r>
              <a:rPr dirty="0" sz="2400" lang="en-US"/>
              <a:t>UTER </a:t>
            </a:r>
            <a:r>
              <a:rPr dirty="0" sz="2400" lang="en-US"/>
              <a:t>A</a:t>
            </a:r>
            <a:r>
              <a:rPr dirty="0" sz="2400" lang="en-US"/>
              <a:t>P</a:t>
            </a:r>
            <a:r>
              <a:rPr dirty="0" sz="2400" lang="en-US"/>
              <a:t>P</a:t>
            </a:r>
            <a:r>
              <a:rPr dirty="0" sz="2400" lang="en-US"/>
              <a:t>LICATION </a:t>
            </a:r>
            <a:endParaRPr altLang="en-US" lang="zh-CN"/>
          </a:p>
          <a:p>
            <a:r>
              <a:rPr dirty="0" sz="2400" lang="en-US"/>
              <a:t>COLLEGE</a:t>
            </a:r>
            <a:r>
              <a:rPr dirty="0" sz="2400" lang="en-US"/>
              <a:t> </a:t>
            </a:r>
            <a:r>
              <a:rPr dirty="0" sz="2400" lang="en-US"/>
              <a:t>H</a:t>
            </a:r>
            <a:r>
              <a:rPr dirty="0" sz="2400" lang="en-US"/>
              <a:t>I</a:t>
            </a:r>
            <a:r>
              <a:rPr dirty="0" sz="2400" lang="en-US"/>
              <a:t>N</a:t>
            </a:r>
            <a:r>
              <a:rPr dirty="0" sz="2400" lang="en-US"/>
              <a:t>D</a:t>
            </a:r>
            <a:r>
              <a:rPr dirty="0" sz="2400" lang="en-US"/>
              <a:t>U</a:t>
            </a:r>
            <a:r>
              <a:rPr dirty="0" sz="2400" lang="en-US"/>
              <a:t>STAN </a:t>
            </a:r>
            <a:r>
              <a:rPr dirty="0" sz="2400" lang="en-US"/>
              <a:t>C</a:t>
            </a:r>
            <a:r>
              <a:rPr dirty="0" sz="2400" lang="en-US"/>
              <a:t>O</a:t>
            </a:r>
            <a:r>
              <a:rPr dirty="0" sz="2400" lang="en-US"/>
              <a:t>L</a:t>
            </a:r>
            <a:r>
              <a:rPr dirty="0" sz="2400" lang="en-US"/>
              <a:t>LEGE </a:t>
            </a:r>
            <a:r>
              <a:rPr dirty="0" sz="2400" lang="en-US"/>
              <a:t>O</a:t>
            </a:r>
            <a:r>
              <a:rPr dirty="0" sz="2400" lang="en-US"/>
              <a:t>F</a:t>
            </a:r>
            <a:r>
              <a:rPr dirty="0" sz="2400" lang="en-US"/>
              <a:t> </a:t>
            </a:r>
            <a:r>
              <a:rPr dirty="0" sz="2400" lang="en-US"/>
              <a:t>A</a:t>
            </a:r>
            <a:r>
              <a:rPr dirty="0" sz="2400" lang="en-US"/>
              <a:t>R</a:t>
            </a:r>
            <a:r>
              <a:rPr dirty="0" sz="2400" lang="en-US"/>
              <a:t>T</a:t>
            </a:r>
            <a:r>
              <a:rPr dirty="0" sz="2400" lang="en-US"/>
              <a:t>S</a:t>
            </a:r>
            <a:r>
              <a:rPr dirty="0" sz="2400" lang="en-US"/>
              <a:t> </a:t>
            </a:r>
            <a:r>
              <a:rPr dirty="0" sz="2400" lang="en-US"/>
              <a:t>A</a:t>
            </a:r>
            <a:r>
              <a:rPr dirty="0" sz="2400" lang="en-US"/>
              <a:t>N</a:t>
            </a:r>
            <a:r>
              <a:rPr dirty="0" sz="2400" lang="en-US"/>
              <a:t>D</a:t>
            </a:r>
            <a:r>
              <a:rPr dirty="0" sz="2400" lang="en-US"/>
              <a:t> </a:t>
            </a:r>
            <a:r>
              <a:rPr dirty="0" sz="2400" lang="en-US"/>
              <a:t>S</a:t>
            </a:r>
            <a:r>
              <a:rPr dirty="0" sz="2400" lang="en-US"/>
              <a:t>C</a:t>
            </a:r>
            <a:r>
              <a:rPr dirty="0" sz="2400" lang="en-US"/>
              <a:t>I</a:t>
            </a:r>
            <a:r>
              <a:rPr dirty="0" sz="2400" lang="en-US"/>
              <a:t>ENCE </a:t>
            </a:r>
            <a:r>
              <a:rPr dirty="0" sz="2400" lang="en-US"/>
              <a:t>P</a:t>
            </a:r>
            <a:r>
              <a:rPr dirty="0" sz="2400" lang="en-US"/>
              <a:t>A</a:t>
            </a:r>
            <a:r>
              <a:rPr dirty="0" sz="2400" lang="en-US"/>
              <a:t>D</a:t>
            </a:r>
            <a:r>
              <a:rPr dirty="0" sz="2400" lang="en-US"/>
              <a:t>U</a:t>
            </a:r>
            <a:r>
              <a:rPr dirty="0" sz="2400" lang="en-US"/>
              <a:t>R</a:t>
            </a:r>
            <a:endParaRPr altLang="en-US" 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4"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5"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76"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713" name=""/>
          <p:cNvSpPr txBox="1"/>
          <p:nvPr/>
        </p:nvSpPr>
        <p:spPr>
          <a:xfrm>
            <a:off x="940825" y="1986275"/>
            <a:ext cx="10336393" cy="4282440"/>
          </a:xfrm>
          <a:prstGeom prst="rect"/>
        </p:spPr>
        <p:txBody>
          <a:bodyPr rtlCol="0" wrap="square">
            <a:spAutoFit/>
          </a:bodyPr>
          <a:p>
            <a:r>
              <a:rPr sz="2800" lang="en-IN">
                <a:solidFill>
                  <a:srgbClr val="000000"/>
                </a:solidFill>
              </a:rPr>
              <a:t>Step 1: Launch a new Excel spreadsheet and create
columns and rows.
Step 2: Mark weekends and holidays.
Step 3: Take action to prevent manual errors and input
inconsistencies.
Step 4: Add columns for calculating total presence and
absence.
Step 5: Make final touches and send the sheet to your
team.
</a:t>
            </a:r>
            <a:endParaRPr sz="2800" lang="en-IN">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0"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1"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pic>
        <p:nvPicPr>
          <p:cNvPr id="2097168" name=""/>
          <p:cNvPicPr>
            <a:picLocks/>
          </p:cNvPicPr>
          <p:nvPr/>
        </p:nvPicPr>
        <p:blipFill>
          <a:blip xmlns:r="http://schemas.openxmlformats.org/officeDocument/2006/relationships" r:embed="rId2"/>
          <a:stretch>
            <a:fillRect/>
          </a:stretch>
        </p:blipFill>
        <p:spPr>
          <a:xfrm rot="0">
            <a:off x="3674853" y="1696676"/>
            <a:ext cx="4842294" cy="3464648"/>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2" name="Title 1"/>
          <p:cNvSpPr>
            <a:spLocks noGrp="1"/>
          </p:cNvSpPr>
          <p:nvPr>
            <p:ph type="title"/>
          </p:nvPr>
        </p:nvSpPr>
        <p:spPr>
          <a:xfrm>
            <a:off x="755332" y="0"/>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714" name=""/>
          <p:cNvSpPr txBox="1"/>
          <p:nvPr/>
        </p:nvSpPr>
        <p:spPr>
          <a:xfrm>
            <a:off x="240120" y="723900"/>
            <a:ext cx="11951880" cy="6377939"/>
          </a:xfrm>
          <a:prstGeom prst="rect"/>
        </p:spPr>
        <p:txBody>
          <a:bodyPr rtlCol="0" wrap="square">
            <a:spAutoFit/>
          </a:bodyPr>
          <a:p>
            <a:r>
              <a:rPr sz="2800" lang="en-IN">
                <a:solidFill>
                  <a:srgbClr val="000000"/>
                </a:solidFill>
              </a:rPr>
              <a:t>Attendance management systems can be beneficial for both employees and
students, and can help organizations in a number of ways:
Employee productivity
An attendance management system can help ensure employees are paid
accurately and that their hours are tracked efficiently.
Labor compliance
An attendance management system can help organizations comply with labor
laws and regulations by providing accurate and auditable attendance records.
Overtime management
An attendance management system can help organizations track overtime
hours accurately, which can help increase employee satisfaction and avoid
losing profits.</a:t>
            </a:r>
            <a:endParaRPr sz="2800" lang="en-IN">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flipH="1">
            <a:off x="973064" y="575055"/>
            <a:ext cx="5876493"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703" name=""/>
          <p:cNvSpPr txBox="1"/>
          <p:nvPr/>
        </p:nvSpPr>
        <p:spPr>
          <a:xfrm>
            <a:off x="1179922" y="1857374"/>
            <a:ext cx="7296002" cy="4282441"/>
          </a:xfrm>
          <a:prstGeom prst="rect"/>
        </p:spPr>
        <p:txBody>
          <a:bodyPr rtlCol="0" wrap="square">
            <a:spAutoFit/>
          </a:bodyPr>
          <a:p>
            <a:r>
              <a:rPr sz="2800" lang="en-IN">
                <a:solidFill>
                  <a:srgbClr val="000000"/>
                </a:solidFill>
              </a:rPr>
              <a:t>1.Employee data analytics is the process of
selecting right person for right job
2. Attendences analysis is very
important to track a particular person
who is attending the meeting and
work day by day
3.calculating days of works to determine the the
salary of the employee
</a:t>
            </a:r>
            <a:endParaRPr sz="2800" lang="en-IN">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3"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4" name="TextBox 10"/>
          <p:cNvSpPr txBox="1"/>
          <p:nvPr/>
        </p:nvSpPr>
        <p:spPr>
          <a:xfrm>
            <a:off x="990600" y="2133600"/>
            <a:ext cx="7924800" cy="32918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1.Employee data analytics is the process of</a:t>
            </a:r>
            <a:endParaRPr b="0" dirty="0" sz="24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selecting right person for right job</a:t>
            </a:r>
            <a:endParaRPr b="0" dirty="0" sz="24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2. Attendences analysis is very</a:t>
            </a:r>
            <a:endParaRPr b="0" dirty="0" sz="24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important to track a particular person</a:t>
            </a:r>
            <a:endParaRPr b="0" dirty="0" sz="24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who is attending the meeting and</a:t>
            </a:r>
            <a:endParaRPr b="0" dirty="0" sz="24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work day by day</a:t>
            </a:r>
            <a:endParaRPr b="0" dirty="0" sz="24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3.calculating days of works to determine the the</a:t>
            </a:r>
            <a:endParaRPr b="0" dirty="0" sz="24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salary of the employee</a:t>
            </a:r>
            <a:endParaRPr b="0" dirty="0" sz="24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b="0" dirty="0" sz="2400" i="0" lang="en-US">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5"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8"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9"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704" name=""/>
          <p:cNvSpPr txBox="1"/>
          <p:nvPr/>
        </p:nvSpPr>
        <p:spPr>
          <a:xfrm>
            <a:off x="1164889" y="2197416"/>
            <a:ext cx="7131170" cy="4282440"/>
          </a:xfrm>
          <a:prstGeom prst="rect"/>
        </p:spPr>
        <p:txBody>
          <a:bodyPr rtlCol="0" wrap="square">
            <a:spAutoFit/>
          </a:bodyPr>
          <a:p>
            <a:r>
              <a:rPr sz="2800" lang="en-IN">
                <a:solidFill>
                  <a:srgbClr val="000000"/>
                </a:solidFill>
              </a:rPr>
              <a:t>1.Employee data analytics is the process of
selecting right person for right job
2. Attendences analysis is very
important to track a particular person
who is attending the meeting and
work day by day
3.calculating days of works to determine the the
salary of the employee
</a:t>
            </a:r>
            <a:endParaRPr sz="2800" lang="en-IN">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3"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4"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705" name=""/>
          <p:cNvSpPr txBox="1"/>
          <p:nvPr/>
        </p:nvSpPr>
        <p:spPr>
          <a:xfrm>
            <a:off x="3542013" y="1857374"/>
            <a:ext cx="4572000" cy="4282440"/>
          </a:xfrm>
          <a:prstGeom prst="rect"/>
        </p:spPr>
        <p:txBody>
          <a:bodyPr rtlCol="0" wrap="square">
            <a:spAutoFit/>
          </a:bodyPr>
          <a:p>
            <a:r>
              <a:rPr sz="2800" lang="en-IN">
                <a:solidFill>
                  <a:srgbClr val="000000"/>
                </a:solidFill>
              </a:rPr>
              <a:t>1.create condition statement
2.ensure the constant book of records
under attendance
3.summary of maintaining attendance
4.Graph-Attendence visualisation
</a:t>
            </a:r>
            <a:endParaRPr sz="2800" lang="en-IN">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5" name="Title 1"/>
          <p:cNvSpPr>
            <a:spLocks noGrp="1"/>
          </p:cNvSpPr>
          <p:nvPr>
            <p:ph type="title"/>
          </p:nvPr>
        </p:nvSpPr>
        <p:spPr>
          <a:xfrm>
            <a:off x="755332" y="385444"/>
            <a:ext cx="10681335" cy="723901"/>
          </a:xfrm>
        </p:spPr>
        <p:txBody>
          <a:bodyPr/>
          <a:p>
            <a:r>
              <a:rPr dirty="0" lang="en-IN"/>
              <a:t>Dataset Description</a:t>
            </a:r>
          </a:p>
        </p:txBody>
      </p:sp>
      <p:sp>
        <p:nvSpPr>
          <p:cNvPr id="1048710" name=""/>
          <p:cNvSpPr txBox="1"/>
          <p:nvPr/>
        </p:nvSpPr>
        <p:spPr>
          <a:xfrm>
            <a:off x="3367176" y="2615174"/>
            <a:ext cx="4572000" cy="2606040"/>
          </a:xfrm>
          <a:prstGeom prst="rect"/>
        </p:spPr>
        <p:txBody>
          <a:bodyPr rtlCol="0" wrap="square">
            <a:spAutoFit/>
          </a:bodyPr>
          <a:p>
            <a:r>
              <a:rPr sz="2800" lang="en-IN">
                <a:solidFill>
                  <a:srgbClr val="000000"/>
                </a:solidFill>
              </a:rPr>
              <a:t>1.Biometric Attendance
2.payroll integration
3.real-time tracking
4.Employee scheduling software
5.timesheet management</a:t>
            </a:r>
            <a:endParaRPr sz="2800" lang="en-IN">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6"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0"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1"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2" name="TextBox 8"/>
          <p:cNvSpPr txBox="1"/>
          <p:nvPr/>
        </p:nvSpPr>
        <p:spPr>
          <a:xfrm>
            <a:off x="2743200" y="2354703"/>
            <a:ext cx="8534018" cy="3025140"/>
          </a:xfrm>
          <a:prstGeom prst="rect"/>
          <a:noFill/>
        </p:spPr>
        <p:txBody>
          <a:bodyPr rtlCol="0" wrap="square">
            <a:spAutoFit/>
          </a:bodyPr>
          <a:p>
            <a:pPr algn="l">
              <a:buFont typeface="Arial" panose="020B0604020202020204" pitchFamily="34" charset="0"/>
              <a:buChar char="•"/>
            </a:pPr>
            <a:r>
              <a:rPr b="0" dirty="0" sz="2800" i="0" lang="en-US">
                <a:solidFill>
                  <a:srgbClr val="0D0D0D"/>
                </a:solidFill>
                <a:effectLst/>
                <a:latin typeface="Times New Roman" panose="02020603050405020304" pitchFamily="18" charset="0"/>
                <a:cs typeface="Times New Roman" panose="02020603050405020304" pitchFamily="18" charset="0"/>
              </a:rPr>
              <a:t>Calculating total absence and half-days is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2800" i="0" lang="en-US">
                <a:solidFill>
                  <a:srgbClr val="0D0D0D"/>
                </a:solidFill>
                <a:effectLst/>
                <a:latin typeface="Times New Roman" panose="02020603050405020304" pitchFamily="18" charset="0"/>
                <a:cs typeface="Times New Roman" panose="02020603050405020304" pitchFamily="18" charset="0"/>
              </a:rPr>
              <a:t>similar—just select the right cell range and</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2800" i="0" lang="en-US">
                <a:solidFill>
                  <a:srgbClr val="0D0D0D"/>
                </a:solidFill>
                <a:effectLst/>
                <a:latin typeface="Times New Roman" panose="02020603050405020304" pitchFamily="18" charset="0"/>
                <a:cs typeface="Times New Roman" panose="02020603050405020304" pitchFamily="18" charset="0"/>
              </a:rPr>
              <a:t>use “Absent” or “Half-Day” as your criterion.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2800" i="0" lang="en-US">
                <a:solidFill>
                  <a:srgbClr val="0D0D0D"/>
                </a:solidFill>
                <a:effectLst/>
                <a:latin typeface="Times New Roman" panose="02020603050405020304" pitchFamily="18" charset="0"/>
                <a:cs typeface="Times New Roman" panose="02020603050405020304" pitchFamily="18" charset="0"/>
              </a:rPr>
              <a:t>The respective formulas for our example will</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2800" i="0" lang="en-US">
                <a:solidFill>
                  <a:srgbClr val="0D0D0D"/>
                </a:solidFill>
                <a:effectLst/>
                <a:latin typeface="Times New Roman" panose="02020603050405020304" pitchFamily="18" charset="0"/>
                <a:cs typeface="Times New Roman" panose="02020603050405020304" pitchFamily="18" charset="0"/>
              </a:rPr>
              <a:t>be: =countif(B3:K3,</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2800" i="0" lang="en-US">
                <a:solidFill>
                  <a:srgbClr val="0D0D0D"/>
                </a:solidFill>
                <a:effectLst/>
                <a:latin typeface="Times New Roman" panose="02020603050405020304" pitchFamily="18" charset="0"/>
                <a:cs typeface="Times New Roman" panose="02020603050405020304" pitchFamily="18" charset="0"/>
              </a:rPr>
              <a:t>“Absent”) =countif(B3:K3,</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2800" i="0" lang="en-US">
                <a:solidFill>
                  <a:srgbClr val="0D0D0D"/>
                </a:solidFill>
                <a:effectLst/>
                <a:latin typeface="Times New Roman" panose="02020603050405020304" pitchFamily="18" charset="0"/>
                <a:cs typeface="Times New Roman" panose="02020603050405020304" pitchFamily="18" charset="0"/>
              </a:rPr>
              <a:t>“Half-Day”)</a:t>
            </a:r>
            <a:endParaRPr b="0" dirty="0" sz="2800" i="0" lang="en-US">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2024-03-29T04:07:22Z</dcterms:created>
  <dcterms:modified xsi:type="dcterms:W3CDTF">2024-09-10T05:26:03Z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fe85d6714bd44ae8965ac2a8f6dedc24</vt:lpwstr>
  </property>
</Properties>
</file>