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Ovo" charset="1" panose="02020502070400060406"/>
      <p:regular r:id="rId19"/>
    </p:embeddedFont>
    <p:embeddedFont>
      <p:font typeface="Now" charset="1" panose="00000500000000000000"/>
      <p:regular r:id="rId20"/>
    </p:embeddedFont>
    <p:embeddedFont>
      <p:font typeface="Now Medium" charset="1" panose="000006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B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763C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558233" cy="2747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F8535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558233" cy="2747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C43C1E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558233" cy="2747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5481764" y="2548622"/>
            <a:ext cx="9293931" cy="211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78"/>
              </a:lnSpc>
            </a:pPr>
            <a:r>
              <a:rPr lang="en-US" sz="8328" spc="-208">
                <a:solidFill>
                  <a:srgbClr val="763C00"/>
                </a:solidFill>
                <a:latin typeface="Ovo"/>
                <a:ea typeface="Ovo"/>
                <a:cs typeface="Ovo"/>
                <a:sym typeface="Ovo"/>
              </a:rPr>
              <a:t>Customer Shopping Trends Analysis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764555" y="6153258"/>
            <a:ext cx="10653707" cy="4102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7"/>
              </a:lnSpc>
            </a:pPr>
            <a:r>
              <a:rPr lang="en-US" sz="3862" spc="77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-Abinaya B</a:t>
            </a:r>
          </a:p>
          <a:p>
            <a:pPr algn="ctr">
              <a:lnSpc>
                <a:spcPts val="5407"/>
              </a:lnSpc>
            </a:pPr>
            <a:r>
              <a:rPr lang="en-US" sz="3862" spc="77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RAGINI KATIYAR</a:t>
            </a:r>
          </a:p>
          <a:p>
            <a:pPr algn="ctr">
              <a:lnSpc>
                <a:spcPts val="5407"/>
              </a:lnSpc>
            </a:pPr>
            <a:r>
              <a:rPr lang="en-US" sz="3862" spc="77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SELSHIYA </a:t>
            </a:r>
          </a:p>
          <a:p>
            <a:pPr algn="ctr">
              <a:lnSpc>
                <a:spcPts val="5407"/>
              </a:lnSpc>
            </a:pPr>
            <a:r>
              <a:rPr lang="en-US" sz="3862" spc="77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VIDHI JAIN </a:t>
            </a:r>
          </a:p>
          <a:p>
            <a:pPr algn="ctr">
              <a:lnSpc>
                <a:spcPts val="5407"/>
              </a:lnSpc>
            </a:pPr>
            <a:r>
              <a:rPr lang="en-US" sz="3862" spc="77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Md. YASHIR</a:t>
            </a:r>
          </a:p>
          <a:p>
            <a:pPr algn="ctr">
              <a:lnSpc>
                <a:spcPts val="5407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B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52776" y="0"/>
            <a:ext cx="1562612" cy="2217175"/>
            <a:chOff x="0" y="0"/>
            <a:chExt cx="2083482" cy="29562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63C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703982" cy="723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2518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07"/>
                </a:lnSpc>
              </a:pPr>
              <a:r>
                <a:rPr lang="en-US" b="true" sz="5505" spc="110">
                  <a:solidFill>
                    <a:srgbClr val="F9F7DC"/>
                  </a:solidFill>
                  <a:latin typeface="Now Medium"/>
                  <a:ea typeface="Now Medium"/>
                  <a:cs typeface="Now Medium"/>
                  <a:sym typeface="Now Medium"/>
                </a:rPr>
                <a:t>9</a:t>
              </a:r>
            </a:p>
            <a:p>
              <a:pPr algn="ctr">
                <a:lnSpc>
                  <a:spcPts val="7707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465212" y="1362413"/>
            <a:ext cx="13533459" cy="7661747"/>
          </a:xfrm>
          <a:custGeom>
            <a:avLst/>
            <a:gdLst/>
            <a:ahLst/>
            <a:cxnLst/>
            <a:rect r="r" b="b" t="t" l="l"/>
            <a:pathLst>
              <a:path h="7661747" w="13533459">
                <a:moveTo>
                  <a:pt x="0" y="0"/>
                </a:moveTo>
                <a:lnTo>
                  <a:pt x="13533459" y="0"/>
                </a:lnTo>
                <a:lnTo>
                  <a:pt x="13533459" y="7661747"/>
                </a:lnTo>
                <a:lnTo>
                  <a:pt x="0" y="76617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13348" y="-16192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spc="-212">
                <a:solidFill>
                  <a:srgbClr val="763C00"/>
                </a:solidFill>
                <a:latin typeface="Ovo"/>
                <a:ea typeface="Ovo"/>
                <a:cs typeface="Ovo"/>
                <a:sym typeface="Ovo"/>
              </a:rPr>
              <a:t>Dashboard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86910" y="9372017"/>
            <a:ext cx="3914180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spc="5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Drill Through - Page 3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FCB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63C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703982" cy="723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23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07"/>
                </a:lnSpc>
              </a:pPr>
              <a:r>
                <a:rPr lang="en-US" b="true" sz="5505" spc="110">
                  <a:solidFill>
                    <a:srgbClr val="F9F7DC"/>
                  </a:solidFill>
                  <a:latin typeface="Now Medium"/>
                  <a:ea typeface="Now Medium"/>
                  <a:cs typeface="Now Medium"/>
                  <a:sym typeface="Now Medium"/>
                </a:rPr>
                <a:t>10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258765" y="-16192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spc="-212">
                <a:solidFill>
                  <a:srgbClr val="763C00"/>
                </a:solidFill>
                <a:latin typeface="Ovo"/>
                <a:ea typeface="Ovo"/>
                <a:cs typeface="Ovo"/>
                <a:sym typeface="Ovo"/>
              </a:rPr>
              <a:t>Visualizations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597025"/>
            <a:ext cx="15764960" cy="7642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6"/>
              </a:lnSpc>
            </a:pPr>
            <a:r>
              <a:rPr lang="en-US" sz="3632" spc="7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1. Table</a:t>
            </a:r>
          </a:p>
          <a:p>
            <a:pPr algn="l" marL="784345" indent="-392173" lvl="1">
              <a:lnSpc>
                <a:spcPts val="5086"/>
              </a:lnSpc>
              <a:buFont typeface="Arial"/>
              <a:buChar char="•"/>
            </a:pPr>
            <a:r>
              <a:rPr lang="en-US" sz="3632" spc="7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Customer Overview:</a:t>
            </a:r>
          </a:p>
          <a:p>
            <a:pPr algn="l">
              <a:lnSpc>
                <a:spcPts val="5086"/>
              </a:lnSpc>
            </a:pPr>
            <a:r>
              <a:rPr lang="en-US" sz="3632" spc="7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Columns:</a:t>
            </a:r>
          </a:p>
          <a:p>
            <a:pPr algn="l" marL="784345" indent="-392173" lvl="1">
              <a:lnSpc>
                <a:spcPts val="5086"/>
              </a:lnSpc>
              <a:buFont typeface="Arial"/>
              <a:buChar char="•"/>
            </a:pPr>
            <a:r>
              <a:rPr lang="en-US" sz="3632" spc="7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Customer ID, Gender, Age Group, Location, Previous Purchases,Promo Code Utilization, Purchase Amount ,Review Rating</a:t>
            </a:r>
          </a:p>
          <a:p>
            <a:pPr algn="l">
              <a:lnSpc>
                <a:spcPts val="5086"/>
              </a:lnSpc>
            </a:pPr>
            <a:r>
              <a:rPr lang="en-US" sz="3632" spc="7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2. Pie Chart</a:t>
            </a:r>
          </a:p>
          <a:p>
            <a:pPr algn="l" marL="784345" indent="-392173" lvl="1">
              <a:lnSpc>
                <a:spcPts val="5086"/>
              </a:lnSpc>
              <a:buFont typeface="Arial"/>
              <a:buChar char="•"/>
            </a:pPr>
            <a:r>
              <a:rPr lang="en-US" sz="3632" spc="7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Previous Purchases by Loyalty Tier:</a:t>
            </a:r>
          </a:p>
          <a:p>
            <a:pPr algn="l" marL="784345" indent="-392173" lvl="1">
              <a:lnSpc>
                <a:spcPts val="5086"/>
              </a:lnSpc>
              <a:buFont typeface="Arial"/>
              <a:buChar char="•"/>
            </a:pPr>
            <a:r>
              <a:rPr lang="en-US" sz="3632" spc="7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Segments the number of previous purchases across different loyalty tiers (e.g., Bronze, Silver, Gold).</a:t>
            </a:r>
          </a:p>
          <a:p>
            <a:pPr algn="l" marL="784345" indent="-392173" lvl="1">
              <a:lnSpc>
                <a:spcPts val="5086"/>
              </a:lnSpc>
              <a:buFont typeface="Arial"/>
              <a:buChar char="•"/>
            </a:pPr>
            <a:r>
              <a:rPr lang="en-US" sz="3632" spc="7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Highlights customer engagement levels within each tier.</a:t>
            </a:r>
          </a:p>
          <a:p>
            <a:pPr algn="l">
              <a:lnSpc>
                <a:spcPts val="5086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FCB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63C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703982" cy="723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23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07"/>
                </a:lnSpc>
              </a:pPr>
              <a:r>
                <a:rPr lang="en-US" b="true" sz="5505" spc="110">
                  <a:solidFill>
                    <a:srgbClr val="F9F7DC"/>
                  </a:solidFill>
                  <a:latin typeface="Now Medium"/>
                  <a:ea typeface="Now Medium"/>
                  <a:cs typeface="Now Medium"/>
                  <a:sym typeface="Now Medium"/>
                </a:rPr>
                <a:t>11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258765" y="-16192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spc="-212">
                <a:solidFill>
                  <a:srgbClr val="763C00"/>
                </a:solidFill>
                <a:latin typeface="Ovo"/>
                <a:ea typeface="Ovo"/>
                <a:cs typeface="Ovo"/>
                <a:sym typeface="Ovo"/>
              </a:rPr>
              <a:t>Visualizations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924474"/>
            <a:ext cx="16084236" cy="4029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0230" indent="-400115" lvl="1">
              <a:lnSpc>
                <a:spcPts val="5189"/>
              </a:lnSpc>
              <a:buFont typeface="Arial"/>
              <a:buChar char="•"/>
            </a:pPr>
            <a:r>
              <a:rPr lang="en-US" sz="3706" spc="7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3. </a:t>
            </a:r>
            <a:r>
              <a:rPr lang="en-US" sz="3706" spc="7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Donut Chart</a:t>
            </a:r>
          </a:p>
          <a:p>
            <a:pPr algn="l" marL="800230" indent="-400115" lvl="1">
              <a:lnSpc>
                <a:spcPts val="5189"/>
              </a:lnSpc>
              <a:buFont typeface="Arial"/>
              <a:buChar char="•"/>
            </a:pPr>
            <a:r>
              <a:rPr lang="en-US" sz="3706" spc="7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Purchase Amount by Season:</a:t>
            </a:r>
          </a:p>
          <a:p>
            <a:pPr algn="l" marL="844283" indent="-422142" lvl="1">
              <a:lnSpc>
                <a:spcPts val="5474"/>
              </a:lnSpc>
              <a:buFont typeface="Arial"/>
              <a:buChar char="•"/>
            </a:pPr>
            <a:r>
              <a:rPr lang="en-US" sz="3910" spc="78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V</a:t>
            </a:r>
            <a:r>
              <a:rPr lang="en-US" sz="3910" spc="78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isualizes the total purchase amount split by seasons (e.g., Spring, Summer, Fall, Winter).</a:t>
            </a:r>
          </a:p>
          <a:p>
            <a:pPr algn="l" marL="800230" indent="-400115" lvl="1">
              <a:lnSpc>
                <a:spcPts val="5189"/>
              </a:lnSpc>
              <a:buFont typeface="Arial"/>
              <a:buChar char="•"/>
            </a:pPr>
            <a:r>
              <a:rPr lang="en-US" sz="3706" spc="7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Useful for identifying peak sales periods and seasonal trends.</a:t>
            </a:r>
          </a:p>
          <a:p>
            <a:pPr algn="l">
              <a:lnSpc>
                <a:spcPts val="576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B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2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 spc="-367">
                <a:solidFill>
                  <a:srgbClr val="763C00"/>
                </a:solidFill>
                <a:latin typeface="Ovo"/>
                <a:ea typeface="Ovo"/>
                <a:cs typeface="Ovo"/>
                <a:sym typeface="Ovo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763C0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558233" cy="2747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F8535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558233" cy="2747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C43C1E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558233" cy="274743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CB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94613" y="30162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spc="-212">
                <a:solidFill>
                  <a:srgbClr val="C43C1E"/>
                </a:solidFill>
                <a:latin typeface="Ovo"/>
                <a:ea typeface="Ovo"/>
                <a:cs typeface="Ovo"/>
                <a:sym typeface="Ovo"/>
              </a:rPr>
              <a:t>Data Preprocessing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63C0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703982" cy="723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23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07"/>
                </a:lnSpc>
              </a:pPr>
              <a:r>
                <a:rPr lang="en-US" b="true" sz="5505" spc="110">
                  <a:solidFill>
                    <a:srgbClr val="FFCB65"/>
                  </a:solidFill>
                  <a:latin typeface="Now Medium"/>
                  <a:ea typeface="Now Medium"/>
                  <a:cs typeface="Now Medium"/>
                  <a:sym typeface="Now Medium"/>
                </a:rPr>
                <a:t>1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64050" y="1414463"/>
            <a:ext cx="17396946" cy="8415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542" indent="-345271" lvl="1">
              <a:lnSpc>
                <a:spcPts val="4477"/>
              </a:lnSpc>
              <a:buFont typeface="Arial"/>
              <a:buChar char="•"/>
            </a:pPr>
            <a:r>
              <a:rPr lang="en-US" sz="3198" spc="63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§Data Collection:</a:t>
            </a:r>
          </a:p>
          <a:p>
            <a:pPr algn="l">
              <a:lnSpc>
                <a:spcPts val="4477"/>
              </a:lnSpc>
            </a:pPr>
            <a:r>
              <a:rPr lang="en-US" sz="3198" spc="63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 The dataset has been collected from Kaggle.com </a:t>
            </a:r>
          </a:p>
          <a:p>
            <a:pPr algn="l">
              <a:lnSpc>
                <a:spcPts val="4477"/>
              </a:lnSpc>
            </a:pPr>
          </a:p>
          <a:p>
            <a:pPr algn="l" marL="690542" indent="-345271" lvl="1">
              <a:lnSpc>
                <a:spcPts val="4477"/>
              </a:lnSpc>
              <a:buFont typeface="Arial"/>
              <a:buChar char="•"/>
            </a:pPr>
            <a:r>
              <a:rPr lang="en-US" sz="3198" spc="63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§Data Cleaning </a:t>
            </a:r>
          </a:p>
          <a:p>
            <a:pPr algn="l">
              <a:lnSpc>
                <a:spcPts val="4477"/>
              </a:lnSpc>
            </a:pPr>
            <a:r>
              <a:rPr lang="en-US" sz="3198" spc="63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 Missing values and null values – The null and missing values were filtered out by using the filter option.</a:t>
            </a:r>
          </a:p>
          <a:p>
            <a:pPr algn="l">
              <a:lnSpc>
                <a:spcPts val="4477"/>
              </a:lnSpc>
            </a:pPr>
            <a:r>
              <a:rPr lang="en-US" sz="3198" spc="63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     Duplicates were removed as well</a:t>
            </a:r>
          </a:p>
          <a:p>
            <a:pPr algn="l">
              <a:lnSpc>
                <a:spcPts val="4477"/>
              </a:lnSpc>
            </a:pPr>
          </a:p>
          <a:p>
            <a:pPr algn="l" marL="690542" indent="-345271" lvl="1">
              <a:lnSpc>
                <a:spcPts val="4477"/>
              </a:lnSpc>
              <a:buFont typeface="Arial"/>
              <a:buChar char="•"/>
            </a:pPr>
            <a:r>
              <a:rPr lang="en-US" sz="3198" spc="63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§Data Integration</a:t>
            </a:r>
          </a:p>
          <a:p>
            <a:pPr algn="l">
              <a:lnSpc>
                <a:spcPts val="4477"/>
              </a:lnSpc>
            </a:pPr>
            <a:r>
              <a:rPr lang="en-US" sz="3198" spc="63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       Merge or join datasets if customer information is spread across multiple sources.</a:t>
            </a:r>
          </a:p>
          <a:p>
            <a:pPr algn="l">
              <a:lnSpc>
                <a:spcPts val="4477"/>
              </a:lnSpc>
            </a:pPr>
            <a:r>
              <a:rPr lang="en-US" sz="3198" spc="63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       </a:t>
            </a:r>
            <a:r>
              <a:rPr lang="en-US" sz="3198" spc="63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Ensure all columns are consistent and relevant</a:t>
            </a:r>
          </a:p>
          <a:p>
            <a:pPr algn="l">
              <a:lnSpc>
                <a:spcPts val="4477"/>
              </a:lnSpc>
            </a:pPr>
          </a:p>
          <a:p>
            <a:pPr algn="l" marL="690542" indent="-345271" lvl="1">
              <a:lnSpc>
                <a:spcPts val="4477"/>
              </a:lnSpc>
              <a:buFont typeface="Arial"/>
              <a:buChar char="•"/>
            </a:pPr>
            <a:r>
              <a:rPr lang="en-US" sz="3198" spc="63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§ Feature Engineering </a:t>
            </a:r>
          </a:p>
          <a:p>
            <a:pPr algn="l">
              <a:lnSpc>
                <a:spcPts val="4477"/>
              </a:lnSpc>
            </a:pPr>
            <a:r>
              <a:rPr lang="en-US" sz="3198" spc="63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    Age group column – It is used to transform the age given in numerical values into categorical data.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B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46147" y="-171450"/>
            <a:ext cx="12195705" cy="136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11"/>
              </a:lnSpc>
            </a:pPr>
            <a:r>
              <a:rPr lang="en-US" sz="7865" spc="-196">
                <a:solidFill>
                  <a:srgbClr val="763C00"/>
                </a:solidFill>
                <a:latin typeface="Ovo"/>
                <a:ea typeface="Ovo"/>
                <a:cs typeface="Ovo"/>
                <a:sym typeface="Ovo"/>
              </a:rPr>
              <a:t>Dashboard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63C0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703982" cy="723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0" y="437582"/>
              <a:ext cx="2083482" cy="1223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07"/>
                </a:lnSpc>
              </a:pPr>
              <a:r>
                <a:rPr lang="en-US" b="true" sz="5505" spc="110">
                  <a:solidFill>
                    <a:srgbClr val="F9F7DC"/>
                  </a:solidFill>
                  <a:latin typeface="Now Medium"/>
                  <a:ea typeface="Now Medium"/>
                  <a:cs typeface="Now Medium"/>
                  <a:sym typeface="Now Medium"/>
                </a:rPr>
                <a:t>2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617833" y="1325790"/>
            <a:ext cx="13052333" cy="7932510"/>
          </a:xfrm>
          <a:custGeom>
            <a:avLst/>
            <a:gdLst/>
            <a:ahLst/>
            <a:cxnLst/>
            <a:rect r="r" b="b" t="t" l="l"/>
            <a:pathLst>
              <a:path h="7932510" w="13052333">
                <a:moveTo>
                  <a:pt x="0" y="0"/>
                </a:moveTo>
                <a:lnTo>
                  <a:pt x="13052334" y="0"/>
                </a:lnTo>
                <a:lnTo>
                  <a:pt x="13052334" y="7932510"/>
                </a:lnTo>
                <a:lnTo>
                  <a:pt x="0" y="79325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574307" y="9540504"/>
            <a:ext cx="5139386" cy="455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spc="53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Customer Overview -Page 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CB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63C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703982" cy="723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23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07"/>
                </a:lnSpc>
              </a:pPr>
              <a:r>
                <a:rPr lang="en-US" b="true" sz="5505" spc="110">
                  <a:solidFill>
                    <a:srgbClr val="F9F7DC"/>
                  </a:solidFill>
                  <a:latin typeface="Now Medium"/>
                  <a:ea typeface="Now Medium"/>
                  <a:cs typeface="Now Medium"/>
                  <a:sym typeface="Now Medium"/>
                </a:rPr>
                <a:t>3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258765" y="-16192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spc="-212">
                <a:solidFill>
                  <a:srgbClr val="763C00"/>
                </a:solidFill>
                <a:latin typeface="Ovo"/>
                <a:ea typeface="Ovo"/>
                <a:cs typeface="Ovo"/>
                <a:sym typeface="Ovo"/>
              </a:rPr>
              <a:t>Visualizations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3453" y="1597025"/>
            <a:ext cx="17081094" cy="812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 spc="65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1. Key Perf</a:t>
            </a:r>
            <a:r>
              <a:rPr lang="en-US" sz="3299" spc="65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ormance Indicators (KPIs)</a:t>
            </a:r>
          </a:p>
          <a:p>
            <a:pPr algn="l" marL="712326" indent="-356163" lvl="1">
              <a:lnSpc>
                <a:spcPts val="4619"/>
              </a:lnSpc>
              <a:buFont typeface="Arial"/>
              <a:buChar char="•"/>
            </a:pPr>
            <a:r>
              <a:rPr lang="en-US" sz="3299" spc="65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Cards:</a:t>
            </a:r>
          </a:p>
          <a:p>
            <a:pPr algn="l" marL="1424652" indent="-474884" lvl="2">
              <a:lnSpc>
                <a:spcPts val="4619"/>
              </a:lnSpc>
              <a:buFont typeface="Arial"/>
              <a:buChar char="⚬"/>
            </a:pPr>
            <a:r>
              <a:rPr lang="en-US" sz="3299" spc="65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Total Customers: Displays the total count of customers in the dataset.</a:t>
            </a:r>
          </a:p>
          <a:p>
            <a:pPr algn="l" marL="1424652" indent="-474884" lvl="2">
              <a:lnSpc>
                <a:spcPts val="4619"/>
              </a:lnSpc>
              <a:buFont typeface="Arial"/>
              <a:buChar char="⚬"/>
            </a:pPr>
            <a:r>
              <a:rPr lang="en-US" sz="3299" spc="65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Active Customers: Highlights the count of customers currently engaged with the business.</a:t>
            </a:r>
          </a:p>
          <a:p>
            <a:pPr algn="l" marL="1424652" indent="-474884" lvl="2">
              <a:lnSpc>
                <a:spcPts val="4619"/>
              </a:lnSpc>
              <a:buFont typeface="Arial"/>
              <a:buChar char="⚬"/>
            </a:pPr>
            <a:r>
              <a:rPr lang="en-US" sz="3299" spc="65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Average Review Rating: Shows the average rating provided by customers for products or services.</a:t>
            </a:r>
          </a:p>
          <a:p>
            <a:pPr algn="l" marL="1424652" indent="-474884" lvl="2">
              <a:lnSpc>
                <a:spcPts val="4619"/>
              </a:lnSpc>
              <a:buFont typeface="Arial"/>
              <a:buChar char="⚬"/>
            </a:pPr>
            <a:r>
              <a:rPr lang="en-US" sz="3299" spc="65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Total Purchase Amount: Summarizes the total revenue generated from customer purchases.</a:t>
            </a:r>
          </a:p>
          <a:p>
            <a:pPr algn="l">
              <a:lnSpc>
                <a:spcPts val="4619"/>
              </a:lnSpc>
            </a:pPr>
            <a:r>
              <a:rPr lang="en-US" sz="3299" spc="65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2. Filters</a:t>
            </a:r>
          </a:p>
          <a:p>
            <a:pPr algn="l" marL="712326" indent="-356163" lvl="1">
              <a:lnSpc>
                <a:spcPts val="4619"/>
              </a:lnSpc>
              <a:buFont typeface="Arial"/>
              <a:buChar char="•"/>
            </a:pPr>
            <a:r>
              <a:rPr lang="en-US" sz="3299" spc="65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Slicer: Seasons</a:t>
            </a:r>
          </a:p>
          <a:p>
            <a:pPr algn="l" marL="1424652" indent="-474884" lvl="2">
              <a:lnSpc>
                <a:spcPts val="4619"/>
              </a:lnSpc>
              <a:buFont typeface="Arial"/>
              <a:buChar char="⚬"/>
            </a:pPr>
            <a:r>
              <a:rPr lang="en-US" sz="3299" spc="65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Provides the ability to filter the dashboard visuals by season (e.g., Spring, Summer, Fall, Winter).</a:t>
            </a:r>
          </a:p>
          <a:p>
            <a:pPr algn="l">
              <a:lnSpc>
                <a:spcPts val="461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CB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63C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703982" cy="723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23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07"/>
                </a:lnSpc>
              </a:pPr>
              <a:r>
                <a:rPr lang="en-US" b="true" sz="5505" spc="110">
                  <a:solidFill>
                    <a:srgbClr val="F9F7DC"/>
                  </a:solidFill>
                  <a:latin typeface="Now Medium"/>
                  <a:ea typeface="Now Medium"/>
                  <a:cs typeface="Now Medium"/>
                  <a:sym typeface="Now Medium"/>
                </a:rPr>
                <a:t>4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258765" y="-16192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spc="-212">
                <a:solidFill>
                  <a:srgbClr val="763C00"/>
                </a:solidFill>
                <a:latin typeface="Ovo"/>
                <a:ea typeface="Ovo"/>
                <a:cs typeface="Ovo"/>
                <a:sym typeface="Ovo"/>
              </a:rPr>
              <a:t>Visualizations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597025"/>
            <a:ext cx="16730899" cy="7995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6"/>
              </a:lnSpc>
            </a:pP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3. Visuals f</a:t>
            </a: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or Insights</a:t>
            </a:r>
          </a:p>
          <a:p>
            <a:pPr algn="l" marL="694930" indent="-347465" lvl="1">
              <a:lnSpc>
                <a:spcPts val="4506"/>
              </a:lnSpc>
              <a:buFont typeface="Arial"/>
              <a:buChar char="•"/>
            </a:pP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Pie Chart:</a:t>
            </a:r>
          </a:p>
          <a:p>
            <a:pPr algn="l" marL="1389861" indent="-463287" lvl="2">
              <a:lnSpc>
                <a:spcPts val="4506"/>
              </a:lnSpc>
              <a:buFont typeface="Arial"/>
              <a:buChar char="⚬"/>
            </a:pP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Purchase Am</a:t>
            </a: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ount by Category:</a:t>
            </a:r>
          </a:p>
          <a:p>
            <a:pPr algn="l" marL="2084791" indent="-521198" lvl="3">
              <a:lnSpc>
                <a:spcPts val="4506"/>
              </a:lnSpc>
              <a:buFont typeface="Arial"/>
              <a:buChar char="￭"/>
            </a:pP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Displays the distribution of total purchase amounts across product or service categories, helping identify the most profitable segments.</a:t>
            </a:r>
          </a:p>
          <a:p>
            <a:pPr algn="l" marL="694930" indent="-347465" lvl="1">
              <a:lnSpc>
                <a:spcPts val="4506"/>
              </a:lnSpc>
              <a:buFont typeface="Arial"/>
              <a:buChar char="•"/>
            </a:pP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Gauge Chart:</a:t>
            </a:r>
          </a:p>
          <a:p>
            <a:pPr algn="l" marL="1389861" indent="-463287" lvl="2">
              <a:lnSpc>
                <a:spcPts val="4506"/>
              </a:lnSpc>
              <a:buFont typeface="Arial"/>
              <a:buChar char="⚬"/>
            </a:pP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Review Rating:</a:t>
            </a:r>
          </a:p>
          <a:p>
            <a:pPr algn="l" marL="2084791" indent="-521198" lvl="3">
              <a:lnSpc>
                <a:spcPts val="4506"/>
              </a:lnSpc>
              <a:buFont typeface="Arial"/>
              <a:buChar char="￭"/>
            </a:pP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A visual representation of the average review rating, indicating overall customer satisfaction.</a:t>
            </a:r>
          </a:p>
          <a:p>
            <a:pPr algn="l" marL="694930" indent="-347465" lvl="1">
              <a:lnSpc>
                <a:spcPts val="4506"/>
              </a:lnSpc>
              <a:buFont typeface="Arial"/>
              <a:buChar char="•"/>
            </a:pP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Bar Chart:</a:t>
            </a:r>
          </a:p>
          <a:p>
            <a:pPr algn="l" marL="1389861" indent="-463287" lvl="2">
              <a:lnSpc>
                <a:spcPts val="4506"/>
              </a:lnSpc>
              <a:buFont typeface="Arial"/>
              <a:buChar char="⚬"/>
            </a:pP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Customer ID by Customer Status:</a:t>
            </a:r>
          </a:p>
          <a:p>
            <a:pPr algn="l" marL="2084791" indent="-521198" lvl="3">
              <a:lnSpc>
                <a:spcPts val="4506"/>
              </a:lnSpc>
              <a:buFont typeface="Arial"/>
              <a:buChar char="￭"/>
            </a:pP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Shows the count of customers segmented by their status (e.g., Active, Inactive, Loyal), allowing deeper analysis of the customer base.</a:t>
            </a:r>
          </a:p>
          <a:p>
            <a:pPr algn="l">
              <a:lnSpc>
                <a:spcPts val="450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CB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63C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703982" cy="723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23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07"/>
                </a:lnSpc>
              </a:pPr>
              <a:r>
                <a:rPr lang="en-US" b="true" sz="5505" spc="110">
                  <a:solidFill>
                    <a:srgbClr val="F9F7DC"/>
                  </a:solidFill>
                  <a:latin typeface="Now Medium"/>
                  <a:ea typeface="Now Medium"/>
                  <a:cs typeface="Now Medium"/>
                  <a:sym typeface="Now Medium"/>
                </a:rPr>
                <a:t>5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258765" y="-16192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spc="-212">
                <a:solidFill>
                  <a:srgbClr val="763C00"/>
                </a:solidFill>
                <a:latin typeface="Ovo"/>
                <a:ea typeface="Ovo"/>
                <a:cs typeface="Ovo"/>
                <a:sym typeface="Ovo"/>
              </a:rPr>
              <a:t>Visualizations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964928"/>
            <a:ext cx="16730899" cy="6280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4930" indent="-347465" lvl="1">
              <a:lnSpc>
                <a:spcPts val="4506"/>
              </a:lnSpc>
              <a:buFont typeface="Arial"/>
              <a:buChar char="•"/>
            </a:pP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Stacked Ba</a:t>
            </a: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r Chart:</a:t>
            </a:r>
          </a:p>
          <a:p>
            <a:pPr algn="l" marL="1389861" indent="-463287" lvl="2">
              <a:lnSpc>
                <a:spcPts val="4506"/>
              </a:lnSpc>
              <a:buFont typeface="Arial"/>
              <a:buChar char="⚬"/>
            </a:pP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Gender and Age Group Split by </a:t>
            </a: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Purchase Am</a:t>
            </a: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ount:</a:t>
            </a:r>
          </a:p>
          <a:p>
            <a:pPr algn="l" marL="2084791" indent="-521198" lvl="3">
              <a:lnSpc>
                <a:spcPts val="4506"/>
              </a:lnSpc>
              <a:buFont typeface="Arial"/>
              <a:buChar char="￭"/>
            </a:pP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An</a:t>
            </a: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alyzes purchase behavior across different gender and age demographics, highlighting spending patterns.</a:t>
            </a:r>
          </a:p>
          <a:p>
            <a:pPr algn="l">
              <a:lnSpc>
                <a:spcPts val="4506"/>
              </a:lnSpc>
            </a:pP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4. Geographical Insights</a:t>
            </a:r>
          </a:p>
          <a:p>
            <a:pPr algn="l" marL="694930" indent="-347465" lvl="1">
              <a:lnSpc>
                <a:spcPts val="4506"/>
              </a:lnSpc>
              <a:buFont typeface="Arial"/>
              <a:buChar char="•"/>
            </a:pP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M</a:t>
            </a: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ap:</a:t>
            </a:r>
          </a:p>
          <a:p>
            <a:pPr algn="l" marL="1389861" indent="-463287" lvl="2">
              <a:lnSpc>
                <a:spcPts val="4506"/>
              </a:lnSpc>
              <a:buFont typeface="Arial"/>
              <a:buChar char="⚬"/>
            </a:pP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Custom</a:t>
            </a: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er Statu</a:t>
            </a: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s (Inactive, Loyal, or New):</a:t>
            </a:r>
          </a:p>
          <a:p>
            <a:pPr algn="l" marL="2084791" indent="-521198" lvl="3">
              <a:lnSpc>
                <a:spcPts val="4506"/>
              </a:lnSpc>
              <a:buFont typeface="Arial"/>
              <a:buChar char="￭"/>
            </a:pPr>
            <a:r>
              <a:rPr lang="en-US" sz="3218" spc="64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Provides a spatial view of customer status distribution, identifying regions with the highest concentration of loyal, new, or inactive customers.</a:t>
            </a:r>
          </a:p>
          <a:p>
            <a:pPr algn="l">
              <a:lnSpc>
                <a:spcPts val="450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B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52776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63C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703982" cy="723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23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07"/>
                </a:lnSpc>
              </a:pPr>
              <a:r>
                <a:rPr lang="en-US" b="true" sz="5505" spc="110">
                  <a:solidFill>
                    <a:srgbClr val="F9F7DC"/>
                  </a:solidFill>
                  <a:latin typeface="Now Medium"/>
                  <a:ea typeface="Now Medium"/>
                  <a:cs typeface="Now Medium"/>
                  <a:sym typeface="Now Medium"/>
                </a:rPr>
                <a:t>6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135224" y="1289051"/>
            <a:ext cx="14017553" cy="7924291"/>
          </a:xfrm>
          <a:custGeom>
            <a:avLst/>
            <a:gdLst/>
            <a:ahLst/>
            <a:cxnLst/>
            <a:rect r="r" b="b" t="t" l="l"/>
            <a:pathLst>
              <a:path h="7924291" w="14017553">
                <a:moveTo>
                  <a:pt x="0" y="0"/>
                </a:moveTo>
                <a:lnTo>
                  <a:pt x="14017552" y="0"/>
                </a:lnTo>
                <a:lnTo>
                  <a:pt x="14017552" y="7924291"/>
                </a:lnTo>
                <a:lnTo>
                  <a:pt x="0" y="7924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13348" y="-16192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spc="-212">
                <a:solidFill>
                  <a:srgbClr val="763C00"/>
                </a:solidFill>
                <a:latin typeface="Ovo"/>
                <a:ea typeface="Ovo"/>
                <a:cs typeface="Ovo"/>
                <a:sym typeface="Ovo"/>
              </a:rPr>
              <a:t>Dashboard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48892" y="9372017"/>
            <a:ext cx="4590217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spc="55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Purchase Insights- Page 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CB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63C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703982" cy="723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23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07"/>
                </a:lnSpc>
              </a:pPr>
              <a:r>
                <a:rPr lang="en-US" b="true" sz="5505" spc="110">
                  <a:solidFill>
                    <a:srgbClr val="F9F7DC"/>
                  </a:solidFill>
                  <a:latin typeface="Now Medium"/>
                  <a:ea typeface="Now Medium"/>
                  <a:cs typeface="Now Medium"/>
                  <a:sym typeface="Now Medium"/>
                </a:rPr>
                <a:t>7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258765" y="-16192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spc="-212">
                <a:solidFill>
                  <a:srgbClr val="763C00"/>
                </a:solidFill>
                <a:latin typeface="Ovo"/>
                <a:ea typeface="Ovo"/>
                <a:cs typeface="Ovo"/>
                <a:sym typeface="Ovo"/>
              </a:rPr>
              <a:t>Visualizations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222376"/>
            <a:ext cx="16160247" cy="8819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2"/>
              </a:lnSpc>
            </a:pPr>
            <a:r>
              <a:rPr lang="en-US" sz="3108" spc="6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1. Sca</a:t>
            </a:r>
            <a:r>
              <a:rPr lang="en-US" sz="3108" spc="6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tter Plot</a:t>
            </a:r>
          </a:p>
          <a:p>
            <a:pPr algn="l" marL="671228" indent="-335614" lvl="1">
              <a:lnSpc>
                <a:spcPts val="4352"/>
              </a:lnSpc>
              <a:buFont typeface="Arial"/>
              <a:buChar char="•"/>
            </a:pPr>
            <a:r>
              <a:rPr lang="en-US" sz="3108" spc="6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Purchase Am</a:t>
            </a:r>
            <a:r>
              <a:rPr lang="en-US" sz="3108" spc="6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ount by Frequency of Purchases:</a:t>
            </a:r>
          </a:p>
          <a:p>
            <a:pPr algn="l" marL="1342456" indent="-447485" lvl="2">
              <a:lnSpc>
                <a:spcPts val="4352"/>
              </a:lnSpc>
              <a:buFont typeface="Arial"/>
              <a:buChar char="⚬"/>
            </a:pPr>
            <a:r>
              <a:rPr lang="en-US" sz="3108" spc="6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V</a:t>
            </a:r>
            <a:r>
              <a:rPr lang="en-US" sz="3108" spc="6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isualizes the relationship between the total purchase amount and the number of purchases made by customers.</a:t>
            </a:r>
          </a:p>
          <a:p>
            <a:pPr algn="l" marL="1342456" indent="-447485" lvl="2">
              <a:lnSpc>
                <a:spcPts val="4352"/>
              </a:lnSpc>
              <a:buFont typeface="Arial"/>
              <a:buChar char="⚬"/>
            </a:pPr>
            <a:r>
              <a:rPr lang="en-US" sz="3108" spc="6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Helps identify trends, such as high-frequency, high-value customers or anomalies.</a:t>
            </a:r>
          </a:p>
          <a:p>
            <a:pPr algn="l">
              <a:lnSpc>
                <a:spcPts val="4352"/>
              </a:lnSpc>
            </a:pPr>
            <a:r>
              <a:rPr lang="en-US" sz="3108" spc="6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2. F</a:t>
            </a:r>
            <a:r>
              <a:rPr lang="en-US" sz="3108" spc="6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unnel Chart</a:t>
            </a:r>
          </a:p>
          <a:p>
            <a:pPr algn="l" marL="671228" indent="-335614" lvl="1">
              <a:lnSpc>
                <a:spcPts val="4352"/>
              </a:lnSpc>
              <a:buFont typeface="Arial"/>
              <a:buChar char="•"/>
            </a:pPr>
            <a:r>
              <a:rPr lang="en-US" sz="3108" spc="6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Custom</a:t>
            </a:r>
            <a:r>
              <a:rPr lang="en-US" sz="3108" spc="6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er ID by Promo Utilization Status:</a:t>
            </a:r>
          </a:p>
          <a:p>
            <a:pPr algn="l" marL="1342456" indent="-447485" lvl="2">
              <a:lnSpc>
                <a:spcPts val="4352"/>
              </a:lnSpc>
              <a:buFont typeface="Arial"/>
              <a:buChar char="⚬"/>
            </a:pPr>
            <a:r>
              <a:rPr lang="en-US" sz="3108" spc="6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Tracks</a:t>
            </a:r>
            <a:r>
              <a:rPr lang="en-US" sz="3108" spc="6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 the conversion of customers through different promo utilization stages (e.g., Received → Redeemed → Purchased).</a:t>
            </a:r>
          </a:p>
          <a:p>
            <a:pPr algn="l" marL="1342456" indent="-447485" lvl="2">
              <a:lnSpc>
                <a:spcPts val="4352"/>
              </a:lnSpc>
              <a:buFont typeface="Arial"/>
              <a:buChar char="⚬"/>
            </a:pPr>
            <a:r>
              <a:rPr lang="en-US" sz="3108" spc="6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Highlights the effectiveness of promotional campaigns.</a:t>
            </a:r>
          </a:p>
          <a:p>
            <a:pPr algn="l">
              <a:lnSpc>
                <a:spcPts val="4352"/>
              </a:lnSpc>
            </a:pPr>
            <a:r>
              <a:rPr lang="en-US" sz="3108" spc="6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3. Stacked Bar Chart</a:t>
            </a:r>
          </a:p>
          <a:p>
            <a:pPr algn="l" marL="671228" indent="-335614" lvl="1">
              <a:lnSpc>
                <a:spcPts val="4352"/>
              </a:lnSpc>
              <a:buFont typeface="Arial"/>
              <a:buChar char="•"/>
            </a:pPr>
            <a:r>
              <a:rPr lang="en-US" sz="3108" spc="6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Location by Shipping Type:</a:t>
            </a:r>
          </a:p>
          <a:p>
            <a:pPr algn="l" marL="1342456" indent="-447485" lvl="2">
              <a:lnSpc>
                <a:spcPts val="4352"/>
              </a:lnSpc>
              <a:buFont typeface="Arial"/>
              <a:buChar char="⚬"/>
            </a:pPr>
            <a:r>
              <a:rPr lang="en-US" sz="3108" spc="62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Displays the distribution of shipping types (e.g., Standard, Express) across different locations.</a:t>
            </a:r>
          </a:p>
          <a:p>
            <a:pPr algn="l">
              <a:lnSpc>
                <a:spcPts val="4352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CB6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59155" y="0"/>
            <a:ext cx="1562612" cy="1673225"/>
            <a:chOff x="0" y="0"/>
            <a:chExt cx="2083482" cy="223096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0398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763C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703982" cy="723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0" y="437582"/>
              <a:ext cx="2083482" cy="12232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707"/>
                </a:lnSpc>
              </a:pPr>
              <a:r>
                <a:rPr lang="en-US" b="true" sz="5505" spc="110">
                  <a:solidFill>
                    <a:srgbClr val="F9F7DC"/>
                  </a:solidFill>
                  <a:latin typeface="Now Medium"/>
                  <a:ea typeface="Now Medium"/>
                  <a:cs typeface="Now Medium"/>
                  <a:sym typeface="Now Medium"/>
                </a:rPr>
                <a:t>8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258765" y="-16192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spc="-212">
                <a:solidFill>
                  <a:srgbClr val="763C00"/>
                </a:solidFill>
                <a:latin typeface="Ovo"/>
                <a:ea typeface="Ovo"/>
                <a:cs typeface="Ovo"/>
                <a:sym typeface="Ovo"/>
              </a:rPr>
              <a:t>Visualizations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1520" y="1871407"/>
            <a:ext cx="15764960" cy="766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9577" indent="-359788" lvl="1">
              <a:lnSpc>
                <a:spcPts val="4666"/>
              </a:lnSpc>
              <a:buFont typeface="Arial"/>
              <a:buChar char="•"/>
            </a:pPr>
            <a:r>
              <a:rPr lang="en-US" sz="3332" spc="66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Useful for analyzing shipping preferences and logistics planning.</a:t>
            </a:r>
          </a:p>
          <a:p>
            <a:pPr algn="l">
              <a:lnSpc>
                <a:spcPts val="4666"/>
              </a:lnSpc>
            </a:pPr>
            <a:r>
              <a:rPr lang="en-US" sz="3332" spc="66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Area Chart</a:t>
            </a:r>
          </a:p>
          <a:p>
            <a:pPr algn="l" marL="719577" indent="-359788" lvl="1">
              <a:lnSpc>
                <a:spcPts val="4666"/>
              </a:lnSpc>
              <a:buFont typeface="Arial"/>
              <a:buChar char="•"/>
            </a:pPr>
            <a:r>
              <a:rPr lang="en-US" sz="3332" spc="66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Subscription Status by Purchase Amount:</a:t>
            </a:r>
          </a:p>
          <a:p>
            <a:pPr algn="l" marL="1439154" indent="-479718" lvl="2">
              <a:lnSpc>
                <a:spcPts val="4666"/>
              </a:lnSpc>
              <a:buFont typeface="Arial"/>
              <a:buChar char="⚬"/>
            </a:pPr>
            <a:r>
              <a:rPr lang="en-US" sz="3332" spc="66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Shows trends in purchase amounts for different subscription statuses (e.g., Subscribed, Unsubscribed, Trial).</a:t>
            </a:r>
          </a:p>
          <a:p>
            <a:pPr algn="l" marL="1439154" indent="-479718" lvl="2">
              <a:lnSpc>
                <a:spcPts val="4666"/>
              </a:lnSpc>
              <a:buFont typeface="Arial"/>
              <a:buChar char="⚬"/>
            </a:pPr>
            <a:r>
              <a:rPr lang="en-US" sz="3332" spc="66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Highlights the value generated by subscription-based customers over time.</a:t>
            </a:r>
          </a:p>
          <a:p>
            <a:pPr algn="l">
              <a:lnSpc>
                <a:spcPts val="4666"/>
              </a:lnSpc>
            </a:pPr>
            <a:r>
              <a:rPr lang="en-US" sz="3332" spc="66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5. Pie Chart</a:t>
            </a:r>
          </a:p>
          <a:p>
            <a:pPr algn="l" marL="719577" indent="-359788" lvl="1">
              <a:lnSpc>
                <a:spcPts val="4666"/>
              </a:lnSpc>
              <a:buFont typeface="Arial"/>
              <a:buChar char="•"/>
            </a:pPr>
            <a:r>
              <a:rPr lang="en-US" sz="3332" spc="66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Purchase Amount by Payment Method:</a:t>
            </a:r>
          </a:p>
          <a:p>
            <a:pPr algn="l" marL="1439154" indent="-479718" lvl="2">
              <a:lnSpc>
                <a:spcPts val="4666"/>
              </a:lnSpc>
              <a:buFont typeface="Arial"/>
              <a:buChar char="⚬"/>
            </a:pPr>
            <a:r>
              <a:rPr lang="en-US" sz="3332" spc="66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Breaks down total purchase amounts by payment methods (e.g., Credit Card, PayPal, Cash).</a:t>
            </a:r>
          </a:p>
          <a:p>
            <a:pPr algn="l" marL="1439154" indent="-479718" lvl="2">
              <a:lnSpc>
                <a:spcPts val="4666"/>
              </a:lnSpc>
              <a:buFont typeface="Arial"/>
              <a:buChar char="⚬"/>
            </a:pPr>
            <a:r>
              <a:rPr lang="en-US" sz="3332" spc="66">
                <a:solidFill>
                  <a:srgbClr val="763C00"/>
                </a:solidFill>
                <a:latin typeface="Now"/>
                <a:ea typeface="Now"/>
                <a:cs typeface="Now"/>
                <a:sym typeface="Now"/>
              </a:rPr>
              <a:t>Helps identify the most popular payment options among customers.</a:t>
            </a:r>
          </a:p>
          <a:p>
            <a:pPr algn="l">
              <a:lnSpc>
                <a:spcPts val="466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DAGbDCQFXoE</dc:identifier>
  <dcterms:modified xsi:type="dcterms:W3CDTF">2011-08-01T06:04:30Z</dcterms:modified>
  <cp:revision>1</cp:revision>
  <dc:title>Beige Pastel Minimalist Thesis Defense Presentation</dc:title>
</cp:coreProperties>
</file>