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68CB74-4A84-4F2E-AC66-F4C89868539D}" type="datetimeFigureOut">
              <a:rPr lang="en-IN" smtClean="0"/>
              <a:t>29-10-2023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69FCF36-EB7F-4EED-BF80-DBB6E762DB6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8077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8CB74-4A84-4F2E-AC66-F4C89868539D}"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9FCF36-EB7F-4EED-BF80-DBB6E762DB6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2156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8CB74-4A84-4F2E-AC66-F4C89868539D}"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9FCF36-EB7F-4EED-BF80-DBB6E762DB6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772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8CB74-4A84-4F2E-AC66-F4C89868539D}"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9FCF36-EB7F-4EED-BF80-DBB6E762DB6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334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68CB74-4A84-4F2E-AC66-F4C89868539D}"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9FCF36-EB7F-4EED-BF80-DBB6E762DB6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2422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68CB74-4A84-4F2E-AC66-F4C89868539D}"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9FCF36-EB7F-4EED-BF80-DBB6E762DB6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516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68CB74-4A84-4F2E-AC66-F4C89868539D}" type="datetimeFigureOut">
              <a:rPr lang="en-IN" smtClean="0"/>
              <a:t>29-10-2023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9FCF36-EB7F-4EED-BF80-DBB6E762DB6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4140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68CB74-4A84-4F2E-AC66-F4C89868539D}" type="datetimeFigureOut">
              <a:rPr lang="en-IN" smtClean="0"/>
              <a:t>29-10-2023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9FCF36-EB7F-4EED-BF80-DBB6E762DB6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0390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8CB74-4A84-4F2E-AC66-F4C89868539D}" type="datetimeFigureOut">
              <a:rPr lang="en-IN" smtClean="0"/>
              <a:t>29-10-2023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9FCF36-EB7F-4EED-BF80-DBB6E762DB6C}" type="slidenum">
              <a:rPr lang="en-IN" smtClean="0"/>
              <a:t>‹#›</a:t>
            </a:fld>
            <a:endParaRPr lang="en-IN"/>
          </a:p>
        </p:txBody>
      </p:sp>
    </p:spTree>
    <p:extLst>
      <p:ext uri="{BB962C8B-B14F-4D97-AF65-F5344CB8AC3E}">
        <p14:creationId xmlns:p14="http://schemas.microsoft.com/office/powerpoint/2010/main" val="12803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8CB74-4A84-4F2E-AC66-F4C89868539D}"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9FCF36-EB7F-4EED-BF80-DBB6E762DB6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3990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668CB74-4A84-4F2E-AC66-F4C89868539D}" type="datetimeFigureOut">
              <a:rPr lang="en-IN" smtClean="0"/>
              <a:t>29-10-2023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69FCF36-EB7F-4EED-BF80-DBB6E762DB6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143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668CB74-4A84-4F2E-AC66-F4C89868539D}" type="datetimeFigureOut">
              <a:rPr lang="en-IN" smtClean="0"/>
              <a:t>29-10-2023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69FCF36-EB7F-4EED-BF80-DBB6E762DB6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474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3FF63-F04F-AAD1-B55A-AC8C691540AD}"/>
              </a:ext>
            </a:extLst>
          </p:cNvPr>
          <p:cNvSpPr txBox="1"/>
          <p:nvPr/>
        </p:nvSpPr>
        <p:spPr>
          <a:xfrm flipH="1">
            <a:off x="-1" y="0"/>
            <a:ext cx="12122870" cy="1077218"/>
          </a:xfrm>
          <a:prstGeom prst="rect">
            <a:avLst/>
          </a:prstGeom>
          <a:noFill/>
        </p:spPr>
        <p:txBody>
          <a:bodyPr wrap="square" rtlCol="0">
            <a:spAutoFit/>
          </a:bodyPr>
          <a:lstStyle/>
          <a:p>
            <a:r>
              <a:rPr lang="en-IN" sz="3200" u="sng" dirty="0"/>
              <a:t>Flood monitoring and Early Warning System:</a:t>
            </a:r>
            <a:endParaRPr lang="en-IN" sz="3200" dirty="0"/>
          </a:p>
          <a:p>
            <a:endParaRPr lang="en-IN" sz="3200" u="sng" dirty="0"/>
          </a:p>
        </p:txBody>
      </p:sp>
      <p:sp>
        <p:nvSpPr>
          <p:cNvPr id="4" name="TextBox 3">
            <a:extLst>
              <a:ext uri="{FF2B5EF4-FFF2-40B4-BE49-F238E27FC236}">
                <a16:creationId xmlns:a16="http://schemas.microsoft.com/office/drawing/2014/main" id="{275BC71D-0B28-C379-7FFB-34868C124916}"/>
              </a:ext>
            </a:extLst>
          </p:cNvPr>
          <p:cNvSpPr txBox="1"/>
          <p:nvPr/>
        </p:nvSpPr>
        <p:spPr>
          <a:xfrm>
            <a:off x="150829" y="725865"/>
            <a:ext cx="8950750" cy="4524315"/>
          </a:xfrm>
          <a:prstGeom prst="rect">
            <a:avLst/>
          </a:prstGeom>
          <a:noFill/>
        </p:spPr>
        <p:txBody>
          <a:bodyPr wrap="square">
            <a:spAutoFit/>
          </a:bodyPr>
          <a:lstStyle/>
          <a:p>
            <a:r>
              <a:rPr lang="en-US" sz="2400" b="0" i="0" dirty="0">
                <a:solidFill>
                  <a:srgbClr val="000000"/>
                </a:solidFill>
                <a:effectLst/>
                <a:latin typeface="Times New Roman" panose="02020603050405020304" pitchFamily="18" charset="0"/>
              </a:rPr>
              <a:t>The present paper examines flood risk (composed of hazard, exposure, and vulnerability) in a range of spatial perspectives – from the global to the local scale. It deals with observed records, noting that flood damage has been increasing. It also tackles projections for the future, related to flood hazard and flood losses. There are multiple factors driving flood hazard and flood risk and there is a considerable uncertainty in our assessments, and particularly in projections for the future. Further, this paper analyses options for flood risk reduction in several spatial dimensions, from global framework to regional to local scales. It is necessary to continue examination of the updated records of flood-related indices, trying to search for changes that influence flood hazard and flood risk in river basins.</a:t>
            </a:r>
            <a:endParaRPr lang="en-IN" sz="2400" dirty="0"/>
          </a:p>
        </p:txBody>
      </p:sp>
    </p:spTree>
    <p:extLst>
      <p:ext uri="{BB962C8B-B14F-4D97-AF65-F5344CB8AC3E}">
        <p14:creationId xmlns:p14="http://schemas.microsoft.com/office/powerpoint/2010/main" val="1921550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6BBC0-F4A1-372E-8AB2-40C0D42B1CDA}"/>
              </a:ext>
            </a:extLst>
          </p:cNvPr>
          <p:cNvSpPr txBox="1"/>
          <p:nvPr/>
        </p:nvSpPr>
        <p:spPr>
          <a:xfrm>
            <a:off x="1" y="0"/>
            <a:ext cx="11915480" cy="452431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composition of the flood warning system </a:t>
            </a:r>
          </a:p>
          <a:p>
            <a:r>
              <a:rPr lang="en-IN" sz="2400" dirty="0">
                <a:latin typeface="Times New Roman" panose="02020603050405020304" pitchFamily="18" charset="0"/>
                <a:cs typeface="Times New Roman" panose="02020603050405020304" pitchFamily="18" charset="0"/>
              </a:rPr>
              <a:t>The warning system includes: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Wireless sensor network capturing relevant variables about the flow of rivers and streams.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smart computer system for the exploitation of </a:t>
            </a:r>
            <a:r>
              <a:rPr lang="en-IN" sz="2400" dirty="0" err="1">
                <a:latin typeface="Times New Roman" panose="02020603050405020304" pitchFamily="18" charset="0"/>
                <a:cs typeface="Times New Roman" panose="02020603050405020304" pitchFamily="18" charset="0"/>
              </a:rPr>
              <a:t>hydrometerological</a:t>
            </a:r>
            <a:r>
              <a:rPr lang="en-IN" sz="2400" dirty="0">
                <a:latin typeface="Times New Roman" panose="02020603050405020304" pitchFamily="18" charset="0"/>
                <a:cs typeface="Times New Roman" panose="02020603050405020304" pitchFamily="18" charset="0"/>
              </a:rPr>
              <a:t> and weather data captured to generate </a:t>
            </a:r>
            <a:r>
              <a:rPr lang="en-IN" sz="2400" dirty="0" err="1">
                <a:latin typeface="Times New Roman" panose="02020603050405020304" pitchFamily="18" charset="0"/>
                <a:cs typeface="Times New Roman" panose="02020603050405020304" pitchFamily="18" charset="0"/>
              </a:rPr>
              <a:t>warningsand</a:t>
            </a:r>
            <a:r>
              <a:rPr lang="en-IN" sz="2400" dirty="0">
                <a:latin typeface="Times New Roman" panose="02020603050405020304" pitchFamily="18" charset="0"/>
                <a:cs typeface="Times New Roman" panose="02020603050405020304" pitchFamily="18" charset="0"/>
              </a:rPr>
              <a:t> notifications for events that may involve a flood risk situation.</a:t>
            </a:r>
          </a:p>
          <a:p>
            <a:r>
              <a:rPr lang="en-IN" sz="2400" u="sng" dirty="0">
                <a:latin typeface="Times New Roman" panose="02020603050405020304" pitchFamily="18" charset="0"/>
                <a:cs typeface="Times New Roman" panose="02020603050405020304" pitchFamily="18" charset="0"/>
              </a:rPr>
              <a:t>Real time monitoring:</a:t>
            </a:r>
          </a:p>
          <a:p>
            <a:r>
              <a:rPr lang="en-IN" sz="2400" dirty="0">
                <a:latin typeface="Times New Roman" panose="02020603050405020304" pitchFamily="18" charset="0"/>
                <a:cs typeface="Times New Roman" panose="02020603050405020304" pitchFamily="18" charset="0"/>
              </a:rPr>
              <a:t>ENVIRA IoT’s system control the flow and its behaviour in real time, detects possible water courses and alerts about the flood risk with real and accurate data. It includes autonomous stations located at strategic points, equipped with a datalogger that reads the data captured by the sensors. Besides the sensors for the level of water courses, sensors for temperature and humidity, turbidity, water speed, capacity etc… can be installed.</a:t>
            </a:r>
          </a:p>
        </p:txBody>
      </p:sp>
    </p:spTree>
    <p:extLst>
      <p:ext uri="{BB962C8B-B14F-4D97-AF65-F5344CB8AC3E}">
        <p14:creationId xmlns:p14="http://schemas.microsoft.com/office/powerpoint/2010/main" val="2966511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44D75B-5413-6605-D9B6-10CF55018FE0}"/>
              </a:ext>
            </a:extLst>
          </p:cNvPr>
          <p:cNvSpPr txBox="1"/>
          <p:nvPr/>
        </p:nvSpPr>
        <p:spPr>
          <a:xfrm>
            <a:off x="103695" y="65988"/>
            <a:ext cx="11990895" cy="4154984"/>
          </a:xfrm>
          <a:prstGeom prst="rect">
            <a:avLst/>
          </a:prstGeom>
          <a:noFill/>
        </p:spPr>
        <p:txBody>
          <a:bodyPr wrap="square" rtlCol="0">
            <a:spAutoFit/>
          </a:bodyPr>
          <a:lstStyle/>
          <a:p>
            <a:r>
              <a:rPr lang="en-IN" sz="2400" u="sng" dirty="0">
                <a:latin typeface="Times New Roman" panose="02020603050405020304" pitchFamily="18" charset="0"/>
                <a:cs typeface="Times New Roman" panose="02020603050405020304" pitchFamily="18" charset="0"/>
              </a:rPr>
              <a:t>Warning systems:</a:t>
            </a:r>
          </a:p>
          <a:p>
            <a:r>
              <a:rPr lang="en-IN" sz="2400" dirty="0">
                <a:latin typeface="Times New Roman" panose="02020603050405020304" pitchFamily="18" charset="0"/>
                <a:cs typeface="Times New Roman" panose="02020603050405020304" pitchFamily="18" charset="0"/>
              </a:rPr>
              <a:t>Acquisition and communication electronics continuously control the level of water and the delivery of data to the control </a:t>
            </a:r>
            <a:r>
              <a:rPr lang="en-IN" sz="2400" dirty="0" err="1">
                <a:latin typeface="Times New Roman" panose="02020603050405020304" pitchFamily="18" charset="0"/>
                <a:cs typeface="Times New Roman" panose="02020603050405020304" pitchFamily="18" charset="0"/>
              </a:rPr>
              <a:t>center</a:t>
            </a:r>
            <a:r>
              <a:rPr lang="en-IN" sz="2400" dirty="0">
                <a:latin typeface="Times New Roman" panose="02020603050405020304" pitchFamily="18" charset="0"/>
                <a:cs typeface="Times New Roman" panose="02020603050405020304" pitchFamily="18" charset="0"/>
              </a:rPr>
              <a:t> at planned levels.</a:t>
            </a:r>
          </a:p>
          <a:p>
            <a:r>
              <a:rPr lang="en-IN" sz="2400" dirty="0">
                <a:latin typeface="Times New Roman" panose="02020603050405020304" pitchFamily="18" charset="0"/>
                <a:cs typeface="Times New Roman" panose="02020603050405020304" pitchFamily="18" charset="0"/>
              </a:rPr>
              <a:t>If a preset level or flow is surpassed, it generates data communication through SMS or e-mails to the authorized users.</a:t>
            </a:r>
          </a:p>
          <a:p>
            <a:r>
              <a:rPr lang="en-IN" sz="2400" dirty="0">
                <a:latin typeface="Times New Roman" panose="02020603050405020304" pitchFamily="18" charset="0"/>
                <a:cs typeface="Times New Roman" panose="02020603050405020304" pitchFamily="18" charset="0"/>
              </a:rPr>
              <a:t>The solution can be integrated with the early flood warning systems of Public Administrations.</a:t>
            </a:r>
          </a:p>
          <a:p>
            <a:r>
              <a:rPr lang="en-IN" sz="2400" u="sng" dirty="0">
                <a:latin typeface="Times New Roman" panose="02020603050405020304" pitchFamily="18" charset="0"/>
                <a:cs typeface="Times New Roman" panose="02020603050405020304" pitchFamily="18" charset="0"/>
              </a:rPr>
              <a:t>Data display and analysis:</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IoT </a:t>
            </a:r>
            <a:r>
              <a:rPr lang="en-IN" sz="2400" dirty="0" err="1">
                <a:latin typeface="Times New Roman" panose="02020603050405020304" pitchFamily="18" charset="0"/>
                <a:cs typeface="Times New Roman" panose="02020603050405020304" pitchFamily="18" charset="0"/>
              </a:rPr>
              <a:t>Envira</a:t>
            </a:r>
            <a:r>
              <a:rPr lang="en-IN" sz="2400" dirty="0">
                <a:latin typeface="Times New Roman" panose="02020603050405020304" pitchFamily="18" charset="0"/>
                <a:cs typeface="Times New Roman" panose="02020603050405020304" pitchFamily="18" charset="0"/>
              </a:rPr>
              <a:t> DS platform enables the reception, organization and exploitation of data, reporting changes in levels, flows and speed. If the emergency </a:t>
            </a:r>
            <a:r>
              <a:rPr lang="en-IN" sz="2400" dirty="0" err="1">
                <a:latin typeface="Times New Roman" panose="02020603050405020304" pitchFamily="18" charset="0"/>
                <a:cs typeface="Times New Roman" panose="02020603050405020304" pitchFamily="18" charset="0"/>
              </a:rPr>
              <a:t>center</a:t>
            </a:r>
            <a:r>
              <a:rPr lang="en-IN" sz="2400" dirty="0">
                <a:latin typeface="Times New Roman" panose="02020603050405020304" pitchFamily="18" charset="0"/>
                <a:cs typeface="Times New Roman" panose="02020603050405020304" pitchFamily="18" charset="0"/>
              </a:rPr>
              <a:t> receives a warning, they will be able to connect immediately and see the situation of watercourses.</a:t>
            </a:r>
          </a:p>
          <a:p>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288850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38</TotalTime>
  <Words>401</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Gill Sans MT</vt:lpstr>
      <vt:lpstr>Times New Roman</vt:lpstr>
      <vt:lpstr>Gallery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Samritha Senthilmurugan</dc:creator>
  <cp:lastModifiedBy>Samritha Senthilmurugan</cp:lastModifiedBy>
  <cp:revision>2</cp:revision>
  <dcterms:created xsi:type="dcterms:W3CDTF">2023-10-29T08:33:33Z</dcterms:created>
  <dcterms:modified xsi:type="dcterms:W3CDTF">2023-10-29T12:00:30Z</dcterms:modified>
</cp:coreProperties>
</file>