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9" r:id="rId5"/>
    <p:sldId id="258"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9D6D0A5-1318-44CD-91AC-F6C4503FAD1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17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0CB00F-5CF6-42AE-A832-D7AC07A703D0}"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6D0A5-1318-44CD-91AC-F6C4503FAD1E}" type="slidenum">
              <a:rPr lang="en-IN" smtClean="0"/>
              <a:t>‹#›</a:t>
            </a:fld>
            <a:endParaRPr lang="en-IN"/>
          </a:p>
        </p:txBody>
      </p:sp>
    </p:spTree>
    <p:extLst>
      <p:ext uri="{BB962C8B-B14F-4D97-AF65-F5344CB8AC3E}">
        <p14:creationId xmlns:p14="http://schemas.microsoft.com/office/powerpoint/2010/main" val="76435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6D0A5-1318-44CD-91AC-F6C4503FAD1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790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6D0A5-1318-44CD-91AC-F6C4503FAD1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8450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6D0A5-1318-44CD-91AC-F6C4503FAD1E}" type="slidenum">
              <a:rPr lang="en-IN" smtClean="0"/>
              <a:t>‹#›</a:t>
            </a:fld>
            <a:endParaRPr lang="en-IN"/>
          </a:p>
        </p:txBody>
      </p:sp>
    </p:spTree>
    <p:extLst>
      <p:ext uri="{BB962C8B-B14F-4D97-AF65-F5344CB8AC3E}">
        <p14:creationId xmlns:p14="http://schemas.microsoft.com/office/powerpoint/2010/main" val="322575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6D0A5-1318-44CD-91AC-F6C4503FAD1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2014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6D0A5-1318-44CD-91AC-F6C4503FAD1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314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6D0A5-1318-44CD-91AC-F6C4503FAD1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61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6D0A5-1318-44CD-91AC-F6C4503FAD1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587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6D0A5-1318-44CD-91AC-F6C4503FAD1E}" type="slidenum">
              <a:rPr lang="en-IN" smtClean="0"/>
              <a:t>‹#›</a:t>
            </a:fld>
            <a:endParaRPr lang="en-IN"/>
          </a:p>
        </p:txBody>
      </p:sp>
    </p:spTree>
    <p:extLst>
      <p:ext uri="{BB962C8B-B14F-4D97-AF65-F5344CB8AC3E}">
        <p14:creationId xmlns:p14="http://schemas.microsoft.com/office/powerpoint/2010/main" val="264670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CB00F-5CF6-42AE-A832-D7AC07A703D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6D0A5-1318-44CD-91AC-F6C4503FAD1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624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0CB00F-5CF6-42AE-A832-D7AC07A703D0}"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6D0A5-1318-44CD-91AC-F6C4503FAD1E}" type="slidenum">
              <a:rPr lang="en-IN" smtClean="0"/>
              <a:t>‹#›</a:t>
            </a:fld>
            <a:endParaRPr lang="en-IN"/>
          </a:p>
        </p:txBody>
      </p:sp>
    </p:spTree>
    <p:extLst>
      <p:ext uri="{BB962C8B-B14F-4D97-AF65-F5344CB8AC3E}">
        <p14:creationId xmlns:p14="http://schemas.microsoft.com/office/powerpoint/2010/main" val="1942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0CB00F-5CF6-42AE-A832-D7AC07A703D0}"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D6D0A5-1318-44CD-91AC-F6C4503FAD1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97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0CB00F-5CF6-42AE-A832-D7AC07A703D0}"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D6D0A5-1318-44CD-91AC-F6C4503FAD1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82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CB00F-5CF6-42AE-A832-D7AC07A703D0}"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D6D0A5-1318-44CD-91AC-F6C4503FAD1E}" type="slidenum">
              <a:rPr lang="en-IN" smtClean="0"/>
              <a:t>‹#›</a:t>
            </a:fld>
            <a:endParaRPr lang="en-IN"/>
          </a:p>
        </p:txBody>
      </p:sp>
    </p:spTree>
    <p:extLst>
      <p:ext uri="{BB962C8B-B14F-4D97-AF65-F5344CB8AC3E}">
        <p14:creationId xmlns:p14="http://schemas.microsoft.com/office/powerpoint/2010/main" val="5383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0CB00F-5CF6-42AE-A832-D7AC07A703D0}"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6D0A5-1318-44CD-91AC-F6C4503FAD1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0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0CB00F-5CF6-42AE-A832-D7AC07A703D0}"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6D0A5-1318-44CD-91AC-F6C4503FAD1E}" type="slidenum">
              <a:rPr lang="en-IN" smtClean="0"/>
              <a:t>‹#›</a:t>
            </a:fld>
            <a:endParaRPr lang="en-IN"/>
          </a:p>
        </p:txBody>
      </p:sp>
    </p:spTree>
    <p:extLst>
      <p:ext uri="{BB962C8B-B14F-4D97-AF65-F5344CB8AC3E}">
        <p14:creationId xmlns:p14="http://schemas.microsoft.com/office/powerpoint/2010/main" val="1621811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0CB00F-5CF6-42AE-A832-D7AC07A703D0}" type="datetimeFigureOut">
              <a:rPr lang="en-IN" smtClean="0"/>
              <a:t>31-08-2024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D6D0A5-1318-44CD-91AC-F6C4503FAD1E}" type="slidenum">
              <a:rPr lang="en-IN" smtClean="0"/>
              <a:t>‹#›</a:t>
            </a:fld>
            <a:endParaRPr lang="en-IN"/>
          </a:p>
        </p:txBody>
      </p:sp>
    </p:spTree>
    <p:extLst>
      <p:ext uri="{BB962C8B-B14F-4D97-AF65-F5344CB8AC3E}">
        <p14:creationId xmlns:p14="http://schemas.microsoft.com/office/powerpoint/2010/main" val="708232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FFAE-F0CD-A78A-31E7-6D550DB4C3BE}"/>
              </a:ext>
            </a:extLst>
          </p:cNvPr>
          <p:cNvSpPr>
            <a:spLocks noGrp="1"/>
          </p:cNvSpPr>
          <p:nvPr>
            <p:ph type="ctrTitle"/>
          </p:nvPr>
        </p:nvSpPr>
        <p:spPr>
          <a:xfrm>
            <a:off x="1288330" y="273377"/>
            <a:ext cx="9144000" cy="700775"/>
          </a:xfrm>
        </p:spPr>
        <p:txBody>
          <a:bodyPr>
            <a:normAutofit fontScale="90000"/>
          </a:bodyPr>
          <a:lstStyle/>
          <a:p>
            <a:r>
              <a:rPr lang="en-US" sz="4000" b="1" dirty="0">
                <a:latin typeface="Times New Roman" panose="02020603050405020304" pitchFamily="18" charset="0"/>
                <a:cs typeface="Times New Roman" panose="02020603050405020304" pitchFamily="18" charset="0"/>
              </a:rPr>
              <a:t>Logistics Tracking Details using Excel</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58D6FC-E18E-2DAD-4045-128EB4C0CAEB}"/>
              </a:ext>
            </a:extLst>
          </p:cNvPr>
          <p:cNvSpPr>
            <a:spLocks noGrp="1"/>
          </p:cNvSpPr>
          <p:nvPr>
            <p:ph type="subTitle" idx="1"/>
          </p:nvPr>
        </p:nvSpPr>
        <p:spPr>
          <a:xfrm>
            <a:off x="2447301" y="3429000"/>
            <a:ext cx="6815669" cy="2065517"/>
          </a:xfrm>
        </p:spPr>
        <p:txBody>
          <a:bodyPr>
            <a:normAutofit fontScale="92500" lnSpcReduction="10000"/>
          </a:bodyPr>
          <a:lstStyle/>
          <a:p>
            <a:pPr algn="l">
              <a:lnSpc>
                <a:spcPct val="100000"/>
              </a:lnSpc>
            </a:pPr>
            <a:r>
              <a:rPr lang="en-IN" sz="2000" b="0" strike="noStrike" spc="-1" dirty="0">
                <a:solidFill>
                  <a:srgbClr val="000000"/>
                </a:solidFill>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rPr>
              <a:t>STUDENT NAME	:</a:t>
            </a:r>
            <a:r>
              <a:rPr lang="en-IN" sz="2000" spc="-1" dirty="0">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sym typeface="+mn-ea"/>
              </a:rPr>
              <a:t>ABINAYA.G</a:t>
            </a:r>
            <a:endParaRPr lang="en-IN" sz="2000" b="0" strike="noStrike" spc="-1" dirty="0">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lnSpc>
                <a:spcPct val="100000"/>
              </a:lnSpc>
            </a:pPr>
            <a:r>
              <a:rPr lang="en-IN" sz="2000" b="0" strike="noStrike" spc="-1" dirty="0">
                <a:solidFill>
                  <a:srgbClr val="000000"/>
                </a:solidFill>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rPr>
              <a:t>REGISTER NO	</a:t>
            </a:r>
            <a:r>
              <a:rPr lang="en-IN" sz="2000" spc="-1" dirty="0">
                <a:solidFill>
                  <a:srgbClr val="000000"/>
                </a:solidFill>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rPr>
              <a:t>:	</a:t>
            </a:r>
            <a:endParaRPr lang="en-IN" sz="1800" b="0" strike="noStrike" spc="-1" dirty="0">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lnSpc>
                <a:spcPct val="100000"/>
              </a:lnSpc>
            </a:pPr>
            <a:r>
              <a:rPr lang="en-IN" sz="2000" b="0" strike="noStrike" spc="-1" dirty="0">
                <a:solidFill>
                  <a:srgbClr val="000000"/>
                </a:solidFill>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rPr>
              <a:t>DEPARTMENT	:</a:t>
            </a:r>
            <a:r>
              <a:rPr lang="en-IN" sz="2000" spc="-1" dirty="0">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sym typeface="+mn-ea"/>
              </a:rPr>
              <a:t>B.COM Accounting and Finance</a:t>
            </a:r>
            <a:endParaRPr lang="en-IN" sz="2000" b="0" strike="noStrike" spc="-1" dirty="0">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lnSpc>
                <a:spcPct val="100000"/>
              </a:lnSpc>
            </a:pPr>
            <a:r>
              <a:rPr lang="en-IN" sz="2000" b="0" strike="noStrike" spc="-1" dirty="0">
                <a:solidFill>
                  <a:srgbClr val="000000"/>
                </a:solidFill>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rPr>
              <a:t>COLLEGE		:</a:t>
            </a:r>
            <a:r>
              <a:rPr lang="en-IN" sz="2000" spc="-1" dirty="0">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sym typeface="+mn-ea"/>
              </a:rPr>
              <a:t>Anna </a:t>
            </a:r>
            <a:r>
              <a:rPr lang="en-IN" sz="2000" spc="-1" dirty="0" err="1">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sym typeface="+mn-ea"/>
              </a:rPr>
              <a:t>adarsh</a:t>
            </a:r>
            <a:r>
              <a:rPr lang="en-IN" sz="2000" spc="-1" dirty="0">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sym typeface="+mn-ea"/>
              </a:rPr>
              <a:t> College for Women</a:t>
            </a:r>
            <a:endParaRPr lang="en-IN" sz="2000" b="0" strike="noStrike" spc="-1" dirty="0">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lnSpc>
                <a:spcPct val="100000"/>
              </a:lnSpc>
            </a:pPr>
            <a:r>
              <a:rPr lang="en-IN" sz="2000" b="0" strike="noStrike" spc="-1" dirty="0">
                <a:solidFill>
                  <a:srgbClr val="000000"/>
                </a:solidFill>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rPr>
              <a:t>NM ID			:DB0E5D2A20531CB801840A30CEF9B924</a:t>
            </a:r>
          </a:p>
          <a:p>
            <a:pPr algn="l"/>
            <a:endParaRPr lang="en-IN" sz="2000" dirty="0">
              <a:solidFill>
                <a:schemeClr val="accent4">
                  <a:lumMod val="50000"/>
                </a:schemeClr>
              </a:solidFill>
              <a:highlight>
                <a:srgbClr val="C0C0C0"/>
              </a:highligh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411599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36E7-1DF3-5502-065A-018EE33B3D7E}"/>
              </a:ext>
            </a:extLst>
          </p:cNvPr>
          <p:cNvSpPr>
            <a:spLocks noGrp="1"/>
          </p:cNvSpPr>
          <p:nvPr>
            <p:ph type="title"/>
          </p:nvPr>
        </p:nvSpPr>
        <p:spPr/>
        <p:txBody>
          <a:bodyPr/>
          <a:lstStyle/>
          <a:p>
            <a:pPr algn="l"/>
            <a:r>
              <a:rPr lang="en-IN" sz="4400" b="0" strike="noStrike" spc="-1" dirty="0">
                <a:solidFill>
                  <a:srgbClr val="0D0D0D"/>
                </a:solidFill>
                <a:latin typeface="Sitka Small Semibold" pitchFamily="2" charset="0"/>
                <a:ea typeface="MingLiU-ExtB" panose="02020500000000000000" pitchFamily="18" charset="-120"/>
                <a:cs typeface="Segoe MDL2 Assets" panose="050A0102010101010101" charset="0"/>
              </a:rPr>
              <a:t>Conclusion</a:t>
            </a:r>
            <a:endParaRPr lang="en-IN" dirty="0"/>
          </a:p>
        </p:txBody>
      </p:sp>
      <p:sp>
        <p:nvSpPr>
          <p:cNvPr id="3" name="Content Placeholder 2">
            <a:extLst>
              <a:ext uri="{FF2B5EF4-FFF2-40B4-BE49-F238E27FC236}">
                <a16:creationId xmlns:a16="http://schemas.microsoft.com/office/drawing/2014/main" id="{009D43F1-A749-5750-C02C-66A5291AFB0B}"/>
              </a:ext>
            </a:extLst>
          </p:cNvPr>
          <p:cNvSpPr>
            <a:spLocks noGrp="1"/>
          </p:cNvSpPr>
          <p:nvPr>
            <p:ph idx="1"/>
          </p:nvPr>
        </p:nvSpPr>
        <p:spPr/>
        <p:txBody>
          <a:bodyPr>
            <a:normAutofit lnSpcReduction="10000"/>
          </a:bodyPr>
          <a:lstStyle/>
          <a:p>
            <a:pPr marL="0" indent="0">
              <a:lnSpc>
                <a:spcPct val="150000"/>
              </a:lnSpc>
              <a:buNone/>
            </a:pPr>
            <a:r>
              <a:rPr lang="en-US" b="1" spc="-1" dirty="0">
                <a:solidFill>
                  <a:schemeClr val="tx1">
                    <a:lumMod val="65000"/>
                    <a:lumOff val="35000"/>
                  </a:schemeClr>
                </a:solidFill>
                <a:latin typeface="Times New Roman" panose="02020603050405020304" pitchFamily="18" charset="0"/>
                <a:cs typeface="Times New Roman" panose="02020603050405020304" pitchFamily="18" charset="0"/>
              </a:rPr>
              <a:t>Logistics Tracking Details using Excel</a:t>
            </a:r>
            <a:r>
              <a:rPr lang="en-IN" sz="2400" b="1" strike="noStrike" spc="-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IN" b="1" spc="-1" dirty="0">
                <a:solidFill>
                  <a:schemeClr val="tx1">
                    <a:lumMod val="65000"/>
                    <a:lumOff val="35000"/>
                  </a:schemeClr>
                </a:solidFill>
                <a:latin typeface="Times New Roman" panose="02020603050405020304" pitchFamily="18" charset="0"/>
                <a:cs typeface="Times New Roman" panose="02020603050405020304" pitchFamily="18" charset="0"/>
              </a:rPr>
              <a:t>p</a:t>
            </a:r>
            <a:r>
              <a:rPr lang="en-IN" sz="2400" b="1" strike="noStrike" spc="-1" dirty="0">
                <a:solidFill>
                  <a:schemeClr val="tx1">
                    <a:lumMod val="65000"/>
                    <a:lumOff val="35000"/>
                  </a:schemeClr>
                </a:solidFill>
                <a:latin typeface="Times New Roman" panose="02020603050405020304" pitchFamily="18" charset="0"/>
                <a:cs typeface="Times New Roman" panose="02020603050405020304" pitchFamily="18" charset="0"/>
              </a:rPr>
              <a:t>rovided valuable insights into logistics trends enabling more </a:t>
            </a:r>
            <a:r>
              <a:rPr lang="en-IN" b="1" spc="-1" dirty="0">
                <a:solidFill>
                  <a:schemeClr val="tx1">
                    <a:lumMod val="65000"/>
                    <a:lumOff val="35000"/>
                  </a:schemeClr>
                </a:solidFill>
                <a:latin typeface="Times New Roman" panose="02020603050405020304" pitchFamily="18" charset="0"/>
                <a:cs typeface="Times New Roman" panose="02020603050405020304" pitchFamily="18" charset="0"/>
              </a:rPr>
              <a:t>i</a:t>
            </a:r>
            <a:r>
              <a:rPr lang="en-IN" sz="2400" b="1" strike="noStrike" spc="-1" dirty="0">
                <a:solidFill>
                  <a:schemeClr val="tx1">
                    <a:lumMod val="65000"/>
                    <a:lumOff val="35000"/>
                  </a:schemeClr>
                </a:solidFill>
                <a:latin typeface="Times New Roman" panose="02020603050405020304" pitchFamily="18" charset="0"/>
                <a:cs typeface="Times New Roman" panose="02020603050405020304" pitchFamily="18" charset="0"/>
              </a:rPr>
              <a:t>nformed decision-making.</a:t>
            </a:r>
          </a:p>
          <a:p>
            <a:pPr marL="0" indent="0">
              <a:lnSpc>
                <a:spcPct val="150000"/>
              </a:lnSpc>
              <a:buNone/>
            </a:pPr>
            <a:r>
              <a:rPr lang="en-IN" sz="2400" b="1" strike="noStrike" spc="-1" dirty="0">
                <a:solidFill>
                  <a:schemeClr val="tx1">
                    <a:lumMod val="65000"/>
                    <a:lumOff val="35000"/>
                  </a:schemeClr>
                </a:solidFill>
                <a:latin typeface="Times New Roman" panose="02020603050405020304" pitchFamily="18" charset="0"/>
                <a:cs typeface="Times New Roman" panose="02020603050405020304" pitchFamily="18" charset="0"/>
              </a:rPr>
              <a:t>          The use of Excel allowed efficient data organization, visualization and reporting, ultimately helping to enhance to Logistics manager to improve and optimize overview the logistics details with the help of tracking details excel.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89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024F-CFAD-6A19-95E9-8503012BD04B}"/>
              </a:ext>
            </a:extLst>
          </p:cNvPr>
          <p:cNvSpPr>
            <a:spLocks noGrp="1"/>
          </p:cNvSpPr>
          <p:nvPr>
            <p:ph type="title"/>
          </p:nvPr>
        </p:nvSpPr>
        <p:spPr>
          <a:xfrm>
            <a:off x="1289205" y="772998"/>
            <a:ext cx="8158688" cy="850774"/>
          </a:xfrm>
        </p:spPr>
        <p:txBody>
          <a:bodyPr/>
          <a:lstStyle/>
          <a:p>
            <a:pPr algn="l"/>
            <a:r>
              <a:rPr lang="en-US" dirty="0">
                <a:latin typeface="Arial Black" panose="020B0A04020102020204" pitchFamily="34" charset="0"/>
              </a:rPr>
              <a:t>PROJECT TITLE</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AA615373-4343-6E35-C17B-9FF2B7DF5CD5}"/>
              </a:ext>
            </a:extLst>
          </p:cNvPr>
          <p:cNvSpPr>
            <a:spLocks noGrp="1"/>
          </p:cNvSpPr>
          <p:nvPr>
            <p:ph type="body" idx="1"/>
          </p:nvPr>
        </p:nvSpPr>
        <p:spPr>
          <a:xfrm>
            <a:off x="1788823" y="2951726"/>
            <a:ext cx="8158690" cy="954547"/>
          </a:xfrm>
        </p:spPr>
        <p:txBody>
          <a:bodyPr>
            <a:normAutofit/>
          </a:bodyPr>
          <a:lstStyle/>
          <a:p>
            <a:r>
              <a:rPr lang="en-US" sz="4000" dirty="0">
                <a:latin typeface="Sitka Banner Semibold" pitchFamily="2" charset="0"/>
              </a:rPr>
              <a:t>Logistics Tracking Details using Excel</a:t>
            </a:r>
            <a:endParaRPr lang="en-IN" sz="4000" dirty="0">
              <a:latin typeface="Sitka Banner Semibold" pitchFamily="2" charset="0"/>
            </a:endParaRPr>
          </a:p>
        </p:txBody>
      </p:sp>
    </p:spTree>
    <p:extLst>
      <p:ext uri="{BB962C8B-B14F-4D97-AF65-F5344CB8AC3E}">
        <p14:creationId xmlns:p14="http://schemas.microsoft.com/office/powerpoint/2010/main" val="94288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71D2-16C9-74ED-BEB8-4E428BC3FD71}"/>
              </a:ext>
            </a:extLst>
          </p:cNvPr>
          <p:cNvSpPr>
            <a:spLocks noGrp="1"/>
          </p:cNvSpPr>
          <p:nvPr>
            <p:ph type="title"/>
          </p:nvPr>
        </p:nvSpPr>
        <p:spPr/>
        <p:txBody>
          <a:bodyPr/>
          <a:lstStyle/>
          <a:p>
            <a:pPr algn="l"/>
            <a:r>
              <a:rPr lang="en-IN" sz="4400" b="1" strike="noStrike" spc="21" dirty="0">
                <a:solidFill>
                  <a:srgbClr val="000000"/>
                </a:solidFill>
                <a:latin typeface="Arial Narrow" panose="020B0606020202030204" charset="0"/>
                <a:cs typeface="Arial Narrow" panose="020B0606020202030204" charset="0"/>
              </a:rPr>
              <a:t>A</a:t>
            </a:r>
            <a:r>
              <a:rPr lang="en-IN" sz="4400" b="1" strike="noStrike" spc="-7" dirty="0">
                <a:solidFill>
                  <a:srgbClr val="000000"/>
                </a:solidFill>
                <a:latin typeface="Arial Narrow" panose="020B0606020202030204" charset="0"/>
                <a:cs typeface="Arial Narrow" panose="020B0606020202030204" charset="0"/>
              </a:rPr>
              <a:t>G</a:t>
            </a:r>
            <a:r>
              <a:rPr lang="en-IN" sz="4400" b="1" strike="noStrike" spc="-35" dirty="0">
                <a:solidFill>
                  <a:srgbClr val="000000"/>
                </a:solidFill>
                <a:latin typeface="Arial Narrow" panose="020B0606020202030204" charset="0"/>
                <a:cs typeface="Arial Narrow" panose="020B0606020202030204" charset="0"/>
              </a:rPr>
              <a:t>E</a:t>
            </a:r>
            <a:r>
              <a:rPr lang="en-IN" sz="4400" b="1" strike="noStrike" spc="9" dirty="0">
                <a:solidFill>
                  <a:srgbClr val="000000"/>
                </a:solidFill>
                <a:latin typeface="Arial Narrow" panose="020B0606020202030204" charset="0"/>
                <a:cs typeface="Arial Narrow" panose="020B0606020202030204" charset="0"/>
              </a:rPr>
              <a:t>N</a:t>
            </a:r>
            <a:r>
              <a:rPr lang="en-IN" sz="4400" b="1" strike="noStrike" spc="-1" dirty="0">
                <a:solidFill>
                  <a:srgbClr val="000000"/>
                </a:solidFill>
                <a:latin typeface="Arial Narrow" panose="020B0606020202030204" charset="0"/>
                <a:cs typeface="Arial Narrow" panose="020B0606020202030204" charset="0"/>
              </a:rPr>
              <a:t>DA</a:t>
            </a:r>
            <a:endParaRPr lang="en-IN" dirty="0"/>
          </a:p>
        </p:txBody>
      </p:sp>
      <p:sp>
        <p:nvSpPr>
          <p:cNvPr id="6" name="Content Placeholder 5">
            <a:extLst>
              <a:ext uri="{FF2B5EF4-FFF2-40B4-BE49-F238E27FC236}">
                <a16:creationId xmlns:a16="http://schemas.microsoft.com/office/drawing/2014/main" id="{4AC0E304-0093-AFDF-C6CE-7653C81D5A02}"/>
              </a:ext>
            </a:extLst>
          </p:cNvPr>
          <p:cNvSpPr>
            <a:spLocks noGrp="1"/>
          </p:cNvSpPr>
          <p:nvPr>
            <p:ph sz="quarter" idx="4"/>
          </p:nvPr>
        </p:nvSpPr>
        <p:spPr>
          <a:xfrm>
            <a:off x="4013443" y="2665875"/>
            <a:ext cx="6883155" cy="3009239"/>
          </a:xfrm>
        </p:spPr>
        <p:txBody>
          <a:bodyPr>
            <a:normAutofit lnSpcReduction="10000"/>
          </a:bodyPr>
          <a:lstStyle/>
          <a:p>
            <a:pPr marL="215900" indent="-215900">
              <a:lnSpc>
                <a:spcPct val="100000"/>
              </a:lnSpc>
              <a:buClr>
                <a:srgbClr val="0D0D0D"/>
              </a:buClr>
              <a:buFont typeface="Calibri" panose="020F0502020204030204"/>
              <a:buAutoNum type="arabicPeriod"/>
            </a:pPr>
            <a:r>
              <a:rPr lang="en-IN" sz="2000" b="0" strike="noStrike" spc="-1" dirty="0">
                <a:solidFill>
                  <a:srgbClr val="0D0D0D"/>
                </a:solidFill>
                <a:latin typeface="Sitka Small Semibold" pitchFamily="2" charset="0"/>
                <a:ea typeface="MingLiU-ExtB" panose="02020500000000000000" pitchFamily="18" charset="-120"/>
                <a:cs typeface="Segoe MDL2 Assets" panose="050A0102010101010101" charset="0"/>
              </a:rPr>
              <a:t>Project Overview</a:t>
            </a:r>
          </a:p>
          <a:p>
            <a:pPr marL="215900" indent="-215900">
              <a:buClr>
                <a:srgbClr val="0D0D0D"/>
              </a:buClr>
              <a:buFont typeface="Calibri" panose="020F0502020204030204"/>
              <a:buAutoNum type="arabicPeriod"/>
            </a:pPr>
            <a:r>
              <a:rPr lang="en-IN" sz="2000" b="0" strike="noStrike" spc="-1" dirty="0">
                <a:solidFill>
                  <a:srgbClr val="0D0D0D"/>
                </a:solidFill>
                <a:latin typeface="Sitka Small Semibold" pitchFamily="2" charset="0"/>
                <a:ea typeface="MingLiU-ExtB" panose="02020500000000000000" pitchFamily="18" charset="-120"/>
                <a:cs typeface="Segoe MDL2 Assets" panose="050A0102010101010101" charset="0"/>
              </a:rPr>
              <a:t>Problem Statement</a:t>
            </a:r>
            <a:endParaRPr lang="en-IN" sz="2000" b="0" strike="noStrike" spc="-1" dirty="0">
              <a:latin typeface="Sitka Small Semibold" pitchFamily="2" charset="0"/>
              <a:ea typeface="MingLiU-ExtB" panose="02020500000000000000" pitchFamily="18" charset="-120"/>
              <a:cs typeface="Segoe MDL2 Assets" panose="050A0102010101010101" charset="0"/>
            </a:endParaRPr>
          </a:p>
          <a:p>
            <a:pPr marL="215900" indent="-215900">
              <a:lnSpc>
                <a:spcPct val="100000"/>
              </a:lnSpc>
              <a:buClr>
                <a:srgbClr val="0D0D0D"/>
              </a:buClr>
              <a:buFont typeface="Calibri" panose="020F0502020204030204"/>
              <a:buAutoNum type="arabicPeriod"/>
            </a:pPr>
            <a:r>
              <a:rPr lang="en-IN" sz="2000" b="0" strike="noStrike" spc="-1" dirty="0">
                <a:solidFill>
                  <a:srgbClr val="0D0D0D"/>
                </a:solidFill>
                <a:latin typeface="Sitka Small Semibold" pitchFamily="2" charset="0"/>
                <a:ea typeface="MingLiU-ExtB" panose="02020500000000000000" pitchFamily="18" charset="-120"/>
                <a:cs typeface="Segoe MDL2 Assets" panose="050A0102010101010101" charset="0"/>
              </a:rPr>
              <a:t>End Users</a:t>
            </a:r>
            <a:endParaRPr lang="en-IN" sz="2000" b="0" strike="noStrike" spc="-1" dirty="0">
              <a:latin typeface="Sitka Small Semibold" pitchFamily="2" charset="0"/>
              <a:ea typeface="MingLiU-ExtB" panose="02020500000000000000" pitchFamily="18" charset="-120"/>
              <a:cs typeface="Segoe MDL2 Assets" panose="050A0102010101010101" charset="0"/>
            </a:endParaRPr>
          </a:p>
          <a:p>
            <a:pPr marL="215900" indent="-215900">
              <a:lnSpc>
                <a:spcPct val="100000"/>
              </a:lnSpc>
              <a:buClr>
                <a:srgbClr val="0D0D0D"/>
              </a:buClr>
              <a:buFont typeface="Calibri" panose="020F0502020204030204"/>
              <a:buAutoNum type="arabicPeriod"/>
            </a:pPr>
            <a:r>
              <a:rPr lang="en-IN" sz="2000" b="0" strike="noStrike" spc="-1" dirty="0">
                <a:solidFill>
                  <a:srgbClr val="0D0D0D"/>
                </a:solidFill>
                <a:latin typeface="Sitka Small Semibold" pitchFamily="2" charset="0"/>
                <a:ea typeface="MingLiU-ExtB" panose="02020500000000000000" pitchFamily="18" charset="-120"/>
                <a:cs typeface="Segoe MDL2 Assets" panose="050A0102010101010101" charset="0"/>
              </a:rPr>
              <a:t>Our Solution and Proposition</a:t>
            </a:r>
            <a:endParaRPr lang="en-IN" sz="2000" b="0" strike="noStrike" spc="-1" dirty="0">
              <a:latin typeface="Sitka Small Semibold" pitchFamily="2" charset="0"/>
              <a:ea typeface="MingLiU-ExtB" panose="02020500000000000000" pitchFamily="18" charset="-120"/>
              <a:cs typeface="Segoe MDL2 Assets" panose="050A0102010101010101" charset="0"/>
            </a:endParaRPr>
          </a:p>
          <a:p>
            <a:pPr marL="215900" indent="-215900">
              <a:lnSpc>
                <a:spcPct val="100000"/>
              </a:lnSpc>
              <a:buClr>
                <a:srgbClr val="0D0D0D"/>
              </a:buClr>
              <a:buFont typeface="Calibri" panose="020F0502020204030204"/>
              <a:buAutoNum type="arabicPeriod"/>
            </a:pPr>
            <a:r>
              <a:rPr lang="en-IN" sz="2000" b="0" strike="noStrike" spc="-1" dirty="0">
                <a:solidFill>
                  <a:srgbClr val="0D0D0D"/>
                </a:solidFill>
                <a:latin typeface="Sitka Small Semibold" pitchFamily="2" charset="0"/>
                <a:ea typeface="MingLiU-ExtB" panose="02020500000000000000" pitchFamily="18" charset="-120"/>
                <a:cs typeface="Segoe MDL2 Assets" panose="050A0102010101010101" charset="0"/>
              </a:rPr>
              <a:t>Modelling Approach</a:t>
            </a:r>
          </a:p>
          <a:p>
            <a:pPr marL="215900" indent="-215900">
              <a:buClr>
                <a:srgbClr val="0D0D0D"/>
              </a:buClr>
              <a:buFont typeface="Calibri" panose="020F0502020204030204"/>
              <a:buAutoNum type="arabicPeriod"/>
            </a:pPr>
            <a:r>
              <a:rPr lang="en-IN" sz="2000" spc="-1" dirty="0">
                <a:solidFill>
                  <a:srgbClr val="0D0D0D"/>
                </a:solidFill>
                <a:latin typeface="Sitka Small Semibold" pitchFamily="2" charset="0"/>
                <a:ea typeface="MingLiU-ExtB" panose="02020500000000000000" pitchFamily="18" charset="-120"/>
                <a:cs typeface="Segoe MDL2 Assets" panose="050A0102010101010101" charset="0"/>
              </a:rPr>
              <a:t>Strategies for Success</a:t>
            </a:r>
          </a:p>
          <a:p>
            <a:pPr marL="215900" indent="-215900">
              <a:buClr>
                <a:srgbClr val="0D0D0D"/>
              </a:buClr>
              <a:buFont typeface="Calibri" panose="020F0502020204030204"/>
              <a:buAutoNum type="arabicPeriod"/>
            </a:pPr>
            <a:r>
              <a:rPr lang="en-IN" sz="2000" b="0" strike="noStrike" spc="-1" dirty="0">
                <a:solidFill>
                  <a:srgbClr val="0D0D0D"/>
                </a:solidFill>
                <a:latin typeface="Sitka Small Semibold" pitchFamily="2" charset="0"/>
                <a:ea typeface="MingLiU-ExtB" panose="02020500000000000000" pitchFamily="18" charset="-120"/>
                <a:cs typeface="Segoe MDL2 Assets" panose="050A0102010101010101" charset="0"/>
              </a:rPr>
              <a:t>Conclusion</a:t>
            </a:r>
            <a:endParaRPr lang="en-IN" sz="2000" b="0" strike="noStrike" spc="-1" dirty="0">
              <a:latin typeface="Sitka Small Semibold" pitchFamily="2" charset="0"/>
              <a:ea typeface="MingLiU-ExtB" panose="02020500000000000000" pitchFamily="18" charset="-120"/>
              <a:cs typeface="Segoe MDL2 Assets" panose="050A0102010101010101" charset="0"/>
            </a:endParaRPr>
          </a:p>
        </p:txBody>
      </p:sp>
      <p:grpSp>
        <p:nvGrpSpPr>
          <p:cNvPr id="10" name="Group 16">
            <a:extLst>
              <a:ext uri="{FF2B5EF4-FFF2-40B4-BE49-F238E27FC236}">
                <a16:creationId xmlns:a16="http://schemas.microsoft.com/office/drawing/2014/main" id="{10321FF5-ED9F-0B41-CF85-74EF2643A775}"/>
              </a:ext>
            </a:extLst>
          </p:cNvPr>
          <p:cNvGrpSpPr/>
          <p:nvPr/>
        </p:nvGrpSpPr>
        <p:grpSpPr>
          <a:xfrm>
            <a:off x="999627" y="3054944"/>
            <a:ext cx="4123440" cy="3009240"/>
            <a:chOff x="47520" y="3819600"/>
            <a:chExt cx="4123440" cy="3009240"/>
          </a:xfrm>
        </p:grpSpPr>
        <p:pic>
          <p:nvPicPr>
            <p:cNvPr id="11" name="object 19">
              <a:extLst>
                <a:ext uri="{FF2B5EF4-FFF2-40B4-BE49-F238E27FC236}">
                  <a16:creationId xmlns:a16="http://schemas.microsoft.com/office/drawing/2014/main" id="{FD9EAE54-BA5E-A55C-03CD-2240B8A00C75}"/>
                </a:ext>
              </a:extLst>
            </p:cNvPr>
            <p:cNvPicPr/>
            <p:nvPr/>
          </p:nvPicPr>
          <p:blipFill>
            <a:blip r:embed="rId2"/>
            <a:stretch>
              <a:fillRect/>
            </a:stretch>
          </p:blipFill>
          <p:spPr>
            <a:xfrm>
              <a:off x="466560" y="6410160"/>
              <a:ext cx="3704400" cy="294480"/>
            </a:xfrm>
            <a:prstGeom prst="rect">
              <a:avLst/>
            </a:prstGeom>
            <a:ln>
              <a:noFill/>
            </a:ln>
          </p:spPr>
        </p:pic>
        <p:pic>
          <p:nvPicPr>
            <p:cNvPr id="12" name="object 20">
              <a:extLst>
                <a:ext uri="{FF2B5EF4-FFF2-40B4-BE49-F238E27FC236}">
                  <a16:creationId xmlns:a16="http://schemas.microsoft.com/office/drawing/2014/main" id="{54BD7334-EB03-4718-4F1F-4DFBC50C4ADB}"/>
                </a:ext>
              </a:extLst>
            </p:cNvPr>
            <p:cNvPicPr/>
            <p:nvPr/>
          </p:nvPicPr>
          <p:blipFill>
            <a:blip r:embed="rId3"/>
            <a:stretch>
              <a:fillRect/>
            </a:stretch>
          </p:blipFill>
          <p:spPr>
            <a:xfrm>
              <a:off x="47520" y="3819600"/>
              <a:ext cx="1732680" cy="3009240"/>
            </a:xfrm>
            <a:prstGeom prst="rect">
              <a:avLst/>
            </a:prstGeom>
            <a:ln>
              <a:noFill/>
            </a:ln>
          </p:spPr>
        </p:pic>
      </p:grpSp>
    </p:spTree>
    <p:extLst>
      <p:ext uri="{BB962C8B-B14F-4D97-AF65-F5344CB8AC3E}">
        <p14:creationId xmlns:p14="http://schemas.microsoft.com/office/powerpoint/2010/main" val="18659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15C7-4320-787E-896E-716B96191EE9}"/>
              </a:ext>
            </a:extLst>
          </p:cNvPr>
          <p:cNvSpPr>
            <a:spLocks noGrp="1"/>
          </p:cNvSpPr>
          <p:nvPr>
            <p:ph type="title"/>
          </p:nvPr>
        </p:nvSpPr>
        <p:spPr/>
        <p:txBody>
          <a:bodyPr>
            <a:normAutofit/>
          </a:bodyPr>
          <a:lstStyle/>
          <a:p>
            <a:pPr algn="l"/>
            <a:r>
              <a:rPr lang="en-IN" sz="4400" b="1" strike="noStrike" spc="1" dirty="0">
                <a:solidFill>
                  <a:srgbClr val="000000"/>
                </a:solidFill>
                <a:latin typeface="Sitka Heading" pitchFamily="2" charset="0"/>
                <a:cs typeface="Sitka Heading" pitchFamily="2" charset="0"/>
              </a:rPr>
              <a:t>PROJECT	</a:t>
            </a:r>
            <a:r>
              <a:rPr lang="en-IN" sz="4400" b="1" strike="noStrike" spc="-21" dirty="0">
                <a:solidFill>
                  <a:srgbClr val="000000"/>
                </a:solidFill>
                <a:latin typeface="Sitka Heading" pitchFamily="2" charset="0"/>
                <a:cs typeface="Sitka Heading" pitchFamily="2" charset="0"/>
              </a:rPr>
              <a:t>OVERVIEW</a:t>
            </a:r>
            <a:endParaRPr lang="en-IN" dirty="0"/>
          </a:p>
        </p:txBody>
      </p:sp>
      <p:sp>
        <p:nvSpPr>
          <p:cNvPr id="3" name="Content Placeholder 2">
            <a:extLst>
              <a:ext uri="{FF2B5EF4-FFF2-40B4-BE49-F238E27FC236}">
                <a16:creationId xmlns:a16="http://schemas.microsoft.com/office/drawing/2014/main" id="{88057447-95AF-88FC-8CCF-C337BB311081}"/>
              </a:ext>
            </a:extLst>
          </p:cNvPr>
          <p:cNvSpPr>
            <a:spLocks noGrp="1"/>
          </p:cNvSpPr>
          <p:nvPr>
            <p:ph idx="1"/>
          </p:nvPr>
        </p:nvSpPr>
        <p:spPr/>
        <p:txBody>
          <a:bodyPr>
            <a:normAutofit lnSpcReduction="10000"/>
          </a:bodyPr>
          <a:lstStyle/>
          <a:p>
            <a:r>
              <a:rPr lang="en-IN" sz="1800" b="1" i="0" u="none" strike="noStrike" dirty="0">
                <a:solidFill>
                  <a:srgbClr val="000000"/>
                </a:solidFill>
                <a:effectLst/>
                <a:latin typeface="Calibri" panose="020F0502020204030204" pitchFamily="34" charset="0"/>
              </a:rPr>
              <a:t>Order Number</a:t>
            </a:r>
            <a:r>
              <a:rPr lang="en-IN" dirty="0"/>
              <a:t> </a:t>
            </a:r>
          </a:p>
          <a:p>
            <a:r>
              <a:rPr lang="en-IN" sz="1800" b="1" i="0" u="none" strike="noStrike" dirty="0">
                <a:solidFill>
                  <a:srgbClr val="000000"/>
                </a:solidFill>
                <a:effectLst/>
                <a:latin typeface="Calibri" panose="020F0502020204030204" pitchFamily="34" charset="0"/>
              </a:rPr>
              <a:t>Period</a:t>
            </a:r>
            <a:r>
              <a:rPr lang="en-IN" dirty="0"/>
              <a:t> </a:t>
            </a:r>
          </a:p>
          <a:p>
            <a:r>
              <a:rPr lang="en-IN" sz="1800" b="1" i="0" u="none" strike="noStrike" dirty="0">
                <a:solidFill>
                  <a:srgbClr val="000000"/>
                </a:solidFill>
                <a:effectLst/>
                <a:latin typeface="Calibri" panose="020F0502020204030204" pitchFamily="34" charset="0"/>
              </a:rPr>
              <a:t> Order Value </a:t>
            </a:r>
          </a:p>
          <a:p>
            <a:r>
              <a:rPr lang="en-IN" sz="1800" b="1" i="0" u="none" strike="noStrike" dirty="0">
                <a:solidFill>
                  <a:srgbClr val="000000"/>
                </a:solidFill>
                <a:effectLst/>
                <a:latin typeface="Calibri" panose="020F0502020204030204" pitchFamily="34" charset="0"/>
              </a:rPr>
              <a:t>Order Confirmation</a:t>
            </a:r>
            <a:r>
              <a:rPr lang="en-IN" dirty="0"/>
              <a:t> </a:t>
            </a:r>
            <a:endParaRPr lang="en-IN" sz="1800" b="1" dirty="0">
              <a:solidFill>
                <a:srgbClr val="000000"/>
              </a:solidFill>
              <a:latin typeface="Calibri" panose="020F0502020204030204" pitchFamily="34" charset="0"/>
            </a:endParaRPr>
          </a:p>
          <a:p>
            <a:r>
              <a:rPr lang="en-IN" sz="1800" b="1" i="0" u="none" strike="noStrike" dirty="0">
                <a:solidFill>
                  <a:srgbClr val="000000"/>
                </a:solidFill>
                <a:effectLst/>
                <a:latin typeface="Calibri" panose="020F0502020204030204" pitchFamily="34" charset="0"/>
              </a:rPr>
              <a:t>Status</a:t>
            </a:r>
            <a:r>
              <a:rPr lang="en-IN" dirty="0"/>
              <a:t> </a:t>
            </a:r>
            <a:endParaRPr lang="en-IN" sz="1800" b="1" dirty="0">
              <a:solidFill>
                <a:srgbClr val="000000"/>
              </a:solidFill>
              <a:latin typeface="Calibri" panose="020F0502020204030204" pitchFamily="34" charset="0"/>
            </a:endParaRPr>
          </a:p>
          <a:p>
            <a:r>
              <a:rPr lang="en-IN" sz="1800" b="1" i="0" u="none" strike="noStrike" dirty="0">
                <a:solidFill>
                  <a:srgbClr val="000000"/>
                </a:solidFill>
                <a:effectLst/>
                <a:latin typeface="Calibri" panose="020F0502020204030204" pitchFamily="34" charset="0"/>
              </a:rPr>
              <a:t>Order Location</a:t>
            </a:r>
            <a:r>
              <a:rPr lang="en-IN" dirty="0"/>
              <a:t> </a:t>
            </a:r>
            <a:endParaRPr lang="en-IN" sz="1800" b="1" dirty="0">
              <a:solidFill>
                <a:srgbClr val="000000"/>
              </a:solidFill>
              <a:latin typeface="Calibri" panose="020F0502020204030204" pitchFamily="34" charset="0"/>
            </a:endParaRPr>
          </a:p>
          <a:p>
            <a:r>
              <a:rPr lang="en-IN" sz="1800" b="1" i="0" u="none" strike="noStrike" dirty="0">
                <a:solidFill>
                  <a:srgbClr val="000000"/>
                </a:solidFill>
                <a:effectLst/>
                <a:latin typeface="Calibri" panose="020F0502020204030204" pitchFamily="34" charset="0"/>
              </a:rPr>
              <a:t>Order Type</a:t>
            </a:r>
            <a:r>
              <a:rPr lang="en-IN" dirty="0"/>
              <a:t> </a:t>
            </a:r>
          </a:p>
        </p:txBody>
      </p:sp>
    </p:spTree>
    <p:extLst>
      <p:ext uri="{BB962C8B-B14F-4D97-AF65-F5344CB8AC3E}">
        <p14:creationId xmlns:p14="http://schemas.microsoft.com/office/powerpoint/2010/main" val="102060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36B9-6B5D-C381-50E8-0A00B85B7AFF}"/>
              </a:ext>
            </a:extLst>
          </p:cNvPr>
          <p:cNvSpPr>
            <a:spLocks noGrp="1"/>
          </p:cNvSpPr>
          <p:nvPr>
            <p:ph type="title"/>
          </p:nvPr>
        </p:nvSpPr>
        <p:spPr>
          <a:xfrm>
            <a:off x="1303868" y="982132"/>
            <a:ext cx="9592732" cy="667559"/>
          </a:xfrm>
        </p:spPr>
        <p:txBody>
          <a:bodyPr/>
          <a:lstStyle/>
          <a:p>
            <a:pPr algn="l"/>
            <a:r>
              <a:rPr lang="en-US" b="1" dirty="0">
                <a:latin typeface="Sitka Small Semibold" pitchFamily="2" charset="0"/>
              </a:rPr>
              <a:t>PROBLEM STATEMENT</a:t>
            </a:r>
            <a:endParaRPr lang="en-IN" b="1" dirty="0">
              <a:latin typeface="Sitka Small Semibold" pitchFamily="2" charset="0"/>
            </a:endParaRPr>
          </a:p>
        </p:txBody>
      </p:sp>
      <p:sp>
        <p:nvSpPr>
          <p:cNvPr id="3" name="Text Placeholder 2">
            <a:extLst>
              <a:ext uri="{FF2B5EF4-FFF2-40B4-BE49-F238E27FC236}">
                <a16:creationId xmlns:a16="http://schemas.microsoft.com/office/drawing/2014/main" id="{991456AC-82D6-066A-1D96-7F650DA2C806}"/>
              </a:ext>
            </a:extLst>
          </p:cNvPr>
          <p:cNvSpPr>
            <a:spLocks noGrp="1"/>
          </p:cNvSpPr>
          <p:nvPr>
            <p:ph type="body" idx="1"/>
          </p:nvPr>
        </p:nvSpPr>
        <p:spPr>
          <a:xfrm>
            <a:off x="1426417" y="1951349"/>
            <a:ext cx="9592732" cy="3547446"/>
          </a:xfrm>
        </p:spPr>
        <p:txBody>
          <a:bodyPr>
            <a:normAutofit fontScale="92500" lnSpcReduction="10000"/>
          </a:bodyPr>
          <a:lstStyle/>
          <a:p>
            <a:pPr marL="342900" indent="-342900" algn="just">
              <a:buFont typeface="Wingdings" panose="05000000000000000000" pitchFamily="2" charset="2"/>
              <a:buChar char="Ø"/>
            </a:pPr>
            <a:r>
              <a:rPr lang="en-US" i="0" dirty="0">
                <a:solidFill>
                  <a:srgbClr val="000000"/>
                </a:solidFill>
                <a:effectLst/>
                <a:highlight>
                  <a:srgbClr val="FFFFFF"/>
                </a:highlight>
                <a:latin typeface="Sitka Small Semibold" pitchFamily="2" charset="0"/>
              </a:rPr>
              <a:t>Items are damaged during handling or shipping</a:t>
            </a:r>
          </a:p>
          <a:p>
            <a:pPr marL="342900" indent="-342900" algn="just">
              <a:buFont typeface="Wingdings" panose="05000000000000000000" pitchFamily="2" charset="2"/>
              <a:buChar char="Ø"/>
            </a:pPr>
            <a:r>
              <a:rPr lang="en-US" dirty="0">
                <a:latin typeface="Sitka Small Semibold" pitchFamily="2" charset="0"/>
                <a:ea typeface="Microsoft YaHei UI" panose="020B0503020204020204" pitchFamily="34" charset="-122"/>
              </a:rPr>
              <a:t>Shipping costs are unreasonably high</a:t>
            </a:r>
          </a:p>
          <a:p>
            <a:pPr marL="342900" indent="-342900" algn="just">
              <a:buFont typeface="Wingdings" panose="05000000000000000000" pitchFamily="2" charset="2"/>
              <a:buChar char="Ø"/>
            </a:pPr>
            <a:r>
              <a:rPr lang="en-US" b="1" i="0" dirty="0">
                <a:solidFill>
                  <a:srgbClr val="000000"/>
                </a:solidFill>
                <a:effectLst/>
                <a:highlight>
                  <a:srgbClr val="FFFFFF"/>
                </a:highlight>
                <a:latin typeface="Sitka Small Semibold" pitchFamily="2" charset="0"/>
              </a:rPr>
              <a:t>Lack of knowledge about international shipping</a:t>
            </a:r>
            <a:endParaRPr lang="en-US" b="1" i="0" dirty="0">
              <a:solidFill>
                <a:srgbClr val="000000"/>
              </a:solidFill>
              <a:effectLst/>
              <a:highlight>
                <a:srgbClr val="FFFFFF"/>
              </a:highlight>
              <a:latin typeface="Sitka Small Semibold" pitchFamily="2" charset="0"/>
              <a:ea typeface="Microsoft YaHei UI" panose="020B0503020204020204" pitchFamily="34" charset="-122"/>
            </a:endParaRPr>
          </a:p>
          <a:p>
            <a:pPr marL="342900" indent="-342900" algn="just">
              <a:buFont typeface="Wingdings" panose="05000000000000000000" pitchFamily="2" charset="2"/>
              <a:buChar char="Ø"/>
            </a:pPr>
            <a:r>
              <a:rPr lang="en-IN" b="1" i="0" dirty="0">
                <a:solidFill>
                  <a:srgbClr val="000000"/>
                </a:solidFill>
                <a:effectLst/>
                <a:highlight>
                  <a:srgbClr val="FFFFFF"/>
                </a:highlight>
                <a:latin typeface="Sitka Small Semibold" pitchFamily="2" charset="0"/>
              </a:rPr>
              <a:t>Shipping route disruptions</a:t>
            </a:r>
            <a:endParaRPr lang="en-US" b="1" dirty="0">
              <a:solidFill>
                <a:srgbClr val="000000"/>
              </a:solidFill>
              <a:highlight>
                <a:srgbClr val="FFFFFF"/>
              </a:highlight>
              <a:latin typeface="Sitka Small Semibold" pitchFamily="2" charset="0"/>
              <a:ea typeface="Microsoft YaHei UI" panose="020B0503020204020204" pitchFamily="34" charset="-122"/>
            </a:endParaRPr>
          </a:p>
          <a:p>
            <a:pPr marL="342900" indent="-342900" algn="just">
              <a:buFont typeface="Wingdings" panose="05000000000000000000" pitchFamily="2" charset="2"/>
              <a:buChar char="Ø"/>
            </a:pPr>
            <a:r>
              <a:rPr lang="en-IN" b="1" i="0" dirty="0">
                <a:solidFill>
                  <a:srgbClr val="000000"/>
                </a:solidFill>
                <a:effectLst/>
                <a:highlight>
                  <a:srgbClr val="FFFFFF"/>
                </a:highlight>
                <a:latin typeface="Sitka Small Semibold" pitchFamily="2" charset="0"/>
              </a:rPr>
              <a:t>Lost items</a:t>
            </a:r>
            <a:endParaRPr lang="en-US" b="1" i="0" dirty="0">
              <a:solidFill>
                <a:srgbClr val="000000"/>
              </a:solidFill>
              <a:effectLst/>
              <a:highlight>
                <a:srgbClr val="FFFFFF"/>
              </a:highlight>
              <a:latin typeface="Sitka Small Semibold" pitchFamily="2" charset="0"/>
              <a:ea typeface="Microsoft YaHei UI" panose="020B0503020204020204" pitchFamily="34" charset="-122"/>
            </a:endParaRPr>
          </a:p>
          <a:p>
            <a:pPr marL="342900" indent="-342900" algn="just">
              <a:buFont typeface="Wingdings" panose="05000000000000000000" pitchFamily="2" charset="2"/>
              <a:buChar char="Ø"/>
            </a:pPr>
            <a:r>
              <a:rPr lang="en-US" b="1" i="0" dirty="0">
                <a:solidFill>
                  <a:srgbClr val="000000"/>
                </a:solidFill>
                <a:effectLst/>
                <a:highlight>
                  <a:srgbClr val="FFFFFF"/>
                </a:highlight>
                <a:latin typeface="Sitka Small Semibold" pitchFamily="2" charset="0"/>
              </a:rPr>
              <a:t>The stress of split shipments</a:t>
            </a:r>
            <a:endParaRPr lang="en-US" b="1" dirty="0">
              <a:solidFill>
                <a:srgbClr val="000000"/>
              </a:solidFill>
              <a:highlight>
                <a:srgbClr val="FFFFFF"/>
              </a:highlight>
              <a:latin typeface="Sitka Small Semibold" pitchFamily="2" charset="0"/>
              <a:ea typeface="Microsoft YaHei UI" panose="020B0503020204020204" pitchFamily="34" charset="-122"/>
            </a:endParaRPr>
          </a:p>
          <a:p>
            <a:pPr marL="342900" indent="-342900" algn="just">
              <a:buFont typeface="Wingdings" panose="05000000000000000000" pitchFamily="2" charset="2"/>
              <a:buChar char="Ø"/>
            </a:pPr>
            <a:r>
              <a:rPr lang="en-US" b="1" i="0" dirty="0">
                <a:solidFill>
                  <a:srgbClr val="000000"/>
                </a:solidFill>
                <a:effectLst/>
                <a:highlight>
                  <a:srgbClr val="FFFFFF"/>
                </a:highlight>
                <a:latin typeface="Sitka Small Semibold" pitchFamily="2" charset="0"/>
              </a:rPr>
              <a:t>Harsh environmental conditions along the shipping route</a:t>
            </a:r>
          </a:p>
          <a:p>
            <a:pPr marL="342900" indent="-342900" algn="just">
              <a:buFont typeface="Wingdings" panose="05000000000000000000" pitchFamily="2" charset="2"/>
              <a:buChar char="Ø"/>
            </a:pPr>
            <a:r>
              <a:rPr lang="en-IN" b="1" i="0" dirty="0">
                <a:solidFill>
                  <a:srgbClr val="000000"/>
                </a:solidFill>
                <a:effectLst/>
                <a:highlight>
                  <a:srgbClr val="FFFFFF"/>
                </a:highlight>
                <a:latin typeface="Sitka Small Semibold" pitchFamily="2" charset="0"/>
              </a:rPr>
              <a:t>Shipping hazardous materials</a:t>
            </a:r>
          </a:p>
          <a:p>
            <a:pPr marL="342900" indent="-342900" algn="just">
              <a:buFont typeface="Wingdings" panose="05000000000000000000" pitchFamily="2" charset="2"/>
              <a:buChar char="Ø"/>
            </a:pPr>
            <a:r>
              <a:rPr lang="en-US" b="1" i="0" dirty="0">
                <a:solidFill>
                  <a:srgbClr val="000000"/>
                </a:solidFill>
                <a:effectLst/>
                <a:highlight>
                  <a:srgbClr val="FFFFFF"/>
                </a:highlight>
                <a:latin typeface="Sitka Small Semibold" pitchFamily="2" charset="0"/>
              </a:rPr>
              <a:t>The cost of repairing or replacing damaged goods</a:t>
            </a:r>
            <a:endParaRPr lang="en-IN" dirty="0">
              <a:latin typeface="Sitka Small Semibold" pitchFamily="2" charset="0"/>
              <a:ea typeface="Microsoft YaHei UI" panose="020B0503020204020204" pitchFamily="34" charset="-122"/>
            </a:endParaRPr>
          </a:p>
        </p:txBody>
      </p:sp>
    </p:spTree>
    <p:extLst>
      <p:ext uri="{BB962C8B-B14F-4D97-AF65-F5344CB8AC3E}">
        <p14:creationId xmlns:p14="http://schemas.microsoft.com/office/powerpoint/2010/main" val="165461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AE9E-DC1E-C181-B2A1-C0FFF07977F7}"/>
              </a:ext>
            </a:extLst>
          </p:cNvPr>
          <p:cNvSpPr>
            <a:spLocks noGrp="1"/>
          </p:cNvSpPr>
          <p:nvPr>
            <p:ph type="title"/>
          </p:nvPr>
        </p:nvSpPr>
        <p:spPr/>
        <p:txBody>
          <a:bodyPr>
            <a:normAutofit/>
          </a:bodyPr>
          <a:lstStyle/>
          <a:p>
            <a:pPr algn="l"/>
            <a:r>
              <a:rPr lang="en-IN" sz="4000" b="1" strike="noStrike" spc="21" dirty="0">
                <a:solidFill>
                  <a:srgbClr val="000000"/>
                </a:solidFill>
                <a:latin typeface="Sitka Display" charset="0"/>
                <a:cs typeface="Sitka Display" charset="0"/>
              </a:rPr>
              <a:t>W</a:t>
            </a:r>
            <a:r>
              <a:rPr lang="en-IN" sz="4000" b="1" strike="noStrike" spc="-21" dirty="0">
                <a:solidFill>
                  <a:srgbClr val="000000"/>
                </a:solidFill>
                <a:latin typeface="Sitka Display" charset="0"/>
                <a:cs typeface="Sitka Display" charset="0"/>
              </a:rPr>
              <a:t>H</a:t>
            </a:r>
            <a:r>
              <a:rPr lang="en-IN" sz="4000" b="1" strike="noStrike" spc="15" dirty="0">
                <a:solidFill>
                  <a:srgbClr val="000000"/>
                </a:solidFill>
                <a:latin typeface="Sitka Display" charset="0"/>
                <a:cs typeface="Sitka Display" charset="0"/>
              </a:rPr>
              <a:t>O</a:t>
            </a:r>
            <a:r>
              <a:rPr lang="en-IN" sz="4000" b="1" strike="noStrike" spc="-236" dirty="0">
                <a:solidFill>
                  <a:srgbClr val="000000"/>
                </a:solidFill>
                <a:latin typeface="Sitka Display" charset="0"/>
                <a:cs typeface="Sitka Display" charset="0"/>
              </a:rPr>
              <a:t> </a:t>
            </a:r>
            <a:r>
              <a:rPr lang="en-IN" sz="4000" b="1" strike="noStrike" spc="-12" dirty="0">
                <a:solidFill>
                  <a:srgbClr val="000000"/>
                </a:solidFill>
                <a:latin typeface="Sitka Display" charset="0"/>
                <a:cs typeface="Sitka Display" charset="0"/>
              </a:rPr>
              <a:t>AR</a:t>
            </a:r>
            <a:r>
              <a:rPr lang="en-IN" sz="4000" b="1" strike="noStrike" spc="9" dirty="0">
                <a:solidFill>
                  <a:srgbClr val="000000"/>
                </a:solidFill>
                <a:latin typeface="Sitka Display" charset="0"/>
                <a:cs typeface="Sitka Display" charset="0"/>
              </a:rPr>
              <a:t>E</a:t>
            </a:r>
            <a:r>
              <a:rPr lang="en-IN" sz="4000" b="1" strike="noStrike" spc="-35" dirty="0">
                <a:solidFill>
                  <a:srgbClr val="000000"/>
                </a:solidFill>
                <a:latin typeface="Sitka Display" charset="0"/>
                <a:cs typeface="Sitka Display" charset="0"/>
              </a:rPr>
              <a:t> </a:t>
            </a:r>
            <a:r>
              <a:rPr lang="en-IN" sz="4000" b="1" strike="noStrike" spc="-12" dirty="0">
                <a:solidFill>
                  <a:srgbClr val="000000"/>
                </a:solidFill>
                <a:latin typeface="Sitka Display" charset="0"/>
                <a:cs typeface="Sitka Display" charset="0"/>
              </a:rPr>
              <a:t>T</a:t>
            </a:r>
            <a:r>
              <a:rPr lang="en-IN" sz="4000" b="1" strike="noStrike" spc="-15" dirty="0">
                <a:solidFill>
                  <a:srgbClr val="000000"/>
                </a:solidFill>
                <a:latin typeface="Sitka Display" charset="0"/>
                <a:cs typeface="Sitka Display" charset="0"/>
              </a:rPr>
              <a:t>H</a:t>
            </a:r>
            <a:r>
              <a:rPr lang="en-IN" sz="4000" b="1" strike="noStrike" spc="9" dirty="0">
                <a:solidFill>
                  <a:srgbClr val="000000"/>
                </a:solidFill>
                <a:latin typeface="Sitka Display" charset="0"/>
                <a:cs typeface="Sitka Display" charset="0"/>
              </a:rPr>
              <a:t>E</a:t>
            </a:r>
            <a:r>
              <a:rPr lang="en-IN" sz="4000" b="1" strike="noStrike" spc="-35" dirty="0">
                <a:solidFill>
                  <a:srgbClr val="000000"/>
                </a:solidFill>
                <a:latin typeface="Sitka Display" charset="0"/>
                <a:cs typeface="Sitka Display" charset="0"/>
              </a:rPr>
              <a:t> </a:t>
            </a:r>
            <a:r>
              <a:rPr lang="en-IN" sz="4000" b="1" strike="noStrike" spc="-21" dirty="0">
                <a:solidFill>
                  <a:srgbClr val="000000"/>
                </a:solidFill>
                <a:latin typeface="Sitka Display" charset="0"/>
                <a:cs typeface="Sitka Display" charset="0"/>
              </a:rPr>
              <a:t>E</a:t>
            </a:r>
            <a:r>
              <a:rPr lang="en-IN" sz="4000" b="1" strike="noStrike" spc="26" dirty="0">
                <a:solidFill>
                  <a:srgbClr val="000000"/>
                </a:solidFill>
                <a:latin typeface="Sitka Display" charset="0"/>
                <a:cs typeface="Sitka Display" charset="0"/>
              </a:rPr>
              <a:t>N</a:t>
            </a:r>
            <a:r>
              <a:rPr lang="en-IN" sz="4000" b="1" strike="noStrike" spc="9" dirty="0">
                <a:solidFill>
                  <a:srgbClr val="000000"/>
                </a:solidFill>
                <a:latin typeface="Sitka Display" charset="0"/>
                <a:cs typeface="Sitka Display" charset="0"/>
              </a:rPr>
              <a:t>D</a:t>
            </a:r>
            <a:r>
              <a:rPr lang="en-IN" sz="4000" b="1" strike="noStrike" spc="-46" dirty="0">
                <a:solidFill>
                  <a:srgbClr val="000000"/>
                </a:solidFill>
                <a:latin typeface="Sitka Display" charset="0"/>
                <a:cs typeface="Sitka Display" charset="0"/>
              </a:rPr>
              <a:t> </a:t>
            </a:r>
            <a:r>
              <a:rPr lang="en-IN" sz="4000" b="1" strike="noStrike" spc="-1" dirty="0">
                <a:solidFill>
                  <a:srgbClr val="000000"/>
                </a:solidFill>
                <a:latin typeface="Sitka Display" charset="0"/>
                <a:cs typeface="Sitka Display" charset="0"/>
              </a:rPr>
              <a:t>U</a:t>
            </a:r>
            <a:r>
              <a:rPr lang="en-IN" sz="4000" b="1" strike="noStrike" spc="7" dirty="0">
                <a:solidFill>
                  <a:srgbClr val="000000"/>
                </a:solidFill>
                <a:latin typeface="Sitka Display" charset="0"/>
                <a:cs typeface="Sitka Display" charset="0"/>
              </a:rPr>
              <a:t>S</a:t>
            </a:r>
            <a:r>
              <a:rPr lang="en-IN" sz="4000" b="1" strike="noStrike" spc="-26" dirty="0">
                <a:solidFill>
                  <a:srgbClr val="000000"/>
                </a:solidFill>
                <a:latin typeface="Sitka Display" charset="0"/>
                <a:cs typeface="Sitka Display" charset="0"/>
              </a:rPr>
              <a:t>E</a:t>
            </a:r>
            <a:r>
              <a:rPr lang="en-IN" sz="4000" b="1" strike="noStrike" spc="-12" dirty="0">
                <a:solidFill>
                  <a:srgbClr val="000000"/>
                </a:solidFill>
                <a:latin typeface="Sitka Display" charset="0"/>
                <a:cs typeface="Sitka Display" charset="0"/>
              </a:rPr>
              <a:t>R</a:t>
            </a:r>
            <a:r>
              <a:rPr lang="en-IN" sz="4000" b="1" strike="noStrike" spc="1" dirty="0">
                <a:solidFill>
                  <a:srgbClr val="000000"/>
                </a:solidFill>
                <a:latin typeface="Sitka Display" charset="0"/>
                <a:cs typeface="Sitka Display" charset="0"/>
              </a:rPr>
              <a:t>S?</a:t>
            </a:r>
            <a:endParaRPr lang="en-IN" sz="4000" dirty="0"/>
          </a:p>
        </p:txBody>
      </p:sp>
      <p:sp>
        <p:nvSpPr>
          <p:cNvPr id="3" name="Content Placeholder 2">
            <a:extLst>
              <a:ext uri="{FF2B5EF4-FFF2-40B4-BE49-F238E27FC236}">
                <a16:creationId xmlns:a16="http://schemas.microsoft.com/office/drawing/2014/main" id="{9186ABFD-F7DB-9B41-96AE-EB52CF0891A2}"/>
              </a:ext>
            </a:extLst>
          </p:cNvPr>
          <p:cNvSpPr>
            <a:spLocks noGrp="1"/>
          </p:cNvSpPr>
          <p:nvPr>
            <p:ph idx="1"/>
          </p:nvPr>
        </p:nvSpPr>
        <p:spPr>
          <a:xfrm>
            <a:off x="1229413" y="2384980"/>
            <a:ext cx="9601196" cy="3116259"/>
          </a:xfrm>
        </p:spPr>
        <p:txBody>
          <a:bodyPr>
            <a:noAutofit/>
          </a:bodyPr>
          <a:lstStyle/>
          <a:p>
            <a:pPr marL="342900" indent="-342900">
              <a:lnSpc>
                <a:spcPct val="150000"/>
              </a:lnSpc>
              <a:buFont typeface="Wingdings" panose="05000000000000000000" pitchFamily="2" charset="2"/>
              <a:buChar char="ü"/>
            </a:pPr>
            <a:r>
              <a:rPr lang="en-IN" sz="1600" spc="-1" dirty="0">
                <a:latin typeface="Bahnschrift SemiLight SemiConde" charset="0"/>
                <a:cs typeface="Bahnschrift SemiLight SemiConde" charset="0"/>
                <a:sym typeface="+mn-ea"/>
              </a:rPr>
              <a:t>HR Managers</a:t>
            </a:r>
          </a:p>
          <a:p>
            <a:pPr marL="342900" indent="-342900">
              <a:lnSpc>
                <a:spcPct val="150000"/>
              </a:lnSpc>
              <a:buFont typeface="Wingdings" panose="05000000000000000000" pitchFamily="2" charset="2"/>
              <a:buChar char="ü"/>
            </a:pPr>
            <a:r>
              <a:rPr lang="en-IN" sz="1600" spc="-1" dirty="0">
                <a:latin typeface="Bahnschrift SemiLight SemiConde" charset="0"/>
                <a:cs typeface="Bahnschrift SemiLight SemiConde" charset="0"/>
                <a:sym typeface="+mn-ea"/>
              </a:rPr>
              <a:t>Department Heads/Managers</a:t>
            </a:r>
          </a:p>
          <a:p>
            <a:pPr marL="342900" indent="-342900">
              <a:lnSpc>
                <a:spcPct val="150000"/>
              </a:lnSpc>
              <a:buFont typeface="Wingdings" panose="05000000000000000000" pitchFamily="2" charset="2"/>
              <a:buChar char="ü"/>
            </a:pPr>
            <a:r>
              <a:rPr lang="en-IN" sz="1600" spc="-1" dirty="0">
                <a:latin typeface="Bahnschrift SemiLight SemiConde" charset="0"/>
                <a:cs typeface="Bahnschrift SemiLight SemiConde" charset="0"/>
                <a:sym typeface="+mn-ea"/>
              </a:rPr>
              <a:t>Finance Team</a:t>
            </a:r>
          </a:p>
          <a:p>
            <a:pPr marL="342900" indent="-342900">
              <a:lnSpc>
                <a:spcPct val="150000"/>
              </a:lnSpc>
              <a:buFont typeface="Wingdings" panose="05000000000000000000" pitchFamily="2" charset="2"/>
              <a:buChar char="ü"/>
            </a:pPr>
            <a:r>
              <a:rPr lang="en-IN" sz="1600" spc="-1" dirty="0">
                <a:latin typeface="Bahnschrift SemiLight SemiConde" charset="0"/>
                <a:cs typeface="Bahnschrift SemiLight SemiConde" charset="0"/>
                <a:sym typeface="+mn-ea"/>
              </a:rPr>
              <a:t>Executive Leadership</a:t>
            </a:r>
          </a:p>
          <a:p>
            <a:pPr marL="342900" indent="-342900">
              <a:lnSpc>
                <a:spcPct val="150000"/>
              </a:lnSpc>
              <a:buFont typeface="Wingdings" panose="05000000000000000000" pitchFamily="2" charset="2"/>
              <a:buChar char="ü"/>
            </a:pPr>
            <a:r>
              <a:rPr lang="en-IN" sz="1600" spc="-1" dirty="0">
                <a:latin typeface="Bahnschrift SemiLight SemiConde" charset="0"/>
                <a:cs typeface="Bahnschrift SemiLight SemiConde" charset="0"/>
                <a:sym typeface="+mn-ea"/>
              </a:rPr>
              <a:t>Recruitment Team</a:t>
            </a:r>
          </a:p>
          <a:p>
            <a:pPr marL="342900" indent="-342900">
              <a:lnSpc>
                <a:spcPct val="150000"/>
              </a:lnSpc>
              <a:buFont typeface="Wingdings" panose="05000000000000000000" pitchFamily="2" charset="2"/>
              <a:buChar char="ü"/>
            </a:pPr>
            <a:r>
              <a:rPr lang="en-IN" sz="1600" spc="-1" dirty="0">
                <a:latin typeface="Bahnschrift SemiLight SemiConde" charset="0"/>
                <a:cs typeface="Bahnschrift SemiLight SemiConde" charset="0"/>
                <a:sym typeface="+mn-ea"/>
              </a:rPr>
              <a:t>Employee Relations Specialists</a:t>
            </a:r>
          </a:p>
          <a:p>
            <a:pPr marL="342900" indent="-342900">
              <a:lnSpc>
                <a:spcPct val="150000"/>
              </a:lnSpc>
              <a:buFont typeface="Wingdings" panose="05000000000000000000" pitchFamily="2" charset="2"/>
              <a:buChar char="ü"/>
            </a:pPr>
            <a:r>
              <a:rPr lang="en-IN" sz="1600" spc="-1" dirty="0">
                <a:latin typeface="Bahnschrift SemiLight SemiConde" charset="0"/>
                <a:cs typeface="Bahnschrift SemiLight SemiConde" charset="0"/>
                <a:sym typeface="+mn-ea"/>
              </a:rPr>
              <a:t>Compliance Officers</a:t>
            </a:r>
          </a:p>
          <a:p>
            <a:pPr marL="342900" indent="-342900">
              <a:lnSpc>
                <a:spcPct val="150000"/>
              </a:lnSpc>
              <a:buFont typeface="Wingdings" panose="05000000000000000000" pitchFamily="2" charset="2"/>
              <a:buChar char="ü"/>
            </a:pPr>
            <a:r>
              <a:rPr lang="en-IN" sz="1600" spc="-1" dirty="0">
                <a:latin typeface="Bahnschrift SemiLight SemiConde" charset="0"/>
                <a:cs typeface="Bahnschrift SemiLight SemiConde" charset="0"/>
                <a:sym typeface="+mn-ea"/>
              </a:rPr>
              <a:t>Data Analysts</a:t>
            </a:r>
            <a:endParaRPr lang="en-IN" sz="1600" dirty="0"/>
          </a:p>
        </p:txBody>
      </p:sp>
    </p:spTree>
    <p:extLst>
      <p:ext uri="{BB962C8B-B14F-4D97-AF65-F5344CB8AC3E}">
        <p14:creationId xmlns:p14="http://schemas.microsoft.com/office/powerpoint/2010/main" val="47209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0889-B7FC-C876-7950-65F05C087856}"/>
              </a:ext>
            </a:extLst>
          </p:cNvPr>
          <p:cNvSpPr>
            <a:spLocks noGrp="1"/>
          </p:cNvSpPr>
          <p:nvPr>
            <p:ph type="title"/>
          </p:nvPr>
        </p:nvSpPr>
        <p:spPr/>
        <p:txBody>
          <a:bodyPr>
            <a:noAutofit/>
          </a:bodyPr>
          <a:lstStyle/>
          <a:p>
            <a:pPr algn="just"/>
            <a:r>
              <a:rPr lang="en-IN" sz="3200" b="1" u="sng" strike="noStrike" spc="7" dirty="0">
                <a:solidFill>
                  <a:srgbClr val="000000"/>
                </a:solidFill>
                <a:latin typeface="Ebrima" panose="02000000000000000000" pitchFamily="2" charset="0"/>
                <a:ea typeface="Ebrima" panose="02000000000000000000" pitchFamily="2" charset="0"/>
                <a:cs typeface="Ebrima" panose="02000000000000000000" pitchFamily="2" charset="0"/>
              </a:rPr>
              <a:t>O</a:t>
            </a:r>
            <a:r>
              <a:rPr lang="en-IN" sz="3200" b="1" u="sng" strike="noStrike" spc="21" dirty="0">
                <a:solidFill>
                  <a:srgbClr val="000000"/>
                </a:solidFill>
                <a:latin typeface="Ebrima" panose="02000000000000000000" pitchFamily="2" charset="0"/>
                <a:ea typeface="Ebrima" panose="02000000000000000000" pitchFamily="2" charset="0"/>
                <a:cs typeface="Ebrima" panose="02000000000000000000" pitchFamily="2" charset="0"/>
              </a:rPr>
              <a:t>U</a:t>
            </a:r>
            <a:r>
              <a:rPr lang="en-IN" sz="3200" b="1" u="sng" strike="noStrike" spc="-1" dirty="0">
                <a:solidFill>
                  <a:srgbClr val="000000"/>
                </a:solidFill>
                <a:latin typeface="Ebrima" panose="02000000000000000000" pitchFamily="2" charset="0"/>
                <a:ea typeface="Ebrima" panose="02000000000000000000" pitchFamily="2" charset="0"/>
                <a:cs typeface="Ebrima" panose="02000000000000000000" pitchFamily="2" charset="0"/>
              </a:rPr>
              <a:t>R</a:t>
            </a:r>
            <a:r>
              <a:rPr lang="en-IN" sz="3200" b="1" u="sng" strike="noStrike" spc="1" dirty="0">
                <a:solidFill>
                  <a:srgbClr val="000000"/>
                </a:solidFill>
                <a:latin typeface="Ebrima" panose="02000000000000000000" pitchFamily="2" charset="0"/>
                <a:ea typeface="Ebrima" panose="02000000000000000000" pitchFamily="2" charset="0"/>
                <a:cs typeface="Ebrima" panose="02000000000000000000" pitchFamily="2" charset="0"/>
              </a:rPr>
              <a:t> </a:t>
            </a:r>
            <a:r>
              <a:rPr lang="en-IN" sz="3200" b="1" u="sng" strike="noStrike" spc="21" dirty="0">
                <a:solidFill>
                  <a:srgbClr val="000000"/>
                </a:solidFill>
                <a:latin typeface="Ebrima" panose="02000000000000000000" pitchFamily="2" charset="0"/>
                <a:ea typeface="Ebrima" panose="02000000000000000000" pitchFamily="2" charset="0"/>
                <a:cs typeface="Ebrima" panose="02000000000000000000" pitchFamily="2" charset="0"/>
              </a:rPr>
              <a:t>S</a:t>
            </a:r>
            <a:r>
              <a:rPr lang="en-IN" sz="3200" b="1" u="sng" strike="noStrike" spc="7" dirty="0">
                <a:solidFill>
                  <a:srgbClr val="000000"/>
                </a:solidFill>
                <a:latin typeface="Ebrima" panose="02000000000000000000" pitchFamily="2" charset="0"/>
                <a:ea typeface="Ebrima" panose="02000000000000000000" pitchFamily="2" charset="0"/>
                <a:cs typeface="Ebrima" panose="02000000000000000000" pitchFamily="2" charset="0"/>
              </a:rPr>
              <a:t>O</a:t>
            </a:r>
            <a:r>
              <a:rPr lang="en-IN" sz="3200" b="1" u="sng" strike="noStrike" spc="21" dirty="0">
                <a:solidFill>
                  <a:srgbClr val="000000"/>
                </a:solidFill>
                <a:latin typeface="Ebrima" panose="02000000000000000000" pitchFamily="2" charset="0"/>
                <a:ea typeface="Ebrima" panose="02000000000000000000" pitchFamily="2" charset="0"/>
                <a:cs typeface="Ebrima" panose="02000000000000000000" pitchFamily="2" charset="0"/>
              </a:rPr>
              <a:t>LU</a:t>
            </a:r>
            <a:r>
              <a:rPr lang="en-IN" sz="3200" b="1" u="sng" strike="noStrike" spc="-35" dirty="0">
                <a:solidFill>
                  <a:srgbClr val="000000"/>
                </a:solidFill>
                <a:latin typeface="Ebrima" panose="02000000000000000000" pitchFamily="2" charset="0"/>
                <a:ea typeface="Ebrima" panose="02000000000000000000" pitchFamily="2" charset="0"/>
                <a:cs typeface="Ebrima" panose="02000000000000000000" pitchFamily="2" charset="0"/>
              </a:rPr>
              <a:t>T</a:t>
            </a:r>
            <a:r>
              <a:rPr lang="en-IN" sz="3200" b="1" u="sng" strike="noStrike" spc="-32" dirty="0">
                <a:solidFill>
                  <a:srgbClr val="000000"/>
                </a:solidFill>
                <a:latin typeface="Ebrima" panose="02000000000000000000" pitchFamily="2" charset="0"/>
                <a:ea typeface="Ebrima" panose="02000000000000000000" pitchFamily="2" charset="0"/>
                <a:cs typeface="Ebrima" panose="02000000000000000000" pitchFamily="2" charset="0"/>
              </a:rPr>
              <a:t>I</a:t>
            </a:r>
            <a:r>
              <a:rPr lang="en-IN" sz="3200" b="1" u="sng" strike="noStrike" spc="7" dirty="0">
                <a:solidFill>
                  <a:srgbClr val="000000"/>
                </a:solidFill>
                <a:latin typeface="Ebrima" panose="02000000000000000000" pitchFamily="2" charset="0"/>
                <a:ea typeface="Ebrima" panose="02000000000000000000" pitchFamily="2" charset="0"/>
                <a:cs typeface="Ebrima" panose="02000000000000000000" pitchFamily="2" charset="0"/>
              </a:rPr>
              <a:t>O</a:t>
            </a:r>
            <a:r>
              <a:rPr lang="en-IN" sz="3200" b="1" u="sng" strike="noStrike" spc="-1" dirty="0">
                <a:solidFill>
                  <a:srgbClr val="000000"/>
                </a:solidFill>
                <a:latin typeface="Ebrima" panose="02000000000000000000" pitchFamily="2" charset="0"/>
                <a:ea typeface="Ebrima" panose="02000000000000000000" pitchFamily="2" charset="0"/>
                <a:cs typeface="Ebrima" panose="02000000000000000000" pitchFamily="2" charset="0"/>
              </a:rPr>
              <a:t>N</a:t>
            </a:r>
            <a:r>
              <a:rPr lang="en-IN" sz="3200" b="1" u="sng" strike="noStrike" spc="-347" dirty="0">
                <a:solidFill>
                  <a:srgbClr val="000000"/>
                </a:solidFill>
                <a:latin typeface="Ebrima" panose="02000000000000000000" pitchFamily="2" charset="0"/>
                <a:ea typeface="Ebrima" panose="02000000000000000000" pitchFamily="2" charset="0"/>
                <a:cs typeface="Ebrima" panose="02000000000000000000" pitchFamily="2" charset="0"/>
              </a:rPr>
              <a:t> </a:t>
            </a:r>
            <a:r>
              <a:rPr lang="en-IN" sz="3200" b="1" u="sng" strike="noStrike" spc="-35" dirty="0">
                <a:solidFill>
                  <a:srgbClr val="000000"/>
                </a:solidFill>
                <a:latin typeface="Ebrima" panose="02000000000000000000" pitchFamily="2" charset="0"/>
                <a:ea typeface="Ebrima" panose="02000000000000000000" pitchFamily="2" charset="0"/>
                <a:cs typeface="Ebrima" panose="02000000000000000000" pitchFamily="2" charset="0"/>
              </a:rPr>
              <a:t>A</a:t>
            </a:r>
            <a:r>
              <a:rPr lang="en-IN" sz="3200" b="1" u="sng" strike="noStrike" spc="-7" dirty="0">
                <a:solidFill>
                  <a:srgbClr val="000000"/>
                </a:solidFill>
                <a:latin typeface="Ebrima" panose="02000000000000000000" pitchFamily="2" charset="0"/>
                <a:ea typeface="Ebrima" panose="02000000000000000000" pitchFamily="2" charset="0"/>
                <a:cs typeface="Ebrima" panose="02000000000000000000" pitchFamily="2" charset="0"/>
              </a:rPr>
              <a:t>N</a:t>
            </a:r>
            <a:r>
              <a:rPr lang="en-IN" sz="3200" b="1" u="sng" strike="noStrike" spc="-1" dirty="0">
                <a:solidFill>
                  <a:srgbClr val="000000"/>
                </a:solidFill>
                <a:latin typeface="Ebrima" panose="02000000000000000000" pitchFamily="2" charset="0"/>
                <a:ea typeface="Ebrima" panose="02000000000000000000" pitchFamily="2" charset="0"/>
                <a:cs typeface="Ebrima" panose="02000000000000000000" pitchFamily="2" charset="0"/>
              </a:rPr>
              <a:t>D</a:t>
            </a:r>
            <a:r>
              <a:rPr lang="en-IN" sz="3200" b="1" u="sng" strike="noStrike" spc="29" dirty="0">
                <a:solidFill>
                  <a:srgbClr val="000000"/>
                </a:solidFill>
                <a:latin typeface="Ebrima" panose="02000000000000000000" pitchFamily="2" charset="0"/>
                <a:ea typeface="Ebrima" panose="02000000000000000000" pitchFamily="2" charset="0"/>
                <a:cs typeface="Ebrima" panose="02000000000000000000" pitchFamily="2" charset="0"/>
              </a:rPr>
              <a:t> </a:t>
            </a:r>
            <a:r>
              <a:rPr lang="en-IN" sz="3200" b="1" u="sng" strike="noStrike" spc="-32" dirty="0">
                <a:solidFill>
                  <a:srgbClr val="000000"/>
                </a:solidFill>
                <a:latin typeface="Ebrima" panose="02000000000000000000" pitchFamily="2" charset="0"/>
                <a:ea typeface="Ebrima" panose="02000000000000000000" pitchFamily="2" charset="0"/>
                <a:cs typeface="Ebrima" panose="02000000000000000000" pitchFamily="2" charset="0"/>
              </a:rPr>
              <a:t>I</a:t>
            </a:r>
            <a:r>
              <a:rPr lang="en-IN" sz="3200" b="1" u="sng" strike="noStrike" spc="-35" dirty="0">
                <a:solidFill>
                  <a:srgbClr val="000000"/>
                </a:solidFill>
                <a:latin typeface="Ebrima" panose="02000000000000000000" pitchFamily="2" charset="0"/>
                <a:ea typeface="Ebrima" panose="02000000000000000000" pitchFamily="2" charset="0"/>
                <a:cs typeface="Ebrima" panose="02000000000000000000" pitchFamily="2" charset="0"/>
              </a:rPr>
              <a:t>T</a:t>
            </a:r>
            <a:r>
              <a:rPr lang="en-IN" sz="3200" b="1" u="sng" strike="noStrike" spc="-1" dirty="0">
                <a:solidFill>
                  <a:srgbClr val="000000"/>
                </a:solidFill>
                <a:latin typeface="Ebrima" panose="02000000000000000000" pitchFamily="2" charset="0"/>
                <a:ea typeface="Ebrima" panose="02000000000000000000" pitchFamily="2" charset="0"/>
                <a:cs typeface="Ebrima" panose="02000000000000000000" pitchFamily="2" charset="0"/>
              </a:rPr>
              <a:t>S</a:t>
            </a:r>
            <a:r>
              <a:rPr lang="en-IN" sz="3200" b="1" u="sng" strike="noStrike" spc="55" dirty="0">
                <a:solidFill>
                  <a:srgbClr val="000000"/>
                </a:solidFill>
                <a:latin typeface="Ebrima" panose="02000000000000000000" pitchFamily="2" charset="0"/>
                <a:ea typeface="Ebrima" panose="02000000000000000000" pitchFamily="2" charset="0"/>
                <a:cs typeface="Ebrima" panose="02000000000000000000" pitchFamily="2" charset="0"/>
              </a:rPr>
              <a:t> </a:t>
            </a:r>
            <a:r>
              <a:rPr lang="en-IN" sz="3200" b="1" u="sng" strike="noStrike" spc="-296" dirty="0">
                <a:solidFill>
                  <a:srgbClr val="000000"/>
                </a:solidFill>
                <a:latin typeface="Ebrima" panose="02000000000000000000" pitchFamily="2" charset="0"/>
                <a:ea typeface="Ebrima" panose="02000000000000000000" pitchFamily="2" charset="0"/>
                <a:cs typeface="Ebrima" panose="02000000000000000000" pitchFamily="2" charset="0"/>
              </a:rPr>
              <a:t>V</a:t>
            </a:r>
            <a:r>
              <a:rPr lang="en-IN" sz="3200" b="1" u="sng" strike="noStrike" spc="-35" dirty="0">
                <a:solidFill>
                  <a:srgbClr val="000000"/>
                </a:solidFill>
                <a:latin typeface="Ebrima" panose="02000000000000000000" pitchFamily="2" charset="0"/>
                <a:ea typeface="Ebrima" panose="02000000000000000000" pitchFamily="2" charset="0"/>
                <a:cs typeface="Ebrima" panose="02000000000000000000" pitchFamily="2" charset="0"/>
              </a:rPr>
              <a:t>A</a:t>
            </a:r>
            <a:r>
              <a:rPr lang="en-IN" sz="3200" b="1" u="sng" strike="noStrike" spc="21" dirty="0">
                <a:solidFill>
                  <a:srgbClr val="000000"/>
                </a:solidFill>
                <a:latin typeface="Ebrima" panose="02000000000000000000" pitchFamily="2" charset="0"/>
                <a:ea typeface="Ebrima" panose="02000000000000000000" pitchFamily="2" charset="0"/>
                <a:cs typeface="Ebrima" panose="02000000000000000000" pitchFamily="2" charset="0"/>
              </a:rPr>
              <a:t>LU</a:t>
            </a:r>
            <a:r>
              <a:rPr lang="en-IN" sz="3200" b="1" u="sng" strike="noStrike" spc="-1" dirty="0">
                <a:solidFill>
                  <a:srgbClr val="000000"/>
                </a:solidFill>
                <a:latin typeface="Ebrima" panose="02000000000000000000" pitchFamily="2" charset="0"/>
                <a:ea typeface="Ebrima" panose="02000000000000000000" pitchFamily="2" charset="0"/>
                <a:cs typeface="Ebrima" panose="02000000000000000000" pitchFamily="2" charset="0"/>
              </a:rPr>
              <a:t>E</a:t>
            </a:r>
            <a:r>
              <a:rPr lang="en-IN" sz="3200" b="1" u="sng" strike="noStrike" spc="-66" dirty="0">
                <a:solidFill>
                  <a:srgbClr val="000000"/>
                </a:solidFill>
                <a:latin typeface="Ebrima" panose="02000000000000000000" pitchFamily="2" charset="0"/>
                <a:ea typeface="Ebrima" panose="02000000000000000000" pitchFamily="2" charset="0"/>
                <a:cs typeface="Ebrima" panose="02000000000000000000" pitchFamily="2" charset="0"/>
              </a:rPr>
              <a:t> </a:t>
            </a:r>
            <a:r>
              <a:rPr lang="en-IN" sz="3200" b="1" u="sng" strike="noStrike" spc="-15" dirty="0">
                <a:solidFill>
                  <a:srgbClr val="000000"/>
                </a:solidFill>
                <a:latin typeface="Ebrima" panose="02000000000000000000" pitchFamily="2" charset="0"/>
                <a:ea typeface="Ebrima" panose="02000000000000000000" pitchFamily="2" charset="0"/>
                <a:cs typeface="Ebrima" panose="02000000000000000000" pitchFamily="2" charset="0"/>
              </a:rPr>
              <a:t>P</a:t>
            </a:r>
            <a:r>
              <a:rPr lang="en-IN" sz="3200" b="1" u="sng" strike="noStrike" spc="-32" dirty="0">
                <a:solidFill>
                  <a:srgbClr val="000000"/>
                </a:solidFill>
                <a:latin typeface="Ebrima" panose="02000000000000000000" pitchFamily="2" charset="0"/>
                <a:ea typeface="Ebrima" panose="02000000000000000000" pitchFamily="2" charset="0"/>
                <a:cs typeface="Ebrima" panose="02000000000000000000" pitchFamily="2" charset="0"/>
              </a:rPr>
              <a:t>R</a:t>
            </a:r>
            <a:r>
              <a:rPr lang="en-IN" sz="3200" b="1" u="sng" strike="noStrike" spc="7" dirty="0">
                <a:solidFill>
                  <a:srgbClr val="000000"/>
                </a:solidFill>
                <a:latin typeface="Ebrima" panose="02000000000000000000" pitchFamily="2" charset="0"/>
                <a:ea typeface="Ebrima" panose="02000000000000000000" pitchFamily="2" charset="0"/>
                <a:cs typeface="Ebrima" panose="02000000000000000000" pitchFamily="2" charset="0"/>
              </a:rPr>
              <a:t>O</a:t>
            </a:r>
            <a:r>
              <a:rPr lang="en-IN" sz="3200" b="1" u="sng" strike="noStrike" spc="-15" dirty="0">
                <a:solidFill>
                  <a:srgbClr val="000000"/>
                </a:solidFill>
                <a:latin typeface="Ebrima" panose="02000000000000000000" pitchFamily="2" charset="0"/>
                <a:ea typeface="Ebrima" panose="02000000000000000000" pitchFamily="2" charset="0"/>
                <a:cs typeface="Ebrima" panose="02000000000000000000" pitchFamily="2" charset="0"/>
              </a:rPr>
              <a:t>P</a:t>
            </a:r>
            <a:r>
              <a:rPr lang="en-IN" sz="3200" b="1" u="sng" strike="noStrike" spc="7" dirty="0">
                <a:solidFill>
                  <a:srgbClr val="000000"/>
                </a:solidFill>
                <a:latin typeface="Ebrima" panose="02000000000000000000" pitchFamily="2" charset="0"/>
                <a:ea typeface="Ebrima" panose="02000000000000000000" pitchFamily="2" charset="0"/>
                <a:cs typeface="Ebrima" panose="02000000000000000000" pitchFamily="2" charset="0"/>
              </a:rPr>
              <a:t>O</a:t>
            </a:r>
            <a:r>
              <a:rPr lang="en-IN" sz="3200" b="1" u="sng" strike="noStrike" spc="21" dirty="0">
                <a:solidFill>
                  <a:srgbClr val="000000"/>
                </a:solidFill>
                <a:latin typeface="Ebrima" panose="02000000000000000000" pitchFamily="2" charset="0"/>
                <a:ea typeface="Ebrima" panose="02000000000000000000" pitchFamily="2" charset="0"/>
                <a:cs typeface="Ebrima" panose="02000000000000000000" pitchFamily="2" charset="0"/>
              </a:rPr>
              <a:t>S</a:t>
            </a:r>
            <a:r>
              <a:rPr lang="en-IN" sz="3200" b="1" u="sng" strike="noStrike" spc="-32" dirty="0">
                <a:solidFill>
                  <a:srgbClr val="000000"/>
                </a:solidFill>
                <a:latin typeface="Ebrima" panose="02000000000000000000" pitchFamily="2" charset="0"/>
                <a:ea typeface="Ebrima" panose="02000000000000000000" pitchFamily="2" charset="0"/>
                <a:cs typeface="Ebrima" panose="02000000000000000000" pitchFamily="2" charset="0"/>
              </a:rPr>
              <a:t>I</a:t>
            </a:r>
            <a:r>
              <a:rPr lang="en-IN" sz="3200" b="1" u="sng" strike="noStrike" spc="-35" dirty="0">
                <a:solidFill>
                  <a:srgbClr val="000000"/>
                </a:solidFill>
                <a:latin typeface="Ebrima" panose="02000000000000000000" pitchFamily="2" charset="0"/>
                <a:ea typeface="Ebrima" panose="02000000000000000000" pitchFamily="2" charset="0"/>
                <a:cs typeface="Ebrima" panose="02000000000000000000" pitchFamily="2" charset="0"/>
              </a:rPr>
              <a:t>T</a:t>
            </a:r>
            <a:r>
              <a:rPr lang="en-IN" sz="3200" b="1" u="sng" strike="noStrike" spc="-32" dirty="0">
                <a:solidFill>
                  <a:srgbClr val="000000"/>
                </a:solidFill>
                <a:latin typeface="Ebrima" panose="02000000000000000000" pitchFamily="2" charset="0"/>
                <a:ea typeface="Ebrima" panose="02000000000000000000" pitchFamily="2" charset="0"/>
                <a:cs typeface="Ebrima" panose="02000000000000000000" pitchFamily="2" charset="0"/>
              </a:rPr>
              <a:t>I</a:t>
            </a:r>
            <a:r>
              <a:rPr lang="en-IN" sz="3200" b="1" u="sng" strike="noStrike" spc="7" dirty="0">
                <a:solidFill>
                  <a:srgbClr val="000000"/>
                </a:solidFill>
                <a:latin typeface="Ebrima" panose="02000000000000000000" pitchFamily="2" charset="0"/>
                <a:ea typeface="Ebrima" panose="02000000000000000000" pitchFamily="2" charset="0"/>
                <a:cs typeface="Ebrima" panose="02000000000000000000" pitchFamily="2" charset="0"/>
              </a:rPr>
              <a:t>O</a:t>
            </a:r>
            <a:r>
              <a:rPr lang="en-IN" sz="3200" b="1" u="sng" strike="noStrike" spc="-1" dirty="0">
                <a:solidFill>
                  <a:srgbClr val="000000"/>
                </a:solidFill>
                <a:latin typeface="Ebrima" panose="02000000000000000000" pitchFamily="2" charset="0"/>
                <a:ea typeface="Ebrima" panose="02000000000000000000" pitchFamily="2" charset="0"/>
                <a:cs typeface="Ebrima" panose="02000000000000000000" pitchFamily="2" charset="0"/>
              </a:rPr>
              <a:t>N</a:t>
            </a:r>
            <a:endParaRPr lang="en-IN" sz="3200" u="sng" dirty="0">
              <a:latin typeface="Ebrima" panose="02000000000000000000" pitchFamily="2" charset="0"/>
              <a:ea typeface="Ebrima" panose="02000000000000000000" pitchFamily="2" charset="0"/>
              <a:cs typeface="Ebrima" panose="02000000000000000000" pitchFamily="2" charset="0"/>
            </a:endParaRPr>
          </a:p>
        </p:txBody>
      </p:sp>
      <p:sp>
        <p:nvSpPr>
          <p:cNvPr id="6" name="Content Placeholder 5">
            <a:extLst>
              <a:ext uri="{FF2B5EF4-FFF2-40B4-BE49-F238E27FC236}">
                <a16:creationId xmlns:a16="http://schemas.microsoft.com/office/drawing/2014/main" id="{D49B14DF-93DD-E456-7B67-A573D7A6A13E}"/>
              </a:ext>
            </a:extLst>
          </p:cNvPr>
          <p:cNvSpPr>
            <a:spLocks noGrp="1"/>
          </p:cNvSpPr>
          <p:nvPr>
            <p:ph sz="quarter" idx="4"/>
          </p:nvPr>
        </p:nvSpPr>
        <p:spPr>
          <a:xfrm>
            <a:off x="3864990" y="2620652"/>
            <a:ext cx="7033984" cy="3255215"/>
          </a:xfrm>
        </p:spPr>
        <p:txBody>
          <a:bodyPr>
            <a:normAutofit fontScale="77500" lnSpcReduction="20000"/>
          </a:bodyPr>
          <a:lstStyle/>
          <a:p>
            <a:pPr marL="0" indent="0">
              <a:buNone/>
            </a:pPr>
            <a:r>
              <a:rPr lang="en-IN" sz="2400" b="0" strike="noStrike" spc="-1" dirty="0">
                <a:latin typeface="Bahnschrift SemiBold SemiConden" panose="020B0502040204020203" pitchFamily="34" charset="0"/>
              </a:rPr>
              <a:t>Solution:</a:t>
            </a:r>
            <a:endParaRPr lang="en-IN" spc="-1" dirty="0">
              <a:latin typeface="Bahnschrift SemiBold SemiConden" panose="020B0502040204020203" pitchFamily="34" charset="0"/>
            </a:endParaRPr>
          </a:p>
          <a:p>
            <a:pPr marL="0" indent="0">
              <a:buNone/>
            </a:pPr>
            <a:r>
              <a:rPr lang="en-IN" sz="2400" b="0" strike="noStrike" spc="-1" dirty="0">
                <a:latin typeface="Bahnschrift SemiBold SemiConden" panose="020B0502040204020203" pitchFamily="34" charset="0"/>
              </a:rPr>
              <a:t>Conditional Formatting: </a:t>
            </a:r>
            <a:r>
              <a:rPr lang="en-US" sz="2000" dirty="0"/>
              <a:t>To ensure early distribution of higher value orders, prioritize and ship those with the highest monetary value, and it is Highlighted in Value column for urgent or belong to high-priority customers for immediate action.</a:t>
            </a:r>
            <a:endParaRPr lang="en-IN" sz="2400" b="0" strike="noStrike" spc="-1" dirty="0">
              <a:latin typeface="Bahnschrift SemiBold SemiConden" panose="020B0502040204020203" pitchFamily="34" charset="0"/>
            </a:endParaRPr>
          </a:p>
          <a:p>
            <a:pPr marL="0" indent="0">
              <a:buNone/>
            </a:pPr>
            <a:r>
              <a:rPr lang="en-US" sz="2400" b="0" strike="noStrike" spc="-1" dirty="0">
                <a:latin typeface="Bahnschrift SemiBold SemiConden" panose="020B0502040204020203" pitchFamily="34" charset="0"/>
              </a:rPr>
              <a:t>Value Proposal:</a:t>
            </a:r>
          </a:p>
          <a:p>
            <a:pPr marL="0" indent="0">
              <a:buNone/>
            </a:pPr>
            <a:r>
              <a:rPr lang="en-US" sz="2400" b="0" strike="noStrike" spc="-1" dirty="0">
                <a:latin typeface="Bahnschrift SemiBold SemiConden" panose="020B0502040204020203" pitchFamily="34" charset="0"/>
              </a:rPr>
              <a:t>- Improved Insight: Simplifies data interpretation and trend identification.</a:t>
            </a:r>
          </a:p>
          <a:p>
            <a:pPr marL="0" indent="0">
              <a:buNone/>
            </a:pPr>
            <a:r>
              <a:rPr lang="en-US" sz="2400" b="0" strike="noStrike" spc="-1" dirty="0">
                <a:latin typeface="Bahnschrift SemiBold SemiConden" panose="020B0502040204020203" pitchFamily="34" charset="0"/>
              </a:rPr>
              <a:t>- Enhanced </a:t>
            </a:r>
            <a:r>
              <a:rPr lang="en-US" sz="2400" b="0" strike="noStrike" spc="-1" dirty="0" err="1">
                <a:latin typeface="Bahnschrift SemiBold SemiConden" panose="020B0502040204020203" pitchFamily="34" charset="0"/>
              </a:rPr>
              <a:t>Efficiency:Speeds</a:t>
            </a:r>
            <a:r>
              <a:rPr lang="en-US" sz="2400" b="0" strike="noStrike" spc="-1" dirty="0">
                <a:latin typeface="Bahnschrift SemiBold SemiConden" panose="020B0502040204020203" pitchFamily="34" charset="0"/>
              </a:rPr>
              <a:t> up data analysis and reporting.</a:t>
            </a:r>
          </a:p>
          <a:p>
            <a:pPr marL="0" indent="0">
              <a:buNone/>
            </a:pPr>
            <a:r>
              <a:rPr lang="en-US" sz="2400" b="0" strike="noStrike" spc="-1" dirty="0">
                <a:latin typeface="Bahnschrift SemiBold SemiConden" panose="020B0502040204020203" pitchFamily="34" charset="0"/>
              </a:rPr>
              <a:t>- Strategic Decision-Making: Supports better management and strategic planning.</a:t>
            </a:r>
          </a:p>
          <a:p>
            <a:pPr marL="0" indent="0">
              <a:buNone/>
            </a:pPr>
            <a:endParaRPr lang="en-IN" sz="2400" b="0" strike="noStrike" spc="-1" dirty="0">
              <a:latin typeface="Bahnschrift SemiBold SemiConden" panose="020B0502040204020203" pitchFamily="34" charset="0"/>
            </a:endParaRPr>
          </a:p>
        </p:txBody>
      </p:sp>
      <p:pic>
        <p:nvPicPr>
          <p:cNvPr id="7" name="object 2">
            <a:extLst>
              <a:ext uri="{FF2B5EF4-FFF2-40B4-BE49-F238E27FC236}">
                <a16:creationId xmlns:a16="http://schemas.microsoft.com/office/drawing/2014/main" id="{BBBF7C16-6C70-A33A-C2B3-A4C8FBF3C47E}"/>
              </a:ext>
            </a:extLst>
          </p:cNvPr>
          <p:cNvPicPr>
            <a:picLocks noGrp="1"/>
          </p:cNvPicPr>
          <p:nvPr>
            <p:ph sz="half" idx="2"/>
          </p:nvPr>
        </p:nvPicPr>
        <p:blipFill>
          <a:blip r:embed="rId2"/>
          <a:stretch>
            <a:fillRect/>
          </a:stretch>
        </p:blipFill>
        <p:spPr>
          <a:xfrm>
            <a:off x="961534" y="2579607"/>
            <a:ext cx="2837468" cy="3255215"/>
          </a:xfrm>
          <a:prstGeom prst="rect">
            <a:avLst/>
          </a:prstGeom>
          <a:ln>
            <a:noFill/>
          </a:ln>
        </p:spPr>
      </p:pic>
    </p:spTree>
    <p:extLst>
      <p:ext uri="{BB962C8B-B14F-4D97-AF65-F5344CB8AC3E}">
        <p14:creationId xmlns:p14="http://schemas.microsoft.com/office/powerpoint/2010/main" val="76025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A9FC-A09B-1149-90F6-261DFFE73B3B}"/>
              </a:ext>
            </a:extLst>
          </p:cNvPr>
          <p:cNvSpPr>
            <a:spLocks noGrp="1"/>
          </p:cNvSpPr>
          <p:nvPr>
            <p:ph type="title"/>
          </p:nvPr>
        </p:nvSpPr>
        <p:spPr>
          <a:xfrm>
            <a:off x="1295402" y="982132"/>
            <a:ext cx="9601196" cy="4928474"/>
          </a:xfrm>
        </p:spPr>
        <p:txBody>
          <a:bodyPr>
            <a:normAutofit fontScale="90000"/>
          </a:bodyPr>
          <a:lstStyle/>
          <a:p>
            <a:pPr algn="l">
              <a:lnSpc>
                <a:spcPct val="100000"/>
              </a:lnSpc>
            </a:pPr>
            <a:r>
              <a:rPr lang="en-IN" sz="3200" b="1" strike="noStrike" spc="9" dirty="0">
                <a:solidFill>
                  <a:srgbClr val="000000"/>
                </a:solidFill>
                <a:latin typeface="Rockwell Extra Bold" panose="02060903040505020403" pitchFamily="18" charset="0"/>
                <a:ea typeface="DejaVu Sans"/>
              </a:rPr>
              <a:t>M</a:t>
            </a:r>
            <a:r>
              <a:rPr lang="en-IN" sz="3200" b="1" strike="noStrike" spc="-1" dirty="0">
                <a:solidFill>
                  <a:srgbClr val="000000"/>
                </a:solidFill>
                <a:latin typeface="Rockwell Extra Bold" panose="02060903040505020403" pitchFamily="18" charset="0"/>
                <a:ea typeface="DejaVu Sans"/>
              </a:rPr>
              <a:t>O</a:t>
            </a:r>
            <a:r>
              <a:rPr lang="en-IN" sz="3200" b="1" strike="noStrike" spc="-15" dirty="0">
                <a:solidFill>
                  <a:srgbClr val="000000"/>
                </a:solidFill>
                <a:latin typeface="Rockwell Extra Bold" panose="02060903040505020403" pitchFamily="18" charset="0"/>
                <a:ea typeface="DejaVu Sans"/>
              </a:rPr>
              <a:t>D</a:t>
            </a:r>
            <a:r>
              <a:rPr lang="en-IN" sz="3200" b="1" strike="noStrike" spc="-35" dirty="0">
                <a:solidFill>
                  <a:srgbClr val="000000"/>
                </a:solidFill>
                <a:latin typeface="Rockwell Extra Bold" panose="02060903040505020403" pitchFamily="18" charset="0"/>
                <a:ea typeface="DejaVu Sans"/>
              </a:rPr>
              <a:t>E</a:t>
            </a:r>
            <a:r>
              <a:rPr lang="en-IN" sz="3200" b="1" strike="noStrike" spc="-32" dirty="0">
                <a:solidFill>
                  <a:srgbClr val="000000"/>
                </a:solidFill>
                <a:latin typeface="Rockwell Extra Bold" panose="02060903040505020403" pitchFamily="18" charset="0"/>
                <a:ea typeface="DejaVu Sans"/>
              </a:rPr>
              <a:t>LL</a:t>
            </a:r>
            <a:r>
              <a:rPr lang="en-IN" sz="3200" b="1" strike="noStrike" spc="-7" dirty="0">
                <a:solidFill>
                  <a:srgbClr val="000000"/>
                </a:solidFill>
                <a:latin typeface="Rockwell Extra Bold" panose="02060903040505020403" pitchFamily="18" charset="0"/>
                <a:ea typeface="DejaVu Sans"/>
              </a:rPr>
              <a:t>I</a:t>
            </a:r>
            <a:r>
              <a:rPr lang="en-IN" sz="3200" b="1" strike="noStrike" spc="26" dirty="0">
                <a:solidFill>
                  <a:srgbClr val="000000"/>
                </a:solidFill>
                <a:latin typeface="Rockwell Extra Bold" panose="02060903040505020403" pitchFamily="18" charset="0"/>
                <a:ea typeface="DejaVu Sans"/>
              </a:rPr>
              <a:t>N</a:t>
            </a:r>
            <a:r>
              <a:rPr lang="en-IN" sz="3200" b="1" strike="noStrike" spc="1" dirty="0">
                <a:solidFill>
                  <a:srgbClr val="000000"/>
                </a:solidFill>
                <a:latin typeface="Rockwell Extra Bold" panose="02060903040505020403" pitchFamily="18" charset="0"/>
                <a:ea typeface="DejaVu Sans"/>
              </a:rPr>
              <a:t>G</a:t>
            </a:r>
            <a:br>
              <a:rPr lang="en-IN" sz="3200" b="0" strike="noStrike" spc="-1" dirty="0">
                <a:latin typeface="Rockwell Extra Bold" panose="02060903040505020403" pitchFamily="18" charset="0"/>
              </a:rPr>
            </a:br>
            <a:br>
              <a:rPr lang="en-IN" sz="3200" b="0" strike="noStrike" spc="-1" dirty="0">
                <a:latin typeface="Rockwell Extra Bold" panose="02060903040505020403" pitchFamily="18" charset="0"/>
              </a:rPr>
            </a:br>
            <a:r>
              <a:rPr lang="en-IN" sz="2400" b="0" strike="noStrike" spc="-1" dirty="0">
                <a:highlight>
                  <a:srgbClr val="FF00FF"/>
                </a:highlight>
                <a:latin typeface="Sitka Banner Semibold" pitchFamily="2" charset="0"/>
              </a:rPr>
              <a:t>- Data Structuring: Organize data into relevant columns.</a:t>
            </a:r>
            <a:br>
              <a:rPr lang="en-IN" sz="2400" b="0" strike="noStrike" spc="-1" dirty="0">
                <a:highlight>
                  <a:srgbClr val="FF00FF"/>
                </a:highlight>
                <a:latin typeface="Sitka Banner Semibold" pitchFamily="2" charset="0"/>
              </a:rPr>
            </a:br>
            <a:r>
              <a:rPr lang="en-IN" sz="2400" b="0" strike="noStrike" spc="-1" dirty="0">
                <a:highlight>
                  <a:srgbClr val="FF00FF"/>
                </a:highlight>
                <a:latin typeface="Sitka Banner Semibold" pitchFamily="2" charset="0"/>
              </a:rPr>
              <a:t>- Transformation: Standardize and categorize data.</a:t>
            </a:r>
            <a:br>
              <a:rPr lang="en-IN" sz="2400" b="0" strike="noStrike" spc="-1" dirty="0">
                <a:highlight>
                  <a:srgbClr val="FF00FF"/>
                </a:highlight>
                <a:latin typeface="Sitka Banner Semibold" pitchFamily="2" charset="0"/>
              </a:rPr>
            </a:br>
            <a:r>
              <a:rPr lang="en-IN" sz="2400" b="0" strike="noStrike" spc="-1" dirty="0">
                <a:highlight>
                  <a:srgbClr val="FF00FF"/>
                </a:highlight>
                <a:latin typeface="Sitka Banner Semibold" pitchFamily="2" charset="0"/>
              </a:rPr>
              <a:t>- Conditional Formatting: Highlight key metrics like salary and tenure.</a:t>
            </a:r>
            <a:br>
              <a:rPr lang="en-IN" sz="2400" b="0" strike="noStrike" spc="-1" dirty="0">
                <a:highlight>
                  <a:srgbClr val="FF00FF"/>
                </a:highlight>
                <a:latin typeface="Sitka Banner Semibold" pitchFamily="2" charset="0"/>
              </a:rPr>
            </a:br>
            <a:r>
              <a:rPr lang="en-IN" sz="2400" b="0" strike="noStrike" spc="-1" dirty="0">
                <a:highlight>
                  <a:srgbClr val="FF00FF"/>
                </a:highlight>
                <a:latin typeface="Sitka Banner Semibold" pitchFamily="2" charset="0"/>
              </a:rPr>
              <a:t>- Analysis: Use descriptive statistics and trend analysis.</a:t>
            </a:r>
            <a:br>
              <a:rPr lang="en-IN" sz="2400" b="0" strike="noStrike" spc="-1" dirty="0">
                <a:highlight>
                  <a:srgbClr val="FF00FF"/>
                </a:highlight>
                <a:latin typeface="Sitka Banner Semibold" pitchFamily="2" charset="0"/>
              </a:rPr>
            </a:br>
            <a:r>
              <a:rPr lang="en-IN" sz="2400" b="0" strike="noStrike" spc="-1" dirty="0">
                <a:highlight>
                  <a:srgbClr val="FF00FF"/>
                </a:highlight>
                <a:latin typeface="Sitka Banner Semibold" pitchFamily="2" charset="0"/>
              </a:rPr>
              <a:t>- Visualization: Create charts for clear insights.</a:t>
            </a:r>
            <a:br>
              <a:rPr lang="en-IN" sz="2400" b="0" strike="noStrike" spc="-1" dirty="0">
                <a:highlight>
                  <a:srgbClr val="FF00FF"/>
                </a:highlight>
                <a:latin typeface="Sitka Banner Semibold" pitchFamily="2" charset="0"/>
              </a:rPr>
            </a:br>
            <a:r>
              <a:rPr lang="en-IN" sz="2400" b="0" strike="noStrike" spc="-1" dirty="0">
                <a:highlight>
                  <a:srgbClr val="FF00FF"/>
                </a:highlight>
                <a:latin typeface="Sitka Banner Semibold" pitchFamily="2" charset="0"/>
              </a:rPr>
              <a:t>- Reporting: Summarize findings with visual aids.</a:t>
            </a:r>
            <a:br>
              <a:rPr lang="en-IN" sz="3200" b="0" strike="noStrike" spc="-1" dirty="0">
                <a:highlight>
                  <a:srgbClr val="FF00FF"/>
                </a:highlight>
                <a:latin typeface="Sitka Banner Semibold" pitchFamily="2" charset="0"/>
              </a:rPr>
            </a:br>
            <a:br>
              <a:rPr lang="en-IN" sz="3200" b="0" strike="noStrike" spc="-1" dirty="0">
                <a:latin typeface="Sitka Banner Semibold" pitchFamily="2" charset="0"/>
              </a:rPr>
            </a:br>
            <a:r>
              <a:rPr lang="en-IN" sz="3200" b="0" strike="noStrike" spc="-1" dirty="0">
                <a:latin typeface="Arial Black" panose="020B0A04020102020204" pitchFamily="34" charset="0"/>
              </a:rPr>
              <a:t>SUMMARY</a:t>
            </a:r>
            <a:br>
              <a:rPr lang="en-IN" sz="3200" b="0" strike="noStrike" spc="-1" dirty="0">
                <a:latin typeface="Arial Black" panose="020B0A04020102020204" pitchFamily="34" charset="0"/>
              </a:rPr>
            </a:br>
            <a:br>
              <a:rPr lang="en-IN" sz="3200" b="0" strike="noStrike" spc="-1" dirty="0">
                <a:latin typeface="Arial Black" panose="020B0A04020102020204" pitchFamily="34" charset="0"/>
              </a:rPr>
            </a:br>
            <a:r>
              <a:rPr lang="en-IN" sz="2700" b="1" strike="noStrike" spc="-1" dirty="0">
                <a:highlight>
                  <a:srgbClr val="FF00FF"/>
                </a:highlight>
                <a:latin typeface="Sitka Banner Semibold" pitchFamily="2" charset="0"/>
              </a:rPr>
              <a:t>Data analysis involves examining, transforming, and </a:t>
            </a:r>
            <a:r>
              <a:rPr lang="en-IN" sz="2700" b="1" strike="noStrike" spc="-1" dirty="0" err="1">
                <a:highlight>
                  <a:srgbClr val="FF00FF"/>
                </a:highlight>
                <a:latin typeface="Sitka Banner Semibold" pitchFamily="2" charset="0"/>
              </a:rPr>
              <a:t>modeling</a:t>
            </a:r>
            <a:r>
              <a:rPr lang="en-IN" sz="2700" b="1" strike="noStrike" spc="-1" dirty="0">
                <a:highlight>
                  <a:srgbClr val="FF00FF"/>
                </a:highlight>
                <a:latin typeface="Sitka Banner Semibold" pitchFamily="2" charset="0"/>
              </a:rPr>
              <a:t> data to </a:t>
            </a:r>
            <a:br>
              <a:rPr lang="en-IN" sz="2700" b="1" strike="noStrike" spc="-1" dirty="0">
                <a:highlight>
                  <a:srgbClr val="FF00FF"/>
                </a:highlight>
                <a:latin typeface="Sitka Banner Semibold" pitchFamily="2" charset="0"/>
              </a:rPr>
            </a:br>
            <a:r>
              <a:rPr lang="en-IN" sz="2700" b="1" strike="noStrike" spc="-1" dirty="0">
                <a:highlight>
                  <a:srgbClr val="FF00FF"/>
                </a:highlight>
                <a:latin typeface="Sitka Banner Semibold" pitchFamily="2" charset="0"/>
              </a:rPr>
              <a:t> Extract insights , identify patterns, and support decisions-making</a:t>
            </a:r>
            <a:r>
              <a:rPr lang="en-IN" sz="2200" b="1" strike="noStrike" spc="-1" dirty="0">
                <a:highlight>
                  <a:srgbClr val="FF00FF"/>
                </a:highlight>
                <a:latin typeface="Sitka Banner Semibold" pitchFamily="2" charset="0"/>
              </a:rPr>
              <a:t>.</a:t>
            </a:r>
            <a:br>
              <a:rPr lang="en-IN" sz="2200" b="1" strike="noStrike" spc="-1" dirty="0">
                <a:highlight>
                  <a:srgbClr val="FF00FF"/>
                </a:highlight>
                <a:latin typeface="Sitka Banner Semibold" pitchFamily="2" charset="0"/>
              </a:rPr>
            </a:br>
            <a:endParaRPr lang="en-IN" sz="3200" dirty="0">
              <a:highlight>
                <a:srgbClr val="FF00FF"/>
              </a:highlight>
              <a:latin typeface="Sitka Banner Semibold" pitchFamily="2" charset="0"/>
            </a:endParaRPr>
          </a:p>
        </p:txBody>
      </p:sp>
    </p:spTree>
    <p:extLst>
      <p:ext uri="{BB962C8B-B14F-4D97-AF65-F5344CB8AC3E}">
        <p14:creationId xmlns:p14="http://schemas.microsoft.com/office/powerpoint/2010/main" val="43636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4A73-7FD7-65A0-6376-046266240819}"/>
              </a:ext>
            </a:extLst>
          </p:cNvPr>
          <p:cNvSpPr>
            <a:spLocks noGrp="1"/>
          </p:cNvSpPr>
          <p:nvPr>
            <p:ph type="title"/>
          </p:nvPr>
        </p:nvSpPr>
        <p:spPr/>
        <p:txBody>
          <a:bodyPr>
            <a:normAutofit/>
          </a:bodyPr>
          <a:lstStyle/>
          <a:p>
            <a:pPr algn="l"/>
            <a:r>
              <a:rPr lang="en-IN" b="1" i="0" dirty="0">
                <a:solidFill>
                  <a:srgbClr val="015B36"/>
                </a:solidFill>
                <a:effectLst/>
                <a:highlight>
                  <a:srgbClr val="FFFFFF"/>
                </a:highlight>
                <a:latin typeface="Soehne Breit"/>
              </a:rPr>
              <a:t>Strategies for Success</a:t>
            </a:r>
            <a:endParaRPr lang="en-IN" dirty="0"/>
          </a:p>
        </p:txBody>
      </p:sp>
      <p:sp>
        <p:nvSpPr>
          <p:cNvPr id="3" name="Content Placeholder 2">
            <a:extLst>
              <a:ext uri="{FF2B5EF4-FFF2-40B4-BE49-F238E27FC236}">
                <a16:creationId xmlns:a16="http://schemas.microsoft.com/office/drawing/2014/main" id="{A1FDF366-6DB8-62A0-C198-75C95E6B5572}"/>
              </a:ext>
            </a:extLst>
          </p:cNvPr>
          <p:cNvSpPr>
            <a:spLocks noGrp="1"/>
          </p:cNvSpPr>
          <p:nvPr>
            <p:ph idx="1"/>
          </p:nvPr>
        </p:nvSpPr>
        <p:spPr/>
        <p:txBody>
          <a:bodyPr/>
          <a:lstStyle/>
          <a:p>
            <a:r>
              <a:rPr lang="en-IN" b="0" i="0" dirty="0">
                <a:solidFill>
                  <a:srgbClr val="015B36"/>
                </a:solidFill>
                <a:effectLst/>
                <a:highlight>
                  <a:srgbClr val="FFFFFF"/>
                </a:highlight>
                <a:latin typeface="Soehne Breit"/>
              </a:rPr>
              <a:t>Think long-term</a:t>
            </a:r>
          </a:p>
          <a:p>
            <a:r>
              <a:rPr lang="en-IN" b="0" i="0" dirty="0">
                <a:solidFill>
                  <a:srgbClr val="015B36"/>
                </a:solidFill>
                <a:effectLst/>
                <a:highlight>
                  <a:srgbClr val="FFFFFF"/>
                </a:highlight>
                <a:latin typeface="Soehne Breit"/>
              </a:rPr>
              <a:t>Plan for the short-term</a:t>
            </a:r>
          </a:p>
          <a:p>
            <a:r>
              <a:rPr lang="en-US" b="0" i="0" dirty="0">
                <a:solidFill>
                  <a:srgbClr val="015B36"/>
                </a:solidFill>
                <a:effectLst/>
                <a:highlight>
                  <a:srgbClr val="FFFFFF"/>
                </a:highlight>
                <a:latin typeface="Soehne Breit"/>
              </a:rPr>
              <a:t>Build supplier relationships to </a:t>
            </a:r>
          </a:p>
          <a:p>
            <a:pPr marL="0" indent="0">
              <a:buNone/>
            </a:pPr>
            <a:r>
              <a:rPr lang="en-US" dirty="0">
                <a:solidFill>
                  <a:srgbClr val="015B36"/>
                </a:solidFill>
                <a:highlight>
                  <a:srgbClr val="FFFFFF"/>
                </a:highlight>
                <a:latin typeface="Soehne Breit"/>
              </a:rPr>
              <a:t>     </a:t>
            </a:r>
            <a:r>
              <a:rPr lang="en-US" b="0" i="0" dirty="0">
                <a:solidFill>
                  <a:srgbClr val="015B36"/>
                </a:solidFill>
                <a:effectLst/>
                <a:highlight>
                  <a:srgbClr val="FFFFFF"/>
                </a:highlight>
                <a:latin typeface="Soehne Breit"/>
              </a:rPr>
              <a:t>empower logistics optimization</a:t>
            </a:r>
          </a:p>
          <a:p>
            <a:r>
              <a:rPr lang="en-US" b="0" i="0" dirty="0">
                <a:solidFill>
                  <a:srgbClr val="015B36"/>
                </a:solidFill>
                <a:effectLst/>
                <a:highlight>
                  <a:srgbClr val="FFFFFF"/>
                </a:highlight>
                <a:latin typeface="Soehne Breit"/>
              </a:rPr>
              <a:t>Use state-of-the-art logistics</a:t>
            </a:r>
          </a:p>
          <a:p>
            <a:pPr marL="0" indent="0">
              <a:buNone/>
            </a:pPr>
            <a:r>
              <a:rPr lang="en-US" dirty="0">
                <a:solidFill>
                  <a:srgbClr val="015B36"/>
                </a:solidFill>
                <a:highlight>
                  <a:srgbClr val="FFFFFF"/>
                </a:highlight>
                <a:latin typeface="Soehne Breit"/>
              </a:rPr>
              <a:t>     </a:t>
            </a:r>
            <a:r>
              <a:rPr lang="en-US" b="0" i="0" dirty="0">
                <a:solidFill>
                  <a:srgbClr val="015B36"/>
                </a:solidFill>
                <a:effectLst/>
                <a:highlight>
                  <a:srgbClr val="FFFFFF"/>
                </a:highlight>
                <a:latin typeface="Soehne Breit"/>
              </a:rPr>
              <a:t>management software</a:t>
            </a:r>
          </a:p>
          <a:p>
            <a:pPr marL="0" indent="0">
              <a:buNone/>
            </a:pPr>
            <a:endParaRPr lang="en-IN" dirty="0"/>
          </a:p>
        </p:txBody>
      </p:sp>
      <p:pic>
        <p:nvPicPr>
          <p:cNvPr id="5" name="Picture 4">
            <a:extLst>
              <a:ext uri="{FF2B5EF4-FFF2-40B4-BE49-F238E27FC236}">
                <a16:creationId xmlns:a16="http://schemas.microsoft.com/office/drawing/2014/main" id="{A189C309-DAB4-98AC-666B-95F02E74AD58}"/>
              </a:ext>
            </a:extLst>
          </p:cNvPr>
          <p:cNvPicPr>
            <a:picLocks noChangeAspect="1"/>
          </p:cNvPicPr>
          <p:nvPr/>
        </p:nvPicPr>
        <p:blipFill>
          <a:blip r:embed="rId2"/>
          <a:stretch>
            <a:fillRect/>
          </a:stretch>
        </p:blipFill>
        <p:spPr>
          <a:xfrm>
            <a:off x="7021227" y="2724346"/>
            <a:ext cx="3489659" cy="3073139"/>
          </a:xfrm>
          <a:prstGeom prst="rect">
            <a:avLst/>
          </a:prstGeom>
        </p:spPr>
      </p:pic>
    </p:spTree>
    <p:extLst>
      <p:ext uri="{BB962C8B-B14F-4D97-AF65-F5344CB8AC3E}">
        <p14:creationId xmlns:p14="http://schemas.microsoft.com/office/powerpoint/2010/main" val="17965847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TotalTime>
  <Words>411</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10</vt:i4>
      </vt:variant>
    </vt:vector>
  </HeadingPairs>
  <TitlesOfParts>
    <vt:vector size="28" baseType="lpstr">
      <vt:lpstr>Arial</vt:lpstr>
      <vt:lpstr>Arial Black</vt:lpstr>
      <vt:lpstr>Arial Narrow</vt:lpstr>
      <vt:lpstr>Bahnschrift SemiBold SemiConden</vt:lpstr>
      <vt:lpstr>Bahnschrift SemiLight SemiConde</vt:lpstr>
      <vt:lpstr>Calibri</vt:lpstr>
      <vt:lpstr>Cascadia Code SemiBold</vt:lpstr>
      <vt:lpstr>Ebrima</vt:lpstr>
      <vt:lpstr>Garamond</vt:lpstr>
      <vt:lpstr>Rockwell Extra Bold</vt:lpstr>
      <vt:lpstr>Sitka Banner Semibold</vt:lpstr>
      <vt:lpstr>Sitka Display</vt:lpstr>
      <vt:lpstr>Sitka Heading</vt:lpstr>
      <vt:lpstr>Sitka Small Semibold</vt:lpstr>
      <vt:lpstr>Soehne Breit</vt:lpstr>
      <vt:lpstr>Times New Roman</vt:lpstr>
      <vt:lpstr>Wingdings</vt:lpstr>
      <vt:lpstr>Organic</vt:lpstr>
      <vt:lpstr>Logistics Tracking Details using Excel</vt:lpstr>
      <vt:lpstr>PROJECT TITLE</vt:lpstr>
      <vt:lpstr>AGENDA</vt:lpstr>
      <vt:lpstr>PROJECT OVERVIEW</vt:lpstr>
      <vt:lpstr>PROBLEM STATEMENT</vt:lpstr>
      <vt:lpstr>WHO ARE THE END USERS?</vt:lpstr>
      <vt:lpstr>OUR SOLUTION AND ITS VALUE PROPOSITION</vt:lpstr>
      <vt:lpstr>MODELLING  - Data Structuring: Organize data into relevant columns. - Transformation: Standardize and categorize data. - Conditional Formatting: Highlight key metrics like salary and tenure. - Analysis: Use descriptive statistics and trend analysis. - Visualization: Create charts for clear insights. - Reporting: Summarize findings with visual aids.  SUMMARY  Data analysis involves examining, transforming, and modeling data to   Extract insights , identify patterns, and support decisions-making. </vt:lpstr>
      <vt:lpstr>Strategies for Success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BhuviVicky A</dc:creator>
  <cp:lastModifiedBy>BhuviVicky A</cp:lastModifiedBy>
  <cp:revision>13</cp:revision>
  <dcterms:created xsi:type="dcterms:W3CDTF">2024-08-31T16:44:00Z</dcterms:created>
  <dcterms:modified xsi:type="dcterms:W3CDTF">2024-08-31T17:48:51Z</dcterms:modified>
</cp:coreProperties>
</file>