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102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18-Oct-23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18-Oct-23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18-Oct-23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18-Oct-23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noGrp="1"/>
          </p:cNvSpPr>
          <p:nvPr>
            <p:ph type="subTitle" idx="1"/>
          </p:nvPr>
        </p:nvSpPr>
        <p:spPr>
          <a:prstGeom prst="rect">
            <a:avLst/>
          </a:prstGeom>
          <a:noFill/>
        </p:spPr>
        <p:txBody>
          <a:bodyPr wrap="square" rtlCol="0">
            <a:spAutoFit/>
          </a:bodyPr>
          <a:lstStyle/>
          <a:p>
            <a:r>
              <a:rPr lang="en-US" dirty="0" smtClean="0"/>
              <a:t>Political Juggernauts: A Quantitative Analysis of Candidates in the 2019 </a:t>
            </a:r>
            <a:r>
              <a:rPr lang="en-US" dirty="0" err="1" smtClean="0"/>
              <a:t>Lok</a:t>
            </a:r>
            <a:r>
              <a:rPr lang="en-US" dirty="0" smtClean="0"/>
              <a:t> </a:t>
            </a:r>
            <a:r>
              <a:rPr lang="en-US" dirty="0" err="1" smtClean="0"/>
              <a:t>Sabha</a:t>
            </a:r>
            <a:r>
              <a:rPr lang="en-US" dirty="0" smtClean="0"/>
              <a:t> Elections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a:t>
            </a:r>
            <a:r>
              <a:rPr lang="en-US" dirty="0" smtClean="0"/>
              <a:t/>
            </a:r>
            <a:br>
              <a:rPr lang="en-US" dirty="0" smtClean="0"/>
            </a:br>
            <a:endParaRPr lang="en-US" dirty="0"/>
          </a:p>
        </p:txBody>
      </p:sp>
      <p:sp>
        <p:nvSpPr>
          <p:cNvPr id="6" name="Content Placeholder 5"/>
          <p:cNvSpPr>
            <a:spLocks noGrp="1"/>
          </p:cNvSpPr>
          <p:nvPr>
            <p:ph idx="1"/>
          </p:nvPr>
        </p:nvSpPr>
        <p:spPr>
          <a:xfrm>
            <a:off x="304800" y="1371600"/>
            <a:ext cx="8382000" cy="6324600"/>
          </a:xfrm>
        </p:spPr>
        <p:txBody>
          <a:bodyPr>
            <a:normAutofit fontScale="47500" lnSpcReduction="20000"/>
          </a:bodyPr>
          <a:lstStyle/>
          <a:p>
            <a:r>
              <a:rPr lang="en-US" b="1" dirty="0" smtClean="0"/>
              <a:t>1. Political Campaign Strategy:</a:t>
            </a:r>
            <a:endParaRPr lang="en-US" dirty="0" smtClean="0"/>
          </a:p>
          <a:p>
            <a:r>
              <a:rPr lang="en-US" dirty="0" smtClean="0"/>
              <a:t>Political parties can use the project's analysis to inform their campaign strategies. Understanding the factors that contributed to the success of candidates in the 2019 elections can help parties make informed decisions about candidate selection, campaign messaging, and resource allocation.</a:t>
            </a:r>
          </a:p>
          <a:p>
            <a:r>
              <a:rPr lang="en-US" b="1" dirty="0" smtClean="0"/>
              <a:t>2. Candidate Selection:</a:t>
            </a:r>
            <a:endParaRPr lang="en-US" dirty="0" smtClean="0"/>
          </a:p>
          <a:p>
            <a:r>
              <a:rPr lang="en-US" dirty="0" smtClean="0"/>
              <a:t>Political parties can use the project's data to refine their candidate selection process. They can identify key demographic and regional factors that correlate with electoral success and use this information to choose candidates with a higher likelihood of winning.</a:t>
            </a:r>
          </a:p>
          <a:p>
            <a:r>
              <a:rPr lang="en-US" b="1" dirty="0" smtClean="0"/>
              <a:t>3. Constituency-Level Insights:</a:t>
            </a:r>
            <a:endParaRPr lang="en-US" dirty="0" smtClean="0"/>
          </a:p>
          <a:p>
            <a:r>
              <a:rPr lang="en-US" dirty="0" smtClean="0"/>
              <a:t>Parties and candidates can gain insights into the performance of different parties and candidates at the constituency level. This can help them tailor their campaign strategies to specific regions and demographics.</a:t>
            </a:r>
          </a:p>
          <a:p>
            <a:r>
              <a:rPr lang="en-US" b="1" dirty="0" smtClean="0"/>
              <a:t>4. Political Analysts and Researchers:</a:t>
            </a:r>
            <a:endParaRPr lang="en-US" dirty="0" smtClean="0"/>
          </a:p>
          <a:p>
            <a:r>
              <a:rPr lang="en-US" dirty="0" smtClean="0"/>
              <a:t>Political analysts and researchers can use the project's data to conduct in-depth studies on the 2019 </a:t>
            </a:r>
            <a:r>
              <a:rPr lang="en-US" dirty="0" err="1" smtClean="0"/>
              <a:t>Lok</a:t>
            </a:r>
            <a:r>
              <a:rPr lang="en-US" dirty="0" smtClean="0"/>
              <a:t> </a:t>
            </a:r>
            <a:r>
              <a:rPr lang="en-US" dirty="0" err="1" smtClean="0"/>
              <a:t>Sabha</a:t>
            </a:r>
            <a:r>
              <a:rPr lang="en-US" dirty="0" smtClean="0"/>
              <a:t> elections. It can serve as a valuable resource for academic research and contribute to a better understanding of Indian politics.</a:t>
            </a:r>
          </a:p>
          <a:p>
            <a:r>
              <a:rPr lang="en-US" b="1" dirty="0" smtClean="0"/>
              <a:t>5. Public Awareness and Accountability:</a:t>
            </a:r>
            <a:endParaRPr lang="en-US" dirty="0" smtClean="0"/>
          </a:p>
          <a:p>
            <a:r>
              <a:rPr lang="en-US" dirty="0" smtClean="0"/>
              <a:t>The project's findings can be used to educate the general public about the electoral process and the factors that influence election outcomes. It can help citizens make more informed decisions during elections and hold their elected representatives accountable.</a:t>
            </a:r>
          </a:p>
          <a:p>
            <a:r>
              <a:rPr lang="en-US" b="1" dirty="0" smtClean="0"/>
              <a:t>6. Election Prediction Models:</a:t>
            </a:r>
            <a:endParaRPr lang="en-US" dirty="0" smtClean="0"/>
          </a:p>
          <a:p>
            <a:r>
              <a:rPr lang="en-US" dirty="0" smtClean="0"/>
              <a:t>The project's data can be used as input for developing election prediction models. By analyzing historical data, parties, researchers, and data scientists can build models to forecast election results and assess the potential impact of various factors on the outcome.</a:t>
            </a:r>
          </a:p>
          <a:p>
            <a:r>
              <a:rPr lang="en-US" b="1" dirty="0" smtClean="0"/>
              <a:t>7. Data-Driven Decision Making:</a:t>
            </a:r>
            <a:endParaRPr lang="en-US" dirty="0" smtClean="0"/>
          </a:p>
          <a:p>
            <a:r>
              <a:rPr lang="en-US" dirty="0" smtClean="0"/>
              <a:t>The project encourages data-driven decision-making in politics. It can serve as a model for leveraging data and analytics to inform political strategies and policies.</a:t>
            </a:r>
          </a:p>
          <a:p>
            <a:r>
              <a:rPr lang="en-US" b="1" dirty="0" smtClean="0"/>
              <a:t>8. Comparative Analysis:</a:t>
            </a:r>
            <a:endParaRPr lang="en-US" dirty="0" smtClean="0"/>
          </a:p>
          <a:p>
            <a:r>
              <a:rPr lang="en-US" dirty="0" smtClean="0"/>
              <a:t>The project's findings can be compared with data from previous elections to identify trends and changes in the Indian political landscape. This can be valuable for tracking the evolution of political dynamics over time.</a:t>
            </a:r>
          </a:p>
          <a:p>
            <a:r>
              <a:rPr lang="en-US" b="1" dirty="0" smtClean="0"/>
              <a:t>9. Civic Engagement and Voter Education:</a:t>
            </a:r>
            <a:endParaRPr lang="en-US" dirty="0" smtClean="0"/>
          </a:p>
          <a:p>
            <a:r>
              <a:rPr lang="en-US" dirty="0" smtClean="0"/>
              <a:t>The project can be used as an educational tool to enhance civic engagement and voter education. Workshops, seminars, and educational programs can be organized to help citizens understand the political process better.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b="1" dirty="0" smtClean="0"/>
              <a:t>FUTURE SCOPE:</a:t>
            </a:r>
            <a:r>
              <a:rPr lang="en-US" dirty="0" smtClean="0"/>
              <a:t/>
            </a:r>
            <a:br>
              <a:rPr lang="en-US" dirty="0" smtClean="0"/>
            </a:br>
            <a:endParaRPr lang="en-US" dirty="0"/>
          </a:p>
        </p:txBody>
      </p:sp>
      <p:sp>
        <p:nvSpPr>
          <p:cNvPr id="3" name="Content Placeholder 2"/>
          <p:cNvSpPr>
            <a:spLocks noGrp="1"/>
          </p:cNvSpPr>
          <p:nvPr>
            <p:ph idx="1"/>
          </p:nvPr>
        </p:nvSpPr>
        <p:spPr>
          <a:xfrm>
            <a:off x="381000" y="1447800"/>
            <a:ext cx="8763000" cy="6019800"/>
          </a:xfrm>
        </p:spPr>
        <p:txBody>
          <a:bodyPr>
            <a:normAutofit fontScale="47500" lnSpcReduction="20000"/>
          </a:bodyPr>
          <a:lstStyle/>
          <a:p>
            <a:r>
              <a:rPr lang="en-US" b="1" dirty="0" smtClean="0"/>
              <a:t>Longitudinal Analysis:</a:t>
            </a:r>
            <a:r>
              <a:rPr lang="en-US" dirty="0" smtClean="0"/>
              <a:t> Extend the project to cover multiple </a:t>
            </a:r>
            <a:r>
              <a:rPr lang="en-US" dirty="0" err="1" smtClean="0"/>
              <a:t>Lok</a:t>
            </a:r>
            <a:r>
              <a:rPr lang="en-US" dirty="0" smtClean="0"/>
              <a:t> </a:t>
            </a:r>
            <a:r>
              <a:rPr lang="en-US" dirty="0" err="1" smtClean="0"/>
              <a:t>Sabha</a:t>
            </a:r>
            <a:r>
              <a:rPr lang="en-US" dirty="0" smtClean="0"/>
              <a:t> elections over the years to identify evolving trends and patterns in candidate performance, party dynamics, and voter behavior.</a:t>
            </a:r>
          </a:p>
          <a:p>
            <a:r>
              <a:rPr lang="en-US" b="1" dirty="0" smtClean="0"/>
              <a:t>Geospatial Analysis:</a:t>
            </a:r>
            <a:r>
              <a:rPr lang="en-US" dirty="0" smtClean="0"/>
              <a:t> Incorporate geographic information system (GIS) tools to provide a more detailed geospatial analysis of electoral outcomes, helping political parties make region-specific strategies.</a:t>
            </a:r>
          </a:p>
          <a:p>
            <a:r>
              <a:rPr lang="en-US" b="1" dirty="0" smtClean="0"/>
              <a:t>Predictive Modeling:</a:t>
            </a:r>
            <a:r>
              <a:rPr lang="en-US" dirty="0" smtClean="0"/>
              <a:t> Develop predictive models based on historical data to forecast election outcomes, allowing political parties to make real-time adjustments to their campaigns.</a:t>
            </a:r>
          </a:p>
          <a:p>
            <a:r>
              <a:rPr lang="en-US" b="1" dirty="0" smtClean="0"/>
              <a:t>Comparative Studies:</a:t>
            </a:r>
            <a:r>
              <a:rPr lang="en-US" dirty="0" smtClean="0"/>
              <a:t> Compare the 2019 </a:t>
            </a:r>
            <a:r>
              <a:rPr lang="en-US" dirty="0" err="1" smtClean="0"/>
              <a:t>Lok</a:t>
            </a:r>
            <a:r>
              <a:rPr lang="en-US" dirty="0" smtClean="0"/>
              <a:t> </a:t>
            </a:r>
            <a:r>
              <a:rPr lang="en-US" dirty="0" err="1" smtClean="0"/>
              <a:t>Sabha</a:t>
            </a:r>
            <a:r>
              <a:rPr lang="en-US" dirty="0" smtClean="0"/>
              <a:t> elections with other significant elections in India or globally to identify commonalities and differences in election dynamics.</a:t>
            </a:r>
          </a:p>
          <a:p>
            <a:r>
              <a:rPr lang="en-US" b="1" dirty="0" smtClean="0"/>
              <a:t>Sentiment Analysis:</a:t>
            </a:r>
            <a:r>
              <a:rPr lang="en-US" dirty="0" smtClean="0"/>
              <a:t> Analyze social media and news sentiment to understand how public sentiment and media coverage influence election results and candidate success.</a:t>
            </a:r>
          </a:p>
          <a:p>
            <a:r>
              <a:rPr lang="en-US" b="1" dirty="0" smtClean="0"/>
              <a:t>Policy Impact Assessment:</a:t>
            </a:r>
            <a:r>
              <a:rPr lang="en-US" dirty="0" smtClean="0"/>
              <a:t> Assess the impact of election results on policy-making and governance, helping identify how specific policies affect election outcomes.</a:t>
            </a:r>
          </a:p>
          <a:p>
            <a:r>
              <a:rPr lang="en-US" b="1" dirty="0" smtClean="0"/>
              <a:t>Voter Behavior Analysis:</a:t>
            </a:r>
            <a:r>
              <a:rPr lang="en-US" dirty="0" smtClean="0"/>
              <a:t> Conduct surveys and research to delve into voter behavior and preferences, providing insights into why certain candidates or parties were successful.</a:t>
            </a:r>
          </a:p>
          <a:p>
            <a:r>
              <a:rPr lang="en-US" b="1" dirty="0" smtClean="0"/>
              <a:t>Real-time Data Integration:</a:t>
            </a:r>
            <a:r>
              <a:rPr lang="en-US" dirty="0" smtClean="0"/>
              <a:t> Create a platform that continuously updates with real-time election data and provides interactive visualizations during ongoing elections.</a:t>
            </a:r>
          </a:p>
          <a:p>
            <a:r>
              <a:rPr lang="en-US" b="1" dirty="0" smtClean="0"/>
              <a:t>Election Strategy Simulator:</a:t>
            </a:r>
            <a:r>
              <a:rPr lang="en-US" dirty="0" smtClean="0"/>
              <a:t> Develop a tool that allows political parties to simulate election strategies based on various factors, helping them make data-informed decisions in real-time.</a:t>
            </a:r>
          </a:p>
          <a:p>
            <a:r>
              <a:rPr lang="en-US" b="1" dirty="0" smtClean="0"/>
              <a:t>International Comparisons:</a:t>
            </a:r>
            <a:r>
              <a:rPr lang="en-US" dirty="0" smtClean="0"/>
              <a:t> Expand the project to analyze elections in other countries, providing insights into different electoral systems, campaign strategies, and political dynamics.</a:t>
            </a:r>
          </a:p>
          <a:p>
            <a:r>
              <a:rPr lang="en-US" b="1" dirty="0" smtClean="0"/>
              <a:t>Election Impact Assessment:</a:t>
            </a:r>
            <a:r>
              <a:rPr lang="en-US" dirty="0" smtClean="0"/>
              <a:t> Evaluate the social, economic, and political impact of the 2019 </a:t>
            </a:r>
            <a:r>
              <a:rPr lang="en-US" dirty="0" err="1" smtClean="0"/>
              <a:t>Lok</a:t>
            </a:r>
            <a:r>
              <a:rPr lang="en-US" dirty="0" smtClean="0"/>
              <a:t> </a:t>
            </a:r>
            <a:r>
              <a:rPr lang="en-US" dirty="0" err="1" smtClean="0"/>
              <a:t>Sabha</a:t>
            </a:r>
            <a:r>
              <a:rPr lang="en-US" dirty="0" smtClean="0"/>
              <a:t> elections on India and its regions, drawing lessons for future elections.</a:t>
            </a:r>
          </a:p>
          <a:p>
            <a:r>
              <a:rPr lang="en-US" b="1" dirty="0" smtClean="0"/>
              <a:t>Policy Recommendations:</a:t>
            </a:r>
            <a:r>
              <a:rPr lang="en-US" dirty="0" smtClean="0"/>
              <a:t> Use the project's insights to make evidence-based policy recommendations that can improve the electoral process, such as changes in campaign financing, candidate selection procedures, or electoral reforms.</a:t>
            </a:r>
          </a:p>
          <a:p>
            <a:r>
              <a:rPr lang="en-US" b="1" dirty="0" smtClean="0"/>
              <a:t>Educational Resource:</a:t>
            </a:r>
            <a:r>
              <a:rPr lang="en-US" dirty="0" smtClean="0"/>
              <a:t> Convert the project into an educational resource for schools and universities, helping students learn about elections, data analysis, and political dynamics.</a:t>
            </a:r>
          </a:p>
          <a:p>
            <a:r>
              <a:rPr lang="en-US" b="1" dirty="0" smtClean="0"/>
              <a:t>Interactive Dashboards:</a:t>
            </a:r>
            <a:r>
              <a:rPr lang="en-US" dirty="0" smtClean="0"/>
              <a:t> Develop interactive dashboards and mobile apps that allow users to explore the data and conduct their own analyses.</a:t>
            </a:r>
          </a:p>
          <a:p>
            <a:r>
              <a:rPr lang="en-US" dirty="0" smtClean="0"/>
              <a:t>The future scope of the project is vast, ranging from refining the analysis of the 2019 elections to expanding its applicability to other elections, regions, and aspects of the political process. This project can serve as a valuable resource for political analysts, researchers, policymakers, and political parties seeking data-driven insights into the electoral landscape.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 </a:t>
            </a:r>
            <a:r>
              <a:rPr lang="en-US" dirty="0" smtClean="0"/>
              <a:t/>
            </a:r>
            <a:br>
              <a:rPr lang="en-US" dirty="0" smtClean="0"/>
            </a:br>
            <a:r>
              <a:rPr lang="en-US" dirty="0" smtClean="0"/>
              <a:t/>
            </a:r>
            <a:br>
              <a:rPr lang="en-US" dirty="0" smtClean="0"/>
            </a:br>
            <a:r>
              <a:rPr lang="en-US" b="1" dirty="0" smtClean="0"/>
              <a:t> </a:t>
            </a:r>
            <a:r>
              <a:rPr lang="en-US" dirty="0" smtClean="0"/>
              <a:t/>
            </a:r>
            <a:br>
              <a:rPr lang="en-US" dirty="0" smtClean="0"/>
            </a:br>
            <a:r>
              <a:rPr lang="en-US" dirty="0" smtClean="0"/>
              <a:t>   </a:t>
            </a:r>
            <a:br>
              <a:rPr lang="en-US" dirty="0" smtClean="0"/>
            </a:br>
            <a:r>
              <a:rPr lang="en-US" b="1" dirty="0" smtClean="0"/>
              <a:t> </a:t>
            </a:r>
            <a:r>
              <a:rPr lang="en-US" dirty="0" smtClean="0"/>
              <a:t/>
            </a:r>
            <a:br>
              <a:rPr lang="en-US" dirty="0" smtClean="0"/>
            </a:br>
            <a:r>
              <a:rPr lang="en-US" dirty="0" smtClean="0"/>
              <a:t> conclusion:</a:t>
            </a:r>
            <a:endParaRPr lang="en-US" dirty="0"/>
          </a:p>
        </p:txBody>
      </p:sp>
      <p:sp>
        <p:nvSpPr>
          <p:cNvPr id="3" name="Content Placeholder 2"/>
          <p:cNvSpPr>
            <a:spLocks noGrp="1"/>
          </p:cNvSpPr>
          <p:nvPr>
            <p:ph idx="1"/>
          </p:nvPr>
        </p:nvSpPr>
        <p:spPr/>
        <p:txBody>
          <a:bodyPr/>
          <a:lstStyle/>
          <a:p>
            <a:r>
              <a:rPr lang="en-US" dirty="0" smtClean="0"/>
              <a:t>The 2019 </a:t>
            </a:r>
            <a:r>
              <a:rPr lang="en-US" dirty="0" err="1" smtClean="0"/>
              <a:t>Lok</a:t>
            </a:r>
            <a:r>
              <a:rPr lang="en-US" dirty="0" smtClean="0"/>
              <a:t> </a:t>
            </a:r>
            <a:r>
              <a:rPr lang="en-US" dirty="0" err="1" smtClean="0"/>
              <a:t>Sabha</a:t>
            </a:r>
            <a:r>
              <a:rPr lang="en-US" dirty="0" smtClean="0"/>
              <a:t> elections were not just a political event; they were a reflection of the diverse and dynamic nature of Indian democracy. Through our project, "Political Juggernauts," we embarked on a quantitative journey to analyze candidates, parties, and electoral outcomes, aiming to shed light on the complex tapestry of Indian politics. As we draw this project to a close, we reflect on the insights gained, their implications, and the broader contributions of our research.</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b="1" dirty="0" smtClean="0"/>
              <a:t>RESULT:</a:t>
            </a:r>
            <a:r>
              <a:rPr lang="en-US" dirty="0" smtClean="0"/>
              <a:t/>
            </a:r>
            <a:br>
              <a:rPr lang="en-US" dirty="0" smtClean="0"/>
            </a:br>
            <a:endParaRPr lang="en-US" dirty="0"/>
          </a:p>
        </p:txBody>
      </p:sp>
      <p:pic>
        <p:nvPicPr>
          <p:cNvPr id="4" name="Content Placeholder 3" descr="92ce093e-c6a0-43e0-be4d-0d5ca70e8857.jp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0f9e9882-2bb4-41c6-a1e0-c06fe10d4fb1.jpg"/>
          <p:cNvPicPr>
            <a:picLocks noGrp="1" noChangeAspect="1"/>
          </p:cNvPicPr>
          <p:nvPr>
            <p:ph idx="4294967295"/>
          </p:nvPr>
        </p:nvPicPr>
        <p:blipFill>
          <a:blip r:embed="rId2"/>
          <a:stretch>
            <a:fillRect/>
          </a:stretch>
        </p:blipFill>
        <p:spPr>
          <a:xfrm>
            <a:off x="0" y="1935163"/>
            <a:ext cx="7804150" cy="438943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b313dca-9ce9-41c4-a71c-1b08b17b36d2.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fd3e932-7c91-48ea-9a0a-8abe7355ae87.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69c809b-b50c-4cf1-8091-8a8f5c9e66f3.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42d1989-291f-4f96-829a-27f9b718e642.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08744a6-4949-49ae-9859-7e120cdb9388.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Introduction:</a:t>
            </a:r>
            <a:r>
              <a:rPr lang="en-US" dirty="0" smtClean="0"/>
              <a:t> The 2019 </a:t>
            </a:r>
            <a:r>
              <a:rPr lang="en-US" dirty="0" err="1" smtClean="0"/>
              <a:t>Lok</a:t>
            </a:r>
            <a:r>
              <a:rPr lang="en-US" dirty="0" smtClean="0"/>
              <a:t> </a:t>
            </a:r>
            <a:r>
              <a:rPr lang="en-US" dirty="0" err="1" smtClean="0"/>
              <a:t>Sabha</a:t>
            </a:r>
            <a:r>
              <a:rPr lang="en-US" dirty="0" smtClean="0"/>
              <a:t> elections in India marked a crucial moment in the nation's political landscape. It witnessed a vast array of candidates vying for power, representing different parties, ideologies, and demographics. This project, "Political Juggernauts," seeks to provide a comprehensive and quantitative analysis of these candidates' profiles and their performance in the election. We leverage Tableau to transform data into visual insights, making complex political data accessible to a wider audience.</a:t>
            </a:r>
            <a:endParaRPr lang="en-US" dirty="0"/>
          </a:p>
        </p:txBody>
      </p:sp>
      <p:sp>
        <p:nvSpPr>
          <p:cNvPr id="6" name="TextBox 5"/>
          <p:cNvSpPr txBox="1"/>
          <p:nvPr/>
        </p:nvSpPr>
        <p:spPr>
          <a:xfrm>
            <a:off x="381000" y="609600"/>
            <a:ext cx="4114800" cy="369332"/>
          </a:xfrm>
          <a:prstGeom prst="rect">
            <a:avLst/>
          </a:prstGeom>
          <a:noFill/>
        </p:spPr>
        <p:txBody>
          <a:bodyPr wrap="square" rtlCol="0">
            <a:sp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51288f-3e0e-4f40-98fe-f957d5248267.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jpg"/>
          <p:cNvPicPr>
            <a:picLocks noChangeAspect="1"/>
          </p:cNvPicPr>
          <p:nvPr/>
        </p:nvPicPr>
        <p:blipFill>
          <a:blip r:embed="rId2"/>
          <a:stretch>
            <a:fillRect/>
          </a:stretch>
        </p:blipFill>
        <p:spPr>
          <a:xfrm>
            <a:off x="0" y="85725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1. Informed Decision Making:</a:t>
            </a:r>
            <a:endParaRPr lang="en-US" dirty="0" smtClean="0"/>
          </a:p>
          <a:p>
            <a:r>
              <a:rPr lang="en-US" dirty="0" smtClean="0"/>
              <a:t>The project aims to provide valuable insights into the 2019 </a:t>
            </a:r>
            <a:r>
              <a:rPr lang="en-US" dirty="0" err="1" smtClean="0"/>
              <a:t>Lok</a:t>
            </a:r>
            <a:r>
              <a:rPr lang="en-US" dirty="0" smtClean="0"/>
              <a:t> </a:t>
            </a:r>
            <a:r>
              <a:rPr lang="en-US" dirty="0" err="1" smtClean="0"/>
              <a:t>Sabha</a:t>
            </a:r>
            <a:r>
              <a:rPr lang="en-US" dirty="0" smtClean="0"/>
              <a:t> elections, helping political analysts, party strategists, and policymakers make informed decisions based on data and evidence. By understanding the factors that influenced candidate performance, parties can refine their candidate selection strategies for future elections.</a:t>
            </a:r>
          </a:p>
          <a:p>
            <a:r>
              <a:rPr lang="en-US" b="1" dirty="0" smtClean="0"/>
              <a:t>2. Transparency and Accountability:</a:t>
            </a:r>
            <a:endParaRPr lang="en-US" dirty="0" smtClean="0"/>
          </a:p>
          <a:p>
            <a:r>
              <a:rPr lang="en-US" dirty="0" smtClean="0"/>
              <a:t>Transparency is a cornerstone of democracy. By presenting a comprehensive analysis of candidate profiles and election outcomes, the project promotes transparency in the political process. It empowers citizens to hold their representatives accountable and make more informed choices during elections.</a:t>
            </a:r>
          </a:p>
          <a:p>
            <a:r>
              <a:rPr lang="en-US" b="1" dirty="0" smtClean="0"/>
              <a:t>3. Academic and Research Contribution:</a:t>
            </a:r>
            <a:endParaRPr lang="en-US" dirty="0" smtClean="0"/>
          </a:p>
          <a:p>
            <a:r>
              <a:rPr lang="en-US" dirty="0" smtClean="0"/>
              <a:t>The project contributes to the academic and research community by providing a quantitative analysis of a significant political event. It can serve as a valuable resource for researchers, students, and scholars interested in the dynamics of Indian politics.</a:t>
            </a:r>
          </a:p>
          <a:p>
            <a:r>
              <a:rPr lang="en-US" b="1" dirty="0" smtClean="0"/>
              <a:t>4. Public Awareness:</a:t>
            </a:r>
            <a:endParaRPr lang="en-US" dirty="0" smtClean="0"/>
          </a:p>
          <a:p>
            <a:r>
              <a:rPr lang="en-US" dirty="0" smtClean="0"/>
              <a:t>By visualizing complex political data in an accessible manner, the project enhances public awareness of the electoral process. It educates citizens about the diversity of candidates, party dynamics, and the impact of elections on governance.</a:t>
            </a:r>
          </a:p>
          <a:p>
            <a:r>
              <a:rPr lang="en-US" b="1" dirty="0" smtClean="0"/>
              <a:t>5. Identifying Success Patterns:</a:t>
            </a:r>
            <a:endParaRPr lang="en-US" dirty="0" smtClean="0"/>
          </a:p>
          <a:p>
            <a:r>
              <a:rPr lang="en-US" dirty="0" smtClean="0"/>
              <a:t>The project aims to identify patterns and factors that contribute to the success of candidates in elections. Understanding what makes a candidate a "Political Juggernaut" can inform future candidates and parties about strategies for electoral success.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2075688"/>
          </a:xfrm>
        </p:spPr>
        <p:txBody>
          <a:bodyPr>
            <a:normAutofit fontScale="90000"/>
          </a:bodyPr>
          <a:lstStyle/>
          <a:p>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b="1" dirty="0" smtClean="0"/>
              <a:t>PROBLEM STATEMENT &amp; DESIGN THINKING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PROBLEM STATEMENT: </a:t>
            </a:r>
          </a:p>
          <a:p>
            <a:endParaRPr lang="en-US" b="1" dirty="0" smtClean="0"/>
          </a:p>
          <a:p>
            <a:r>
              <a:rPr lang="en-US" b="1" dirty="0" smtClean="0"/>
              <a:t>Problem Statement:</a:t>
            </a:r>
            <a:r>
              <a:rPr lang="en-US" dirty="0" smtClean="0"/>
              <a:t> The 2019 </a:t>
            </a:r>
            <a:r>
              <a:rPr lang="en-US" dirty="0" err="1" smtClean="0"/>
              <a:t>Lok</a:t>
            </a:r>
            <a:r>
              <a:rPr lang="en-US" dirty="0" smtClean="0"/>
              <a:t> </a:t>
            </a:r>
            <a:r>
              <a:rPr lang="en-US" dirty="0" err="1" smtClean="0"/>
              <a:t>Sabha</a:t>
            </a:r>
            <a:r>
              <a:rPr lang="en-US" dirty="0" smtClean="0"/>
              <a:t> elections were marked by intense competition and diverse candidate profiles. Our study aims to address several critical questions:</a:t>
            </a:r>
          </a:p>
          <a:p>
            <a:r>
              <a:rPr lang="en-US" b="1" dirty="0" smtClean="0"/>
              <a:t>Candidate Demographics:</a:t>
            </a:r>
            <a:r>
              <a:rPr lang="en-US" dirty="0" smtClean="0"/>
              <a:t> What were the demographic characteristics of the candidates, such as age, gender, education, and occupation, and how did these factors correlate with their electoral performance?</a:t>
            </a:r>
          </a:p>
          <a:p>
            <a:r>
              <a:rPr lang="en-US" b="1" dirty="0" smtClean="0"/>
              <a:t>Party Affiliation:</a:t>
            </a:r>
            <a:r>
              <a:rPr lang="en-US" dirty="0" smtClean="0"/>
              <a:t> How did the candidates' party affiliations influence their chances of winning, and were there any patterns in candidate selection by parties in different constituencies?</a:t>
            </a:r>
          </a:p>
          <a:p>
            <a:r>
              <a:rPr lang="en-US" b="1" dirty="0" smtClean="0"/>
              <a:t>Election Outcome:</a:t>
            </a:r>
            <a:r>
              <a:rPr lang="en-US" dirty="0" smtClean="0"/>
              <a:t> What were the electoral results? Who were the "Political Juggernauts," candidates who achieved exceptional success, and what set them apart from others?</a:t>
            </a:r>
          </a:p>
          <a:p>
            <a:r>
              <a:rPr lang="en-US" b="1" dirty="0" smtClean="0"/>
              <a:t>Geospatial Analysis:</a:t>
            </a:r>
            <a:r>
              <a:rPr lang="en-US" dirty="0" smtClean="0"/>
              <a:t> How did regional dynamics affect candidate performance? Were there specific regions where certain parties or candidates performed exceptionally well?</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008888"/>
          </a:xfrm>
        </p:spPr>
        <p:txBody>
          <a:bodyPr>
            <a:normAutofit fontScale="90000"/>
          </a:bodyPr>
          <a:lstStyle/>
          <a:p>
            <a:r>
              <a:rPr lang="en-US" b="1" dirty="0" smtClean="0"/>
              <a:t>  </a:t>
            </a:r>
            <a:br>
              <a:rPr lang="en-US" b="1" dirty="0" smtClean="0"/>
            </a:br>
            <a:r>
              <a:rPr lang="en-US" b="1" dirty="0" smtClean="0"/>
              <a:t>  DESIGN THINKING: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1. Empathize:</a:t>
            </a:r>
            <a:endParaRPr lang="en-US" dirty="0" smtClean="0"/>
          </a:p>
          <a:p>
            <a:r>
              <a:rPr lang="en-US" dirty="0" smtClean="0"/>
              <a:t>Understand the needs and perspectives of the people you are designing for. This stage involves conducting interviews, observations, and research to gain insights into their experiences and challenges.</a:t>
            </a:r>
          </a:p>
          <a:p>
            <a:r>
              <a:rPr lang="en-US" b="1" dirty="0" smtClean="0"/>
              <a:t>2. Define:</a:t>
            </a:r>
            <a:endParaRPr lang="en-US" dirty="0" smtClean="0"/>
          </a:p>
          <a:p>
            <a:r>
              <a:rPr lang="en-US" dirty="0" smtClean="0"/>
              <a:t>Reframe the problem based on the insights gained during the empathy phase. Clearly define the problem you are trying to solve, which will guide the rest of the process.</a:t>
            </a:r>
          </a:p>
          <a:p>
            <a:r>
              <a:rPr lang="en-US" b="1" dirty="0" smtClean="0"/>
              <a:t>3. Ideate:</a:t>
            </a:r>
            <a:endParaRPr lang="en-US" dirty="0" smtClean="0"/>
          </a:p>
          <a:p>
            <a:r>
              <a:rPr lang="en-US" dirty="0" smtClean="0"/>
              <a:t>Generate a wide range of creative ideas and potential solutions to the defined problem. Encourage brainstorming and thinking outside the box without immediately evaluating or critiquing the ideas.</a:t>
            </a:r>
          </a:p>
          <a:p>
            <a:r>
              <a:rPr lang="en-US" b="1" dirty="0" smtClean="0"/>
              <a:t>4. Prototype:</a:t>
            </a:r>
            <a:endParaRPr lang="en-US" dirty="0" smtClean="0"/>
          </a:p>
          <a:p>
            <a:r>
              <a:rPr lang="en-US" dirty="0" smtClean="0"/>
              <a:t>Create rough, low-fidelity prototypes of your ideas. These can be sketches, models, or other representations of your concepts. The goal is to quickly and inexpensively test your ideas.</a:t>
            </a:r>
          </a:p>
          <a:p>
            <a:r>
              <a:rPr lang="en-US" b="1" dirty="0" smtClean="0"/>
              <a:t>5. Test:</a:t>
            </a:r>
            <a:endParaRPr lang="en-US" dirty="0" smtClean="0"/>
          </a:p>
          <a:p>
            <a:r>
              <a:rPr lang="en-US" dirty="0" smtClean="0"/>
              <a:t>Gather feedback on your prototypes by sharing them with users or stakeholders. This step allows you to learn from real-world testing and refine your solutions based on feedback.</a:t>
            </a:r>
          </a:p>
          <a:p>
            <a:r>
              <a:rPr lang="en-US" b="1" dirty="0" smtClean="0"/>
              <a:t>6. Repeat:</a:t>
            </a:r>
            <a:endParaRPr lang="en-US" dirty="0" smtClean="0"/>
          </a:p>
          <a:p>
            <a:r>
              <a:rPr lang="en-US" dirty="0" smtClean="0"/>
              <a:t>Design thinking is an iterative process. It's common to cycle back through these stages multiple times, making improvements and refinements at each iteration.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  </a:t>
            </a:r>
            <a:r>
              <a:rPr lang="en-US" b="1" dirty="0" smtClean="0"/>
              <a:t>EMPATHY MAP:</a:t>
            </a:r>
            <a:r>
              <a:rPr lang="en-US" dirty="0" smtClean="0"/>
              <a:t/>
            </a:r>
            <a:br>
              <a:rPr lang="en-US" dirty="0" smtClean="0"/>
            </a:br>
            <a:endParaRPr lang="en-US" dirty="0"/>
          </a:p>
        </p:txBody>
      </p:sp>
      <p:pic>
        <p:nvPicPr>
          <p:cNvPr id="4" name="Content Placeholder 3" descr="empathy.jp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8229600" cy="1143000"/>
          </a:xfrm>
        </p:spPr>
        <p:txBody>
          <a:bodyPr>
            <a:normAutofit fontScale="90000"/>
          </a:bodyPr>
          <a:lstStyle/>
          <a:p>
            <a:r>
              <a:rPr lang="en-US" dirty="0" smtClean="0"/>
              <a:t>  </a:t>
            </a:r>
            <a:br>
              <a:rPr lang="en-US" dirty="0" smtClean="0"/>
            </a:br>
            <a:r>
              <a:rPr lang="en-US" dirty="0" smtClean="0"/>
              <a:t>    </a:t>
            </a:r>
            <a:r>
              <a:rPr lang="en-US" b="1" dirty="0" smtClean="0"/>
              <a:t>BRAINSTORMING MAP:</a:t>
            </a:r>
            <a:r>
              <a:rPr lang="en-US" dirty="0" smtClean="0"/>
              <a:t/>
            </a:r>
            <a:br>
              <a:rPr lang="en-US" dirty="0" smtClean="0"/>
            </a:br>
            <a:endParaRPr lang="en-US" dirty="0"/>
          </a:p>
        </p:txBody>
      </p:sp>
      <p:pic>
        <p:nvPicPr>
          <p:cNvPr id="4" name="Content Placeholder 3" descr="brainstorming.jp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smtClean="0"/>
              <a:t>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Relevance:</a:t>
            </a:r>
            <a:r>
              <a:rPr lang="en-US" dirty="0" smtClean="0"/>
              <a:t> The project title, "Political Juggernauts: A Quantitative Analysis of Candidates in the 2019 </a:t>
            </a:r>
            <a:r>
              <a:rPr lang="en-US" dirty="0" err="1" smtClean="0"/>
              <a:t>Lok</a:t>
            </a:r>
            <a:r>
              <a:rPr lang="en-US" dirty="0" smtClean="0"/>
              <a:t> </a:t>
            </a:r>
            <a:r>
              <a:rPr lang="en-US" dirty="0" err="1" smtClean="0"/>
              <a:t>Sabha</a:t>
            </a:r>
            <a:r>
              <a:rPr lang="en-US" dirty="0" smtClean="0"/>
              <a:t> Elections," is relevant to the context of the 2019 </a:t>
            </a:r>
            <a:r>
              <a:rPr lang="en-US" dirty="0" err="1" smtClean="0"/>
              <a:t>Lok</a:t>
            </a:r>
            <a:r>
              <a:rPr lang="en-US" dirty="0" smtClean="0"/>
              <a:t> </a:t>
            </a:r>
            <a:r>
              <a:rPr lang="en-US" dirty="0" err="1" smtClean="0"/>
              <a:t>Sabha</a:t>
            </a:r>
            <a:r>
              <a:rPr lang="en-US" dirty="0" smtClean="0"/>
              <a:t> elections, a significant event in Indian politics.</a:t>
            </a:r>
          </a:p>
          <a:p>
            <a:r>
              <a:rPr lang="en-US" b="1" dirty="0" smtClean="0"/>
              <a:t>Descriptive:</a:t>
            </a:r>
            <a:r>
              <a:rPr lang="en-US" dirty="0" smtClean="0"/>
              <a:t> The title clearly conveys the project's focus on analyzing candidates, making it easy for the audience to understand the project's scope.</a:t>
            </a:r>
          </a:p>
          <a:p>
            <a:r>
              <a:rPr lang="en-US" b="1" dirty="0" smtClean="0"/>
              <a:t>Quantitative Approach:</a:t>
            </a:r>
            <a:r>
              <a:rPr lang="en-US" dirty="0" smtClean="0"/>
              <a:t> The use of "Quantitative Analysis" in the title highlights the project's data-driven methodology, indicating that it is based on rigorous research and analysis.</a:t>
            </a:r>
          </a:p>
          <a:p>
            <a:r>
              <a:rPr lang="en-US" b="1" dirty="0" smtClean="0"/>
              <a:t>Engaging and Unique:</a:t>
            </a:r>
            <a:r>
              <a:rPr lang="en-US" dirty="0" smtClean="0"/>
              <a:t> The term "Political Juggernauts" is catchy and piques the interest of the audience, suggesting that the project will identify exceptional candidates.</a:t>
            </a:r>
          </a:p>
          <a:p>
            <a:r>
              <a:rPr lang="en-US" b="1" dirty="0" smtClean="0"/>
              <a:t>Historical Perspective:</a:t>
            </a:r>
            <a:r>
              <a:rPr lang="en-US" dirty="0" smtClean="0"/>
              <a:t> By specifying the year "2019," the title indicates that the project is focused on a specific historical election, making it easier to contextualize the research.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Disadvantages: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Narrow Focus:</a:t>
            </a:r>
            <a:r>
              <a:rPr lang="en-US" dirty="0" smtClean="0"/>
              <a:t> The project title limits its focus to the 2019 </a:t>
            </a:r>
            <a:r>
              <a:rPr lang="en-US" dirty="0" err="1" smtClean="0"/>
              <a:t>Lok</a:t>
            </a:r>
            <a:r>
              <a:rPr lang="en-US" dirty="0" smtClean="0"/>
              <a:t> </a:t>
            </a:r>
            <a:r>
              <a:rPr lang="en-US" dirty="0" err="1" smtClean="0"/>
              <a:t>Sabha</a:t>
            </a:r>
            <a:r>
              <a:rPr lang="en-US" dirty="0" smtClean="0"/>
              <a:t> elections. While this specificity is beneficial for in-depth analysis, it might not capture broader trends or insights that could be relevant for future elections.</a:t>
            </a:r>
          </a:p>
          <a:p>
            <a:r>
              <a:rPr lang="en-US" b="1" dirty="0" smtClean="0"/>
              <a:t>Temporal Limitation:</a:t>
            </a:r>
            <a:r>
              <a:rPr lang="en-US" dirty="0" smtClean="0"/>
              <a:t> The title's emphasis on 2019 may suggest that the project's findings are only applicable to that particular election, potentially understating the broader implications of the research.</a:t>
            </a:r>
          </a:p>
          <a:p>
            <a:r>
              <a:rPr lang="en-US" b="1" dirty="0" smtClean="0"/>
              <a:t>Potential for Outdated Information:</a:t>
            </a:r>
            <a:r>
              <a:rPr lang="en-US" dirty="0" smtClean="0"/>
              <a:t> As time passes, the title may become less relevant and may not accurately reflect the project's ongoing or evolving research.</a:t>
            </a:r>
          </a:p>
          <a:p>
            <a:r>
              <a:rPr lang="en-US" b="1" dirty="0" smtClean="0"/>
              <a:t>Complexity:</a:t>
            </a:r>
            <a:r>
              <a:rPr lang="en-US" dirty="0" smtClean="0"/>
              <a:t> The use of "Quantitative Analysis" and "</a:t>
            </a:r>
            <a:r>
              <a:rPr lang="en-US" dirty="0" err="1" smtClean="0"/>
              <a:t>Lok</a:t>
            </a:r>
            <a:r>
              <a:rPr lang="en-US" dirty="0" smtClean="0"/>
              <a:t> </a:t>
            </a:r>
            <a:r>
              <a:rPr lang="en-US" dirty="0" err="1" smtClean="0"/>
              <a:t>Sabha</a:t>
            </a:r>
            <a:r>
              <a:rPr lang="en-US" dirty="0" smtClean="0"/>
              <a:t> Elections" in the title might make it appear complex to those who are not familiar with these terms, potentially discouraging some audience members.</a:t>
            </a:r>
          </a:p>
          <a:p>
            <a:r>
              <a:rPr lang="en-US" b="1" dirty="0" smtClean="0"/>
              <a:t>Potential for Overemphasis on Candidates:</a:t>
            </a:r>
            <a:r>
              <a:rPr lang="en-US" dirty="0" smtClean="0"/>
              <a:t> While candidates are a significant aspect of elections, the title might lead to an overemphasis on candidates, possibly overshadowing other critical factors that influence election outcomes.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1981</Words>
  <Application>Microsoft Office PowerPoint</Application>
  <PresentationFormat>On-screen Show (4:3)</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Slide 1</vt:lpstr>
      <vt:lpstr>Slide 2</vt:lpstr>
      <vt:lpstr>Purpose:</vt:lpstr>
      <vt:lpstr>                    PROBLEM STATEMENT &amp; DESIGN THINKING </vt:lpstr>
      <vt:lpstr>     DESIGN THINKING:  </vt:lpstr>
      <vt:lpstr>  EMPATHY MAP: </vt:lpstr>
      <vt:lpstr>       BRAINSTORMING MAP: </vt:lpstr>
      <vt:lpstr>Advantages: </vt:lpstr>
      <vt:lpstr>  Disadvantages:</vt:lpstr>
      <vt:lpstr>APPLICATIONS: </vt:lpstr>
      <vt:lpstr>FUTURE SCOPE: </vt:lpstr>
      <vt:lpstr>             conclusion:</vt:lpstr>
      <vt:lpstr>RESULT: </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VAISHU</dc:creator>
  <cp:lastModifiedBy>User</cp:lastModifiedBy>
  <cp:revision>7</cp:revision>
  <dcterms:created xsi:type="dcterms:W3CDTF">2006-08-16T00:00:00Z</dcterms:created>
  <dcterms:modified xsi:type="dcterms:W3CDTF">2023-10-18T15:56:17Z</dcterms:modified>
</cp:coreProperties>
</file>