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83" r:id="rId3"/>
    <p:sldId id="257" r:id="rId4"/>
    <p:sldId id="258" r:id="rId5"/>
    <p:sldId id="262" r:id="rId6"/>
    <p:sldId id="259" r:id="rId7"/>
    <p:sldId id="260" r:id="rId8"/>
    <p:sldId id="263" r:id="rId9"/>
    <p:sldId id="264" r:id="rId10"/>
    <p:sldId id="270" r:id="rId11"/>
    <p:sldId id="267" r:id="rId12"/>
    <p:sldId id="272" r:id="rId13"/>
    <p:sldId id="271" r:id="rId14"/>
    <p:sldId id="273" r:id="rId15"/>
    <p:sldId id="274" r:id="rId16"/>
    <p:sldId id="277" r:id="rId17"/>
    <p:sldId id="276" r:id="rId18"/>
    <p:sldId id="278" r:id="rId19"/>
    <p:sldId id="265" r:id="rId20"/>
    <p:sldId id="266" r:id="rId21"/>
    <p:sldId id="280" r:id="rId22"/>
    <p:sldId id="279" r:id="rId23"/>
    <p:sldId id="268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7ACAF8-ED8F-4A12-AFD8-51DCFEDBD02C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84CD04CE-9364-4435-9102-3268ADDD676A}">
      <dgm:prSet phldrT="[Text]"/>
      <dgm:spPr/>
      <dgm:t>
        <a:bodyPr/>
        <a:lstStyle/>
        <a:p>
          <a:r>
            <a:rPr lang="en-IN"/>
            <a:t>Volume</a:t>
          </a:r>
        </a:p>
      </dgm:t>
    </dgm:pt>
    <dgm:pt modelId="{DF1173AE-E944-4B38-9FAE-53E5737C0495}" type="parTrans" cxnId="{15DD4BA1-5D56-45B4-AFA7-9B85183ED251}">
      <dgm:prSet/>
      <dgm:spPr/>
      <dgm:t>
        <a:bodyPr/>
        <a:lstStyle/>
        <a:p>
          <a:endParaRPr lang="en-IN"/>
        </a:p>
      </dgm:t>
    </dgm:pt>
    <dgm:pt modelId="{97F2A21B-F307-4E3F-9882-6D4E4AA1503B}" type="sibTrans" cxnId="{15DD4BA1-5D56-45B4-AFA7-9B85183ED251}">
      <dgm:prSet/>
      <dgm:spPr/>
      <dgm:t>
        <a:bodyPr/>
        <a:lstStyle/>
        <a:p>
          <a:endParaRPr lang="en-IN"/>
        </a:p>
      </dgm:t>
    </dgm:pt>
    <dgm:pt modelId="{C407E04B-6FA1-4740-A573-B205FE2BD4B6}">
      <dgm:prSet phldrT="[Text]"/>
      <dgm:spPr/>
      <dgm:t>
        <a:bodyPr/>
        <a:lstStyle/>
        <a:p>
          <a:r>
            <a:rPr lang="en-IN"/>
            <a:t>Velocity</a:t>
          </a:r>
        </a:p>
      </dgm:t>
    </dgm:pt>
    <dgm:pt modelId="{B120DA01-FAE4-482B-8B9D-B1471A07AA72}" type="parTrans" cxnId="{24D1C3BE-DF63-43CA-AC40-2072B10B5529}">
      <dgm:prSet/>
      <dgm:spPr/>
      <dgm:t>
        <a:bodyPr/>
        <a:lstStyle/>
        <a:p>
          <a:endParaRPr lang="en-IN"/>
        </a:p>
      </dgm:t>
    </dgm:pt>
    <dgm:pt modelId="{56267077-61E4-4569-BD0F-5E91058E7AED}" type="sibTrans" cxnId="{24D1C3BE-DF63-43CA-AC40-2072B10B5529}">
      <dgm:prSet/>
      <dgm:spPr/>
      <dgm:t>
        <a:bodyPr/>
        <a:lstStyle/>
        <a:p>
          <a:endParaRPr lang="en-IN"/>
        </a:p>
      </dgm:t>
    </dgm:pt>
    <dgm:pt modelId="{8C7F9804-50F9-4AFF-B78D-E7BD7705C77E}">
      <dgm:prSet phldrT="[Text]"/>
      <dgm:spPr/>
      <dgm:t>
        <a:bodyPr/>
        <a:lstStyle/>
        <a:p>
          <a:r>
            <a:rPr lang="en-IN"/>
            <a:t>Variety</a:t>
          </a:r>
        </a:p>
        <a:p>
          <a:endParaRPr lang="en-IN"/>
        </a:p>
      </dgm:t>
    </dgm:pt>
    <dgm:pt modelId="{F0AF43DC-F2E1-4A6A-B33A-FB60BA3A781F}" type="parTrans" cxnId="{5E0106DA-749D-4100-B34D-FD9346DAF45D}">
      <dgm:prSet/>
      <dgm:spPr/>
      <dgm:t>
        <a:bodyPr/>
        <a:lstStyle/>
        <a:p>
          <a:endParaRPr lang="en-IN"/>
        </a:p>
      </dgm:t>
    </dgm:pt>
    <dgm:pt modelId="{83FD1DE8-C5C4-47E8-B235-06062067574F}" type="sibTrans" cxnId="{5E0106DA-749D-4100-B34D-FD9346DAF45D}">
      <dgm:prSet/>
      <dgm:spPr/>
      <dgm:t>
        <a:bodyPr/>
        <a:lstStyle/>
        <a:p>
          <a:endParaRPr lang="en-IN"/>
        </a:p>
      </dgm:t>
    </dgm:pt>
    <dgm:pt modelId="{ABE879C4-55C7-4730-B6B8-35B784C7EAFD}">
      <dgm:prSet/>
      <dgm:spPr/>
      <dgm:t>
        <a:bodyPr/>
        <a:lstStyle/>
        <a:p>
          <a:r>
            <a:rPr lang="en-IN"/>
            <a:t>Veracity</a:t>
          </a:r>
        </a:p>
      </dgm:t>
    </dgm:pt>
    <dgm:pt modelId="{814687E9-5763-45F9-A9C0-264B4523B980}" type="parTrans" cxnId="{C3BBF45B-F76D-4F22-8DD2-E6CA794B85FE}">
      <dgm:prSet/>
      <dgm:spPr/>
      <dgm:t>
        <a:bodyPr/>
        <a:lstStyle/>
        <a:p>
          <a:endParaRPr lang="en-IN"/>
        </a:p>
      </dgm:t>
    </dgm:pt>
    <dgm:pt modelId="{2D0F032E-7836-4645-AD57-85F906119B63}" type="sibTrans" cxnId="{C3BBF45B-F76D-4F22-8DD2-E6CA794B85FE}">
      <dgm:prSet/>
      <dgm:spPr/>
      <dgm:t>
        <a:bodyPr/>
        <a:lstStyle/>
        <a:p>
          <a:endParaRPr lang="en-IN"/>
        </a:p>
      </dgm:t>
    </dgm:pt>
    <dgm:pt modelId="{08352FAC-6951-4E04-A731-76CC76687DF2}" type="pres">
      <dgm:prSet presAssocID="{947ACAF8-ED8F-4A12-AFD8-51DCFEDBD02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57D43D99-0DEB-46D5-A651-22F6688CBA22}" type="pres">
      <dgm:prSet presAssocID="{84CD04CE-9364-4435-9102-3268ADDD676A}" presName="composite" presStyleCnt="0"/>
      <dgm:spPr/>
    </dgm:pt>
    <dgm:pt modelId="{6E795795-6535-48C7-877B-9BF38D070040}" type="pres">
      <dgm:prSet presAssocID="{84CD04CE-9364-4435-9102-3268ADDD676A}" presName="LShape" presStyleLbl="alignNode1" presStyleIdx="0" presStyleCnt="7"/>
      <dgm:spPr/>
    </dgm:pt>
    <dgm:pt modelId="{8E71214C-E15F-44F7-9C0B-8FE1ACC7C859}" type="pres">
      <dgm:prSet presAssocID="{84CD04CE-9364-4435-9102-3268ADDD676A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A1DC2B1-B763-4684-8132-C3DFCDE7B7BA}" type="pres">
      <dgm:prSet presAssocID="{84CD04CE-9364-4435-9102-3268ADDD676A}" presName="Triangle" presStyleLbl="alignNode1" presStyleIdx="1" presStyleCnt="7"/>
      <dgm:spPr/>
    </dgm:pt>
    <dgm:pt modelId="{44AE4341-F647-482C-A739-354692E17647}" type="pres">
      <dgm:prSet presAssocID="{97F2A21B-F307-4E3F-9882-6D4E4AA1503B}" presName="sibTrans" presStyleCnt="0"/>
      <dgm:spPr/>
    </dgm:pt>
    <dgm:pt modelId="{CAD1179C-756E-4D09-ABE1-BAB8F6EBE0C4}" type="pres">
      <dgm:prSet presAssocID="{97F2A21B-F307-4E3F-9882-6D4E4AA1503B}" presName="space" presStyleCnt="0"/>
      <dgm:spPr/>
    </dgm:pt>
    <dgm:pt modelId="{29A6B821-1615-4644-BA83-856993652898}" type="pres">
      <dgm:prSet presAssocID="{C407E04B-6FA1-4740-A573-B205FE2BD4B6}" presName="composite" presStyleCnt="0"/>
      <dgm:spPr/>
    </dgm:pt>
    <dgm:pt modelId="{03F7FF2F-0E56-400D-B5EE-FB4BD47511C0}" type="pres">
      <dgm:prSet presAssocID="{C407E04B-6FA1-4740-A573-B205FE2BD4B6}" presName="LShape" presStyleLbl="alignNode1" presStyleIdx="2" presStyleCnt="7"/>
      <dgm:spPr/>
    </dgm:pt>
    <dgm:pt modelId="{F0986DCE-DE27-4C24-8203-47E38F1EC49E}" type="pres">
      <dgm:prSet presAssocID="{C407E04B-6FA1-4740-A573-B205FE2BD4B6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D39B9F8-48DC-48D1-B4A3-48C8E26E64EA}" type="pres">
      <dgm:prSet presAssocID="{C407E04B-6FA1-4740-A573-B205FE2BD4B6}" presName="Triangle" presStyleLbl="alignNode1" presStyleIdx="3" presStyleCnt="7"/>
      <dgm:spPr/>
    </dgm:pt>
    <dgm:pt modelId="{502D4E55-A2E9-475B-A86F-A4EA5AE311EE}" type="pres">
      <dgm:prSet presAssocID="{56267077-61E4-4569-BD0F-5E91058E7AED}" presName="sibTrans" presStyleCnt="0"/>
      <dgm:spPr/>
    </dgm:pt>
    <dgm:pt modelId="{5524B364-34E8-4240-99BB-8F0B55E3BF87}" type="pres">
      <dgm:prSet presAssocID="{56267077-61E4-4569-BD0F-5E91058E7AED}" presName="space" presStyleCnt="0"/>
      <dgm:spPr/>
    </dgm:pt>
    <dgm:pt modelId="{411A723F-FA7D-40AA-B8DA-FBF4AF89C36D}" type="pres">
      <dgm:prSet presAssocID="{8C7F9804-50F9-4AFF-B78D-E7BD7705C77E}" presName="composite" presStyleCnt="0"/>
      <dgm:spPr/>
    </dgm:pt>
    <dgm:pt modelId="{6F62C21E-5D5B-4316-AEA8-032C8C8CAA58}" type="pres">
      <dgm:prSet presAssocID="{8C7F9804-50F9-4AFF-B78D-E7BD7705C77E}" presName="LShape" presStyleLbl="alignNode1" presStyleIdx="4" presStyleCnt="7"/>
      <dgm:spPr/>
    </dgm:pt>
    <dgm:pt modelId="{EC821594-6675-4B23-9642-47339C25E633}" type="pres">
      <dgm:prSet presAssocID="{8C7F9804-50F9-4AFF-B78D-E7BD7705C77E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4FA2812-7A7A-40FE-ADE6-95D0FAB8B595}" type="pres">
      <dgm:prSet presAssocID="{8C7F9804-50F9-4AFF-B78D-E7BD7705C77E}" presName="Triangle" presStyleLbl="alignNode1" presStyleIdx="5" presStyleCnt="7"/>
      <dgm:spPr/>
    </dgm:pt>
    <dgm:pt modelId="{1A7B7A31-EEFA-42F7-95FA-4422B0244456}" type="pres">
      <dgm:prSet presAssocID="{83FD1DE8-C5C4-47E8-B235-06062067574F}" presName="sibTrans" presStyleCnt="0"/>
      <dgm:spPr/>
    </dgm:pt>
    <dgm:pt modelId="{C1AE0A23-F8AD-43B8-B58E-26C06954907C}" type="pres">
      <dgm:prSet presAssocID="{83FD1DE8-C5C4-47E8-B235-06062067574F}" presName="space" presStyleCnt="0"/>
      <dgm:spPr/>
    </dgm:pt>
    <dgm:pt modelId="{F838FC4D-BA92-4734-9BC8-5320181A5A59}" type="pres">
      <dgm:prSet presAssocID="{ABE879C4-55C7-4730-B6B8-35B784C7EAFD}" presName="composite" presStyleCnt="0"/>
      <dgm:spPr/>
    </dgm:pt>
    <dgm:pt modelId="{51735A75-9394-4055-9486-ACDD00E3BDF2}" type="pres">
      <dgm:prSet presAssocID="{ABE879C4-55C7-4730-B6B8-35B784C7EAFD}" presName="LShape" presStyleLbl="alignNode1" presStyleIdx="6" presStyleCnt="7"/>
      <dgm:spPr/>
    </dgm:pt>
    <dgm:pt modelId="{F1A0935C-1D29-422A-BC8D-63E36DC1BED5}" type="pres">
      <dgm:prSet presAssocID="{ABE879C4-55C7-4730-B6B8-35B784C7EAFD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678BAE7-5ED1-47D5-B4E9-95B4BAE9DF3E}" type="presOf" srcId="{947ACAF8-ED8F-4A12-AFD8-51DCFEDBD02C}" destId="{08352FAC-6951-4E04-A731-76CC76687DF2}" srcOrd="0" destOrd="0" presId="urn:microsoft.com/office/officeart/2009/3/layout/StepUpProcess"/>
    <dgm:cxn modelId="{24D1C3BE-DF63-43CA-AC40-2072B10B5529}" srcId="{947ACAF8-ED8F-4A12-AFD8-51DCFEDBD02C}" destId="{C407E04B-6FA1-4740-A573-B205FE2BD4B6}" srcOrd="1" destOrd="0" parTransId="{B120DA01-FAE4-482B-8B9D-B1471A07AA72}" sibTransId="{56267077-61E4-4569-BD0F-5E91058E7AED}"/>
    <dgm:cxn modelId="{CA0F3D87-D3F1-4A27-AE41-BEA0D6A5B619}" type="presOf" srcId="{ABE879C4-55C7-4730-B6B8-35B784C7EAFD}" destId="{F1A0935C-1D29-422A-BC8D-63E36DC1BED5}" srcOrd="0" destOrd="0" presId="urn:microsoft.com/office/officeart/2009/3/layout/StepUpProcess"/>
    <dgm:cxn modelId="{1F9902D6-9EB7-4F61-A849-22EF35C64788}" type="presOf" srcId="{84CD04CE-9364-4435-9102-3268ADDD676A}" destId="{8E71214C-E15F-44F7-9C0B-8FE1ACC7C859}" srcOrd="0" destOrd="0" presId="urn:microsoft.com/office/officeart/2009/3/layout/StepUpProcess"/>
    <dgm:cxn modelId="{85F90609-4418-4CF6-BEAD-61CB71D9C076}" type="presOf" srcId="{8C7F9804-50F9-4AFF-B78D-E7BD7705C77E}" destId="{EC821594-6675-4B23-9642-47339C25E633}" srcOrd="0" destOrd="0" presId="urn:microsoft.com/office/officeart/2009/3/layout/StepUpProcess"/>
    <dgm:cxn modelId="{5E0106DA-749D-4100-B34D-FD9346DAF45D}" srcId="{947ACAF8-ED8F-4A12-AFD8-51DCFEDBD02C}" destId="{8C7F9804-50F9-4AFF-B78D-E7BD7705C77E}" srcOrd="2" destOrd="0" parTransId="{F0AF43DC-F2E1-4A6A-B33A-FB60BA3A781F}" sibTransId="{83FD1DE8-C5C4-47E8-B235-06062067574F}"/>
    <dgm:cxn modelId="{5D569853-87A2-498D-B27D-3B5ED5387DF0}" type="presOf" srcId="{C407E04B-6FA1-4740-A573-B205FE2BD4B6}" destId="{F0986DCE-DE27-4C24-8203-47E38F1EC49E}" srcOrd="0" destOrd="0" presId="urn:microsoft.com/office/officeart/2009/3/layout/StepUpProcess"/>
    <dgm:cxn modelId="{C3BBF45B-F76D-4F22-8DD2-E6CA794B85FE}" srcId="{947ACAF8-ED8F-4A12-AFD8-51DCFEDBD02C}" destId="{ABE879C4-55C7-4730-B6B8-35B784C7EAFD}" srcOrd="3" destOrd="0" parTransId="{814687E9-5763-45F9-A9C0-264B4523B980}" sibTransId="{2D0F032E-7836-4645-AD57-85F906119B63}"/>
    <dgm:cxn modelId="{15DD4BA1-5D56-45B4-AFA7-9B85183ED251}" srcId="{947ACAF8-ED8F-4A12-AFD8-51DCFEDBD02C}" destId="{84CD04CE-9364-4435-9102-3268ADDD676A}" srcOrd="0" destOrd="0" parTransId="{DF1173AE-E944-4B38-9FAE-53E5737C0495}" sibTransId="{97F2A21B-F307-4E3F-9882-6D4E4AA1503B}"/>
    <dgm:cxn modelId="{1E48E6E4-421C-4409-A19E-6078CAA67586}" type="presParOf" srcId="{08352FAC-6951-4E04-A731-76CC76687DF2}" destId="{57D43D99-0DEB-46D5-A651-22F6688CBA22}" srcOrd="0" destOrd="0" presId="urn:microsoft.com/office/officeart/2009/3/layout/StepUpProcess"/>
    <dgm:cxn modelId="{A7F6D3F3-5C1B-465D-A6E8-88149D9A4E30}" type="presParOf" srcId="{57D43D99-0DEB-46D5-A651-22F6688CBA22}" destId="{6E795795-6535-48C7-877B-9BF38D070040}" srcOrd="0" destOrd="0" presId="urn:microsoft.com/office/officeart/2009/3/layout/StepUpProcess"/>
    <dgm:cxn modelId="{FB80A6F5-C451-442A-8FBC-C33C69914B25}" type="presParOf" srcId="{57D43D99-0DEB-46D5-A651-22F6688CBA22}" destId="{8E71214C-E15F-44F7-9C0B-8FE1ACC7C859}" srcOrd="1" destOrd="0" presId="urn:microsoft.com/office/officeart/2009/3/layout/StepUpProcess"/>
    <dgm:cxn modelId="{EE000D56-5E45-4186-B4C2-5A8992DB5A08}" type="presParOf" srcId="{57D43D99-0DEB-46D5-A651-22F6688CBA22}" destId="{4A1DC2B1-B763-4684-8132-C3DFCDE7B7BA}" srcOrd="2" destOrd="0" presId="urn:microsoft.com/office/officeart/2009/3/layout/StepUpProcess"/>
    <dgm:cxn modelId="{15EAA61E-5426-4408-9234-20D13873CF25}" type="presParOf" srcId="{08352FAC-6951-4E04-A731-76CC76687DF2}" destId="{44AE4341-F647-482C-A739-354692E17647}" srcOrd="1" destOrd="0" presId="urn:microsoft.com/office/officeart/2009/3/layout/StepUpProcess"/>
    <dgm:cxn modelId="{E3F81B68-F912-475B-8AED-3DF4121DEBFF}" type="presParOf" srcId="{44AE4341-F647-482C-A739-354692E17647}" destId="{CAD1179C-756E-4D09-ABE1-BAB8F6EBE0C4}" srcOrd="0" destOrd="0" presId="urn:microsoft.com/office/officeart/2009/3/layout/StepUpProcess"/>
    <dgm:cxn modelId="{E1A8D257-1D7F-49C0-BC81-5A54BEE87384}" type="presParOf" srcId="{08352FAC-6951-4E04-A731-76CC76687DF2}" destId="{29A6B821-1615-4644-BA83-856993652898}" srcOrd="2" destOrd="0" presId="urn:microsoft.com/office/officeart/2009/3/layout/StepUpProcess"/>
    <dgm:cxn modelId="{980FF6D6-4E0D-4A05-B7D9-8740086DBF94}" type="presParOf" srcId="{29A6B821-1615-4644-BA83-856993652898}" destId="{03F7FF2F-0E56-400D-B5EE-FB4BD47511C0}" srcOrd="0" destOrd="0" presId="urn:microsoft.com/office/officeart/2009/3/layout/StepUpProcess"/>
    <dgm:cxn modelId="{E2BCF506-1F75-4AAC-AFD4-713E2CA1A90C}" type="presParOf" srcId="{29A6B821-1615-4644-BA83-856993652898}" destId="{F0986DCE-DE27-4C24-8203-47E38F1EC49E}" srcOrd="1" destOrd="0" presId="urn:microsoft.com/office/officeart/2009/3/layout/StepUpProcess"/>
    <dgm:cxn modelId="{80438448-9960-42BC-B33F-2F6F0400E280}" type="presParOf" srcId="{29A6B821-1615-4644-BA83-856993652898}" destId="{AD39B9F8-48DC-48D1-B4A3-48C8E26E64EA}" srcOrd="2" destOrd="0" presId="urn:microsoft.com/office/officeart/2009/3/layout/StepUpProcess"/>
    <dgm:cxn modelId="{2F4E026B-BDF0-4B9A-8DD0-3D672D35E6DE}" type="presParOf" srcId="{08352FAC-6951-4E04-A731-76CC76687DF2}" destId="{502D4E55-A2E9-475B-A86F-A4EA5AE311EE}" srcOrd="3" destOrd="0" presId="urn:microsoft.com/office/officeart/2009/3/layout/StepUpProcess"/>
    <dgm:cxn modelId="{FEB6790D-9211-499A-B4F0-6BF249B57249}" type="presParOf" srcId="{502D4E55-A2E9-475B-A86F-A4EA5AE311EE}" destId="{5524B364-34E8-4240-99BB-8F0B55E3BF87}" srcOrd="0" destOrd="0" presId="urn:microsoft.com/office/officeart/2009/3/layout/StepUpProcess"/>
    <dgm:cxn modelId="{349E6228-858E-4B66-ABCA-3AF55298C45F}" type="presParOf" srcId="{08352FAC-6951-4E04-A731-76CC76687DF2}" destId="{411A723F-FA7D-40AA-B8DA-FBF4AF89C36D}" srcOrd="4" destOrd="0" presId="urn:microsoft.com/office/officeart/2009/3/layout/StepUpProcess"/>
    <dgm:cxn modelId="{76C6D655-78AE-4074-9A60-7D14C62F42AD}" type="presParOf" srcId="{411A723F-FA7D-40AA-B8DA-FBF4AF89C36D}" destId="{6F62C21E-5D5B-4316-AEA8-032C8C8CAA58}" srcOrd="0" destOrd="0" presId="urn:microsoft.com/office/officeart/2009/3/layout/StepUpProcess"/>
    <dgm:cxn modelId="{3D314492-521B-4A41-BBFA-341170B75FC4}" type="presParOf" srcId="{411A723F-FA7D-40AA-B8DA-FBF4AF89C36D}" destId="{EC821594-6675-4B23-9642-47339C25E633}" srcOrd="1" destOrd="0" presId="urn:microsoft.com/office/officeart/2009/3/layout/StepUpProcess"/>
    <dgm:cxn modelId="{F6250444-A12A-4D95-B065-0A41D19EAD15}" type="presParOf" srcId="{411A723F-FA7D-40AA-B8DA-FBF4AF89C36D}" destId="{44FA2812-7A7A-40FE-ADE6-95D0FAB8B595}" srcOrd="2" destOrd="0" presId="urn:microsoft.com/office/officeart/2009/3/layout/StepUpProcess"/>
    <dgm:cxn modelId="{2D0B91E8-E475-406F-871A-ADFFA9CEE3BE}" type="presParOf" srcId="{08352FAC-6951-4E04-A731-76CC76687DF2}" destId="{1A7B7A31-EEFA-42F7-95FA-4422B0244456}" srcOrd="5" destOrd="0" presId="urn:microsoft.com/office/officeart/2009/3/layout/StepUpProcess"/>
    <dgm:cxn modelId="{44686B42-0556-4A20-9F58-986E5600B352}" type="presParOf" srcId="{1A7B7A31-EEFA-42F7-95FA-4422B0244456}" destId="{C1AE0A23-F8AD-43B8-B58E-26C06954907C}" srcOrd="0" destOrd="0" presId="urn:microsoft.com/office/officeart/2009/3/layout/StepUpProcess"/>
    <dgm:cxn modelId="{DED77994-42CC-4F0D-B2D3-29259AA304AA}" type="presParOf" srcId="{08352FAC-6951-4E04-A731-76CC76687DF2}" destId="{F838FC4D-BA92-4734-9BC8-5320181A5A59}" srcOrd="6" destOrd="0" presId="urn:microsoft.com/office/officeart/2009/3/layout/StepUpProcess"/>
    <dgm:cxn modelId="{04A6E273-5539-40DE-9FDE-94F0DF18507E}" type="presParOf" srcId="{F838FC4D-BA92-4734-9BC8-5320181A5A59}" destId="{51735A75-9394-4055-9486-ACDD00E3BDF2}" srcOrd="0" destOrd="0" presId="urn:microsoft.com/office/officeart/2009/3/layout/StepUpProcess"/>
    <dgm:cxn modelId="{7EF3F30F-62E2-4F9C-A3BA-B1EFA072728E}" type="presParOf" srcId="{F838FC4D-BA92-4734-9BC8-5320181A5A59}" destId="{F1A0935C-1D29-422A-BC8D-63E36DC1BED5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95795-6535-48C7-877B-9BF38D070040}">
      <dsp:nvSpPr>
        <dsp:cNvPr id="0" name=""/>
        <dsp:cNvSpPr/>
      </dsp:nvSpPr>
      <dsp:spPr>
        <a:xfrm rot="5400000">
          <a:off x="202640" y="914889"/>
          <a:ext cx="600447" cy="999130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1214C-E15F-44F7-9C0B-8FE1ACC7C859}">
      <dsp:nvSpPr>
        <dsp:cNvPr id="0" name=""/>
        <dsp:cNvSpPr/>
      </dsp:nvSpPr>
      <dsp:spPr>
        <a:xfrm>
          <a:off x="102410" y="1213414"/>
          <a:ext cx="902020" cy="790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/>
            <a:t>Volume</a:t>
          </a:r>
        </a:p>
      </dsp:txBody>
      <dsp:txXfrm>
        <a:off x="102410" y="1213414"/>
        <a:ext cx="902020" cy="790674"/>
      </dsp:txXfrm>
    </dsp:sp>
    <dsp:sp modelId="{4A1DC2B1-B763-4684-8132-C3DFCDE7B7BA}">
      <dsp:nvSpPr>
        <dsp:cNvPr id="0" name=""/>
        <dsp:cNvSpPr/>
      </dsp:nvSpPr>
      <dsp:spPr>
        <a:xfrm>
          <a:off x="834239" y="841332"/>
          <a:ext cx="170192" cy="170192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7FF2F-0E56-400D-B5EE-FB4BD47511C0}">
      <dsp:nvSpPr>
        <dsp:cNvPr id="0" name=""/>
        <dsp:cNvSpPr/>
      </dsp:nvSpPr>
      <dsp:spPr>
        <a:xfrm rot="5400000">
          <a:off x="1306890" y="641641"/>
          <a:ext cx="600447" cy="999130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86DCE-DE27-4C24-8203-47E38F1EC49E}">
      <dsp:nvSpPr>
        <dsp:cNvPr id="0" name=""/>
        <dsp:cNvSpPr/>
      </dsp:nvSpPr>
      <dsp:spPr>
        <a:xfrm>
          <a:off x="1206660" y="940166"/>
          <a:ext cx="902020" cy="790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/>
            <a:t>Velocity</a:t>
          </a:r>
        </a:p>
      </dsp:txBody>
      <dsp:txXfrm>
        <a:off x="1206660" y="940166"/>
        <a:ext cx="902020" cy="790674"/>
      </dsp:txXfrm>
    </dsp:sp>
    <dsp:sp modelId="{AD39B9F8-48DC-48D1-B4A3-48C8E26E64EA}">
      <dsp:nvSpPr>
        <dsp:cNvPr id="0" name=""/>
        <dsp:cNvSpPr/>
      </dsp:nvSpPr>
      <dsp:spPr>
        <a:xfrm>
          <a:off x="1938489" y="568084"/>
          <a:ext cx="170192" cy="170192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2C21E-5D5B-4316-AEA8-032C8C8CAA58}">
      <dsp:nvSpPr>
        <dsp:cNvPr id="0" name=""/>
        <dsp:cNvSpPr/>
      </dsp:nvSpPr>
      <dsp:spPr>
        <a:xfrm rot="5400000">
          <a:off x="2411140" y="368393"/>
          <a:ext cx="600447" cy="999130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21594-6675-4B23-9642-47339C25E633}">
      <dsp:nvSpPr>
        <dsp:cNvPr id="0" name=""/>
        <dsp:cNvSpPr/>
      </dsp:nvSpPr>
      <dsp:spPr>
        <a:xfrm>
          <a:off x="2310910" y="666918"/>
          <a:ext cx="902020" cy="790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/>
            <a:t>Variety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/>
        </a:p>
      </dsp:txBody>
      <dsp:txXfrm>
        <a:off x="2310910" y="666918"/>
        <a:ext cx="902020" cy="790674"/>
      </dsp:txXfrm>
    </dsp:sp>
    <dsp:sp modelId="{44FA2812-7A7A-40FE-ADE6-95D0FAB8B595}">
      <dsp:nvSpPr>
        <dsp:cNvPr id="0" name=""/>
        <dsp:cNvSpPr/>
      </dsp:nvSpPr>
      <dsp:spPr>
        <a:xfrm>
          <a:off x="3042738" y="294836"/>
          <a:ext cx="170192" cy="170192"/>
        </a:xfrm>
        <a:prstGeom prst="triangle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735A75-9394-4055-9486-ACDD00E3BDF2}">
      <dsp:nvSpPr>
        <dsp:cNvPr id="0" name=""/>
        <dsp:cNvSpPr/>
      </dsp:nvSpPr>
      <dsp:spPr>
        <a:xfrm rot="5400000">
          <a:off x="3515389" y="95146"/>
          <a:ext cx="600447" cy="999130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0935C-1D29-422A-BC8D-63E36DC1BED5}">
      <dsp:nvSpPr>
        <dsp:cNvPr id="0" name=""/>
        <dsp:cNvSpPr/>
      </dsp:nvSpPr>
      <dsp:spPr>
        <a:xfrm>
          <a:off x="3415160" y="393670"/>
          <a:ext cx="902020" cy="790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/>
            <a:t>Veracity</a:t>
          </a:r>
        </a:p>
      </dsp:txBody>
      <dsp:txXfrm>
        <a:off x="3415160" y="393670"/>
        <a:ext cx="902020" cy="790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EF57F-CC9B-4C57-9DF2-C7195B00A56D}" type="datetimeFigureOut">
              <a:rPr lang="en-IN" smtClean="0"/>
              <a:t>06-05-2017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CCB71-423F-41ED-BAF6-B925EACB7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18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215823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823836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147DB01-44EC-4D37-BB5B-61BCD1D26D6B}" type="datetimeFigureOut">
              <a:rPr lang="en-IN" smtClean="0"/>
              <a:t>06-05-2017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D309B30-00B8-478D-BA87-213E81986BE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47DB01-44EC-4D37-BB5B-61BCD1D26D6B}" type="datetimeFigureOut">
              <a:rPr lang="en-IN" smtClean="0"/>
              <a:t>06-05-2017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309B30-00B8-478D-BA87-213E81986B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7147DB01-44EC-4D37-BB5B-61BCD1D26D6B}" type="datetimeFigureOut">
              <a:rPr lang="en-IN" smtClean="0"/>
              <a:t>06-05-2017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D309B30-00B8-478D-BA87-213E81986B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47DB01-44EC-4D37-BB5B-61BCD1D26D6B}" type="datetimeFigureOut">
              <a:rPr lang="en-IN" smtClean="0"/>
              <a:t>06-05-2017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309B30-00B8-478D-BA87-213E81986B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147DB01-44EC-4D37-BB5B-61BCD1D26D6B}" type="datetimeFigureOut">
              <a:rPr lang="en-IN" smtClean="0"/>
              <a:t>06-05-2017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D309B30-00B8-478D-BA87-213E81986BE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47DB01-44EC-4D37-BB5B-61BCD1D26D6B}" type="datetimeFigureOut">
              <a:rPr lang="en-IN" smtClean="0"/>
              <a:t>06-05-2017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309B30-00B8-478D-BA87-213E81986B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47DB01-44EC-4D37-BB5B-61BCD1D26D6B}" type="datetimeFigureOut">
              <a:rPr lang="en-IN" smtClean="0"/>
              <a:t>06-05-2017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309B30-00B8-478D-BA87-213E81986B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47DB01-44EC-4D37-BB5B-61BCD1D26D6B}" type="datetimeFigureOut">
              <a:rPr lang="en-IN" smtClean="0"/>
              <a:t>06-05-2017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309B30-00B8-478D-BA87-213E81986B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147DB01-44EC-4D37-BB5B-61BCD1D26D6B}" type="datetimeFigureOut">
              <a:rPr lang="en-IN" smtClean="0"/>
              <a:t>06-05-2017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309B30-00B8-478D-BA87-213E81986B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47DB01-44EC-4D37-BB5B-61BCD1D26D6B}" type="datetimeFigureOut">
              <a:rPr lang="en-IN" smtClean="0"/>
              <a:t>06-05-2017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309B30-00B8-478D-BA87-213E81986B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47DB01-44EC-4D37-BB5B-61BCD1D26D6B}" type="datetimeFigureOut">
              <a:rPr lang="en-IN" smtClean="0"/>
              <a:t>06-05-2017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309B30-00B8-478D-BA87-213E81986BE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147DB01-44EC-4D37-BB5B-61BCD1D26D6B}" type="datetimeFigureOut">
              <a:rPr lang="en-IN" smtClean="0"/>
              <a:t>06-05-2017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D309B30-00B8-478D-BA87-213E81986BE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Admin\Desktop\bd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4800"/>
            <a:ext cx="4267200" cy="1905000"/>
          </a:xfrm>
          <a:prstGeom prst="rect">
            <a:avLst/>
          </a:prstGeom>
          <a:noFill/>
          <a:ln>
            <a:noFill/>
          </a:ln>
          <a:effectLst>
            <a:reflection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76200">
            <a:bevelT prst="relaxedInset"/>
            <a:bevelB w="114300" prst="hardEdge"/>
            <a:extrusionClr>
              <a:schemeClr val="accent2"/>
            </a:extrusionClr>
          </a:sp3d>
        </p:spPr>
      </p:pic>
      <p:sp>
        <p:nvSpPr>
          <p:cNvPr id="4" name="Subtitle 3"/>
          <p:cNvSpPr>
            <a:spLocks noGrp="1"/>
          </p:cNvSpPr>
          <p:nvPr>
            <p:ph type="subTitle" idx="4294967295"/>
          </p:nvPr>
        </p:nvSpPr>
        <p:spPr>
          <a:xfrm>
            <a:off x="0" y="3886200"/>
            <a:ext cx="8305800" cy="2667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dirty="0" smtClean="0">
                <a:solidFill>
                  <a:srgbClr val="FF0000"/>
                </a:solidFill>
              </a:rPr>
              <a:t>BIG DATA PRESENTATION</a:t>
            </a:r>
          </a:p>
          <a:p>
            <a:pPr marL="0" indent="0">
              <a:buNone/>
            </a:pPr>
            <a:r>
              <a:rPr lang="en-IN" dirty="0" smtClean="0"/>
              <a:t>                                       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smtClean="0"/>
              <a:t>  </a:t>
            </a:r>
            <a:r>
              <a:rPr lang="en-IN" smtClean="0"/>
              <a:t>GUIDED   </a:t>
            </a:r>
            <a:r>
              <a:rPr lang="en-IN" dirty="0" smtClean="0"/>
              <a:t>BY                                       PRESENTED BY</a:t>
            </a:r>
          </a:p>
          <a:p>
            <a:pPr marL="0" indent="0">
              <a:buNone/>
            </a:pPr>
            <a:r>
              <a:rPr lang="en-IN" dirty="0" smtClean="0"/>
              <a:t>JANAKIRAMAN                                           </a:t>
            </a:r>
            <a:r>
              <a:rPr lang="en-IN" dirty="0" smtClean="0"/>
              <a:t>ABINAYA.P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694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Terminologies </a:t>
            </a:r>
            <a:br>
              <a:rPr lang="en-US" sz="4000" dirty="0" smtClean="0"/>
            </a:br>
            <a:r>
              <a:rPr lang="en-US" sz="4000" dirty="0" smtClean="0"/>
              <a:t>HADOOP</a:t>
            </a:r>
            <a:endParaRPr lang="en-US" sz="4000" dirty="0"/>
          </a:p>
        </p:txBody>
      </p:sp>
      <p:sp>
        <p:nvSpPr>
          <p:cNvPr id="2" name="Vertical Scroll 1"/>
          <p:cNvSpPr/>
          <p:nvPr/>
        </p:nvSpPr>
        <p:spPr>
          <a:xfrm>
            <a:off x="4076506" y="1494076"/>
            <a:ext cx="5148064" cy="5256584"/>
          </a:xfrm>
          <a:prstGeom prst="verticalScroll">
            <a:avLst/>
          </a:prstGeom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1" dirty="0"/>
              <a:t>Apache Hadoop</a:t>
            </a:r>
            <a:r>
              <a:rPr lang="en-IN" dirty="0"/>
              <a:t> is an </a:t>
            </a:r>
            <a:r>
              <a:rPr lang="en-IN" dirty="0" smtClean="0"/>
              <a:t>open-source</a:t>
            </a:r>
            <a:r>
              <a:rPr lang="en-IN" dirty="0"/>
              <a:t> </a:t>
            </a:r>
            <a:r>
              <a:rPr lang="en-IN" dirty="0" smtClean="0"/>
              <a:t>software framework</a:t>
            </a:r>
            <a:r>
              <a:rPr lang="en-IN" dirty="0"/>
              <a:t> </a:t>
            </a:r>
            <a:r>
              <a:rPr lang="en-IN" dirty="0" smtClean="0"/>
              <a:t>used </a:t>
            </a:r>
            <a:r>
              <a:rPr lang="en-IN" dirty="0"/>
              <a:t>for distributed </a:t>
            </a:r>
            <a:r>
              <a:rPr lang="en-IN" dirty="0" smtClean="0"/>
              <a:t>storage</a:t>
            </a:r>
            <a:r>
              <a:rPr lang="en-IN" dirty="0"/>
              <a:t> </a:t>
            </a:r>
            <a:r>
              <a:rPr lang="en-IN" dirty="0" smtClean="0"/>
              <a:t>and </a:t>
            </a:r>
            <a:r>
              <a:rPr lang="en-IN" dirty="0"/>
              <a:t>processing of very large data </a:t>
            </a:r>
            <a:r>
              <a:rPr lang="en-IN" dirty="0" smtClean="0"/>
              <a:t>sets</a:t>
            </a:r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It consists of computer </a:t>
            </a:r>
            <a:r>
              <a:rPr lang="en-IN" dirty="0" smtClean="0"/>
              <a:t>clusters</a:t>
            </a:r>
            <a:r>
              <a:rPr lang="en-IN" dirty="0"/>
              <a:t> </a:t>
            </a:r>
            <a:r>
              <a:rPr lang="en-IN" dirty="0" smtClean="0"/>
              <a:t>built </a:t>
            </a:r>
            <a:r>
              <a:rPr lang="en-IN" dirty="0"/>
              <a:t>from commodity </a:t>
            </a:r>
            <a:r>
              <a:rPr lang="en-IN" dirty="0" smtClean="0"/>
              <a:t>hardware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All the modules in Hadoop are designed with a fundamental assumption that hardware failures are a common occurrence and should be automatically handled by the framework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348880"/>
            <a:ext cx="1764665" cy="9207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3753036"/>
            <a:ext cx="259228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Hadoop Components</a:t>
            </a:r>
            <a:endParaRPr lang="en-IN" dirty="0"/>
          </a:p>
        </p:txBody>
      </p:sp>
      <p:sp>
        <p:nvSpPr>
          <p:cNvPr id="8" name="Snip Diagonal Corner Rectangle 7"/>
          <p:cNvSpPr/>
          <p:nvPr/>
        </p:nvSpPr>
        <p:spPr>
          <a:xfrm>
            <a:off x="2195736" y="4580363"/>
            <a:ext cx="2160240" cy="792088"/>
          </a:xfrm>
          <a:prstGeom prst="snip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Map Reduce</a:t>
            </a:r>
          </a:p>
          <a:p>
            <a:pPr algn="ctr"/>
            <a:r>
              <a:rPr lang="en-IN" dirty="0" smtClean="0"/>
              <a:t>Process/Compute</a:t>
            </a:r>
            <a:endParaRPr lang="en-IN" dirty="0"/>
          </a:p>
        </p:txBody>
      </p:sp>
      <p:sp>
        <p:nvSpPr>
          <p:cNvPr id="9" name="Snip Diagonal Corner Rectangle 8"/>
          <p:cNvSpPr/>
          <p:nvPr/>
        </p:nvSpPr>
        <p:spPr>
          <a:xfrm>
            <a:off x="143508" y="4580363"/>
            <a:ext cx="1944216" cy="743761"/>
          </a:xfrm>
          <a:prstGeom prst="snip2Diag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HDFS(Storage)</a:t>
            </a:r>
            <a:endParaRPr lang="en-IN" dirty="0"/>
          </a:p>
        </p:txBody>
      </p:sp>
      <p:sp>
        <p:nvSpPr>
          <p:cNvPr id="10" name="Right Arrow 9"/>
          <p:cNvSpPr/>
          <p:nvPr/>
        </p:nvSpPr>
        <p:spPr>
          <a:xfrm rot="5400000">
            <a:off x="1554391" y="4175201"/>
            <a:ext cx="450284" cy="36004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 rot="5400000">
            <a:off x="2172725" y="4175201"/>
            <a:ext cx="450284" cy="36004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04" y="811204"/>
            <a:ext cx="1572312" cy="15723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2" y="5462194"/>
            <a:ext cx="2725121" cy="111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8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Apache Hadoop – Map Reduce Work Flow </a:t>
            </a:r>
            <a:endParaRPr lang="en-IN" dirty="0"/>
          </a:p>
        </p:txBody>
      </p:sp>
      <p:pic>
        <p:nvPicPr>
          <p:cNvPr id="3" name="Picture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95400"/>
            <a:ext cx="8726016" cy="510539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28085"/>
            <a:ext cx="2438400" cy="619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861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</a:t>
            </a:r>
            <a:endParaRPr lang="en-IN" dirty="0"/>
          </a:p>
        </p:txBody>
      </p:sp>
      <p:pic>
        <p:nvPicPr>
          <p:cNvPr id="2050" name="Picture 2" descr="C:\Users\user\Downloads\flow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7848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09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772400" cy="1470025"/>
          </a:xfrm>
        </p:spPr>
        <p:txBody>
          <a:bodyPr/>
          <a:lstStyle/>
          <a:p>
            <a:r>
              <a:rPr lang="en-IN" dirty="0" smtClean="0"/>
              <a:t>EXAMPLE-WORDCOUNT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9800"/>
            <a:ext cx="6400800" cy="34290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 descr="C:\Users\user\Downloads\wc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49" y="1981200"/>
            <a:ext cx="8621713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88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MULTIPLE REDUCERS</a:t>
            </a:r>
            <a:endParaRPr lang="en-IN" dirty="0"/>
          </a:p>
        </p:txBody>
      </p:sp>
      <p:pic>
        <p:nvPicPr>
          <p:cNvPr id="3074" name="Picture 2" descr="C:\Users\user\Downloads\BD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92" y="1524000"/>
            <a:ext cx="8027208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28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C:\Users\user\Downloads\b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14500"/>
            <a:ext cx="77724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32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IN" dirty="0" smtClean="0"/>
              <a:t>HIVE FLOW</a:t>
            </a:r>
            <a:endParaRPr lang="en-IN" dirty="0"/>
          </a:p>
        </p:txBody>
      </p:sp>
      <p:pic>
        <p:nvPicPr>
          <p:cNvPr id="7170" name="Picture 2" descr="C:\Users\user\Downloads\BD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94" y="1143000"/>
            <a:ext cx="8659905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31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PIG FLOW</a:t>
            </a:r>
            <a:endParaRPr lang="en-IN" dirty="0"/>
          </a:p>
        </p:txBody>
      </p:sp>
      <p:pic>
        <p:nvPicPr>
          <p:cNvPr id="6146" name="Picture 2" descr="C:\Users\user\Downloads\pigFlow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8305800" cy="426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91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PIG ARCHITECTURE</a:t>
            </a:r>
            <a:endParaRPr lang="en-IN" dirty="0"/>
          </a:p>
        </p:txBody>
      </p:sp>
      <p:pic>
        <p:nvPicPr>
          <p:cNvPr id="8194" name="Picture 2" descr="C:\Users\user\Downloads\Pig-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229600" cy="481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43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1"/>
            <a:ext cx="7772400" cy="1219200"/>
          </a:xfrm>
        </p:spPr>
        <p:txBody>
          <a:bodyPr/>
          <a:lstStyle/>
          <a:p>
            <a:r>
              <a:rPr lang="en-IN" dirty="0" smtClean="0"/>
              <a:t>PROJECT ABSTRACT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905000"/>
            <a:ext cx="8001000" cy="3581400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 </a:t>
            </a:r>
            <a:r>
              <a:rPr lang="en-US" dirty="0"/>
              <a:t>Here our current project fully based on H1B visa employer data. This the most common visa status applied for and held by international students once they complete college/higher studies and those who are work in full-time or part-time. Our objective is to perform analysis on the H1B visa applicants between the years 2011-2016.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182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1219200"/>
          </a:xfrm>
        </p:spPr>
        <p:txBody>
          <a:bodyPr/>
          <a:lstStyle/>
          <a:p>
            <a:r>
              <a:rPr lang="en-IN" dirty="0" smtClean="0"/>
              <a:t>Challenges in big data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4442" y="1905000"/>
            <a:ext cx="5114778" cy="4267200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Capture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Storage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Analysis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Search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Sharing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Transfer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Querying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Updating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mtClean="0"/>
              <a:t>Information privacy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mtClean="0"/>
              <a:t>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9485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7772400" cy="1470025"/>
          </a:xfrm>
        </p:spPr>
        <p:txBody>
          <a:bodyPr/>
          <a:lstStyle/>
          <a:p>
            <a:r>
              <a:rPr lang="en-IN" dirty="0" smtClean="0"/>
              <a:t>PROJECT FIELDS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905000"/>
            <a:ext cx="8382000" cy="45720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b="1" dirty="0" smtClean="0"/>
              <a:t>CASE_STATUS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b="1" dirty="0" smtClean="0"/>
              <a:t>EMPLOYER_NAME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b="1" dirty="0" smtClean="0"/>
              <a:t>SOC_NAME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b="1" dirty="0" smtClean="0"/>
              <a:t>JOB_TITLE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b="1" dirty="0" smtClean="0"/>
              <a:t>FULL_TIME_POSITION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b="1" dirty="0" smtClean="0"/>
              <a:t>PREVAILINGWAGES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b="1" dirty="0" smtClean="0"/>
              <a:t>YEAR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b="1" dirty="0" smtClean="0"/>
              <a:t>WORKSITE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b="1" dirty="0" smtClean="0"/>
              <a:t>LONGITUDE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b="1" dirty="0" smtClean="0"/>
              <a:t>LATITUDE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344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MAPREDUCE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are the top 10 job positions which have the </a:t>
            </a:r>
            <a:r>
              <a:rPr lang="en-US" dirty="0" smtClean="0"/>
              <a:t>highest </a:t>
            </a:r>
            <a:r>
              <a:rPr lang="en-US" dirty="0"/>
              <a:t>success rate in petitions</a:t>
            </a:r>
            <a:r>
              <a:rPr lang="en-US" dirty="0" smtClean="0"/>
              <a:t>?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 fontAlgn="base">
              <a:buNone/>
            </a:pPr>
            <a:r>
              <a:rPr lang="en-US" dirty="0"/>
              <a:t>SUCCESS RATE % = (Certified + Certified Withdrawn)/Total x 100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By Grouping </a:t>
            </a:r>
            <a:r>
              <a:rPr lang="en-IN" dirty="0" err="1" smtClean="0"/>
              <a:t>job_title</a:t>
            </a:r>
            <a:r>
              <a:rPr lang="en-IN" dirty="0" smtClean="0"/>
              <a:t> for required </a:t>
            </a:r>
            <a:r>
              <a:rPr lang="en-IN" dirty="0" err="1" smtClean="0"/>
              <a:t>Case_status</a:t>
            </a:r>
            <a:r>
              <a:rPr lang="en-IN" dirty="0" smtClean="0"/>
              <a:t> and getting count to </a:t>
            </a:r>
            <a:r>
              <a:rPr lang="en-IN" dirty="0" err="1" smtClean="0"/>
              <a:t>calcuate</a:t>
            </a:r>
            <a:r>
              <a:rPr lang="en-IN" dirty="0" smtClean="0"/>
              <a:t> the above </a:t>
            </a:r>
            <a:r>
              <a:rPr lang="en-IN" dirty="0" err="1" smtClean="0"/>
              <a:t>success_rate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729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PIG 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Find the </a:t>
            </a:r>
            <a:r>
              <a:rPr lang="en-US" dirty="0"/>
              <a:t>number of applications for each year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EXECUTION </a:t>
            </a:r>
            <a:r>
              <a:rPr lang="en-IN" b="1" dirty="0"/>
              <a:t>SCRIPT: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data = load '/home/</a:t>
            </a:r>
            <a:r>
              <a:rPr lang="en-IN" dirty="0" err="1"/>
              <a:t>cloudera</a:t>
            </a:r>
            <a:r>
              <a:rPr lang="en-IN" dirty="0"/>
              <a:t>/Desktop/</a:t>
            </a:r>
            <a:r>
              <a:rPr lang="en-IN" dirty="0" err="1"/>
              <a:t>hadoop_project</a:t>
            </a:r>
            <a:r>
              <a:rPr lang="en-IN" dirty="0"/>
              <a:t>/</a:t>
            </a:r>
            <a:r>
              <a:rPr lang="en-IN" dirty="0" err="1"/>
              <a:t>hadoop_data</a:t>
            </a:r>
            <a:r>
              <a:rPr lang="en-IN" dirty="0"/>
              <a:t>' using </a:t>
            </a:r>
            <a:r>
              <a:rPr lang="en-IN" dirty="0" err="1"/>
              <a:t>PigStorage</a:t>
            </a:r>
            <a:r>
              <a:rPr lang="en-IN" dirty="0"/>
              <a:t>('\t') AS </a:t>
            </a:r>
          </a:p>
          <a:p>
            <a:pPr marL="0" indent="0">
              <a:buNone/>
            </a:pPr>
            <a:r>
              <a:rPr lang="en-IN" dirty="0"/>
              <a:t>(id:int,case_status:chararray,employer_name:chararray,soc_name:chararray,job_title:chararray,full_time_position:chararray,prevailing_wages:int,year:chararray,worksite:chararray,longitude:double,latitude:double);</a:t>
            </a:r>
          </a:p>
          <a:p>
            <a:pPr marL="0" indent="0">
              <a:buNone/>
            </a:pPr>
            <a:r>
              <a:rPr lang="en-IN" dirty="0"/>
              <a:t>new = </a:t>
            </a:r>
            <a:r>
              <a:rPr lang="en-IN" dirty="0" err="1"/>
              <a:t>foreach</a:t>
            </a:r>
            <a:r>
              <a:rPr lang="en-IN" dirty="0"/>
              <a:t> data generate </a:t>
            </a:r>
            <a:r>
              <a:rPr lang="en-IN" dirty="0" err="1"/>
              <a:t>case_status,year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groupdata</a:t>
            </a:r>
            <a:r>
              <a:rPr lang="en-IN" dirty="0"/>
              <a:t> = group new by year;</a:t>
            </a:r>
          </a:p>
          <a:p>
            <a:pPr marL="0" indent="0">
              <a:buNone/>
            </a:pPr>
            <a:r>
              <a:rPr lang="en-IN" dirty="0" err="1"/>
              <a:t>getcount</a:t>
            </a:r>
            <a:r>
              <a:rPr lang="en-IN" dirty="0"/>
              <a:t> = </a:t>
            </a:r>
            <a:r>
              <a:rPr lang="en-IN" dirty="0" err="1"/>
              <a:t>foreach</a:t>
            </a:r>
            <a:r>
              <a:rPr lang="en-IN" dirty="0"/>
              <a:t> </a:t>
            </a:r>
            <a:r>
              <a:rPr lang="en-IN" dirty="0" err="1"/>
              <a:t>groupdata</a:t>
            </a:r>
            <a:r>
              <a:rPr lang="en-IN" dirty="0"/>
              <a:t> </a:t>
            </a:r>
            <a:r>
              <a:rPr lang="en-IN" dirty="0" smtClean="0"/>
              <a:t>generate </a:t>
            </a:r>
            <a:r>
              <a:rPr lang="en-IN" dirty="0" err="1" smtClean="0"/>
              <a:t>group,COUNT</a:t>
            </a:r>
            <a:r>
              <a:rPr lang="en-IN" dirty="0" smtClean="0"/>
              <a:t>(</a:t>
            </a:r>
            <a:r>
              <a:rPr lang="en-IN" dirty="0" err="1" smtClean="0"/>
              <a:t>new.case_status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dump </a:t>
            </a:r>
            <a:r>
              <a:rPr lang="en-IN" dirty="0" err="1"/>
              <a:t>getcount</a:t>
            </a:r>
            <a:r>
              <a:rPr lang="en-IN" dirty="0"/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148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HIVE 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part of the US has the most Data Engineer jobs for each year?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EXCEUTION QUERY:</a:t>
            </a:r>
            <a:endParaRPr lang="en-IN" b="1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worksite,count</a:t>
            </a:r>
            <a:r>
              <a:rPr lang="en-US" dirty="0"/>
              <a:t>(</a:t>
            </a:r>
            <a:r>
              <a:rPr lang="en-US" dirty="0" err="1"/>
              <a:t>job_title</a:t>
            </a:r>
            <a:r>
              <a:rPr lang="en-US" dirty="0"/>
              <a:t>) as </a:t>
            </a:r>
            <a:r>
              <a:rPr lang="en-US" dirty="0" err="1"/>
              <a:t>cnt,year</a:t>
            </a:r>
            <a:r>
              <a:rPr lang="en-US" dirty="0"/>
              <a:t> from h1b_final where </a:t>
            </a:r>
            <a:r>
              <a:rPr lang="en-US" dirty="0" err="1"/>
              <a:t>job_title</a:t>
            </a:r>
            <a:r>
              <a:rPr lang="en-US" dirty="0"/>
              <a:t> == "DATA ENGINEER" and year == "2016" group by </a:t>
            </a:r>
            <a:r>
              <a:rPr lang="en-US" dirty="0" err="1"/>
              <a:t>worksite,year</a:t>
            </a:r>
            <a:r>
              <a:rPr lang="en-US" dirty="0"/>
              <a:t> order by </a:t>
            </a:r>
            <a:r>
              <a:rPr lang="en-US" dirty="0" err="1"/>
              <a:t>cnt</a:t>
            </a:r>
            <a:r>
              <a:rPr lang="en-US" dirty="0"/>
              <a:t> </a:t>
            </a:r>
            <a:r>
              <a:rPr lang="en-US" dirty="0" err="1"/>
              <a:t>desc</a:t>
            </a:r>
            <a:r>
              <a:rPr lang="en-US" dirty="0"/>
              <a:t> limit 5;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729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978" y="2305447"/>
            <a:ext cx="2647950" cy="17240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276872"/>
            <a:ext cx="2619375" cy="1752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978" y="4725144"/>
            <a:ext cx="2705100" cy="1685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003" y="2312407"/>
            <a:ext cx="25717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54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Terminologies BIG DATA</a:t>
            </a:r>
            <a:endParaRPr lang="en-US" dirty="0"/>
          </a:p>
        </p:txBody>
      </p:sp>
      <p:sp>
        <p:nvSpPr>
          <p:cNvPr id="2" name="Vertical Scroll 1"/>
          <p:cNvSpPr/>
          <p:nvPr/>
        </p:nvSpPr>
        <p:spPr>
          <a:xfrm>
            <a:off x="3995936" y="1124744"/>
            <a:ext cx="5148064" cy="5256584"/>
          </a:xfrm>
          <a:prstGeom prst="verticalScroll">
            <a:avLst/>
          </a:prstGeom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b="1" i="1" dirty="0">
                <a:solidFill>
                  <a:schemeClr val="tx1"/>
                </a:solidFill>
              </a:rPr>
              <a:t>Big data</a:t>
            </a:r>
            <a:r>
              <a:rPr lang="en-IN" sz="2800" dirty="0">
                <a:solidFill>
                  <a:schemeClr val="tx1"/>
                </a:solidFill>
              </a:rPr>
              <a:t> is a term for </a:t>
            </a:r>
            <a:r>
              <a:rPr lang="en-IN" sz="2800" dirty="0" smtClean="0">
                <a:solidFill>
                  <a:schemeClr val="tx1"/>
                </a:solidFill>
              </a:rPr>
              <a:t>data sets</a:t>
            </a:r>
            <a:r>
              <a:rPr lang="en-IN" sz="2800" dirty="0">
                <a:solidFill>
                  <a:schemeClr val="tx1"/>
                </a:solidFill>
              </a:rPr>
              <a:t> that are so large or complex that traditional data </a:t>
            </a:r>
            <a:r>
              <a:rPr lang="en-IN" sz="2800" dirty="0" smtClean="0">
                <a:solidFill>
                  <a:schemeClr val="tx1"/>
                </a:solidFill>
              </a:rPr>
              <a:t>processing</a:t>
            </a:r>
            <a:r>
              <a:rPr lang="en-IN" sz="2800" dirty="0">
                <a:solidFill>
                  <a:schemeClr val="tx1"/>
                </a:solidFill>
              </a:rPr>
              <a:t> </a:t>
            </a:r>
            <a:r>
              <a:rPr lang="en-IN" sz="2800" dirty="0" smtClean="0">
                <a:solidFill>
                  <a:schemeClr val="tx1"/>
                </a:solidFill>
              </a:rPr>
              <a:t>applications </a:t>
            </a:r>
            <a:r>
              <a:rPr lang="en-IN" sz="2800" dirty="0">
                <a:solidFill>
                  <a:schemeClr val="tx1"/>
                </a:solidFill>
              </a:rPr>
              <a:t>are inadequate to deal with them.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333414"/>
            <a:ext cx="2581275" cy="1771650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96716491"/>
              </p:ext>
            </p:extLst>
          </p:nvPr>
        </p:nvGraphicFramePr>
        <p:xfrm>
          <a:off x="251520" y="4293096"/>
          <a:ext cx="4320480" cy="2298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266859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1470025"/>
          </a:xfrm>
        </p:spPr>
        <p:txBody>
          <a:bodyPr/>
          <a:lstStyle/>
          <a:p>
            <a:r>
              <a:rPr lang="en-IN" dirty="0" smtClean="0"/>
              <a:t>CHARACTERISTICS OF BIG DATA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752600"/>
            <a:ext cx="8001000" cy="4572000"/>
          </a:xfrm>
        </p:spPr>
        <p:txBody>
          <a:bodyPr/>
          <a:lstStyle/>
          <a:p>
            <a:pPr algn="l"/>
            <a:r>
              <a:rPr lang="en-IN" dirty="0" smtClean="0"/>
              <a:t>VOLUME : Size Of The Data</a:t>
            </a:r>
          </a:p>
          <a:p>
            <a:pPr algn="l"/>
            <a:r>
              <a:rPr lang="en-IN" dirty="0" smtClean="0"/>
              <a:t>VARIETY : Type Of Data                                       </a:t>
            </a:r>
          </a:p>
          <a:p>
            <a:pPr algn="l"/>
            <a:r>
              <a:rPr lang="en-IN" dirty="0" smtClean="0"/>
              <a:t>VELOCITY : Growth Of Data</a:t>
            </a:r>
          </a:p>
          <a:p>
            <a:pPr algn="l"/>
            <a:r>
              <a:rPr lang="en-IN" dirty="0" smtClean="0"/>
              <a:t>VERACITY : Inaccuracy Of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82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95" y="647324"/>
            <a:ext cx="3168352" cy="148227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95" y="2362200"/>
            <a:ext cx="3121097" cy="1368152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955" y="2743200"/>
            <a:ext cx="3518520" cy="1291957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759" y="3886200"/>
            <a:ext cx="3841847" cy="918860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4903" y="5565132"/>
            <a:ext cx="3321933" cy="928631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0465" y="4283550"/>
            <a:ext cx="2857500" cy="1000125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7941" y="449842"/>
            <a:ext cx="2062547" cy="990196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90930" y="1662774"/>
            <a:ext cx="3927727" cy="9336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5759" y="5050313"/>
            <a:ext cx="3028950" cy="466725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9623" y="5860855"/>
            <a:ext cx="2933700" cy="4572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2932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1"/>
            <a:ext cx="7772400" cy="1143000"/>
          </a:xfrm>
        </p:spPr>
        <p:txBody>
          <a:bodyPr/>
          <a:lstStyle/>
          <a:p>
            <a:r>
              <a:rPr lang="en-IN" dirty="0" smtClean="0"/>
              <a:t>ADVANTAGE OF BIG DATA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981200"/>
            <a:ext cx="8153400" cy="4267200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SCALABLE</a:t>
            </a:r>
          </a:p>
          <a:p>
            <a:pPr algn="l"/>
            <a:r>
              <a:rPr lang="en-IN" dirty="0" smtClean="0"/>
              <a:t>COST</a:t>
            </a:r>
          </a:p>
          <a:p>
            <a:pPr algn="l"/>
            <a:r>
              <a:rPr lang="en-IN" dirty="0" smtClean="0"/>
              <a:t>FLEXIBLE</a:t>
            </a:r>
          </a:p>
          <a:p>
            <a:pPr algn="l"/>
            <a:r>
              <a:rPr lang="en-IN" dirty="0" smtClean="0"/>
              <a:t>FAST</a:t>
            </a:r>
          </a:p>
          <a:p>
            <a:pPr algn="l"/>
            <a:r>
              <a:rPr lang="en-IN" dirty="0" smtClean="0"/>
              <a:t>RESILIENT TO FAILURE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511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 REQUIRED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Hadoop</a:t>
            </a:r>
            <a:r>
              <a:rPr lang="en-IN" dirty="0" smtClean="0"/>
              <a:t> Frame Work</a:t>
            </a:r>
          </a:p>
          <a:p>
            <a:r>
              <a:rPr lang="en-IN" dirty="0" smtClean="0"/>
              <a:t>Hive</a:t>
            </a:r>
          </a:p>
          <a:p>
            <a:r>
              <a:rPr lang="en-IN" dirty="0" smtClean="0"/>
              <a:t>Pig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392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Admin\Desktop\bd3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"/>
            <a:ext cx="7848600" cy="632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386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81000"/>
            <a:ext cx="8928992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46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185</TotalTime>
  <Words>256</Words>
  <Application>Microsoft Office PowerPoint</Application>
  <PresentationFormat>On-screen Show (4:3)</PresentationFormat>
  <Paragraphs>85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Opulent</vt:lpstr>
      <vt:lpstr>PowerPoint Presentation</vt:lpstr>
      <vt:lpstr>Challenges in big data</vt:lpstr>
      <vt:lpstr>Terminologies BIG DATA</vt:lpstr>
      <vt:lpstr>CHARACTERISTICS OF BIG DATA</vt:lpstr>
      <vt:lpstr>PowerPoint Presentation</vt:lpstr>
      <vt:lpstr>ADVANTAGE OF BIG DATA</vt:lpstr>
      <vt:lpstr>TOOLS REQUIRED</vt:lpstr>
      <vt:lpstr>PowerPoint Presentation</vt:lpstr>
      <vt:lpstr>PowerPoint Presentation</vt:lpstr>
      <vt:lpstr>Terminologies  HADOOP</vt:lpstr>
      <vt:lpstr>Apache Hadoop – Map Reduce Work Flow </vt:lpstr>
      <vt:lpstr>FLOW</vt:lpstr>
      <vt:lpstr>EXAMPLE-WORDCOUNT</vt:lpstr>
      <vt:lpstr>MULTIPLE REDUCERS</vt:lpstr>
      <vt:lpstr>PowerPoint Presentation</vt:lpstr>
      <vt:lpstr>HIVE FLOW</vt:lpstr>
      <vt:lpstr>PIG FLOW</vt:lpstr>
      <vt:lpstr>PIG ARCHITECTURE</vt:lpstr>
      <vt:lpstr>PROJECT ABSTRACT</vt:lpstr>
      <vt:lpstr>PROJECT FIELDS</vt:lpstr>
      <vt:lpstr>MAPREDUCE</vt:lpstr>
      <vt:lpstr>PIG SCRIPT</vt:lpstr>
      <vt:lpstr>HIVE QUERY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18</cp:revision>
  <dcterms:created xsi:type="dcterms:W3CDTF">2017-05-05T17:13:58Z</dcterms:created>
  <dcterms:modified xsi:type="dcterms:W3CDTF">2017-05-06T05:40:31Z</dcterms:modified>
</cp:coreProperties>
</file>