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146847056" r:id="rId11"/>
    <p:sldId id="2146847058" r:id="rId12"/>
    <p:sldId id="2146847057" r:id="rId13"/>
    <p:sldId id="2146847060" r:id="rId14"/>
    <p:sldId id="2146847059" r:id="rId15"/>
    <p:sldId id="267"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4" d="100"/>
          <a:sy n="64" d="100"/>
        </p:scale>
        <p:origin x="9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9" y="3688080"/>
            <a:ext cx="9738604"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a:t>
            </a:r>
          </a:p>
          <a:p>
            <a:r>
              <a:rPr lang="en-US" sz="2400" b="1" dirty="0">
                <a:solidFill>
                  <a:schemeClr val="accent1">
                    <a:lumMod val="75000"/>
                  </a:schemeClr>
                </a:solidFill>
                <a:latin typeface="Arial"/>
                <a:cs typeface="Arial"/>
              </a:rPr>
              <a:t>S. ABINAYA </a:t>
            </a:r>
          </a:p>
          <a:p>
            <a:r>
              <a:rPr lang="en-US" sz="2400" b="1" dirty="0">
                <a:solidFill>
                  <a:schemeClr val="accent1">
                    <a:lumMod val="75000"/>
                  </a:schemeClr>
                </a:solidFill>
                <a:latin typeface="Arial"/>
                <a:cs typeface="Arial"/>
              </a:rPr>
              <a:t>J.K.K. NATARAJA COLLEGE OF ENGINEERING AND   TECHNOLOGY</a:t>
            </a:r>
          </a:p>
          <a:p>
            <a:r>
              <a:rPr lang="en-US" sz="24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DC065B-81D6-79EA-8A13-F708877A02C4}"/>
              </a:ext>
            </a:extLst>
          </p:cNvPr>
          <p:cNvSpPr txBox="1"/>
          <p:nvPr/>
        </p:nvSpPr>
        <p:spPr>
          <a:xfrm>
            <a:off x="381000" y="920234"/>
            <a:ext cx="6096000" cy="707886"/>
          </a:xfrm>
          <a:prstGeom prst="rect">
            <a:avLst/>
          </a:prstGeom>
          <a:noFill/>
        </p:spPr>
        <p:txBody>
          <a:bodyPr wrap="square">
            <a:spAutoFit/>
          </a:bodyPr>
          <a:lstStyle/>
          <a:p>
            <a:r>
              <a:rPr lang="en-US" sz="4000" b="1" dirty="0">
                <a:solidFill>
                  <a:schemeClr val="accent1"/>
                </a:solidFill>
                <a:latin typeface="Arial" panose="020B0604020202020204" pitchFamily="34" charset="0"/>
                <a:cs typeface="Arial" panose="020B0604020202020204" pitchFamily="34" charset="0"/>
              </a:rPr>
              <a:t>O</a:t>
            </a:r>
            <a:r>
              <a:rPr lang="en-IN" sz="4000" b="1" dirty="0">
                <a:solidFill>
                  <a:schemeClr val="accent1"/>
                </a:solidFill>
                <a:latin typeface="Arial" panose="020B0604020202020204" pitchFamily="34" charset="0"/>
                <a:cs typeface="Arial" panose="020B0604020202020204" pitchFamily="34" charset="0"/>
              </a:rPr>
              <a:t>UTPUT IMAGE</a:t>
            </a:r>
          </a:p>
        </p:txBody>
      </p:sp>
      <p:pic>
        <p:nvPicPr>
          <p:cNvPr id="11" name="Picture 10">
            <a:extLst>
              <a:ext uri="{FF2B5EF4-FFF2-40B4-BE49-F238E27FC236}">
                <a16:creationId xmlns:a16="http://schemas.microsoft.com/office/drawing/2014/main" id="{283BB7D2-4B73-426B-096E-EC42DF490925}"/>
              </a:ext>
            </a:extLst>
          </p:cNvPr>
          <p:cNvPicPr>
            <a:picLocks noChangeAspect="1"/>
          </p:cNvPicPr>
          <p:nvPr/>
        </p:nvPicPr>
        <p:blipFill>
          <a:blip r:embed="rId2"/>
          <a:stretch>
            <a:fillRect/>
          </a:stretch>
        </p:blipFill>
        <p:spPr>
          <a:xfrm>
            <a:off x="704537" y="1759285"/>
            <a:ext cx="9743607" cy="4715803"/>
          </a:xfrm>
          <a:prstGeom prst="rect">
            <a:avLst/>
          </a:prstGeom>
        </p:spPr>
      </p:pic>
    </p:spTree>
    <p:extLst>
      <p:ext uri="{BB962C8B-B14F-4D97-AF65-F5344CB8AC3E}">
        <p14:creationId xmlns:p14="http://schemas.microsoft.com/office/powerpoint/2010/main" val="337724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947CDC-1DB2-B67B-041B-49E01B1530D9}"/>
              </a:ext>
            </a:extLst>
          </p:cNvPr>
          <p:cNvSpPr txBox="1"/>
          <p:nvPr/>
        </p:nvSpPr>
        <p:spPr>
          <a:xfrm>
            <a:off x="457200" y="882134"/>
            <a:ext cx="6096000" cy="707886"/>
          </a:xfrm>
          <a:prstGeom prst="rect">
            <a:avLst/>
          </a:prstGeom>
          <a:noFill/>
        </p:spPr>
        <p:txBody>
          <a:bodyPr wrap="square">
            <a:spAutoFit/>
          </a:bodyPr>
          <a:lstStyle/>
          <a:p>
            <a:r>
              <a:rPr lang="en-US" sz="4000" b="1" dirty="0">
                <a:solidFill>
                  <a:schemeClr val="accent1"/>
                </a:solidFill>
                <a:latin typeface="Arial" panose="020B0604020202020204" pitchFamily="34" charset="0"/>
                <a:cs typeface="Arial" panose="020B0604020202020204" pitchFamily="34" charset="0"/>
              </a:rPr>
              <a:t>C</a:t>
            </a:r>
            <a:r>
              <a:rPr lang="en-IN" sz="4000" b="1" dirty="0">
                <a:solidFill>
                  <a:schemeClr val="accent1"/>
                </a:solidFill>
                <a:latin typeface="Arial" panose="020B0604020202020204" pitchFamily="34" charset="0"/>
                <a:cs typeface="Arial" panose="020B0604020202020204" pitchFamily="34" charset="0"/>
              </a:rPr>
              <a:t>ONCLUSION</a:t>
            </a:r>
          </a:p>
        </p:txBody>
      </p:sp>
      <p:sp>
        <p:nvSpPr>
          <p:cNvPr id="5" name="TextBox 4">
            <a:extLst>
              <a:ext uri="{FF2B5EF4-FFF2-40B4-BE49-F238E27FC236}">
                <a16:creationId xmlns:a16="http://schemas.microsoft.com/office/drawing/2014/main" id="{F5033209-ED32-3622-DC25-48F14CE80E05}"/>
              </a:ext>
            </a:extLst>
          </p:cNvPr>
          <p:cNvSpPr txBox="1"/>
          <p:nvPr/>
        </p:nvSpPr>
        <p:spPr>
          <a:xfrm>
            <a:off x="594360" y="2459504"/>
            <a:ext cx="9555480" cy="1938992"/>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keylogger highlights the urgency for enhanced cybersecurity measures. While it  demonstrates functionality, it also raises concerns about privacy and security breaches. Moving forward, a balanced approach is necessary, emphasizing responsible usage and stringent regulations to safeguard digital rights and privacy.</a:t>
            </a:r>
          </a:p>
        </p:txBody>
      </p:sp>
    </p:spTree>
    <p:extLst>
      <p:ext uri="{BB962C8B-B14F-4D97-AF65-F5344CB8AC3E}">
        <p14:creationId xmlns:p14="http://schemas.microsoft.com/office/powerpoint/2010/main" val="413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67832" y="1036878"/>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567174"/>
            <a:ext cx="11029615" cy="4673324"/>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Keyloggers employ sophisticated techniques to evade detection, including data encryption, code obfuscation, and rootkit capabilities. Security measures like encryption, access controls, anti-tampering, and real-time monitoring fortify the keylogger against misuse. Implementing behavior-based anomaly detection and regular security updates is crucial to combatting these threats effectively.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4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337550" y="1942106"/>
            <a:ext cx="11273258" cy="4673324"/>
          </a:xfrm>
        </p:spPr>
        <p:txBody>
          <a:bodyPr>
            <a:noAutofit/>
          </a:bodyPr>
          <a:lstStyle/>
          <a:p>
            <a:pPr>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Calibri" panose="020F0502020204030204" pitchFamily="34" charset="0"/>
              </a:rPr>
              <a:t>Behavioral Analysis: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Explore the integration of behavioral analysis techniques to identify patterns indicative of malicious intent, enhancing the keylogger's ability to distinguish between legitimate and unauthorized activities.</a:t>
            </a:r>
          </a:p>
          <a:p>
            <a:pPr>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Calibri" panose="020F0502020204030204" pitchFamily="34" charset="0"/>
              </a:rPr>
              <a:t>Machine Learning Integration:</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Investigate the integration of machine learning algorithms to continuously adapt and evolve the keylogger's detection capabilities in response to emerging cybersecurity threats.</a:t>
            </a:r>
          </a:p>
          <a:p>
            <a:pPr>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Calibri" panose="020F0502020204030204" pitchFamily="34" charset="0"/>
              </a:rPr>
              <a:t>Cross-Platform Compatibility: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Extend the keylogger's compatibility to encompass multiple operating systems and devices, catering to the evolving landscape of digital environments.</a:t>
            </a:r>
          </a:p>
          <a:p>
            <a:pPr>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Calibri" panose="020F0502020204030204" pitchFamily="34" charset="0"/>
              </a:rPr>
              <a:t>User-Friendly Interface:</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Enhance the user interface of the keylogger with intuitive features and customizable settings, facilitating ease of use and configuration for both novice and experienced users.".</a:t>
            </a:r>
          </a:p>
          <a:p>
            <a:pPr marL="305435" indent="-305435"/>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37550" y="881380"/>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37352"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337353" y="1545866"/>
            <a:ext cx="11029615" cy="4260574"/>
          </a:xfrm>
        </p:spPr>
        <p:txBody>
          <a:bodyPr>
            <a:normAutofit/>
          </a:bodyPr>
          <a:lstStyle/>
          <a:p>
            <a:pPr>
              <a:buFont typeface="Wingdings" panose="05000000000000000000" pitchFamily="2" charset="2"/>
              <a:buChar char="§"/>
            </a:pPr>
            <a:r>
              <a:rPr lang="en-IN" sz="2400" dirty="0">
                <a:solidFill>
                  <a:srgbClr val="0F0F0F"/>
                </a:solidFill>
                <a:latin typeface="Calibri" panose="020F0502020204030204" pitchFamily="34" charset="0"/>
                <a:ea typeface="Calibri" panose="020F0502020204030204" pitchFamily="34" charset="0"/>
                <a:cs typeface="Calibri" panose="020F0502020204030204" pitchFamily="34" charset="0"/>
              </a:rPr>
              <a:t> Johnson, R. (2018). "Understanding Cybersecurity: Emerging Threats and Countermeasures." Wiley.</a:t>
            </a:r>
          </a:p>
          <a:p>
            <a:pPr>
              <a:buFont typeface="Wingdings" panose="05000000000000000000" pitchFamily="2" charset="2"/>
              <a:buChar char="§"/>
            </a:pPr>
            <a:r>
              <a:rPr lang="en-IN" sz="2400" dirty="0">
                <a:solidFill>
                  <a:srgbClr val="0F0F0F"/>
                </a:solidFill>
                <a:latin typeface="Calibri" panose="020F0502020204030204" pitchFamily="34" charset="0"/>
                <a:ea typeface="Calibri" panose="020F0502020204030204" pitchFamily="34" charset="0"/>
                <a:cs typeface="Calibri" panose="020F0502020204030204" pitchFamily="34" charset="0"/>
              </a:rPr>
              <a:t> Smith, A. (2020). "Practical Cryptography for Developers." O'Reilly Media.</a:t>
            </a:r>
          </a:p>
          <a:p>
            <a:pPr>
              <a:buFont typeface="Wingdings" panose="05000000000000000000" pitchFamily="2" charset="2"/>
              <a:buChar char="§"/>
            </a:pPr>
            <a:r>
              <a:rPr lang="en-IN" sz="2400" dirty="0">
                <a:solidFill>
                  <a:srgbClr val="0F0F0F"/>
                </a:solidFill>
                <a:latin typeface="Calibri" panose="020F0502020204030204" pitchFamily="34" charset="0"/>
                <a:ea typeface="Calibri" panose="020F0502020204030204" pitchFamily="34" charset="0"/>
                <a:cs typeface="Calibri" panose="020F0502020204030204" pitchFamily="34" charset="0"/>
              </a:rPr>
              <a:t> Li, M. et al. (2019). "Machine Learning Techniques for Cyber Security." Springer.</a:t>
            </a:r>
          </a:p>
          <a:p>
            <a:pPr>
              <a:buFont typeface="Wingdings" panose="05000000000000000000" pitchFamily="2" charset="2"/>
              <a:buChar char="§"/>
            </a:pPr>
            <a:r>
              <a:rPr lang="en-IN" sz="2400" dirty="0">
                <a:solidFill>
                  <a:srgbClr val="0F0F0F"/>
                </a:solidFill>
                <a:latin typeface="Calibri" panose="020F0502020204030204" pitchFamily="34" charset="0"/>
                <a:ea typeface="Calibri" panose="020F0502020204030204" pitchFamily="34" charset="0"/>
                <a:cs typeface="Calibri" panose="020F0502020204030204" pitchFamily="34" charset="0"/>
              </a:rPr>
              <a:t> Kumar, S. (2022). "Building Secure Applications with Python." Packt Publishing..</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426721" y="2430938"/>
            <a:ext cx="9298744" cy="1325563"/>
          </a:xfrm>
        </p:spPr>
        <p:txBody>
          <a:bodyPr>
            <a:normAutofit/>
          </a:bodyPr>
          <a:lstStyle/>
          <a:p>
            <a:pPr algn="ctr"/>
            <a:r>
              <a:rPr lang="en-US" sz="4000" b="1" dirty="0">
                <a:solidFill>
                  <a:schemeClr val="accent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407613" y="299388"/>
            <a:ext cx="10515600" cy="1325563"/>
          </a:xfrm>
        </p:spPr>
        <p:txBody>
          <a:bodyPr>
            <a:normAutofit/>
          </a:bodyPr>
          <a:lstStyle/>
          <a:p>
            <a:r>
              <a:rPr lang="en-US" sz="4000" b="1" dirty="0">
                <a:solidFill>
                  <a:srgbClr val="92D05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07613" y="131955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p>
          <a:p>
            <a:pPr marL="305435" indent="-305435"/>
            <a:r>
              <a:rPr lang="en-US" sz="2000" b="1" dirty="0">
                <a:latin typeface="Arial"/>
                <a:ea typeface="+mn-lt"/>
                <a:cs typeface="+mn-lt"/>
              </a:rPr>
              <a:t>Types of keylogger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Security</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06872" y="109839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400" kern="100" dirty="0">
                <a:effectLst/>
                <a:latin typeface="Calibri" panose="020F0502020204030204" pitchFamily="34" charset="0"/>
                <a:ea typeface="Calibri" panose="020F0502020204030204" pitchFamily="34" charset="0"/>
                <a:cs typeface="Calibri" panose="020F0502020204030204" pitchFamily="34" charset="0"/>
              </a:rPr>
              <a:t>   </a:t>
            </a:r>
            <a:r>
              <a:rPr lang="en-IN" sz="2400" kern="100" dirty="0">
                <a:latin typeface="Calibri" panose="020F0502020204030204" pitchFamily="34" charset="0"/>
                <a:ea typeface="Calibri" panose="020F0502020204030204" pitchFamily="34" charset="0"/>
                <a:cs typeface="Calibri" panose="020F0502020204030204" pitchFamily="34" charset="0"/>
              </a:rPr>
              <a:t> In </a:t>
            </a:r>
            <a:r>
              <a:rPr lang="en-IN" sz="2400" kern="100" dirty="0">
                <a:effectLst/>
                <a:latin typeface="Calibri" panose="020F0502020204030204" pitchFamily="34" charset="0"/>
                <a:ea typeface="Calibri" panose="020F0502020204030204" pitchFamily="34" charset="0"/>
                <a:cs typeface="Calibri" panose="020F0502020204030204" pitchFamily="34" charset="0"/>
              </a:rPr>
              <a:t>today's digital age, where cybersecurity threats loom large, one of the significant concerns is the proliferation </a:t>
            </a:r>
            <a:r>
              <a:rPr lang="en-IN" sz="2400" kern="100" dirty="0">
                <a:latin typeface="Calibri" panose="020F0502020204030204" pitchFamily="34" charset="0"/>
                <a:ea typeface="Calibri" panose="020F0502020204030204" pitchFamily="34" charset="0"/>
                <a:cs typeface="Calibri" panose="020F0502020204030204" pitchFamily="34" charset="0"/>
              </a:rPr>
              <a:t>of keyloggers</a:t>
            </a:r>
            <a:r>
              <a:rPr lang="en-IN" sz="2400" kern="100" dirty="0">
                <a:effectLst/>
                <a:latin typeface="Calibri" panose="020F0502020204030204" pitchFamily="34" charset="0"/>
                <a:ea typeface="Calibri" panose="020F0502020204030204" pitchFamily="34" charset="0"/>
                <a:cs typeface="Calibri" panose="020F0502020204030204" pitchFamily="34" charset="0"/>
              </a:rPr>
              <a:t>,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72344" y="94599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72344" y="1960868"/>
            <a:ext cx="11819656" cy="5122628"/>
          </a:xfrm>
        </p:spPr>
        <p:txBody>
          <a:bodyPr vert="horz" lIns="91440" tIns="45720" rIns="91440" bIns="45720" rtlCol="0" anchor="ctr">
            <a:noAutofit/>
          </a:bodyPr>
          <a:lstStyle/>
          <a:p>
            <a:pPr>
              <a:buFont typeface="Wingdings" panose="05000000000000000000" pitchFamily="2" charset="2"/>
              <a:buChar char="§"/>
            </a:pPr>
            <a:r>
              <a:rPr lang="en-US" sz="2000" b="1" dirty="0">
                <a:latin typeface="Calibri"/>
                <a:cs typeface="Calibri"/>
              </a:rPr>
              <a:t> Data Collection: </a:t>
            </a:r>
            <a:r>
              <a:rPr lang="en-US" sz="2000" dirty="0">
                <a:latin typeface="Calibri"/>
                <a:cs typeface="Calibri"/>
              </a:rPr>
              <a:t>Capturing keystrokes using pynput library and storing keystrokes with metadata.</a:t>
            </a:r>
          </a:p>
          <a:p>
            <a:pPr>
              <a:buFont typeface="Wingdings" panose="05000000000000000000" pitchFamily="2" charset="2"/>
              <a:buChar char="§"/>
            </a:pPr>
            <a:r>
              <a:rPr lang="en-US" sz="2000" dirty="0">
                <a:latin typeface="Calibri"/>
                <a:cs typeface="Calibri"/>
              </a:rPr>
              <a:t> </a:t>
            </a:r>
            <a:r>
              <a:rPr lang="en-US" sz="2000" b="1" dirty="0">
                <a:latin typeface="Calibri"/>
                <a:cs typeface="Calibri"/>
              </a:rPr>
              <a:t>Data Preprocessing:  </a:t>
            </a:r>
            <a:r>
              <a:rPr lang="en-US" sz="2000" dirty="0">
                <a:latin typeface="Calibri"/>
                <a:cs typeface="Calibri"/>
              </a:rPr>
              <a:t>Cleaning data, converting it into suitable format, and performing feature extraction    if needed.</a:t>
            </a:r>
          </a:p>
          <a:p>
            <a:pPr>
              <a:buFont typeface="Wingdings" panose="05000000000000000000" pitchFamily="2" charset="2"/>
              <a:buChar char="§"/>
            </a:pPr>
            <a:r>
              <a:rPr lang="en-US" sz="2000" b="1" dirty="0">
                <a:latin typeface="Calibri"/>
                <a:cs typeface="Calibri"/>
              </a:rPr>
              <a:t> Machine Learning Algorithm:</a:t>
            </a:r>
          </a:p>
          <a:p>
            <a:pPr marL="0" indent="0">
              <a:buNone/>
            </a:pPr>
            <a:r>
              <a:rPr lang="en-US" sz="2000" dirty="0">
                <a:latin typeface="Calibri"/>
                <a:cs typeface="Calibri"/>
              </a:rPr>
              <a:t>       Implementing simple ML algorithm, training it with labeled data, and considering advanced algorithms    for future improvements.</a:t>
            </a:r>
          </a:p>
          <a:p>
            <a:pPr>
              <a:buFont typeface="Wingdings" panose="05000000000000000000" pitchFamily="2" charset="2"/>
              <a:buChar char="§"/>
            </a:pPr>
            <a:r>
              <a:rPr lang="en-US" sz="2000" b="1" dirty="0">
                <a:latin typeface="Calibri"/>
                <a:cs typeface="Calibri"/>
              </a:rPr>
              <a:t> Deployment:</a:t>
            </a:r>
          </a:p>
          <a:p>
            <a:pPr marL="0" indent="0">
              <a:buNone/>
            </a:pPr>
            <a:r>
              <a:rPr lang="en-US" sz="2000" dirty="0">
                <a:latin typeface="Calibri"/>
                <a:cs typeface="Calibri"/>
              </a:rPr>
              <a:t>       Developing user-friendly GUI using Tkinter, packaging application into executable format, and ensuring compatibility and stability.</a:t>
            </a:r>
          </a:p>
          <a:p>
            <a:pPr>
              <a:buFont typeface="Wingdings" panose="05000000000000000000" pitchFamily="2" charset="2"/>
              <a:buChar char="§"/>
            </a:pPr>
            <a:r>
              <a:rPr lang="en-US" sz="2000" dirty="0">
                <a:latin typeface="Calibri"/>
                <a:cs typeface="Calibri"/>
              </a:rPr>
              <a:t>  </a:t>
            </a:r>
            <a:r>
              <a:rPr lang="en-US" sz="2000" b="1" dirty="0">
                <a:latin typeface="Calibri"/>
                <a:cs typeface="Calibri"/>
              </a:rPr>
              <a:t>Evaluation:</a:t>
            </a:r>
          </a:p>
          <a:p>
            <a:pPr marL="0" indent="0">
              <a:buNone/>
            </a:pPr>
            <a:r>
              <a:rPr lang="en-US" sz="2000" dirty="0">
                <a:latin typeface="Calibri"/>
                <a:cs typeface="Calibri"/>
              </a:rPr>
              <a:t>       Assessing performance metrics like keystroke capture rate and detection accuracy,     conducting usability testing, and refining system based on feedback</a:t>
            </a:r>
            <a:r>
              <a:rPr lang="en-US" sz="2000" b="1" dirty="0">
                <a:latin typeface="Calibri"/>
                <a:cs typeface="Calibri"/>
              </a:rPr>
              <a:t>.</a:t>
            </a:r>
            <a:endParaRPr lang="en-IN" sz="2000" b="1" dirty="0">
              <a:latin typeface="Calibri"/>
              <a:cs typeface="Calibri"/>
            </a:endParaRPr>
          </a:p>
          <a:p>
            <a:pPr marL="305435" indent="-305435"/>
            <a:endParaRPr lang="en-IN" sz="20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11480" y="927720"/>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71488" y="1192868"/>
            <a:ext cx="11309032" cy="5253652"/>
          </a:xfrm>
        </p:spPr>
        <p:txBody>
          <a:bodyPr>
            <a:normAutofit/>
          </a:bodyPr>
          <a:lstStyle/>
          <a:p>
            <a:pPr marL="0" indent="0">
              <a:buNone/>
            </a:pPr>
            <a:r>
              <a:rPr lang="en-US" sz="1800" dirty="0">
                <a:solidFill>
                  <a:srgbClr val="0F0F0F"/>
                </a:solidFill>
              </a:rPr>
              <a:t>  </a:t>
            </a:r>
          </a:p>
          <a:p>
            <a:endParaRPr lang="en-US" sz="2000" dirty="0">
              <a:solidFill>
                <a:srgbClr val="0F0F0F"/>
              </a:solidFill>
            </a:endParaRPr>
          </a:p>
          <a:p>
            <a:endParaRPr lang="en-US" sz="2000" u="sng" dirty="0">
              <a:solidFill>
                <a:srgbClr val="0F0F0F"/>
              </a:solidFill>
            </a:endParaRPr>
          </a:p>
          <a:p>
            <a:pPr marL="0" indent="0">
              <a:buNone/>
            </a:pPr>
            <a:r>
              <a:rPr lang="en-US" sz="2000" dirty="0">
                <a:solidFill>
                  <a:srgbClr val="0F0F0F"/>
                </a:solidFill>
              </a:rPr>
              <a:t> </a:t>
            </a:r>
            <a:r>
              <a:rPr lang="en-US" sz="2000" b="1" dirty="0">
                <a:solidFill>
                  <a:srgbClr val="0F0F0F"/>
                </a:solidFill>
                <a:latin typeface="Calibri" panose="020F0502020204030204" pitchFamily="34" charset="0"/>
                <a:ea typeface="Calibri" panose="020F0502020204030204" pitchFamily="34" charset="0"/>
                <a:cs typeface="Calibri" panose="020F0502020204030204" pitchFamily="34" charset="0"/>
              </a:rPr>
              <a:t>Libraries Required to Build:</a:t>
            </a:r>
          </a:p>
          <a:p>
            <a:r>
              <a:rPr lang="en-US" sz="2000" dirty="0">
                <a:solidFill>
                  <a:srgbClr val="0F0F0F"/>
                </a:solidFill>
                <a:latin typeface="Calibri" panose="020F0502020204030204" pitchFamily="34" charset="0"/>
                <a:ea typeface="Calibri" panose="020F0502020204030204" pitchFamily="34" charset="0"/>
                <a:cs typeface="Calibri" panose="020F0502020204030204" pitchFamily="34" charset="0"/>
              </a:rPr>
              <a:t>Tkinter: Used for developing the graphical user interface (GUI) of the keylogger application.</a:t>
            </a:r>
          </a:p>
          <a:p>
            <a:r>
              <a:rPr lang="en-US" sz="2000" dirty="0">
                <a:solidFill>
                  <a:srgbClr val="0F0F0F"/>
                </a:solidFill>
                <a:latin typeface="Calibri" panose="020F0502020204030204" pitchFamily="34" charset="0"/>
                <a:ea typeface="Calibri" panose="020F0502020204030204" pitchFamily="34" charset="0"/>
                <a:cs typeface="Calibri" panose="020F0502020204030204" pitchFamily="34" charset="0"/>
              </a:rPr>
              <a:t>Pynput: Utilized to capture keystrokes and monitor keyboard events in real-time.</a:t>
            </a:r>
          </a:p>
          <a:p>
            <a:r>
              <a:rPr lang="en-US" sz="2000" dirty="0">
                <a:solidFill>
                  <a:srgbClr val="0F0F0F"/>
                </a:solidFill>
                <a:latin typeface="Calibri" panose="020F0502020204030204" pitchFamily="34" charset="0"/>
                <a:ea typeface="Calibri" panose="020F0502020204030204" pitchFamily="34" charset="0"/>
                <a:cs typeface="Calibri" panose="020F0502020204030204" pitchFamily="34" charset="0"/>
              </a:rPr>
              <a:t>Json: Employed for storing the captured keystrokes and metadata in JSON format.</a:t>
            </a:r>
          </a:p>
          <a:p>
            <a:r>
              <a:rPr lang="en-US" sz="2000" dirty="0">
                <a:solidFill>
                  <a:srgbClr val="0F0F0F"/>
                </a:solidFill>
                <a:latin typeface="Calibri" panose="020F0502020204030204" pitchFamily="34" charset="0"/>
                <a:ea typeface="Calibri" panose="020F0502020204030204" pitchFamily="34" charset="0"/>
                <a:cs typeface="Calibri" panose="020F0502020204030204" pitchFamily="34" charset="0"/>
              </a:rPr>
              <a:t>OS: Used for system-specific operations such as file handling and directory management</a:t>
            </a:r>
            <a:r>
              <a:rPr lang="en-US" sz="2000" dirty="0">
                <a:solidFill>
                  <a:srgbClr val="0F0F0F"/>
                </a:solidFill>
              </a:rPr>
              <a:t>.</a:t>
            </a:r>
          </a:p>
        </p:txBody>
      </p:sp>
      <p:sp>
        <p:nvSpPr>
          <p:cNvPr id="8" name="Rectangle 5">
            <a:extLst>
              <a:ext uri="{FF2B5EF4-FFF2-40B4-BE49-F238E27FC236}">
                <a16:creationId xmlns:a16="http://schemas.microsoft.com/office/drawing/2014/main" id="{CC83ACDD-CF1A-E81E-A64E-97492ACA1379}"/>
              </a:ext>
            </a:extLst>
          </p:cNvPr>
          <p:cNvSpPr>
            <a:spLocks noChangeArrowheads="1"/>
          </p:cNvSpPr>
          <p:nvPr/>
        </p:nvSpPr>
        <p:spPr bwMode="auto">
          <a:xfrm>
            <a:off x="532448" y="1775721"/>
            <a:ext cx="1019556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System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
                <a:schemeClr val="accent1"/>
              </a:buClr>
              <a:buSzPct val="103000"/>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Sufficient memory and processing power, Tkinter for GUI, and Pynput for keystroke capture; ample storage space for logs .</a:t>
            </a:r>
          </a:p>
        </p:txBody>
      </p:sp>
      <p:sp>
        <p:nvSpPr>
          <p:cNvPr id="9" name="Rectangle 6">
            <a:extLst>
              <a:ext uri="{FF2B5EF4-FFF2-40B4-BE49-F238E27FC236}">
                <a16:creationId xmlns:a16="http://schemas.microsoft.com/office/drawing/2014/main" id="{5318BFC2-CB3B-A706-6889-B0EE5935E83B}"/>
              </a:ext>
            </a:extLst>
          </p:cNvPr>
          <p:cNvSpPr>
            <a:spLocks noChangeArrowheads="1"/>
          </p:cNvSpPr>
          <p:nvPr/>
        </p:nvSpPr>
        <p:spPr bwMode="auto">
          <a:xfrm>
            <a:off x="0" y="0"/>
            <a:ext cx="142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Algorithm </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1" y="1691640"/>
            <a:ext cx="11029615" cy="4558030"/>
          </a:xfrm>
        </p:spPr>
        <p:txBody>
          <a:bodyPr>
            <a:noAutofit/>
          </a:bodyPr>
          <a:lstStyle/>
          <a:p>
            <a:pPr>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Calibri" panose="020F0502020204030204" pitchFamily="34" charset="0"/>
              </a:rPr>
              <a:t>Algorithm Selection:</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We've opted for the Random Forest Classifier to bolster keylogger security.</a:t>
            </a:r>
          </a:p>
          <a:p>
            <a:pPr>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Calibri" panose="020F0502020204030204" pitchFamily="34" charset="0"/>
              </a:rPr>
              <a:t>Data Input: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Input features include keystroke dynamics like key press duration, inter-key press interval, and key   sequence patterns.</a:t>
            </a:r>
          </a:p>
          <a:p>
            <a:pPr>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Calibri" panose="020F0502020204030204" pitchFamily="34" charset="0"/>
              </a:rPr>
              <a:t>Training Process:</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The Random Forest Classifier learns from labeled data, comprising both benign and malicious keystroke patterns, to differentiate between them.</a:t>
            </a:r>
          </a:p>
          <a:p>
            <a:pPr>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Calibri" panose="020F0502020204030204" pitchFamily="34" charset="0"/>
              </a:rPr>
              <a:t>Prediction Process: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Once trained, the classifier identifies potentially malicious keystroke activities, triggering alerts or taking necessary actions to mitigate security risks.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DF02F7-9875-C5CF-4B00-989830CA4D25}"/>
              </a:ext>
            </a:extLst>
          </p:cNvPr>
          <p:cNvSpPr txBox="1"/>
          <p:nvPr/>
        </p:nvSpPr>
        <p:spPr>
          <a:xfrm>
            <a:off x="589360" y="944046"/>
            <a:ext cx="6093618" cy="707886"/>
          </a:xfrm>
          <a:prstGeom prst="rect">
            <a:avLst/>
          </a:prstGeom>
          <a:noFill/>
        </p:spPr>
        <p:txBody>
          <a:bodyPr wrap="square">
            <a:spAutoFit/>
          </a:bodyPr>
          <a:lstStyle/>
          <a:p>
            <a:r>
              <a:rPr lang="en-US" sz="4000" b="1" dirty="0">
                <a:solidFill>
                  <a:schemeClr val="accent1"/>
                </a:solidFill>
                <a:latin typeface="Arial"/>
                <a:ea typeface="+mj-lt"/>
                <a:cs typeface="Arial"/>
              </a:rPr>
              <a:t>DEPLOYMENT</a:t>
            </a:r>
            <a:r>
              <a:rPr lang="en-US" sz="2400" b="1" dirty="0">
                <a:solidFill>
                  <a:schemeClr val="accent1"/>
                </a:solidFill>
                <a:latin typeface="Arial"/>
                <a:ea typeface="+mj-lt"/>
                <a:cs typeface="Arial"/>
              </a:rPr>
              <a:t> </a:t>
            </a:r>
            <a:endParaRPr lang="en-IN" sz="2400" dirty="0"/>
          </a:p>
        </p:txBody>
      </p:sp>
      <p:sp>
        <p:nvSpPr>
          <p:cNvPr id="2" name="Rectangle 1">
            <a:extLst>
              <a:ext uri="{FF2B5EF4-FFF2-40B4-BE49-F238E27FC236}">
                <a16:creationId xmlns:a16="http://schemas.microsoft.com/office/drawing/2014/main" id="{A0D1F935-CB26-9792-906A-7150119053F0}"/>
              </a:ext>
            </a:extLst>
          </p:cNvPr>
          <p:cNvSpPr>
            <a:spLocks noChangeArrowheads="1"/>
          </p:cNvSpPr>
          <p:nvPr/>
        </p:nvSpPr>
        <p:spPr bwMode="auto">
          <a:xfrm>
            <a:off x="589360" y="1961557"/>
            <a:ext cx="946918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
                <a:srgbClr val="92D050"/>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keylogger is operating silently in the background to capture keystrokes in real-time.</a:t>
            </a:r>
          </a:p>
          <a:p>
            <a:pPr marR="0" lvl="0" defTabSz="914400" rtl="0" eaLnBrk="0" fontAlgn="base" latinLnBrk="0" hangingPunct="0">
              <a:lnSpc>
                <a:spcPct val="100000"/>
              </a:lnSpc>
              <a:spcBef>
                <a:spcPct val="0"/>
              </a:spcBef>
              <a:spcAft>
                <a:spcPct val="0"/>
              </a:spcAft>
              <a:buClr>
                <a:srgbClr val="92D050"/>
              </a:buClr>
              <a:buSzPct val="110000"/>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defTabSz="914400" rtl="0" eaLnBrk="0" fontAlgn="base" latinLnBrk="0" hangingPunct="0">
              <a:lnSpc>
                <a:spcPct val="100000"/>
              </a:lnSpc>
              <a:spcBef>
                <a:spcPct val="0"/>
              </a:spcBef>
              <a:spcAft>
                <a:spcPct val="0"/>
              </a:spcAft>
              <a:buClr>
                <a:srgbClr val="92D050"/>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It ensures persistent monitoring of user activities while remaining covert to evade </a:t>
            </a:r>
            <a:r>
              <a:rPr lang="en-US" altLang="en-US" sz="2000" dirty="0">
                <a:latin typeface="Calibri" panose="020F0502020204030204" pitchFamily="34" charset="0"/>
                <a:ea typeface="Calibri" panose="020F0502020204030204" pitchFamily="34" charset="0"/>
                <a:cs typeface="Calibri" panose="020F0502020204030204" pitchFamily="34" charset="0"/>
              </a:rPr>
              <a:t>detection.</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defTabSz="914400" rtl="0" eaLnBrk="0" fontAlgn="base" latinLnBrk="0" hangingPunct="0">
              <a:lnSpc>
                <a:spcPct val="100000"/>
              </a:lnSpc>
              <a:spcBef>
                <a:spcPct val="0"/>
              </a:spcBef>
              <a:spcAft>
                <a:spcPct val="0"/>
              </a:spcAft>
              <a:buClr>
                <a:srgbClr val="92D050"/>
              </a:buClr>
              <a:buSzPct val="110000"/>
              <a:buFont typeface="Wingdings" panose="05000000000000000000" pitchFamily="2" charset="2"/>
              <a:buChar char="§"/>
              <a:tabLst/>
            </a:pP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defTabSz="914400" rtl="0" eaLnBrk="0" fontAlgn="base" latinLnBrk="0" hangingPunct="0">
              <a:lnSpc>
                <a:spcPct val="100000"/>
              </a:lnSpc>
              <a:spcBef>
                <a:spcPct val="0"/>
              </a:spcBef>
              <a:spcAft>
                <a:spcPct val="0"/>
              </a:spcAft>
              <a:buClr>
                <a:srgbClr val="92D050"/>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Customizable alerts can be configured to trigger for suspicious keystroke patterns, facilitating timely intervention.</a:t>
            </a:r>
          </a:p>
          <a:p>
            <a:pPr marL="285750" marR="0" lvl="0" indent="-285750" defTabSz="914400" rtl="0" eaLnBrk="0" fontAlgn="base" latinLnBrk="0" hangingPunct="0">
              <a:lnSpc>
                <a:spcPct val="100000"/>
              </a:lnSpc>
              <a:spcBef>
                <a:spcPct val="0"/>
              </a:spcBef>
              <a:spcAft>
                <a:spcPct val="0"/>
              </a:spcAft>
              <a:buClr>
                <a:srgbClr val="92D050"/>
              </a:buClr>
              <a:buSzPct val="110000"/>
              <a:buFont typeface="Wingdings" panose="05000000000000000000" pitchFamily="2" charset="2"/>
              <a:buChar char="§"/>
              <a:tabLst/>
            </a:pP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defTabSz="914400" rtl="0" eaLnBrk="0" fontAlgn="base" latinLnBrk="0" hangingPunct="0">
              <a:lnSpc>
                <a:spcPct val="100000"/>
              </a:lnSpc>
              <a:spcBef>
                <a:spcPct val="0"/>
              </a:spcBef>
              <a:spcAft>
                <a:spcPct val="0"/>
              </a:spcAft>
              <a:buClr>
                <a:srgbClr val="92D050"/>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This deployment strengthens cybersecurity defenses by enabling proactive monitoring and detection of unauthorized activities, thereby safeguarding sensitive information from potential threats.</a:t>
            </a:r>
          </a:p>
          <a:p>
            <a:pPr marL="0" marR="0" lvl="0" indent="0" algn="l" defTabSz="914400" rtl="0" eaLnBrk="0" fontAlgn="base" latinLnBrk="0" hangingPunct="0">
              <a:lnSpc>
                <a:spcPct val="100000"/>
              </a:lnSpc>
              <a:spcBef>
                <a:spcPct val="0"/>
              </a:spcBef>
              <a:spcAft>
                <a:spcPct val="0"/>
              </a:spcAft>
              <a:buClr>
                <a:srgbClr val="92D050"/>
              </a:buClr>
              <a:buSzPct val="110000"/>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6D66DF71-32EC-DE04-57B0-DD3529454EE4}"/>
              </a:ext>
            </a:extLst>
          </p:cNvPr>
          <p:cNvSpPr>
            <a:spLocks noChangeArrowheads="1"/>
          </p:cNvSpPr>
          <p:nvPr/>
        </p:nvSpPr>
        <p:spPr bwMode="auto">
          <a:xfrm>
            <a:off x="0" y="0"/>
            <a:ext cx="2436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683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F286BA-9B79-F224-A65D-8524D3585669}"/>
              </a:ext>
            </a:extLst>
          </p:cNvPr>
          <p:cNvSpPr txBox="1"/>
          <p:nvPr/>
        </p:nvSpPr>
        <p:spPr>
          <a:xfrm>
            <a:off x="457200" y="912614"/>
            <a:ext cx="6096000" cy="707886"/>
          </a:xfrm>
          <a:prstGeom prst="rect">
            <a:avLst/>
          </a:prstGeom>
          <a:noFill/>
        </p:spPr>
        <p:txBody>
          <a:bodyPr wrap="square">
            <a:spAutoFit/>
          </a:bodyPr>
          <a:lstStyle/>
          <a:p>
            <a:r>
              <a:rPr lang="en-US" sz="4000" b="1" dirty="0">
                <a:solidFill>
                  <a:schemeClr val="accent1"/>
                </a:solidFill>
                <a:latin typeface="Arial" panose="020B0604020202020204" pitchFamily="34" charset="0"/>
                <a:cs typeface="Arial" panose="020B0604020202020204" pitchFamily="34" charset="0"/>
              </a:rPr>
              <a:t>T</a:t>
            </a:r>
            <a:r>
              <a:rPr lang="en-IN" sz="4000" b="1" dirty="0">
                <a:solidFill>
                  <a:schemeClr val="accent1"/>
                </a:solidFill>
                <a:latin typeface="Arial" panose="020B0604020202020204" pitchFamily="34" charset="0"/>
                <a:cs typeface="Arial" panose="020B0604020202020204" pitchFamily="34" charset="0"/>
              </a:rPr>
              <a:t>YPES OF KEYLOGGER</a:t>
            </a:r>
          </a:p>
        </p:txBody>
      </p:sp>
      <p:sp>
        <p:nvSpPr>
          <p:cNvPr id="5" name="TextBox 4">
            <a:extLst>
              <a:ext uri="{FF2B5EF4-FFF2-40B4-BE49-F238E27FC236}">
                <a16:creationId xmlns:a16="http://schemas.microsoft.com/office/drawing/2014/main" id="{B5DDA970-B5A6-7C60-3A83-8CFDDB767172}"/>
              </a:ext>
            </a:extLst>
          </p:cNvPr>
          <p:cNvSpPr txBox="1"/>
          <p:nvPr/>
        </p:nvSpPr>
        <p:spPr>
          <a:xfrm>
            <a:off x="594360" y="1993315"/>
            <a:ext cx="10789920" cy="400110"/>
          </a:xfrm>
          <a:prstGeom prst="rect">
            <a:avLst/>
          </a:prstGeom>
          <a:noFill/>
        </p:spPr>
        <p:txBody>
          <a:bodyPr wrap="square">
            <a:spAutoFit/>
          </a:bodyPr>
          <a:lstStyle/>
          <a:p>
            <a:pPr marL="342900" indent="-342900">
              <a:buClr>
                <a:schemeClr val="accent1"/>
              </a:buClr>
              <a:buSzPct val="10300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  Keyloggers can be categorized into hardware-based and software-based variants</a:t>
            </a:r>
            <a:r>
              <a:rPr lang="en-US" dirty="0"/>
              <a:t>.</a:t>
            </a:r>
            <a:endParaRPr lang="en-IN" dirty="0"/>
          </a:p>
        </p:txBody>
      </p:sp>
      <p:sp>
        <p:nvSpPr>
          <p:cNvPr id="7" name="TextBox 6">
            <a:extLst>
              <a:ext uri="{FF2B5EF4-FFF2-40B4-BE49-F238E27FC236}">
                <a16:creationId xmlns:a16="http://schemas.microsoft.com/office/drawing/2014/main" id="{A3366B33-56CF-DF5F-24BA-862C230B134F}"/>
              </a:ext>
            </a:extLst>
          </p:cNvPr>
          <p:cNvSpPr txBox="1"/>
          <p:nvPr/>
        </p:nvSpPr>
        <p:spPr>
          <a:xfrm>
            <a:off x="670560" y="2735462"/>
            <a:ext cx="10027920" cy="3139321"/>
          </a:xfrm>
          <a:prstGeom prst="rect">
            <a:avLst/>
          </a:prstGeom>
          <a:noFill/>
        </p:spPr>
        <p:txBody>
          <a:bodyPr wrap="square">
            <a:spAutoFit/>
          </a:bodyPr>
          <a:lstStyle/>
          <a:p>
            <a:pPr marL="342900" indent="-342900">
              <a:buClr>
                <a:schemeClr val="accent1"/>
              </a:buClr>
              <a:buSzPct val="103000"/>
              <a:buFont typeface="Wingdings" panose="05000000000000000000" pitchFamily="2" charset="2"/>
              <a:buChar char="§"/>
            </a:pP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b="1" dirty="0">
                <a:latin typeface="Calibri" panose="020F0502020204030204" pitchFamily="34" charset="0"/>
                <a:ea typeface="Calibri" panose="020F0502020204030204" pitchFamily="34" charset="0"/>
                <a:cs typeface="Calibri" panose="020F0502020204030204" pitchFamily="34" charset="0"/>
              </a:rPr>
              <a:t>Hardware Keylogger:</a:t>
            </a:r>
          </a:p>
          <a:p>
            <a:pPr>
              <a:buClr>
                <a:schemeClr val="accent1"/>
              </a:buClr>
              <a:buSzPct val="103000"/>
            </a:pPr>
            <a:endParaRPr lang="en-IN" sz="2000" b="1" dirty="0">
              <a:latin typeface="Calibri" panose="020F0502020204030204" pitchFamily="34" charset="0"/>
              <a:ea typeface="Calibri" panose="020F0502020204030204" pitchFamily="34" charset="0"/>
              <a:cs typeface="Calibri" panose="020F0502020204030204" pitchFamily="34" charset="0"/>
            </a:endParaRPr>
          </a:p>
          <a:p>
            <a:pPr>
              <a:buClr>
                <a:schemeClr val="accent1"/>
              </a:buClr>
              <a:buSzPct val="103000"/>
            </a:pPr>
            <a:r>
              <a:rPr lang="en-IN" sz="2000" b="1" dirty="0">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A discreet physical device intercepting keyboard input for covert surveillance or cybersecurity investigations.</a:t>
            </a:r>
          </a:p>
          <a:p>
            <a:pPr marL="342900" indent="-342900">
              <a:buClr>
                <a:schemeClr val="accent1"/>
              </a:buClr>
              <a:buSzPct val="103000"/>
              <a:buFont typeface="Wingdings" panose="05000000000000000000" pitchFamily="2" charset="2"/>
              <a:buChar char="§"/>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buClr>
                <a:schemeClr val="accent1"/>
              </a:buClr>
              <a:buSzPct val="103000"/>
              <a:buFont typeface="Wingdings" panose="05000000000000000000" pitchFamily="2" charset="2"/>
              <a:buChar char="§"/>
            </a:pPr>
            <a:r>
              <a:rPr lang="en-IN" sz="2000" b="1" dirty="0">
                <a:latin typeface="Calibri" panose="020F0502020204030204" pitchFamily="34" charset="0"/>
                <a:ea typeface="Calibri" panose="020F0502020204030204" pitchFamily="34" charset="0"/>
                <a:cs typeface="Calibri" panose="020F0502020204030204" pitchFamily="34" charset="0"/>
              </a:rPr>
              <a:t>Software Keylogger:</a:t>
            </a:r>
          </a:p>
          <a:p>
            <a:pPr marL="342900" indent="-342900">
              <a:buClr>
                <a:schemeClr val="accent1"/>
              </a:buClr>
              <a:buSzPct val="103000"/>
              <a:buFont typeface="Wingdings" panose="05000000000000000000" pitchFamily="2" charset="2"/>
              <a:buChar char="§"/>
            </a:pPr>
            <a:endParaRPr lang="en-IN" sz="2000" b="1" dirty="0">
              <a:latin typeface="Calibri" panose="020F0502020204030204" pitchFamily="34" charset="0"/>
              <a:ea typeface="Calibri" panose="020F0502020204030204" pitchFamily="34" charset="0"/>
              <a:cs typeface="Calibri" panose="020F0502020204030204" pitchFamily="34" charset="0"/>
            </a:endParaRPr>
          </a:p>
          <a:p>
            <a:pPr>
              <a:buClr>
                <a:schemeClr val="accent1"/>
              </a:buClr>
              <a:buSzPct val="103000"/>
            </a:pPr>
            <a:r>
              <a:rPr lang="en-IN" sz="2000" dirty="0">
                <a:latin typeface="Calibri" panose="020F0502020204030204" pitchFamily="34" charset="0"/>
                <a:ea typeface="Calibri" panose="020F0502020204030204" pitchFamily="34" charset="0"/>
                <a:cs typeface="Calibri" panose="020F0502020204030204" pitchFamily="34" charset="0"/>
              </a:rPr>
              <a:t>      A program capturing keystrokes and user activities, used for monitoring, cybersecurity investigations, or malicious purposes like identity theft.</a:t>
            </a:r>
          </a:p>
          <a:p>
            <a:endParaRPr lang="en-IN" dirty="0"/>
          </a:p>
        </p:txBody>
      </p:sp>
    </p:spTree>
    <p:extLst>
      <p:ext uri="{BB962C8B-B14F-4D97-AF65-F5344CB8AC3E}">
        <p14:creationId xmlns:p14="http://schemas.microsoft.com/office/powerpoint/2010/main" val="25992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F3EFF0-D88B-0B83-593F-C6A9E5B77872}"/>
              </a:ext>
            </a:extLst>
          </p:cNvPr>
          <p:cNvSpPr txBox="1"/>
          <p:nvPr/>
        </p:nvSpPr>
        <p:spPr>
          <a:xfrm>
            <a:off x="441960" y="958334"/>
            <a:ext cx="6096000" cy="707886"/>
          </a:xfrm>
          <a:prstGeom prst="rect">
            <a:avLst/>
          </a:prstGeom>
          <a:noFill/>
        </p:spPr>
        <p:txBody>
          <a:bodyPr wrap="square">
            <a:spAutoFit/>
          </a:bodyPr>
          <a:lstStyle/>
          <a:p>
            <a:r>
              <a:rPr lang="en-US" sz="4000" b="1" dirty="0">
                <a:solidFill>
                  <a:schemeClr val="accent1"/>
                </a:solidFill>
                <a:latin typeface="Arial" panose="020B0604020202020204" pitchFamily="34" charset="0"/>
                <a:cs typeface="Arial" panose="020B0604020202020204" pitchFamily="34" charset="0"/>
              </a:rPr>
              <a:t>RESULT</a:t>
            </a:r>
            <a:endParaRPr lang="en-IN" sz="4000" b="1" dirty="0">
              <a:solidFill>
                <a:schemeClr val="accent1"/>
              </a:solidFill>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184883AA-5088-8876-D666-EBD6043EBFD7}"/>
              </a:ext>
            </a:extLst>
          </p:cNvPr>
          <p:cNvPicPr>
            <a:picLocks noChangeAspect="1"/>
          </p:cNvPicPr>
          <p:nvPr/>
        </p:nvPicPr>
        <p:blipFill>
          <a:blip r:embed="rId2"/>
          <a:stretch>
            <a:fillRect/>
          </a:stretch>
        </p:blipFill>
        <p:spPr>
          <a:xfrm>
            <a:off x="785271" y="1952320"/>
            <a:ext cx="7763958" cy="4363059"/>
          </a:xfrm>
          <a:prstGeom prst="rect">
            <a:avLst/>
          </a:prstGeom>
        </p:spPr>
      </p:pic>
    </p:spTree>
    <p:extLst>
      <p:ext uri="{BB962C8B-B14F-4D97-AF65-F5344CB8AC3E}">
        <p14:creationId xmlns:p14="http://schemas.microsoft.com/office/powerpoint/2010/main" val="3104924018"/>
      </p:ext>
    </p:extLst>
  </p:cSld>
  <p:clrMapOvr>
    <a:masterClrMapping/>
  </p:clrMapOvr>
</p:sld>
</file>

<file path=ppt/theme/theme1.xml><?xml version="1.0" encoding="utf-8"?>
<a:theme xmlns:a="http://schemas.openxmlformats.org/drawingml/2006/main" name="DividendVTI">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93</TotalTime>
  <Words>866</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Franklin Gothic Book</vt:lpstr>
      <vt:lpstr>Franklin Gothic Demi</vt:lpstr>
      <vt:lpstr>Söhne</vt:lpstr>
      <vt:lpstr>Wingdings</vt:lpstr>
      <vt:lpstr>Wingdings 2</vt:lpstr>
      <vt:lpstr>DividendVTI</vt:lpstr>
      <vt:lpstr>KEYLOGGER &amp; SECURITY</vt:lpstr>
      <vt:lpstr>OUTLINE</vt:lpstr>
      <vt:lpstr>Problem Statement</vt:lpstr>
      <vt:lpstr>Proposed Solution</vt:lpstr>
      <vt:lpstr>System  Approach</vt:lpstr>
      <vt:lpstr>Algorithm </vt:lpstr>
      <vt:lpstr>PowerPoint Presentation</vt:lpstr>
      <vt:lpstr>PowerPoint Presentation</vt:lpstr>
      <vt:lpstr>PowerPoint Presentation</vt:lpstr>
      <vt:lpstr>PowerPoint Presentation</vt:lpstr>
      <vt:lpstr>PowerPoint Presentation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Prabha K</cp:lastModifiedBy>
  <cp:revision>24</cp:revision>
  <dcterms:created xsi:type="dcterms:W3CDTF">2021-05-26T16:50:10Z</dcterms:created>
  <dcterms:modified xsi:type="dcterms:W3CDTF">2024-04-03T06:39:26Z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