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25"/>
  </p:notesMasterIdLst>
  <p:sldIdLst>
    <p:sldId id="547" r:id="rId2"/>
    <p:sldId id="549" r:id="rId3"/>
    <p:sldId id="550" r:id="rId4"/>
    <p:sldId id="552" r:id="rId5"/>
    <p:sldId id="553" r:id="rId6"/>
    <p:sldId id="554" r:id="rId7"/>
    <p:sldId id="555" r:id="rId8"/>
    <p:sldId id="556" r:id="rId9"/>
    <p:sldId id="557" r:id="rId10"/>
    <p:sldId id="558" r:id="rId11"/>
    <p:sldId id="559" r:id="rId12"/>
    <p:sldId id="560" r:id="rId13"/>
    <p:sldId id="562" r:id="rId14"/>
    <p:sldId id="563" r:id="rId15"/>
    <p:sldId id="572" r:id="rId16"/>
    <p:sldId id="573" r:id="rId17"/>
    <p:sldId id="574" r:id="rId18"/>
    <p:sldId id="575" r:id="rId19"/>
    <p:sldId id="576" r:id="rId20"/>
    <p:sldId id="577" r:id="rId21"/>
    <p:sldId id="578" r:id="rId22"/>
    <p:sldId id="579" r:id="rId23"/>
    <p:sldId id="581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A50021"/>
    <a:srgbClr val="000099"/>
    <a:srgbClr val="CC0000"/>
    <a:srgbClr val="000000"/>
    <a:srgbClr val="FF0000"/>
    <a:srgbClr val="3366CC"/>
    <a:srgbClr val="CC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1" autoAdjust="0"/>
    <p:restoredTop sz="91095" autoAdjust="0"/>
  </p:normalViewPr>
  <p:slideViewPr>
    <p:cSldViewPr>
      <p:cViewPr>
        <p:scale>
          <a:sx n="66" d="100"/>
          <a:sy n="66" d="100"/>
        </p:scale>
        <p:origin x="-1518" y="-30"/>
      </p:cViewPr>
      <p:guideLst>
        <p:guide orient="horz" pos="816"/>
        <p:guide pos="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1.wmf"/><Relationship Id="rId1" Type="http://schemas.openxmlformats.org/officeDocument/2006/relationships/image" Target="../media/image7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9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99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9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BBCF4FB-3A43-4FF3-A2F3-3F691DA11F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05AFE-FF8C-4D05-B68C-DC1577342B71}" type="slidenum">
              <a:rPr lang="en-US" altLang="zh-CN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1026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12995" name="Rectangle 102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7D5C4-8C87-4E9A-ABB5-D4B90F99CC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12DF2-DC56-415B-B337-083145C5B0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37C05-032E-4419-AD33-785C79112F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7DE84-C114-4735-8F4C-57DC3A03FD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194175" cy="2020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78288"/>
            <a:ext cx="4194175" cy="20208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FC691-FA19-417A-B502-859CE1A832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A64B9-8058-4ED1-86C5-2A90C1D68B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DE6B1-F2A6-446C-84DE-232C8ACF8B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7F0AF-0E63-4302-83DB-28EEC12860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75540-AC42-47C1-A23E-0F20C28934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CFF40-2B6D-4630-9EC5-BE4D18A266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C6923-381A-41C0-A2B8-514CC75768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17CD8-F0D7-4175-89CB-16991587A0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B4EE0-4E59-49CF-B103-38E9B31DAF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758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1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1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5E688902-0411-49D9-B509-135DF7E456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1.png"/><Relationship Id="rId4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5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1.bin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0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92213" y="3938588"/>
            <a:ext cx="6357937" cy="1143000"/>
          </a:xfrm>
        </p:spPr>
        <p:txBody>
          <a:bodyPr/>
          <a:lstStyle/>
          <a:p>
            <a:pPr algn="l" eaLnBrk="1" hangingPunct="1">
              <a:lnSpc>
                <a:spcPct val="125000"/>
              </a:lnSpc>
            </a:pPr>
            <a:r>
              <a:rPr lang="zh-CN" altLang="en-US" sz="3600" b="1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3600" b="1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3600" b="1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章  离散时间傅立叶变换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750888" y="5233988"/>
            <a:ext cx="7729537" cy="57785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bg1"/>
                </a:solidFill>
                <a:latin typeface="Times New Roman" pitchFamily="18" charset="0"/>
              </a:rPr>
              <a:t>The  Discrete-Time  Fourier Transform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667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第五</a:t>
            </a:r>
            <a:r>
              <a:rPr lang="zh-CN" altLang="en-US" sz="3200" b="1" smtClean="0"/>
              <a:t>章  离散时间傅里叶变换</a:t>
            </a:r>
            <a:endParaRPr lang="zh-CN" altLang="en-US" sz="3200" b="1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3568" y="1366838"/>
            <a:ext cx="7997825" cy="54911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85118" y="3352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99592" y="1484784"/>
            <a:ext cx="725487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离散时间傅立叶变换； 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常用信号的离散时间傅立叶变换对</a:t>
            </a:r>
            <a:r>
              <a:rPr kumimoji="1"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3. </a:t>
            </a:r>
            <a:r>
              <a:rPr kumimoji="1" lang="en-US" altLang="zh-CN" sz="2800" b="1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傅立叶变换的</a:t>
            </a:r>
            <a:r>
              <a:rPr kumimoji="1" lang="zh-CN" altLang="en-US" sz="28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性质（根据连续时间傅里叶变换性质推导）；</a:t>
            </a:r>
            <a:endParaRPr kumimoji="1" lang="zh-CN" altLang="en-US" sz="2800" b="1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4. 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系统的频率响应与系统的频域分析方法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itchFamily="18" charset="0"/>
              </a:rPr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848" name="Object 2048"/>
          <p:cNvGraphicFramePr>
            <a:graphicFrameLocks noChangeAspect="1"/>
          </p:cNvGraphicFramePr>
          <p:nvPr/>
        </p:nvGraphicFramePr>
        <p:xfrm>
          <a:off x="1560513" y="2371725"/>
          <a:ext cx="4641850" cy="1031875"/>
        </p:xfrm>
        <a:graphic>
          <a:graphicData uri="http://schemas.openxmlformats.org/presentationml/2006/ole">
            <p:oleObj spid="_x0000_s414722" name="Equation" r:id="rId3" imgW="1942920" imgH="431640" progId="">
              <p:embed/>
            </p:oleObj>
          </a:graphicData>
        </a:graphic>
      </p:graphicFrame>
      <p:sp>
        <p:nvSpPr>
          <p:cNvPr id="8199" name="Text Box 2052"/>
          <p:cNvSpPr txBox="1">
            <a:spLocks noChangeArrowheads="1"/>
          </p:cNvSpPr>
          <p:nvPr/>
        </p:nvSpPr>
        <p:spPr bwMode="auto">
          <a:xfrm>
            <a:off x="765175" y="933450"/>
            <a:ext cx="6388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en-US" altLang="zh-CN" sz="2800" b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b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常用信号的离散时间傅立叶变换</a:t>
            </a:r>
          </a:p>
        </p:txBody>
      </p:sp>
      <p:graphicFrame>
        <p:nvGraphicFramePr>
          <p:cNvPr id="718849" name="Object 2049"/>
          <p:cNvGraphicFramePr>
            <a:graphicFrameLocks noChangeAspect="1"/>
          </p:cNvGraphicFramePr>
          <p:nvPr/>
        </p:nvGraphicFramePr>
        <p:xfrm>
          <a:off x="2060575" y="4079875"/>
          <a:ext cx="4041775" cy="1089025"/>
        </p:xfrm>
        <a:graphic>
          <a:graphicData uri="http://schemas.openxmlformats.org/presentationml/2006/ole">
            <p:oleObj spid="_x0000_s414723" name="Equation" r:id="rId4" imgW="1790640" imgH="431640" progId="">
              <p:embed/>
            </p:oleObj>
          </a:graphicData>
        </a:graphic>
      </p:graphicFrame>
      <p:grpSp>
        <p:nvGrpSpPr>
          <p:cNvPr id="2" name="Group 2089"/>
          <p:cNvGrpSpPr>
            <a:grpSpLocks/>
          </p:cNvGrpSpPr>
          <p:nvPr/>
        </p:nvGrpSpPr>
        <p:grpSpPr bwMode="auto">
          <a:xfrm>
            <a:off x="1325563" y="3468688"/>
            <a:ext cx="6975475" cy="547687"/>
            <a:chOff x="835" y="2185"/>
            <a:chExt cx="4394" cy="345"/>
          </a:xfrm>
        </p:grpSpPr>
        <p:sp>
          <p:nvSpPr>
            <p:cNvPr id="8203" name="Text Box 2053"/>
            <p:cNvSpPr txBox="1">
              <a:spLocks noChangeArrowheads="1"/>
            </p:cNvSpPr>
            <p:nvPr/>
          </p:nvSpPr>
          <p:spPr bwMode="auto">
            <a:xfrm>
              <a:off x="835" y="2185"/>
              <a:ext cx="43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通常     是复函数，用它的模和相位表示</a:t>
              </a:r>
              <a:r>
                <a:rPr lang="en-US" altLang="zh-CN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</a:p>
          </p:txBody>
        </p:sp>
        <p:graphicFrame>
          <p:nvGraphicFramePr>
            <p:cNvPr id="8198" name="Object 2052"/>
            <p:cNvGraphicFramePr>
              <a:graphicFrameLocks noChangeAspect="1"/>
            </p:cNvGraphicFramePr>
            <p:nvPr/>
          </p:nvGraphicFramePr>
          <p:xfrm>
            <a:off x="1297" y="2213"/>
            <a:ext cx="669" cy="317"/>
          </p:xfrm>
          <a:graphic>
            <a:graphicData uri="http://schemas.openxmlformats.org/presentationml/2006/ole">
              <p:oleObj spid="_x0000_s414726" name="Equation" r:id="rId5" imgW="482400" imgH="228600" progId="">
                <p:embed/>
              </p:oleObj>
            </a:graphicData>
          </a:graphic>
        </p:graphicFrame>
      </p:grpSp>
      <p:graphicFrame>
        <p:nvGraphicFramePr>
          <p:cNvPr id="718850" name="Object 2050"/>
          <p:cNvGraphicFramePr>
            <a:graphicFrameLocks noChangeAspect="1"/>
          </p:cNvGraphicFramePr>
          <p:nvPr/>
        </p:nvGraphicFramePr>
        <p:xfrm>
          <a:off x="1865313" y="5349875"/>
          <a:ext cx="4067175" cy="927100"/>
        </p:xfrm>
        <a:graphic>
          <a:graphicData uri="http://schemas.openxmlformats.org/presentationml/2006/ole">
            <p:oleObj spid="_x0000_s414724" name="Equation" r:id="rId6" imgW="1726920" imgH="393480" progId="">
              <p:embed/>
            </p:oleObj>
          </a:graphicData>
        </a:graphic>
      </p:graphicFrame>
      <p:grpSp>
        <p:nvGrpSpPr>
          <p:cNvPr id="3" name="Group 2088"/>
          <p:cNvGrpSpPr>
            <a:grpSpLocks/>
          </p:cNvGrpSpPr>
          <p:nvPr/>
        </p:nvGrpSpPr>
        <p:grpSpPr bwMode="auto">
          <a:xfrm>
            <a:off x="1233488" y="1670050"/>
            <a:ext cx="4124325" cy="636588"/>
            <a:chOff x="777" y="1052"/>
            <a:chExt cx="2598" cy="401"/>
          </a:xfrm>
        </p:grpSpPr>
        <p:sp>
          <p:nvSpPr>
            <p:cNvPr id="8202" name="Text Box 2082"/>
            <p:cNvSpPr txBox="1">
              <a:spLocks noChangeArrowheads="1"/>
            </p:cNvSpPr>
            <p:nvPr/>
          </p:nvSpPr>
          <p:spPr bwMode="auto">
            <a:xfrm>
              <a:off x="777" y="1078"/>
              <a:ext cx="3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1.</a:t>
              </a:r>
            </a:p>
          </p:txBody>
        </p:sp>
        <p:graphicFrame>
          <p:nvGraphicFramePr>
            <p:cNvPr id="8197" name="Object 2051"/>
            <p:cNvGraphicFramePr>
              <a:graphicFrameLocks noChangeAspect="1"/>
            </p:cNvGraphicFramePr>
            <p:nvPr/>
          </p:nvGraphicFramePr>
          <p:xfrm>
            <a:off x="1112" y="1052"/>
            <a:ext cx="2263" cy="401"/>
          </p:xfrm>
          <a:graphic>
            <a:graphicData uri="http://schemas.openxmlformats.org/presentationml/2006/ole">
              <p:oleObj spid="_x0000_s414725" name="Equation" r:id="rId7" imgW="1434960" imgH="253800" progId="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8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8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8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8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93725" y="681038"/>
            <a:ext cx="4051300" cy="5792787"/>
            <a:chOff x="374" y="429"/>
            <a:chExt cx="2552" cy="3649"/>
          </a:xfrm>
        </p:grpSpPr>
        <p:pic>
          <p:nvPicPr>
            <p:cNvPr id="9223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4" y="429"/>
              <a:ext cx="2552" cy="3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9219" name="Object 1"/>
            <p:cNvGraphicFramePr>
              <a:graphicFrameLocks noChangeAspect="1"/>
            </p:cNvGraphicFramePr>
            <p:nvPr/>
          </p:nvGraphicFramePr>
          <p:xfrm>
            <a:off x="1199" y="3851"/>
            <a:ext cx="713" cy="227"/>
          </p:xfrm>
          <a:graphic>
            <a:graphicData uri="http://schemas.openxmlformats.org/presentationml/2006/ole">
              <p:oleObj spid="_x0000_s415747" name="Equation" r:id="rId4" imgW="558720" imgH="177480" progId="">
                <p:embed/>
              </p:oleObj>
            </a:graphicData>
          </a:graphic>
        </p:graphicFrame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75200" y="900113"/>
            <a:ext cx="4368800" cy="5559425"/>
            <a:chOff x="3008" y="567"/>
            <a:chExt cx="2752" cy="3502"/>
          </a:xfrm>
        </p:grpSpPr>
        <p:pic>
          <p:nvPicPr>
            <p:cNvPr id="9222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08" y="567"/>
              <a:ext cx="2752" cy="3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9218" name="Object 0"/>
            <p:cNvGraphicFramePr>
              <a:graphicFrameLocks noChangeAspect="1"/>
            </p:cNvGraphicFramePr>
            <p:nvPr/>
          </p:nvGraphicFramePr>
          <p:xfrm>
            <a:off x="3869" y="3842"/>
            <a:ext cx="844" cy="227"/>
          </p:xfrm>
          <a:graphic>
            <a:graphicData uri="http://schemas.openxmlformats.org/presentationml/2006/ole">
              <p:oleObj spid="_x0000_s415746" name="Equation" r:id="rId6" imgW="660240" imgH="177480" progId="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1034"/>
          <p:cNvSpPr txBox="1">
            <a:spLocks noChangeArrowheads="1"/>
          </p:cNvSpPr>
          <p:nvPr/>
        </p:nvSpPr>
        <p:spPr bwMode="auto">
          <a:xfrm>
            <a:off x="996950" y="850900"/>
            <a:ext cx="2506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由图可以得到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pSp>
        <p:nvGrpSpPr>
          <p:cNvPr id="2" name="Group 1041"/>
          <p:cNvGrpSpPr>
            <a:grpSpLocks/>
          </p:cNvGrpSpPr>
          <p:nvPr/>
        </p:nvGrpSpPr>
        <p:grpSpPr bwMode="auto">
          <a:xfrm>
            <a:off x="995363" y="2133600"/>
            <a:ext cx="7778750" cy="544513"/>
            <a:chOff x="627" y="1344"/>
            <a:chExt cx="4900" cy="343"/>
          </a:xfrm>
        </p:grpSpPr>
        <p:sp>
          <p:nvSpPr>
            <p:cNvPr id="10256" name="Text Box 1031"/>
            <p:cNvSpPr txBox="1">
              <a:spLocks noChangeArrowheads="1"/>
            </p:cNvSpPr>
            <p:nvPr/>
          </p:nvSpPr>
          <p:spPr bwMode="auto">
            <a:xfrm>
              <a:off x="1593" y="1344"/>
              <a:ext cx="15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时，高通特性</a:t>
              </a:r>
              <a:r>
                <a:rPr lang="en-US" altLang="zh-CN" sz="2800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</a:p>
          </p:txBody>
        </p:sp>
        <p:sp>
          <p:nvSpPr>
            <p:cNvPr id="10257" name="Text Box 1033"/>
            <p:cNvSpPr txBox="1">
              <a:spLocks noChangeArrowheads="1"/>
            </p:cNvSpPr>
            <p:nvPr/>
          </p:nvSpPr>
          <p:spPr bwMode="auto">
            <a:xfrm>
              <a:off x="3754" y="1360"/>
              <a:ext cx="177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99"/>
                  </a:solidFill>
                  <a:ea typeface="楷体_GB2312" pitchFamily="49" charset="-122"/>
                </a:rPr>
                <a:t>摆动指数衰减</a:t>
              </a:r>
            </a:p>
          </p:txBody>
        </p:sp>
        <p:graphicFrame>
          <p:nvGraphicFramePr>
            <p:cNvPr id="10247" name="Object 1036"/>
            <p:cNvGraphicFramePr>
              <a:graphicFrameLocks noChangeAspect="1"/>
            </p:cNvGraphicFramePr>
            <p:nvPr/>
          </p:nvGraphicFramePr>
          <p:xfrm>
            <a:off x="627" y="1392"/>
            <a:ext cx="1021" cy="275"/>
          </p:xfrm>
          <a:graphic>
            <a:graphicData uri="http://schemas.openxmlformats.org/presentationml/2006/ole">
              <p:oleObj spid="_x0000_s416775" name="Equation" r:id="rId3" imgW="660240" imgH="177480" progId="">
                <p:embed/>
              </p:oleObj>
            </a:graphicData>
          </a:graphic>
        </p:graphicFrame>
        <p:graphicFrame>
          <p:nvGraphicFramePr>
            <p:cNvPr id="10248" name="Object 1037"/>
            <p:cNvGraphicFramePr>
              <a:graphicFrameLocks noChangeAspect="1"/>
            </p:cNvGraphicFramePr>
            <p:nvPr/>
          </p:nvGraphicFramePr>
          <p:xfrm>
            <a:off x="3278" y="1393"/>
            <a:ext cx="509" cy="285"/>
          </p:xfrm>
          <a:graphic>
            <a:graphicData uri="http://schemas.openxmlformats.org/presentationml/2006/ole">
              <p:oleObj spid="_x0000_s416776" name="Equation" r:id="rId4" imgW="317160" imgH="177480" progId="">
                <p:embed/>
              </p:oleObj>
            </a:graphicData>
          </a:graphic>
        </p:graphicFrame>
      </p:grpSp>
      <p:grpSp>
        <p:nvGrpSpPr>
          <p:cNvPr id="3" name="Group 1040"/>
          <p:cNvGrpSpPr>
            <a:grpSpLocks/>
          </p:cNvGrpSpPr>
          <p:nvPr/>
        </p:nvGrpSpPr>
        <p:grpSpPr bwMode="auto">
          <a:xfrm>
            <a:off x="1274763" y="1473200"/>
            <a:ext cx="7391400" cy="520700"/>
            <a:chOff x="803" y="928"/>
            <a:chExt cx="4656" cy="328"/>
          </a:xfrm>
        </p:grpSpPr>
        <p:sp>
          <p:nvSpPr>
            <p:cNvPr id="10254" name="Text Box 1030"/>
            <p:cNvSpPr txBox="1">
              <a:spLocks noChangeArrowheads="1"/>
            </p:cNvSpPr>
            <p:nvPr/>
          </p:nvSpPr>
          <p:spPr bwMode="auto">
            <a:xfrm>
              <a:off x="1603" y="928"/>
              <a:ext cx="15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时，低通特性</a:t>
              </a:r>
              <a:r>
                <a:rPr lang="en-US" altLang="zh-CN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</a:p>
          </p:txBody>
        </p:sp>
        <p:sp>
          <p:nvSpPr>
            <p:cNvPr id="10255" name="Text Box 1032"/>
            <p:cNvSpPr txBox="1">
              <a:spLocks noChangeArrowheads="1"/>
            </p:cNvSpPr>
            <p:nvPr/>
          </p:nvSpPr>
          <p:spPr bwMode="auto">
            <a:xfrm>
              <a:off x="3753" y="929"/>
              <a:ext cx="17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99"/>
                  </a:solidFill>
                  <a:ea typeface="楷体_GB2312" pitchFamily="49" charset="-122"/>
                </a:rPr>
                <a:t>单调指数衰减</a:t>
              </a:r>
            </a:p>
          </p:txBody>
        </p:sp>
        <p:graphicFrame>
          <p:nvGraphicFramePr>
            <p:cNvPr id="10245" name="Object 1035"/>
            <p:cNvGraphicFramePr>
              <a:graphicFrameLocks noChangeAspect="1"/>
            </p:cNvGraphicFramePr>
            <p:nvPr/>
          </p:nvGraphicFramePr>
          <p:xfrm>
            <a:off x="803" y="958"/>
            <a:ext cx="836" cy="266"/>
          </p:xfrm>
          <a:graphic>
            <a:graphicData uri="http://schemas.openxmlformats.org/presentationml/2006/ole">
              <p:oleObj spid="_x0000_s416773" name="Equation" r:id="rId5" imgW="558720" imgH="177480" progId="">
                <p:embed/>
              </p:oleObj>
            </a:graphicData>
          </a:graphic>
        </p:graphicFrame>
        <p:graphicFrame>
          <p:nvGraphicFramePr>
            <p:cNvPr id="10246" name="Object 1038"/>
            <p:cNvGraphicFramePr>
              <a:graphicFrameLocks noChangeAspect="1"/>
            </p:cNvGraphicFramePr>
            <p:nvPr/>
          </p:nvGraphicFramePr>
          <p:xfrm>
            <a:off x="3279" y="970"/>
            <a:ext cx="509" cy="285"/>
          </p:xfrm>
          <a:graphic>
            <a:graphicData uri="http://schemas.openxmlformats.org/presentationml/2006/ole">
              <p:oleObj spid="_x0000_s416774" name="Equation" r:id="rId6" imgW="317160" imgH="177480" progId="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0896" name="Object 1024"/>
          <p:cNvGraphicFramePr>
            <a:graphicFrameLocks noChangeAspect="1"/>
          </p:cNvGraphicFramePr>
          <p:nvPr/>
        </p:nvGraphicFramePr>
        <p:xfrm>
          <a:off x="1536700" y="2527300"/>
          <a:ext cx="5803900" cy="1739900"/>
        </p:xfrm>
        <a:graphic>
          <a:graphicData uri="http://schemas.openxmlformats.org/presentationml/2006/ole">
            <p:oleObj spid="_x0000_s417794" name="Equation" r:id="rId3" imgW="2247840" imgH="736560" progId="">
              <p:embed/>
            </p:oleObj>
          </a:graphicData>
        </a:graphic>
      </p:graphicFrame>
      <p:grpSp>
        <p:nvGrpSpPr>
          <p:cNvPr id="2" name="Group 1039"/>
          <p:cNvGrpSpPr>
            <a:grpSpLocks/>
          </p:cNvGrpSpPr>
          <p:nvPr/>
        </p:nvGrpSpPr>
        <p:grpSpPr bwMode="auto">
          <a:xfrm>
            <a:off x="2684463" y="1250950"/>
            <a:ext cx="3568700" cy="1239838"/>
            <a:chOff x="1920" y="799"/>
            <a:chExt cx="2633" cy="925"/>
          </a:xfrm>
        </p:grpSpPr>
        <p:graphicFrame>
          <p:nvGraphicFramePr>
            <p:cNvPr id="11268" name="Object 1026"/>
            <p:cNvGraphicFramePr>
              <a:graphicFrameLocks noChangeAspect="1"/>
            </p:cNvGraphicFramePr>
            <p:nvPr/>
          </p:nvGraphicFramePr>
          <p:xfrm>
            <a:off x="1920" y="799"/>
            <a:ext cx="1311" cy="925"/>
          </p:xfrm>
          <a:graphic>
            <a:graphicData uri="http://schemas.openxmlformats.org/presentationml/2006/ole">
              <p:oleObj spid="_x0000_s417796" name="Equation" r:id="rId4" imgW="647640" imgH="457200" progId="">
                <p:embed/>
              </p:oleObj>
            </a:graphicData>
          </a:graphic>
        </p:graphicFrame>
        <p:graphicFrame>
          <p:nvGraphicFramePr>
            <p:cNvPr id="11269" name="Object 1027"/>
            <p:cNvGraphicFramePr>
              <a:graphicFrameLocks noChangeAspect="1"/>
            </p:cNvGraphicFramePr>
            <p:nvPr/>
          </p:nvGraphicFramePr>
          <p:xfrm>
            <a:off x="3812" y="868"/>
            <a:ext cx="741" cy="843"/>
          </p:xfrm>
          <a:graphic>
            <a:graphicData uri="http://schemas.openxmlformats.org/presentationml/2006/ole">
              <p:oleObj spid="_x0000_s417797" name="公式" r:id="rId5" imgW="469800" imgH="507960" progId="">
                <p:embed/>
              </p:oleObj>
            </a:graphicData>
          </a:graphic>
        </p:graphicFrame>
      </p:grpSp>
      <p:sp>
        <p:nvSpPr>
          <p:cNvPr id="11271" name="Text Box 1032"/>
          <p:cNvSpPr txBox="1">
            <a:spLocks noChangeArrowheads="1"/>
          </p:cNvSpPr>
          <p:nvPr/>
        </p:nvSpPr>
        <p:spPr bwMode="auto">
          <a:xfrm>
            <a:off x="893763" y="922338"/>
            <a:ext cx="208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99"/>
                </a:solidFill>
                <a:ea typeface="楷体_GB2312" pitchFamily="49" charset="-122"/>
              </a:rPr>
              <a:t>2.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矩形脉冲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pSp>
        <p:nvGrpSpPr>
          <p:cNvPr id="3" name="Group 1042"/>
          <p:cNvGrpSpPr>
            <a:grpSpLocks/>
          </p:cNvGrpSpPr>
          <p:nvPr/>
        </p:nvGrpSpPr>
        <p:grpSpPr bwMode="auto">
          <a:xfrm>
            <a:off x="1524000" y="5368925"/>
            <a:ext cx="3713163" cy="609600"/>
            <a:chOff x="960" y="3382"/>
            <a:chExt cx="2339" cy="384"/>
          </a:xfrm>
        </p:grpSpPr>
        <p:sp>
          <p:nvSpPr>
            <p:cNvPr id="11277" name="Text Box 1033"/>
            <p:cNvSpPr txBox="1">
              <a:spLocks noChangeArrowheads="1"/>
            </p:cNvSpPr>
            <p:nvPr/>
          </p:nvSpPr>
          <p:spPr bwMode="auto">
            <a:xfrm>
              <a:off x="960" y="3383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99"/>
                  </a:solidFill>
                  <a:ea typeface="楷体_GB2312" pitchFamily="49" charset="-122"/>
                </a:rPr>
                <a:t>当</a:t>
              </a:r>
            </a:p>
          </p:txBody>
        </p:sp>
        <p:graphicFrame>
          <p:nvGraphicFramePr>
            <p:cNvPr id="11267" name="Object 1025"/>
            <p:cNvGraphicFramePr>
              <a:graphicFrameLocks noChangeAspect="1"/>
            </p:cNvGraphicFramePr>
            <p:nvPr/>
          </p:nvGraphicFramePr>
          <p:xfrm>
            <a:off x="1279" y="3394"/>
            <a:ext cx="657" cy="372"/>
          </p:xfrm>
          <a:graphic>
            <a:graphicData uri="http://schemas.openxmlformats.org/presentationml/2006/ole">
              <p:oleObj spid="_x0000_s417795" name="Equation" r:id="rId6" imgW="431640" imgH="215640" progId="">
                <p:embed/>
              </p:oleObj>
            </a:graphicData>
          </a:graphic>
        </p:graphicFrame>
        <p:sp>
          <p:nvSpPr>
            <p:cNvPr id="11278" name="Text Box 1035"/>
            <p:cNvSpPr txBox="1">
              <a:spLocks noChangeArrowheads="1"/>
            </p:cNvSpPr>
            <p:nvPr/>
          </p:nvSpPr>
          <p:spPr bwMode="auto">
            <a:xfrm>
              <a:off x="1945" y="3382"/>
              <a:ext cx="1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时，可得到</a:t>
              </a:r>
              <a:r>
                <a:rPr lang="en-US" altLang="zh-CN" sz="2800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</a:p>
          </p:txBody>
        </p:sp>
      </p:grpSp>
      <p:grpSp>
        <p:nvGrpSpPr>
          <p:cNvPr id="4" name="Group 1041"/>
          <p:cNvGrpSpPr>
            <a:grpSpLocks/>
          </p:cNvGrpSpPr>
          <p:nvPr/>
        </p:nvGrpSpPr>
        <p:grpSpPr bwMode="auto">
          <a:xfrm>
            <a:off x="1355725" y="4394204"/>
            <a:ext cx="6157913" cy="525463"/>
            <a:chOff x="854" y="2768"/>
            <a:chExt cx="3879" cy="331"/>
          </a:xfrm>
        </p:grpSpPr>
        <p:sp>
          <p:nvSpPr>
            <p:cNvPr id="11274" name="Text Box 1036"/>
            <p:cNvSpPr txBox="1">
              <a:spLocks noChangeArrowheads="1"/>
            </p:cNvSpPr>
            <p:nvPr/>
          </p:nvSpPr>
          <p:spPr bwMode="auto">
            <a:xfrm>
              <a:off x="854" y="2769"/>
              <a:ext cx="159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结论</a:t>
              </a:r>
              <a:r>
                <a:rPr lang="en-US" altLang="zh-CN" sz="2800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  <a:r>
                <a:rPr lang="zh-CN" altLang="en-US" sz="2800" b="1" dirty="0">
                  <a:solidFill>
                    <a:srgbClr val="A50021"/>
                  </a:solidFill>
                  <a:latin typeface="楷体_GB2312" pitchFamily="49" charset="-122"/>
                  <a:ea typeface="楷体_GB2312" pitchFamily="49" charset="-122"/>
                </a:rPr>
                <a:t>实偶信号</a:t>
              </a:r>
            </a:p>
          </p:txBody>
        </p:sp>
        <p:sp>
          <p:nvSpPr>
            <p:cNvPr id="11275" name="Line 1037"/>
            <p:cNvSpPr>
              <a:spLocks noChangeShapeType="1"/>
            </p:cNvSpPr>
            <p:nvPr/>
          </p:nvSpPr>
          <p:spPr bwMode="auto">
            <a:xfrm>
              <a:off x="3285" y="2957"/>
              <a:ext cx="4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Text Box 1038"/>
            <p:cNvSpPr txBox="1">
              <a:spLocks noChangeArrowheads="1"/>
            </p:cNvSpPr>
            <p:nvPr/>
          </p:nvSpPr>
          <p:spPr bwMode="auto">
            <a:xfrm>
              <a:off x="3717" y="2768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A50021"/>
                  </a:solidFill>
                  <a:ea typeface="楷体_GB2312" pitchFamily="49" charset="-122"/>
                </a:rPr>
                <a:t>实偶函数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0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0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" descr="5"/>
          <p:cNvPicPr>
            <a:picLocks noChangeAspect="1" noChangeArrowheads="1"/>
          </p:cNvPicPr>
          <p:nvPr/>
        </p:nvPicPr>
        <p:blipFill>
          <a:blip r:embed="rId2" cstate="print">
            <a:lum contrast="46000"/>
          </a:blip>
          <a:srcRect/>
          <a:stretch>
            <a:fillRect/>
          </a:stretch>
        </p:blipFill>
        <p:spPr bwMode="auto">
          <a:xfrm>
            <a:off x="311150" y="5346700"/>
            <a:ext cx="8453438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754063"/>
            <a:ext cx="7704138" cy="556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Rot="1" noChangeArrowheads="1"/>
          </p:cNvSpPr>
          <p:nvPr/>
        </p:nvSpPr>
        <p:spPr bwMode="auto">
          <a:xfrm>
            <a:off x="863600" y="762000"/>
            <a:ext cx="622935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5.2</a:t>
            </a:r>
            <a:r>
              <a:rPr lang="en-US" altLang="zh-CN" sz="32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离散时间傅立叶变换的性质</a:t>
            </a:r>
          </a:p>
        </p:txBody>
      </p:sp>
      <p:sp>
        <p:nvSpPr>
          <p:cNvPr id="638981" name="Text Box 5"/>
          <p:cNvSpPr txBox="1">
            <a:spLocks noChangeArrowheads="1"/>
          </p:cNvSpPr>
          <p:nvPr/>
        </p:nvSpPr>
        <p:spPr bwMode="auto">
          <a:xfrm>
            <a:off x="847725" y="1958975"/>
            <a:ext cx="8037513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5000"/>
              </a:lnSpc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DTFT</a:t>
            </a:r>
            <a:r>
              <a:rPr lang="zh-CN" altLang="en-US" sz="28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也有很多与</a:t>
            </a: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CTFT</a:t>
            </a:r>
            <a:r>
              <a:rPr lang="zh-CN" altLang="en-US" sz="28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类似的性质，当然也有某些明显的差别。</a:t>
            </a:r>
          </a:p>
        </p:txBody>
      </p:sp>
      <p:sp>
        <p:nvSpPr>
          <p:cNvPr id="638982" name="Text Box 6"/>
          <p:cNvSpPr txBox="1">
            <a:spLocks noChangeArrowheads="1"/>
          </p:cNvSpPr>
          <p:nvPr/>
        </p:nvSpPr>
        <p:spPr bwMode="auto">
          <a:xfrm>
            <a:off x="773113" y="3138488"/>
            <a:ext cx="7942262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通过对</a:t>
            </a: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DTFT</a:t>
            </a:r>
            <a:r>
              <a:rPr lang="zh-CN" altLang="en-US" sz="28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性质的讨论，目的在于揭示信号时域和频域特性之间的关系。</a:t>
            </a:r>
          </a:p>
        </p:txBody>
      </p:sp>
      <p:sp>
        <p:nvSpPr>
          <p:cNvPr id="638985" name="Text Box 9"/>
          <p:cNvSpPr txBox="1">
            <a:spLocks noChangeArrowheads="1"/>
          </p:cNvSpPr>
          <p:nvPr/>
        </p:nvSpPr>
        <p:spPr bwMode="auto">
          <a:xfrm>
            <a:off x="860425" y="4459288"/>
            <a:ext cx="3897313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35000"/>
              </a:lnSpc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一、周期性 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(periodic)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638986" name="Text Box 10"/>
          <p:cNvSpPr txBox="1">
            <a:spLocks noChangeArrowheads="1"/>
          </p:cNvSpPr>
          <p:nvPr/>
        </p:nvSpPr>
        <p:spPr bwMode="auto">
          <a:xfrm>
            <a:off x="1620838" y="5754688"/>
            <a:ext cx="4703762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35000"/>
              </a:lnSpc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比较：</a:t>
            </a:r>
            <a:r>
              <a:rPr lang="zh-CN" altLang="en-US" sz="28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这是与</a:t>
            </a: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CTFT</a:t>
            </a:r>
            <a:r>
              <a:rPr lang="zh-CN" altLang="en-US" sz="28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不同的。</a:t>
            </a:r>
          </a:p>
        </p:txBody>
      </p:sp>
      <p:pic>
        <p:nvPicPr>
          <p:cNvPr id="20489" name="Picture 12" descr="yemi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58900"/>
            <a:ext cx="6834188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0" name="Text Box 13"/>
          <p:cNvSpPr txBox="1">
            <a:spLocks noChangeArrowheads="1"/>
          </p:cNvSpPr>
          <p:nvPr/>
        </p:nvSpPr>
        <p:spPr bwMode="auto">
          <a:xfrm>
            <a:off x="889000" y="1423988"/>
            <a:ext cx="795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</a:rPr>
              <a:t>Properties of the Discrete-Time Fourier Transform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79563" y="5083175"/>
            <a:ext cx="6343650" cy="714375"/>
            <a:chOff x="995" y="3202"/>
            <a:chExt cx="3996" cy="450"/>
          </a:xfrm>
        </p:grpSpPr>
        <p:graphicFrame>
          <p:nvGraphicFramePr>
            <p:cNvPr id="20482" name="Object 1024"/>
            <p:cNvGraphicFramePr>
              <a:graphicFrameLocks noChangeAspect="1"/>
            </p:cNvGraphicFramePr>
            <p:nvPr/>
          </p:nvGraphicFramePr>
          <p:xfrm>
            <a:off x="3032" y="3310"/>
            <a:ext cx="1959" cy="342"/>
          </p:xfrm>
          <a:graphic>
            <a:graphicData uri="http://schemas.openxmlformats.org/presentationml/2006/ole">
              <p:oleObj spid="_x0000_s427010" name="Equation" r:id="rId4" imgW="1307880" imgH="228600" progId="">
                <p:embed/>
              </p:oleObj>
            </a:graphicData>
          </a:graphic>
        </p:graphicFrame>
        <p:sp>
          <p:nvSpPr>
            <p:cNvPr id="20492" name="Text Box 7"/>
            <p:cNvSpPr txBox="1">
              <a:spLocks noChangeArrowheads="1"/>
            </p:cNvSpPr>
            <p:nvPr/>
          </p:nvSpPr>
          <p:spPr bwMode="auto">
            <a:xfrm>
              <a:off x="2738" y="3202"/>
              <a:ext cx="356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lang="zh-CN" altLang="en-US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则</a:t>
              </a:r>
            </a:p>
          </p:txBody>
        </p:sp>
        <p:sp>
          <p:nvSpPr>
            <p:cNvPr id="20493" name="Text Box 8"/>
            <p:cNvSpPr txBox="1">
              <a:spLocks noChangeArrowheads="1"/>
            </p:cNvSpPr>
            <p:nvPr/>
          </p:nvSpPr>
          <p:spPr bwMode="auto">
            <a:xfrm>
              <a:off x="995" y="3202"/>
              <a:ext cx="356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lang="zh-CN" altLang="en-US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若</a:t>
              </a:r>
            </a:p>
          </p:txBody>
        </p:sp>
        <p:graphicFrame>
          <p:nvGraphicFramePr>
            <p:cNvPr id="20483" name="Object 1025"/>
            <p:cNvGraphicFramePr>
              <a:graphicFrameLocks noChangeAspect="1"/>
            </p:cNvGraphicFramePr>
            <p:nvPr/>
          </p:nvGraphicFramePr>
          <p:xfrm>
            <a:off x="1255" y="3309"/>
            <a:ext cx="1955" cy="317"/>
          </p:xfrm>
          <a:graphic>
            <a:graphicData uri="http://schemas.openxmlformats.org/presentationml/2006/ole">
              <p:oleObj spid="_x0000_s427011" name="Equation" r:id="rId5" imgW="1409400" imgH="228600" progId="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8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8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8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8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1" grpId="0"/>
      <p:bldP spid="638982" grpId="0"/>
      <p:bldP spid="638985" grpId="0"/>
      <p:bldP spid="6389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8064" name="Object 2048"/>
          <p:cNvGraphicFramePr>
            <a:graphicFrameLocks noChangeAspect="1"/>
          </p:cNvGraphicFramePr>
          <p:nvPr/>
        </p:nvGraphicFramePr>
        <p:xfrm>
          <a:off x="1360488" y="1528763"/>
          <a:ext cx="6137275" cy="592137"/>
        </p:xfrm>
        <a:graphic>
          <a:graphicData uri="http://schemas.openxmlformats.org/presentationml/2006/ole">
            <p:oleObj spid="_x0000_s428034" name="公式" r:id="rId3" imgW="2400120" imgH="228600" progId="">
              <p:embed/>
            </p:oleObj>
          </a:graphicData>
        </a:graphic>
      </p:graphicFrame>
      <p:sp>
        <p:nvSpPr>
          <p:cNvPr id="21510" name="Text Box 2051"/>
          <p:cNvSpPr txBox="1">
            <a:spLocks noChangeArrowheads="1"/>
          </p:cNvSpPr>
          <p:nvPr/>
        </p:nvSpPr>
        <p:spPr bwMode="auto">
          <a:xfrm>
            <a:off x="928688" y="758825"/>
            <a:ext cx="32512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35000"/>
              </a:lnSpc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二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.  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线性 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(linearity):</a:t>
            </a:r>
          </a:p>
        </p:txBody>
      </p:sp>
      <p:sp>
        <p:nvSpPr>
          <p:cNvPr id="708612" name="Text Box 2052"/>
          <p:cNvSpPr txBox="1">
            <a:spLocks noChangeArrowheads="1"/>
          </p:cNvSpPr>
          <p:nvPr/>
        </p:nvSpPr>
        <p:spPr bwMode="auto">
          <a:xfrm>
            <a:off x="914400" y="2346325"/>
            <a:ext cx="4286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三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.  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时移与频移 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(shifiting):</a:t>
            </a:r>
          </a:p>
        </p:txBody>
      </p:sp>
      <p:graphicFrame>
        <p:nvGraphicFramePr>
          <p:cNvPr id="728065" name="Object 2049"/>
          <p:cNvGraphicFramePr>
            <a:graphicFrameLocks noChangeAspect="1"/>
          </p:cNvGraphicFramePr>
          <p:nvPr/>
        </p:nvGraphicFramePr>
        <p:xfrm>
          <a:off x="1454150" y="4459288"/>
          <a:ext cx="3438525" cy="533400"/>
        </p:xfrm>
        <a:graphic>
          <a:graphicData uri="http://schemas.openxmlformats.org/presentationml/2006/ole">
            <p:oleObj spid="_x0000_s428035" name="Equation" r:id="rId4" imgW="1473120" imgH="228600" progId="">
              <p:embed/>
            </p:oleObj>
          </a:graphicData>
        </a:graphic>
      </p:graphicFrame>
      <p:grpSp>
        <p:nvGrpSpPr>
          <p:cNvPr id="2" name="Group 2067"/>
          <p:cNvGrpSpPr>
            <a:grpSpLocks/>
          </p:cNvGrpSpPr>
          <p:nvPr/>
        </p:nvGrpSpPr>
        <p:grpSpPr bwMode="auto">
          <a:xfrm>
            <a:off x="1381125" y="3005138"/>
            <a:ext cx="3889375" cy="1304925"/>
            <a:chOff x="870" y="1893"/>
            <a:chExt cx="2373" cy="822"/>
          </a:xfrm>
        </p:grpSpPr>
        <p:graphicFrame>
          <p:nvGraphicFramePr>
            <p:cNvPr id="21508" name="Object 2050"/>
            <p:cNvGraphicFramePr>
              <a:graphicFrameLocks noChangeAspect="1"/>
            </p:cNvGraphicFramePr>
            <p:nvPr/>
          </p:nvGraphicFramePr>
          <p:xfrm>
            <a:off x="1218" y="1905"/>
            <a:ext cx="1383" cy="329"/>
          </p:xfrm>
          <a:graphic>
            <a:graphicData uri="http://schemas.openxmlformats.org/presentationml/2006/ole">
              <p:oleObj spid="_x0000_s428036" name="Equation" r:id="rId5" imgW="1015920" imgH="228600" progId="">
                <p:embed/>
              </p:oleObj>
            </a:graphicData>
          </a:graphic>
        </p:graphicFrame>
        <p:sp>
          <p:nvSpPr>
            <p:cNvPr id="21519" name="Text Box 2054"/>
            <p:cNvSpPr txBox="1">
              <a:spLocks noChangeArrowheads="1"/>
            </p:cNvSpPr>
            <p:nvPr/>
          </p:nvSpPr>
          <p:spPr bwMode="auto">
            <a:xfrm>
              <a:off x="870" y="1893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若</a:t>
              </a:r>
            </a:p>
          </p:txBody>
        </p:sp>
        <p:sp>
          <p:nvSpPr>
            <p:cNvPr id="21520" name="Text Box 2055"/>
            <p:cNvSpPr txBox="1">
              <a:spLocks noChangeArrowheads="1"/>
            </p:cNvSpPr>
            <p:nvPr/>
          </p:nvSpPr>
          <p:spPr bwMode="auto">
            <a:xfrm>
              <a:off x="2634" y="1903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则</a:t>
              </a:r>
            </a:p>
          </p:txBody>
        </p:sp>
        <p:graphicFrame>
          <p:nvGraphicFramePr>
            <p:cNvPr id="21509" name="Object 2051"/>
            <p:cNvGraphicFramePr>
              <a:graphicFrameLocks noChangeAspect="1"/>
            </p:cNvGraphicFramePr>
            <p:nvPr/>
          </p:nvGraphicFramePr>
          <p:xfrm>
            <a:off x="900" y="2353"/>
            <a:ext cx="2343" cy="362"/>
          </p:xfrm>
          <a:graphic>
            <a:graphicData uri="http://schemas.openxmlformats.org/presentationml/2006/ole">
              <p:oleObj spid="_x0000_s428037" name="Equation" r:id="rId6" imgW="1562040" imgH="241200" progId="">
                <p:embed/>
              </p:oleObj>
            </a:graphicData>
          </a:graphic>
        </p:graphicFrame>
      </p:grpSp>
      <p:grpSp>
        <p:nvGrpSpPr>
          <p:cNvPr id="3" name="Group 2068"/>
          <p:cNvGrpSpPr>
            <a:grpSpLocks/>
          </p:cNvGrpSpPr>
          <p:nvPr/>
        </p:nvGrpSpPr>
        <p:grpSpPr bwMode="auto">
          <a:xfrm>
            <a:off x="5465763" y="3717925"/>
            <a:ext cx="2511425" cy="519113"/>
            <a:chOff x="3293" y="2342"/>
            <a:chExt cx="1582" cy="327"/>
          </a:xfrm>
        </p:grpSpPr>
        <p:sp>
          <p:nvSpPr>
            <p:cNvPr id="21517" name="Text Box 2058"/>
            <p:cNvSpPr txBox="1">
              <a:spLocks noChangeArrowheads="1"/>
            </p:cNvSpPr>
            <p:nvPr/>
          </p:nvSpPr>
          <p:spPr bwMode="auto">
            <a:xfrm>
              <a:off x="3859" y="2342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A50021"/>
                  </a:solidFill>
                  <a:ea typeface="楷体_GB2312" pitchFamily="49" charset="-122"/>
                </a:rPr>
                <a:t>时移特性</a:t>
              </a:r>
            </a:p>
          </p:txBody>
        </p:sp>
        <p:sp>
          <p:nvSpPr>
            <p:cNvPr id="21518" name="Line 2059"/>
            <p:cNvSpPr>
              <a:spLocks noChangeShapeType="1"/>
            </p:cNvSpPr>
            <p:nvPr/>
          </p:nvSpPr>
          <p:spPr bwMode="auto">
            <a:xfrm>
              <a:off x="3293" y="2515"/>
              <a:ext cx="6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069"/>
          <p:cNvGrpSpPr>
            <a:grpSpLocks/>
          </p:cNvGrpSpPr>
          <p:nvPr/>
        </p:nvGrpSpPr>
        <p:grpSpPr bwMode="auto">
          <a:xfrm>
            <a:off x="5483225" y="4403725"/>
            <a:ext cx="2525713" cy="519113"/>
            <a:chOff x="3274" y="2774"/>
            <a:chExt cx="1591" cy="327"/>
          </a:xfrm>
        </p:grpSpPr>
        <p:sp>
          <p:nvSpPr>
            <p:cNvPr id="21515" name="Text Box 2060"/>
            <p:cNvSpPr txBox="1">
              <a:spLocks noChangeArrowheads="1"/>
            </p:cNvSpPr>
            <p:nvPr/>
          </p:nvSpPr>
          <p:spPr bwMode="auto">
            <a:xfrm>
              <a:off x="3849" y="2774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A50021"/>
                  </a:solidFill>
                  <a:ea typeface="楷体_GB2312" pitchFamily="49" charset="-122"/>
                </a:rPr>
                <a:t>频移特性</a:t>
              </a:r>
            </a:p>
          </p:txBody>
        </p:sp>
        <p:sp>
          <p:nvSpPr>
            <p:cNvPr id="21516" name="Line 2061"/>
            <p:cNvSpPr>
              <a:spLocks noChangeShapeType="1"/>
            </p:cNvSpPr>
            <p:nvPr/>
          </p:nvSpPr>
          <p:spPr bwMode="auto">
            <a:xfrm>
              <a:off x="3274" y="2956"/>
              <a:ext cx="6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8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8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8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28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Rot="1" noChangeArrowheads="1"/>
          </p:cNvSpPr>
          <p:nvPr/>
        </p:nvSpPr>
        <p:spPr bwMode="auto">
          <a:xfrm>
            <a:off x="869950" y="579438"/>
            <a:ext cx="79914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5.3</a:t>
            </a:r>
            <a:r>
              <a:rPr lang="en-US" altLang="zh-CN" sz="32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卷积特性</a:t>
            </a: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( The Convolution Property )</a:t>
            </a:r>
            <a:r>
              <a:rPr lang="en-US" altLang="zh-CN" sz="4400" b="1" dirty="0"/>
              <a:t> 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160463" y="1789113"/>
            <a:ext cx="5226050" cy="1319212"/>
            <a:chOff x="731" y="1127"/>
            <a:chExt cx="3292" cy="831"/>
          </a:xfrm>
        </p:grpSpPr>
        <p:graphicFrame>
          <p:nvGraphicFramePr>
            <p:cNvPr id="22531" name="Object 1025"/>
            <p:cNvGraphicFramePr>
              <a:graphicFrameLocks noChangeAspect="1"/>
            </p:cNvGraphicFramePr>
            <p:nvPr/>
          </p:nvGraphicFramePr>
          <p:xfrm>
            <a:off x="731" y="1129"/>
            <a:ext cx="3292" cy="829"/>
          </p:xfrm>
          <a:graphic>
            <a:graphicData uri="http://schemas.openxmlformats.org/presentationml/2006/ole">
              <p:oleObj spid="_x0000_s429059" name="Equation" r:id="rId3" imgW="1815840" imgH="457200" progId="">
                <p:embed/>
              </p:oleObj>
            </a:graphicData>
          </a:graphic>
        </p:graphicFrame>
        <p:sp>
          <p:nvSpPr>
            <p:cNvPr id="22538" name="Text Box 5"/>
            <p:cNvSpPr txBox="1">
              <a:spLocks noChangeArrowheads="1"/>
            </p:cNvSpPr>
            <p:nvPr/>
          </p:nvSpPr>
          <p:spPr bwMode="auto">
            <a:xfrm>
              <a:off x="863" y="1127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若</a:t>
              </a:r>
            </a:p>
          </p:txBody>
        </p:sp>
        <p:sp>
          <p:nvSpPr>
            <p:cNvPr id="22539" name="Text Box 6"/>
            <p:cNvSpPr txBox="1">
              <a:spLocks noChangeArrowheads="1"/>
            </p:cNvSpPr>
            <p:nvPr/>
          </p:nvSpPr>
          <p:spPr bwMode="auto">
            <a:xfrm>
              <a:off x="851" y="1551"/>
              <a:ext cx="3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则</a:t>
              </a:r>
            </a:p>
          </p:txBody>
        </p:sp>
      </p:grpSp>
      <p:sp>
        <p:nvSpPr>
          <p:cNvPr id="647176" name="Text Box 8"/>
          <p:cNvSpPr txBox="1">
            <a:spLocks noChangeArrowheads="1"/>
          </p:cNvSpPr>
          <p:nvPr/>
        </p:nvSpPr>
        <p:spPr bwMode="auto">
          <a:xfrm>
            <a:off x="1162050" y="4268788"/>
            <a:ext cx="7445375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8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说明：</a:t>
            </a:r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该特性提供了对</a:t>
            </a: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LTI</a:t>
            </a:r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系统进行频域分析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的理论基础。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358900" y="3398838"/>
            <a:ext cx="4835525" cy="611187"/>
            <a:chOff x="856" y="2141"/>
            <a:chExt cx="3046" cy="385"/>
          </a:xfrm>
        </p:grpSpPr>
        <p:sp>
          <p:nvSpPr>
            <p:cNvPr id="22537" name="Text Box 7"/>
            <p:cNvSpPr txBox="1">
              <a:spLocks noChangeArrowheads="1"/>
            </p:cNvSpPr>
            <p:nvPr/>
          </p:nvSpPr>
          <p:spPr bwMode="auto">
            <a:xfrm>
              <a:off x="1536" y="2162"/>
              <a:ext cx="2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即是</a:t>
              </a:r>
              <a:r>
                <a:rPr lang="zh-CN" altLang="en-US" sz="2800" b="1">
                  <a:solidFill>
                    <a:srgbClr val="A50021"/>
                  </a:solidFill>
                  <a:latin typeface="楷体_GB2312" pitchFamily="49" charset="-122"/>
                  <a:ea typeface="楷体_GB2312" pitchFamily="49" charset="-122"/>
                </a:rPr>
                <a:t>系统的频率特性</a:t>
              </a:r>
              <a:r>
                <a:rPr lang="zh-CN" altLang="en-US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。</a:t>
              </a:r>
            </a:p>
          </p:txBody>
        </p:sp>
        <p:graphicFrame>
          <p:nvGraphicFramePr>
            <p:cNvPr id="22530" name="Object 1024"/>
            <p:cNvGraphicFramePr>
              <a:graphicFrameLocks noChangeAspect="1"/>
            </p:cNvGraphicFramePr>
            <p:nvPr/>
          </p:nvGraphicFramePr>
          <p:xfrm>
            <a:off x="856" y="2141"/>
            <a:ext cx="668" cy="385"/>
          </p:xfrm>
          <a:graphic>
            <a:graphicData uri="http://schemas.openxmlformats.org/presentationml/2006/ole">
              <p:oleObj spid="_x0000_s429058" name="Equation" r:id="rId4" imgW="482400" imgH="228600" progId="">
                <p:embed/>
              </p:oleObj>
            </a:graphicData>
          </a:graphic>
        </p:graphicFrame>
      </p:grpSp>
      <p:pic>
        <p:nvPicPr>
          <p:cNvPr id="22536" name="Picture 12" descr="yemia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1371600"/>
            <a:ext cx="6834188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60" name="Text Box 12"/>
          <p:cNvSpPr txBox="1">
            <a:spLocks noChangeArrowheads="1"/>
          </p:cNvSpPr>
          <p:nvPr/>
        </p:nvSpPr>
        <p:spPr bwMode="auto">
          <a:xfrm>
            <a:off x="1311275" y="5316538"/>
            <a:ext cx="27146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时域的连续性</a:t>
            </a:r>
          </a:p>
        </p:txBody>
      </p:sp>
      <p:sp>
        <p:nvSpPr>
          <p:cNvPr id="693261" name="Line 13"/>
          <p:cNvSpPr>
            <a:spLocks noChangeShapeType="1"/>
          </p:cNvSpPr>
          <p:nvPr/>
        </p:nvSpPr>
        <p:spPr bwMode="auto">
          <a:xfrm>
            <a:off x="3998913" y="3198813"/>
            <a:ext cx="1325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3262" name="Line 14"/>
          <p:cNvSpPr>
            <a:spLocks noChangeShapeType="1"/>
          </p:cNvSpPr>
          <p:nvPr/>
        </p:nvSpPr>
        <p:spPr bwMode="auto">
          <a:xfrm>
            <a:off x="3998913" y="4083050"/>
            <a:ext cx="13874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3263" name="Line 15"/>
          <p:cNvSpPr>
            <a:spLocks noChangeShapeType="1"/>
          </p:cNvSpPr>
          <p:nvPr/>
        </p:nvSpPr>
        <p:spPr bwMode="auto">
          <a:xfrm>
            <a:off x="4033838" y="4884738"/>
            <a:ext cx="13573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3264" name="Line 16"/>
          <p:cNvSpPr>
            <a:spLocks noChangeShapeType="1"/>
          </p:cNvSpPr>
          <p:nvPr/>
        </p:nvSpPr>
        <p:spPr bwMode="auto">
          <a:xfrm>
            <a:off x="3981450" y="5762625"/>
            <a:ext cx="14335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Text Box 24"/>
          <p:cNvSpPr txBox="1">
            <a:spLocks noChangeArrowheads="1"/>
          </p:cNvSpPr>
          <p:nvPr/>
        </p:nvSpPr>
        <p:spPr bwMode="auto">
          <a:xfrm>
            <a:off x="1311275" y="1020763"/>
            <a:ext cx="6754813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99"/>
                </a:solidFill>
                <a:ea typeface="楷体_GB2312" pitchFamily="49" charset="-122"/>
              </a:rPr>
              <a:t>信号在时域的特性和在频域的特性之间存在以下对应关系：</a:t>
            </a:r>
          </a:p>
        </p:txBody>
      </p:sp>
      <p:sp>
        <p:nvSpPr>
          <p:cNvPr id="693276" name="Rectangle 28"/>
          <p:cNvSpPr>
            <a:spLocks noChangeArrowheads="1"/>
          </p:cNvSpPr>
          <p:nvPr/>
        </p:nvSpPr>
        <p:spPr bwMode="auto">
          <a:xfrm>
            <a:off x="1373188" y="2713038"/>
            <a:ext cx="25876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时域的周期性</a:t>
            </a:r>
          </a:p>
        </p:txBody>
      </p:sp>
      <p:sp>
        <p:nvSpPr>
          <p:cNvPr id="693277" name="Rectangle 29"/>
          <p:cNvSpPr>
            <a:spLocks noChangeArrowheads="1"/>
          </p:cNvSpPr>
          <p:nvPr/>
        </p:nvSpPr>
        <p:spPr bwMode="auto">
          <a:xfrm>
            <a:off x="1308100" y="4449763"/>
            <a:ext cx="27686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时域的离散性</a:t>
            </a:r>
          </a:p>
        </p:txBody>
      </p:sp>
      <p:sp>
        <p:nvSpPr>
          <p:cNvPr id="693278" name="Rectangle 30"/>
          <p:cNvSpPr>
            <a:spLocks noChangeArrowheads="1"/>
          </p:cNvSpPr>
          <p:nvPr/>
        </p:nvSpPr>
        <p:spPr bwMode="auto">
          <a:xfrm>
            <a:off x="1327150" y="3640138"/>
            <a:ext cx="30353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时域的非周期性</a:t>
            </a:r>
          </a:p>
        </p:txBody>
      </p:sp>
      <p:sp>
        <p:nvSpPr>
          <p:cNvPr id="693279" name="Rectangle 31"/>
          <p:cNvSpPr>
            <a:spLocks noChangeArrowheads="1"/>
          </p:cNvSpPr>
          <p:nvPr/>
        </p:nvSpPr>
        <p:spPr bwMode="auto">
          <a:xfrm>
            <a:off x="5588000" y="2917825"/>
            <a:ext cx="2754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99"/>
                </a:solidFill>
                <a:ea typeface="楷体_GB2312" pitchFamily="49" charset="-122"/>
              </a:rPr>
              <a:t>频域的离散性</a:t>
            </a:r>
          </a:p>
        </p:txBody>
      </p:sp>
      <p:sp>
        <p:nvSpPr>
          <p:cNvPr id="693280" name="Rectangle 32"/>
          <p:cNvSpPr>
            <a:spLocks noChangeArrowheads="1"/>
          </p:cNvSpPr>
          <p:nvPr/>
        </p:nvSpPr>
        <p:spPr bwMode="auto">
          <a:xfrm>
            <a:off x="5600700" y="3802063"/>
            <a:ext cx="2708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99"/>
                </a:solidFill>
                <a:ea typeface="楷体_GB2312" pitchFamily="49" charset="-122"/>
              </a:rPr>
              <a:t>频域的连续性</a:t>
            </a:r>
          </a:p>
        </p:txBody>
      </p:sp>
      <p:sp>
        <p:nvSpPr>
          <p:cNvPr id="693281" name="Rectangle 33"/>
          <p:cNvSpPr>
            <a:spLocks noChangeArrowheads="1"/>
          </p:cNvSpPr>
          <p:nvPr/>
        </p:nvSpPr>
        <p:spPr bwMode="auto">
          <a:xfrm>
            <a:off x="5618163" y="4564063"/>
            <a:ext cx="2784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99"/>
                </a:solidFill>
                <a:ea typeface="楷体_GB2312" pitchFamily="49" charset="-122"/>
              </a:rPr>
              <a:t>频域的周期性</a:t>
            </a:r>
          </a:p>
        </p:txBody>
      </p:sp>
      <p:sp>
        <p:nvSpPr>
          <p:cNvPr id="693282" name="Rectangle 34"/>
          <p:cNvSpPr>
            <a:spLocks noChangeArrowheads="1"/>
          </p:cNvSpPr>
          <p:nvPr/>
        </p:nvSpPr>
        <p:spPr bwMode="auto">
          <a:xfrm>
            <a:off x="5667375" y="5418138"/>
            <a:ext cx="3065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99"/>
                </a:solidFill>
                <a:ea typeface="楷体_GB2312" pitchFamily="49" charset="-122"/>
              </a:rPr>
              <a:t>频域的非周期性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3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3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3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3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3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3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3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93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3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3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3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3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3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3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93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93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60" grpId="0"/>
      <p:bldP spid="693261" grpId="0" animBg="1"/>
      <p:bldP spid="693262" grpId="0" animBg="1"/>
      <p:bldP spid="693263" grpId="0" animBg="1"/>
      <p:bldP spid="693264" grpId="0" animBg="1"/>
      <p:bldP spid="693276" grpId="0"/>
      <p:bldP spid="693277" grpId="0"/>
      <p:bldP spid="693278" grpId="0"/>
      <p:bldP spid="693279" grpId="0"/>
      <p:bldP spid="693280" grpId="0"/>
      <p:bldP spid="693281" grpId="0"/>
      <p:bldP spid="69328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2"/>
          <p:cNvSpPr>
            <a:spLocks noRot="1" noChangeArrowheads="1"/>
          </p:cNvSpPr>
          <p:nvPr/>
        </p:nvSpPr>
        <p:spPr bwMode="auto">
          <a:xfrm>
            <a:off x="901700" y="785813"/>
            <a:ext cx="5538788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5.4 </a:t>
            </a:r>
            <a:r>
              <a:rPr lang="zh-CN" altLang="en-US" sz="32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由</a:t>
            </a:r>
            <a:r>
              <a:rPr lang="en-US" altLang="zh-CN" sz="32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LCCDE</a:t>
            </a:r>
            <a:r>
              <a:rPr lang="zh-CN" altLang="en-US" sz="32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表征的系统</a:t>
            </a:r>
          </a:p>
        </p:txBody>
      </p:sp>
      <p:graphicFrame>
        <p:nvGraphicFramePr>
          <p:cNvPr id="661508" name="Object 4"/>
          <p:cNvGraphicFramePr>
            <a:graphicFrameLocks noChangeAspect="1"/>
          </p:cNvGraphicFramePr>
          <p:nvPr/>
        </p:nvGraphicFramePr>
        <p:xfrm>
          <a:off x="1984375" y="3582988"/>
          <a:ext cx="4325938" cy="935037"/>
        </p:xfrm>
        <a:graphic>
          <a:graphicData uri="http://schemas.openxmlformats.org/presentationml/2006/ole">
            <p:oleObj spid="_x0000_s430082" name="公式" r:id="rId3" imgW="1790640" imgH="431640" progId="">
              <p:embed/>
            </p:oleObj>
          </a:graphicData>
        </a:graphic>
      </p:graphicFrame>
      <p:sp>
        <p:nvSpPr>
          <p:cNvPr id="661510" name="Text Box 6"/>
          <p:cNvSpPr txBox="1">
            <a:spLocks noChangeArrowheads="1"/>
          </p:cNvSpPr>
          <p:nvPr/>
        </p:nvSpPr>
        <p:spPr bwMode="auto">
          <a:xfrm>
            <a:off x="871538" y="2233613"/>
            <a:ext cx="7685087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相当广泛而有用的一类离散时间</a:t>
            </a: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LTI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系统可以由一个线性常系数差分方程（</a:t>
            </a: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LCCDE</a:t>
            </a:r>
            <a:r>
              <a:rPr lang="zh-CN" altLang="en-US" sz="28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来表征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661511" name="Text Box 7"/>
          <p:cNvSpPr txBox="1">
            <a:spLocks noChangeArrowheads="1"/>
          </p:cNvSpPr>
          <p:nvPr/>
        </p:nvSpPr>
        <p:spPr bwMode="auto">
          <a:xfrm>
            <a:off x="904875" y="4552950"/>
            <a:ext cx="6011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961A10"/>
                </a:solidFill>
                <a:latin typeface="Times New Roman" pitchFamily="18" charset="0"/>
                <a:ea typeface="楷体_GB2312" pitchFamily="49" charset="-122"/>
              </a:rPr>
              <a:t>一</a:t>
            </a:r>
            <a:r>
              <a:rPr lang="en-US" altLang="zh-CN" sz="2800" b="1" dirty="0">
                <a:solidFill>
                  <a:srgbClr val="961A10"/>
                </a:solidFill>
                <a:latin typeface="Times New Roman" pitchFamily="18" charset="0"/>
                <a:ea typeface="楷体_GB2312" pitchFamily="49" charset="-122"/>
              </a:rPr>
              <a:t>. </a:t>
            </a:r>
            <a:r>
              <a:rPr lang="zh-CN" altLang="en-US" sz="2800" b="1" dirty="0">
                <a:solidFill>
                  <a:srgbClr val="961A10"/>
                </a:solidFill>
                <a:latin typeface="Times New Roman" pitchFamily="18" charset="0"/>
                <a:ea typeface="楷体_GB2312" pitchFamily="49" charset="-122"/>
              </a:rPr>
              <a:t>由</a:t>
            </a:r>
            <a:r>
              <a:rPr lang="en-US" altLang="zh-CN" sz="2800" b="1" dirty="0">
                <a:solidFill>
                  <a:srgbClr val="961A10"/>
                </a:solidFill>
                <a:latin typeface="Times New Roman" pitchFamily="18" charset="0"/>
                <a:ea typeface="楷体_GB2312" pitchFamily="49" charset="-122"/>
              </a:rPr>
              <a:t>LCCDE</a:t>
            </a:r>
            <a:r>
              <a:rPr lang="zh-CN" altLang="en-US" sz="2800" b="1" dirty="0">
                <a:solidFill>
                  <a:srgbClr val="961A10"/>
                </a:solidFill>
                <a:latin typeface="Times New Roman" pitchFamily="18" charset="0"/>
                <a:ea typeface="楷体_GB2312" pitchFamily="49" charset="-122"/>
              </a:rPr>
              <a:t>描述的系统的频率响应</a:t>
            </a:r>
            <a:r>
              <a:rPr lang="en-US" altLang="zh-CN" sz="2800" b="1" dirty="0">
                <a:solidFill>
                  <a:srgbClr val="790F01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3562" name="Text Box 9"/>
          <p:cNvSpPr txBox="1">
            <a:spLocks noChangeArrowheads="1"/>
          </p:cNvSpPr>
          <p:nvPr/>
        </p:nvSpPr>
        <p:spPr bwMode="auto">
          <a:xfrm>
            <a:off x="7629525" y="327342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908050" y="5189538"/>
            <a:ext cx="7693025" cy="1238250"/>
            <a:chOff x="572" y="3269"/>
            <a:chExt cx="4846" cy="780"/>
          </a:xfrm>
        </p:grpSpPr>
        <p:graphicFrame>
          <p:nvGraphicFramePr>
            <p:cNvPr id="23555" name="Object 5"/>
            <p:cNvGraphicFramePr>
              <a:graphicFrameLocks noChangeAspect="1"/>
            </p:cNvGraphicFramePr>
            <p:nvPr/>
          </p:nvGraphicFramePr>
          <p:xfrm>
            <a:off x="727" y="3735"/>
            <a:ext cx="496" cy="294"/>
          </p:xfrm>
          <a:graphic>
            <a:graphicData uri="http://schemas.openxmlformats.org/presentationml/2006/ole">
              <p:oleObj spid="_x0000_s430083" name="公式" r:id="rId4" imgW="342720" imgH="203040" progId="">
                <p:embed/>
              </p:oleObj>
            </a:graphicData>
          </a:graphic>
        </p:graphicFrame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>
              <a:off x="1264" y="3704"/>
              <a:ext cx="365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E0377"/>
                  </a:solidFill>
                  <a:latin typeface="楷体_GB2312" pitchFamily="49" charset="-122"/>
                  <a:ea typeface="楷体_GB2312" pitchFamily="49" charset="-122"/>
                </a:rPr>
                <a:t>进而对    做变换而求得      。</a:t>
              </a:r>
            </a:p>
          </p:txBody>
        </p:sp>
        <p:sp>
          <p:nvSpPr>
            <p:cNvPr id="23567" name="Text Box 8"/>
            <p:cNvSpPr txBox="1">
              <a:spLocks noChangeArrowheads="1"/>
            </p:cNvSpPr>
            <p:nvPr/>
          </p:nvSpPr>
          <p:spPr bwMode="auto">
            <a:xfrm>
              <a:off x="572" y="3269"/>
              <a:ext cx="48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b="1" dirty="0">
                  <a:solidFill>
                    <a:srgbClr val="CC0000"/>
                  </a:solidFill>
                  <a:latin typeface="楷体_GB2312" pitchFamily="49" charset="-122"/>
                  <a:ea typeface="楷体_GB2312" pitchFamily="49" charset="-122"/>
                </a:rPr>
                <a:t>方法一</a:t>
              </a:r>
              <a:r>
                <a:rPr lang="en-US" altLang="zh-CN" sz="2800" b="1" dirty="0">
                  <a:solidFill>
                    <a:srgbClr val="CC0000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  <a:r>
                <a:rPr lang="zh-CN" altLang="en-US" sz="2800" b="1" dirty="0">
                  <a:solidFill>
                    <a:srgbClr val="0E0377"/>
                  </a:solidFill>
                  <a:latin typeface="楷体_GB2312" pitchFamily="49" charset="-122"/>
                  <a:ea typeface="楷体_GB2312" pitchFamily="49" charset="-122"/>
                </a:rPr>
                <a:t>可以从求解         时的差分方程得到</a:t>
              </a:r>
            </a:p>
          </p:txBody>
        </p:sp>
        <p:graphicFrame>
          <p:nvGraphicFramePr>
            <p:cNvPr id="23556" name="Object 3"/>
            <p:cNvGraphicFramePr>
              <a:graphicFrameLocks noChangeAspect="1"/>
            </p:cNvGraphicFramePr>
            <p:nvPr/>
          </p:nvGraphicFramePr>
          <p:xfrm>
            <a:off x="2542" y="3310"/>
            <a:ext cx="1067" cy="294"/>
          </p:xfrm>
          <a:graphic>
            <a:graphicData uri="http://schemas.openxmlformats.org/presentationml/2006/ole">
              <p:oleObj spid="_x0000_s430084" name="公式" r:id="rId5" imgW="736560" imgH="203040" progId="">
                <p:embed/>
              </p:oleObj>
            </a:graphicData>
          </a:graphic>
        </p:graphicFrame>
        <p:graphicFrame>
          <p:nvGraphicFramePr>
            <p:cNvPr id="23557" name="Object 11"/>
            <p:cNvGraphicFramePr>
              <a:graphicFrameLocks noChangeAspect="1"/>
            </p:cNvGraphicFramePr>
            <p:nvPr/>
          </p:nvGraphicFramePr>
          <p:xfrm>
            <a:off x="1999" y="3755"/>
            <a:ext cx="459" cy="294"/>
          </p:xfrm>
          <a:graphic>
            <a:graphicData uri="http://schemas.openxmlformats.org/presentationml/2006/ole">
              <p:oleObj spid="_x0000_s430085" name="公式" r:id="rId6" imgW="317160" imgH="203040" progId="">
                <p:embed/>
              </p:oleObj>
            </a:graphicData>
          </a:graphic>
        </p:graphicFrame>
        <p:graphicFrame>
          <p:nvGraphicFramePr>
            <p:cNvPr id="23558" name="Object 13"/>
            <p:cNvGraphicFramePr>
              <a:graphicFrameLocks noChangeAspect="1"/>
            </p:cNvGraphicFramePr>
            <p:nvPr/>
          </p:nvGraphicFramePr>
          <p:xfrm>
            <a:off x="3800" y="3718"/>
            <a:ext cx="699" cy="331"/>
          </p:xfrm>
          <a:graphic>
            <a:graphicData uri="http://schemas.openxmlformats.org/presentationml/2006/ole">
              <p:oleObj spid="_x0000_s430086" name="公式" r:id="rId7" imgW="482400" imgH="228600" progId="">
                <p:embed/>
              </p:oleObj>
            </a:graphicData>
          </a:graphic>
        </p:graphicFrame>
      </p:grpSp>
      <p:pic>
        <p:nvPicPr>
          <p:cNvPr id="23564" name="Picture 17" descr="yemia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6288" y="1309688"/>
            <a:ext cx="6834187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5" name="Text Box 18"/>
          <p:cNvSpPr txBox="1">
            <a:spLocks noChangeArrowheads="1"/>
          </p:cNvSpPr>
          <p:nvPr/>
        </p:nvSpPr>
        <p:spPr bwMode="auto">
          <a:xfrm>
            <a:off x="804863" y="1377950"/>
            <a:ext cx="80025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</a:rPr>
              <a:t>Systems Characterized by Linear Constant-Coefficient Difference Equations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10" grpId="0"/>
      <p:bldP spid="6615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1100138" y="876300"/>
            <a:ext cx="1476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sz="32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注释</a:t>
            </a:r>
            <a:r>
              <a:rPr lang="en-US" altLang="zh-CN" sz="32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712709" name="Rectangle 5"/>
          <p:cNvSpPr>
            <a:spLocks noChangeArrowheads="1"/>
          </p:cNvSpPr>
          <p:nvPr/>
        </p:nvSpPr>
        <p:spPr bwMode="auto">
          <a:xfrm>
            <a:off x="947738" y="1633538"/>
            <a:ext cx="73612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CFS  ( The Continuous-Time Fourier Series ):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连续时间傅立叶级数</a:t>
            </a:r>
          </a:p>
        </p:txBody>
      </p:sp>
      <p:sp>
        <p:nvSpPr>
          <p:cNvPr id="712710" name="Rectangle 6"/>
          <p:cNvSpPr>
            <a:spLocks noChangeArrowheads="1"/>
          </p:cNvSpPr>
          <p:nvPr/>
        </p:nvSpPr>
        <p:spPr bwMode="auto">
          <a:xfrm>
            <a:off x="930275" y="2735263"/>
            <a:ext cx="76501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</a:rPr>
              <a:t>DFS  ( The Discrete-Time Fourier Series ):</a:t>
            </a:r>
            <a:r>
              <a:rPr lang="en-US" altLang="zh-CN" b="1" dirty="0">
                <a:solidFill>
                  <a:srgbClr val="000099"/>
                </a:solidFill>
              </a:rPr>
              <a:t>   </a:t>
            </a:r>
          </a:p>
          <a:p>
            <a:r>
              <a:rPr lang="en-US" altLang="zh-CN" b="1" dirty="0">
                <a:solidFill>
                  <a:srgbClr val="000099"/>
                </a:solidFill>
              </a:rPr>
              <a:t>                </a:t>
            </a:r>
            <a:r>
              <a:rPr lang="zh-CN" altLang="en-US" sz="2800" b="1" dirty="0">
                <a:solidFill>
                  <a:srgbClr val="000099"/>
                </a:solidFill>
                <a:ea typeface="楷体_GB2312" pitchFamily="49" charset="-122"/>
              </a:rPr>
              <a:t>离散时间傅立叶级数</a:t>
            </a:r>
          </a:p>
        </p:txBody>
      </p:sp>
      <p:sp>
        <p:nvSpPr>
          <p:cNvPr id="712711" name="Rectangle 7"/>
          <p:cNvSpPr>
            <a:spLocks noChangeArrowheads="1"/>
          </p:cNvSpPr>
          <p:nvPr/>
        </p:nvSpPr>
        <p:spPr bwMode="auto">
          <a:xfrm>
            <a:off x="731838" y="3965575"/>
            <a:ext cx="830897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</a:rPr>
              <a:t>CTFT ( The Continuous-Time Fourier Transform ):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           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连续时间傅立叶变换</a:t>
            </a:r>
          </a:p>
        </p:txBody>
      </p:sp>
      <p:sp>
        <p:nvSpPr>
          <p:cNvPr id="712712" name="Rectangle 8"/>
          <p:cNvSpPr>
            <a:spLocks noChangeArrowheads="1"/>
          </p:cNvSpPr>
          <p:nvPr/>
        </p:nvSpPr>
        <p:spPr bwMode="auto">
          <a:xfrm>
            <a:off x="509588" y="5226050"/>
            <a:ext cx="8231187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DTFT ( The Discrete-Time Fourier Transform ):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离散时间傅立叶变换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2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2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9" grpId="0"/>
      <p:bldP spid="712710" grpId="0"/>
      <p:bldP spid="712711" grpId="0"/>
      <p:bldP spid="7127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881063" y="1042988"/>
            <a:ext cx="7766050" cy="1939925"/>
            <a:chOff x="555" y="657"/>
            <a:chExt cx="4892" cy="1222"/>
          </a:xfrm>
        </p:grpSpPr>
        <p:graphicFrame>
          <p:nvGraphicFramePr>
            <p:cNvPr id="24580" name="Object 2"/>
            <p:cNvGraphicFramePr>
              <a:graphicFrameLocks noChangeAspect="1"/>
            </p:cNvGraphicFramePr>
            <p:nvPr/>
          </p:nvGraphicFramePr>
          <p:xfrm>
            <a:off x="1311" y="1519"/>
            <a:ext cx="1820" cy="360"/>
          </p:xfrm>
          <a:graphic>
            <a:graphicData uri="http://schemas.openxmlformats.org/presentationml/2006/ole">
              <p:oleObj spid="_x0000_s431108" name="Equation" r:id="rId3" imgW="1155600" imgH="228600" progId="">
                <p:embed/>
              </p:oleObj>
            </a:graphicData>
          </a:graphic>
        </p:graphicFrame>
        <p:sp>
          <p:nvSpPr>
            <p:cNvPr id="24587" name="Text Box 4"/>
            <p:cNvSpPr txBox="1">
              <a:spLocks noChangeArrowheads="1"/>
            </p:cNvSpPr>
            <p:nvPr/>
          </p:nvSpPr>
          <p:spPr bwMode="auto">
            <a:xfrm>
              <a:off x="600" y="657"/>
              <a:ext cx="48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b="1" dirty="0">
                  <a:solidFill>
                    <a:srgbClr val="CC0000"/>
                  </a:solidFill>
                  <a:latin typeface="楷体_GB2312" pitchFamily="49" charset="-122"/>
                  <a:ea typeface="楷体_GB2312" pitchFamily="49" charset="-122"/>
                </a:rPr>
                <a:t>方法二</a:t>
              </a:r>
              <a:r>
                <a:rPr lang="en-US" altLang="zh-CN" sz="2800" b="1" dirty="0">
                  <a:solidFill>
                    <a:srgbClr val="CC0000"/>
                  </a:solidFill>
                  <a:latin typeface="楷体_GB2312" pitchFamily="49" charset="-122"/>
                  <a:ea typeface="楷体_GB2312" pitchFamily="49" charset="-122"/>
                </a:rPr>
                <a:t>: </a:t>
              </a:r>
              <a:r>
                <a:rPr lang="zh-CN" altLang="en-US" sz="2800" b="1" dirty="0">
                  <a:solidFill>
                    <a:srgbClr val="0E0377"/>
                  </a:solidFill>
                  <a:latin typeface="楷体_GB2312" pitchFamily="49" charset="-122"/>
                  <a:ea typeface="楷体_GB2312" pitchFamily="49" charset="-122"/>
                </a:rPr>
                <a:t>可以通过求出          时方程的解而</a:t>
              </a:r>
            </a:p>
          </p:txBody>
        </p:sp>
        <p:sp>
          <p:nvSpPr>
            <p:cNvPr id="24588" name="Text Box 6"/>
            <p:cNvSpPr txBox="1">
              <a:spLocks noChangeArrowheads="1"/>
            </p:cNvSpPr>
            <p:nvPr/>
          </p:nvSpPr>
          <p:spPr bwMode="auto">
            <a:xfrm>
              <a:off x="1911" y="1099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b="1">
                  <a:solidFill>
                    <a:srgbClr val="0E0377"/>
                  </a:solidFill>
                  <a:latin typeface="楷体_GB2312" pitchFamily="49" charset="-122"/>
                  <a:ea typeface="楷体_GB2312" pitchFamily="49" charset="-122"/>
                </a:rPr>
                <a:t>因为</a:t>
              </a:r>
            </a:p>
          </p:txBody>
        </p:sp>
        <p:graphicFrame>
          <p:nvGraphicFramePr>
            <p:cNvPr id="24581" name="Object 7"/>
            <p:cNvGraphicFramePr>
              <a:graphicFrameLocks noChangeAspect="1"/>
            </p:cNvGraphicFramePr>
            <p:nvPr/>
          </p:nvGraphicFramePr>
          <p:xfrm>
            <a:off x="2939" y="672"/>
            <a:ext cx="1041" cy="331"/>
          </p:xfrm>
          <a:graphic>
            <a:graphicData uri="http://schemas.openxmlformats.org/presentationml/2006/ole">
              <p:oleObj spid="_x0000_s431109" name="公式" r:id="rId4" imgW="685800" imgH="228600" progId="">
                <p:embed/>
              </p:oleObj>
            </a:graphicData>
          </a:graphic>
        </p:graphicFrame>
        <p:graphicFrame>
          <p:nvGraphicFramePr>
            <p:cNvPr id="24582" name="Object 8"/>
            <p:cNvGraphicFramePr>
              <a:graphicFrameLocks noChangeAspect="1"/>
            </p:cNvGraphicFramePr>
            <p:nvPr/>
          </p:nvGraphicFramePr>
          <p:xfrm>
            <a:off x="1090" y="1087"/>
            <a:ext cx="754" cy="331"/>
          </p:xfrm>
          <a:graphic>
            <a:graphicData uri="http://schemas.openxmlformats.org/presentationml/2006/ole">
              <p:oleObj spid="_x0000_s431110" name="公式" r:id="rId5" imgW="520560" imgH="228600" progId="">
                <p:embed/>
              </p:oleObj>
            </a:graphicData>
          </a:graphic>
        </p:graphicFrame>
        <p:graphicFrame>
          <p:nvGraphicFramePr>
            <p:cNvPr id="24583" name="Object 9"/>
            <p:cNvGraphicFramePr>
              <a:graphicFrameLocks noChangeAspect="1"/>
            </p:cNvGraphicFramePr>
            <p:nvPr/>
          </p:nvGraphicFramePr>
          <p:xfrm>
            <a:off x="2469" y="1103"/>
            <a:ext cx="437" cy="333"/>
          </p:xfrm>
          <a:graphic>
            <a:graphicData uri="http://schemas.openxmlformats.org/presentationml/2006/ole">
              <p:oleObj spid="_x0000_s431111" name="公式" r:id="rId6" imgW="266400" imgH="203040" progId="">
                <p:embed/>
              </p:oleObj>
            </a:graphicData>
          </a:graphic>
        </p:graphicFrame>
        <p:sp>
          <p:nvSpPr>
            <p:cNvPr id="24589" name="Text Box 10"/>
            <p:cNvSpPr txBox="1">
              <a:spLocks noChangeArrowheads="1"/>
            </p:cNvSpPr>
            <p:nvPr/>
          </p:nvSpPr>
          <p:spPr bwMode="auto">
            <a:xfrm>
              <a:off x="2840" y="1084"/>
              <a:ext cx="235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b="1">
                  <a:solidFill>
                    <a:srgbClr val="0E0377"/>
                  </a:solidFill>
                  <a:latin typeface="Times New Roman" pitchFamily="18" charset="0"/>
                  <a:ea typeface="楷体_GB2312" pitchFamily="49" charset="-122"/>
                </a:rPr>
                <a:t>是</a:t>
              </a:r>
              <a:r>
                <a:rPr lang="en-US" altLang="zh-CN" sz="2800" b="1">
                  <a:solidFill>
                    <a:srgbClr val="0E0377"/>
                  </a:solidFill>
                  <a:latin typeface="Times New Roman" pitchFamily="18" charset="0"/>
                  <a:ea typeface="楷体_GB2312" pitchFamily="49" charset="-122"/>
                </a:rPr>
                <a:t>LTI</a:t>
              </a:r>
              <a:r>
                <a:rPr lang="zh-CN" altLang="en-US" sz="2800" b="1">
                  <a:solidFill>
                    <a:srgbClr val="0E0377"/>
                  </a:solidFill>
                  <a:latin typeface="Times New Roman" pitchFamily="18" charset="0"/>
                  <a:ea typeface="楷体_GB2312" pitchFamily="49" charset="-122"/>
                </a:rPr>
                <a:t>系统的特征函数</a:t>
              </a:r>
              <a:r>
                <a:rPr lang="en-US" altLang="zh-CN" sz="2800" b="1">
                  <a:solidFill>
                    <a:srgbClr val="0E0377"/>
                  </a:solidFill>
                  <a:latin typeface="Times New Roman" pitchFamily="18" charset="0"/>
                  <a:ea typeface="楷体_GB2312" pitchFamily="49" charset="-122"/>
                </a:rPr>
                <a:t>,</a:t>
              </a:r>
            </a:p>
          </p:txBody>
        </p:sp>
        <p:sp>
          <p:nvSpPr>
            <p:cNvPr id="24590" name="Text Box 11"/>
            <p:cNvSpPr txBox="1">
              <a:spLocks noChangeArrowheads="1"/>
            </p:cNvSpPr>
            <p:nvPr/>
          </p:nvSpPr>
          <p:spPr bwMode="auto">
            <a:xfrm>
              <a:off x="555" y="1089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b="1">
                  <a:solidFill>
                    <a:srgbClr val="0E0377"/>
                  </a:solidFill>
                  <a:latin typeface="楷体_GB2312" pitchFamily="49" charset="-122"/>
                  <a:ea typeface="楷体_GB2312" pitchFamily="49" charset="-122"/>
                </a:rPr>
                <a:t>得到</a:t>
              </a:r>
            </a:p>
          </p:txBody>
        </p:sp>
        <p:sp>
          <p:nvSpPr>
            <p:cNvPr id="24591" name="Text Box 12"/>
            <p:cNvSpPr txBox="1">
              <a:spLocks noChangeArrowheads="1"/>
            </p:cNvSpPr>
            <p:nvPr/>
          </p:nvSpPr>
          <p:spPr bwMode="auto">
            <a:xfrm>
              <a:off x="561" y="1533"/>
              <a:ext cx="28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b="1">
                  <a:solidFill>
                    <a:srgbClr val="0E0377"/>
                  </a:solidFill>
                  <a:latin typeface="楷体_GB2312" pitchFamily="49" charset="-122"/>
                  <a:ea typeface="楷体_GB2312" pitchFamily="49" charset="-122"/>
                </a:rPr>
                <a:t>此时的                。</a:t>
              </a:r>
            </a:p>
          </p:txBody>
        </p:sp>
      </p:grpSp>
      <p:sp>
        <p:nvSpPr>
          <p:cNvPr id="662541" name="Text Box 13"/>
          <p:cNvSpPr txBox="1">
            <a:spLocks noChangeArrowheads="1"/>
          </p:cNvSpPr>
          <p:nvPr/>
        </p:nvSpPr>
        <p:spPr bwMode="auto">
          <a:xfrm>
            <a:off x="847725" y="3290888"/>
            <a:ext cx="7324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方法三</a:t>
            </a:r>
            <a:r>
              <a:rPr lang="en-US" altLang="zh-CN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800" b="1" dirty="0">
                <a:solidFill>
                  <a:srgbClr val="0E0377"/>
                </a:solidFill>
                <a:latin typeface="Times New Roman" pitchFamily="18" charset="0"/>
                <a:ea typeface="楷体_GB2312" pitchFamily="49" charset="-122"/>
              </a:rPr>
              <a:t>对方程两边进行</a:t>
            </a:r>
            <a:r>
              <a:rPr lang="en-US" altLang="zh-CN" sz="2800" b="1" dirty="0">
                <a:solidFill>
                  <a:srgbClr val="0E0377"/>
                </a:solidFill>
                <a:latin typeface="Times New Roman" pitchFamily="18" charset="0"/>
                <a:ea typeface="楷体_GB2312" pitchFamily="49" charset="-122"/>
              </a:rPr>
              <a:t>DTFT</a:t>
            </a:r>
            <a:r>
              <a:rPr lang="zh-CN" altLang="en-US" sz="2800" b="1" dirty="0">
                <a:solidFill>
                  <a:srgbClr val="0E0377"/>
                </a:solidFill>
                <a:latin typeface="Times New Roman" pitchFamily="18" charset="0"/>
                <a:ea typeface="楷体_GB2312" pitchFamily="49" charset="-122"/>
              </a:rPr>
              <a:t>变换，可得到</a:t>
            </a:r>
            <a:r>
              <a:rPr lang="en-US" altLang="zh-CN" sz="2800" b="1" dirty="0">
                <a:solidFill>
                  <a:srgbClr val="0E0377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4586" name="Text Box 15"/>
          <p:cNvSpPr txBox="1">
            <a:spLocks noChangeArrowheads="1"/>
          </p:cNvSpPr>
          <p:nvPr/>
        </p:nvSpPr>
        <p:spPr bwMode="auto">
          <a:xfrm>
            <a:off x="6291263" y="355282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62551" name="Object 23"/>
          <p:cNvGraphicFramePr>
            <a:graphicFrameLocks noChangeAspect="1"/>
          </p:cNvGraphicFramePr>
          <p:nvPr/>
        </p:nvGraphicFramePr>
        <p:xfrm>
          <a:off x="1771650" y="3976688"/>
          <a:ext cx="5130800" cy="1076325"/>
        </p:xfrm>
        <a:graphic>
          <a:graphicData uri="http://schemas.openxmlformats.org/presentationml/2006/ole">
            <p:oleObj spid="_x0000_s431106" name="Equation" r:id="rId7" imgW="1803240" imgH="431640" progId="">
              <p:embed/>
            </p:oleObj>
          </a:graphicData>
        </a:graphic>
      </p:graphicFrame>
      <p:graphicFrame>
        <p:nvGraphicFramePr>
          <p:cNvPr id="662552" name="Object 24"/>
          <p:cNvGraphicFramePr>
            <a:graphicFrameLocks noChangeAspect="1"/>
          </p:cNvGraphicFramePr>
          <p:nvPr/>
        </p:nvGraphicFramePr>
        <p:xfrm>
          <a:off x="1670050" y="5172075"/>
          <a:ext cx="6323013" cy="1117600"/>
        </p:xfrm>
        <a:graphic>
          <a:graphicData uri="http://schemas.openxmlformats.org/presentationml/2006/ole">
            <p:oleObj spid="_x0000_s431107" name="Equation" r:id="rId8" imgW="2184120" imgH="43164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2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2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2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166938" y="727075"/>
          <a:ext cx="4654550" cy="1947863"/>
        </p:xfrm>
        <a:graphic>
          <a:graphicData uri="http://schemas.openxmlformats.org/presentationml/2006/ole">
            <p:oleObj spid="_x0000_s432130" name="Equation" r:id="rId3" imgW="1879560" imgH="838080" progId="">
              <p:embed/>
            </p:oleObj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957263" y="2693988"/>
            <a:ext cx="7775575" cy="1790700"/>
            <a:chOff x="603" y="1697"/>
            <a:chExt cx="4898" cy="1128"/>
          </a:xfrm>
        </p:grpSpPr>
        <p:sp>
          <p:nvSpPr>
            <p:cNvPr id="25612" name="Text Box 3"/>
            <p:cNvSpPr txBox="1">
              <a:spLocks noChangeArrowheads="1"/>
            </p:cNvSpPr>
            <p:nvPr/>
          </p:nvSpPr>
          <p:spPr bwMode="auto">
            <a:xfrm>
              <a:off x="603" y="1697"/>
              <a:ext cx="439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sz="2800" b="1">
                  <a:solidFill>
                    <a:srgbClr val="0E0377"/>
                  </a:solidFill>
                  <a:latin typeface="楷体_GB2312" pitchFamily="49" charset="-122"/>
                  <a:ea typeface="楷体_GB2312" pitchFamily="49" charset="-122"/>
                </a:rPr>
                <a:t>可见      是一个有理函数。当需要得到</a:t>
              </a:r>
            </a:p>
          </p:txBody>
        </p:sp>
        <p:sp>
          <p:nvSpPr>
            <p:cNvPr id="25613" name="Text Box 4"/>
            <p:cNvSpPr txBox="1">
              <a:spLocks noChangeArrowheads="1"/>
            </p:cNvSpPr>
            <p:nvPr/>
          </p:nvSpPr>
          <p:spPr bwMode="auto">
            <a:xfrm>
              <a:off x="622" y="1957"/>
              <a:ext cx="4879" cy="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0E0377"/>
                  </a:solidFill>
                  <a:latin typeface="楷体_GB2312" pitchFamily="49" charset="-122"/>
                  <a:ea typeface="楷体_GB2312" pitchFamily="49" charset="-122"/>
                </a:rPr>
                <a:t>时</a:t>
              </a:r>
              <a:r>
                <a:rPr lang="en-US" altLang="zh-CN" sz="2800" b="1" dirty="0">
                  <a:solidFill>
                    <a:srgbClr val="0E0377"/>
                  </a:solidFill>
                  <a:latin typeface="楷体_GB2312" pitchFamily="49" charset="-122"/>
                  <a:ea typeface="楷体_GB2312" pitchFamily="49" charset="-122"/>
                </a:rPr>
                <a:t>, </a:t>
              </a:r>
              <a:r>
                <a:rPr lang="zh-CN" altLang="en-US" sz="2800" b="1" dirty="0">
                  <a:solidFill>
                    <a:srgbClr val="0E0377"/>
                  </a:solidFill>
                  <a:latin typeface="楷体_GB2312" pitchFamily="49" charset="-122"/>
                  <a:ea typeface="楷体_GB2312" pitchFamily="49" charset="-122"/>
                </a:rPr>
                <a:t>往往是先从方程得到        进而通过反变换得到    。</a:t>
              </a:r>
            </a:p>
          </p:txBody>
        </p:sp>
        <p:graphicFrame>
          <p:nvGraphicFramePr>
            <p:cNvPr id="25604" name="Object 5"/>
            <p:cNvGraphicFramePr>
              <a:graphicFrameLocks noChangeAspect="1"/>
            </p:cNvGraphicFramePr>
            <p:nvPr/>
          </p:nvGraphicFramePr>
          <p:xfrm>
            <a:off x="1330" y="1711"/>
            <a:ext cx="699" cy="331"/>
          </p:xfrm>
          <a:graphic>
            <a:graphicData uri="http://schemas.openxmlformats.org/presentationml/2006/ole">
              <p:oleObj spid="_x0000_s432132" name="公式" r:id="rId4" imgW="482400" imgH="228600" progId="">
                <p:embed/>
              </p:oleObj>
            </a:graphicData>
          </a:graphic>
        </p:graphicFrame>
        <p:graphicFrame>
          <p:nvGraphicFramePr>
            <p:cNvPr id="25605" name="Object 6"/>
            <p:cNvGraphicFramePr>
              <a:graphicFrameLocks noChangeAspect="1"/>
            </p:cNvGraphicFramePr>
            <p:nvPr/>
          </p:nvGraphicFramePr>
          <p:xfrm>
            <a:off x="4935" y="1740"/>
            <a:ext cx="459" cy="294"/>
          </p:xfrm>
          <a:graphic>
            <a:graphicData uri="http://schemas.openxmlformats.org/presentationml/2006/ole">
              <p:oleObj spid="_x0000_s432133" name="公式" r:id="rId5" imgW="317160" imgH="203040" progId="">
                <p:embed/>
              </p:oleObj>
            </a:graphicData>
          </a:graphic>
        </p:graphicFrame>
        <p:graphicFrame>
          <p:nvGraphicFramePr>
            <p:cNvPr id="25606" name="Object 7"/>
            <p:cNvGraphicFramePr>
              <a:graphicFrameLocks noChangeAspect="1"/>
            </p:cNvGraphicFramePr>
            <p:nvPr/>
          </p:nvGraphicFramePr>
          <p:xfrm>
            <a:off x="3190" y="2079"/>
            <a:ext cx="754" cy="331"/>
          </p:xfrm>
          <a:graphic>
            <a:graphicData uri="http://schemas.openxmlformats.org/presentationml/2006/ole">
              <p:oleObj spid="_x0000_s432134" name="公式" r:id="rId6" imgW="520560" imgH="228600" progId="">
                <p:embed/>
              </p:oleObj>
            </a:graphicData>
          </a:graphic>
        </p:graphicFrame>
        <p:graphicFrame>
          <p:nvGraphicFramePr>
            <p:cNvPr id="25607" name="Object 8"/>
            <p:cNvGraphicFramePr>
              <a:graphicFrameLocks noChangeAspect="1"/>
            </p:cNvGraphicFramePr>
            <p:nvPr/>
          </p:nvGraphicFramePr>
          <p:xfrm>
            <a:off x="1349" y="2531"/>
            <a:ext cx="498" cy="294"/>
          </p:xfrm>
          <a:graphic>
            <a:graphicData uri="http://schemas.openxmlformats.org/presentationml/2006/ole">
              <p:oleObj spid="_x0000_s432135" name="Equation" r:id="rId7" imgW="317160" imgH="203040" progId="">
                <p:embed/>
              </p:oleObj>
            </a:graphicData>
          </a:graphic>
        </p:graphicFrame>
      </p:grpSp>
      <p:sp>
        <p:nvSpPr>
          <p:cNvPr id="711689" name="Text Box 9"/>
          <p:cNvSpPr txBox="1">
            <a:spLocks noChangeArrowheads="1"/>
          </p:cNvSpPr>
          <p:nvPr/>
        </p:nvSpPr>
        <p:spPr bwMode="auto">
          <a:xfrm>
            <a:off x="958850" y="4598988"/>
            <a:ext cx="464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961A10"/>
                </a:solidFill>
                <a:latin typeface="楷体_GB2312" pitchFamily="49" charset="-122"/>
                <a:ea typeface="楷体_GB2312" pitchFamily="49" charset="-122"/>
              </a:rPr>
              <a:t>二</a:t>
            </a:r>
            <a:r>
              <a:rPr kumimoji="1" lang="en-US" altLang="zh-CN" sz="2800" b="1" dirty="0">
                <a:solidFill>
                  <a:srgbClr val="961A1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800" b="1" dirty="0">
                <a:solidFill>
                  <a:srgbClr val="961A10"/>
                </a:solidFill>
                <a:latin typeface="楷体_GB2312" pitchFamily="49" charset="-122"/>
                <a:ea typeface="楷体_GB2312" pitchFamily="49" charset="-122"/>
              </a:rPr>
              <a:t>系统的频率响应</a:t>
            </a:r>
            <a:r>
              <a:rPr kumimoji="1" lang="en-US" altLang="zh-CN" sz="2800" b="1" dirty="0">
                <a:solidFill>
                  <a:srgbClr val="961A1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820738" y="5080000"/>
            <a:ext cx="7675562" cy="1374775"/>
            <a:chOff x="517" y="3200"/>
            <a:chExt cx="4835" cy="866"/>
          </a:xfrm>
        </p:grpSpPr>
        <p:sp>
          <p:nvSpPr>
            <p:cNvPr id="25611" name="Rectangle 10"/>
            <p:cNvSpPr>
              <a:spLocks noChangeArrowheads="1"/>
            </p:cNvSpPr>
            <p:nvPr/>
          </p:nvSpPr>
          <p:spPr bwMode="auto">
            <a:xfrm>
              <a:off x="517" y="3200"/>
              <a:ext cx="4835" cy="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800" b="1">
                  <a:latin typeface="楷体_GB2312" pitchFamily="49" charset="-122"/>
                  <a:ea typeface="楷体_GB2312" pitchFamily="49" charset="-122"/>
                </a:rPr>
                <a:t>          </a:t>
              </a:r>
              <a:r>
                <a:rPr kumimoji="1" lang="zh-CN" altLang="en-US" sz="2800" b="1">
                  <a:solidFill>
                    <a:srgbClr val="0E0377"/>
                  </a:solidFill>
                  <a:latin typeface="楷体_GB2312" pitchFamily="49" charset="-122"/>
                  <a:ea typeface="楷体_GB2312" pitchFamily="49" charset="-122"/>
                </a:rPr>
                <a:t>刻画了</a:t>
              </a:r>
              <a:r>
                <a:rPr kumimoji="1" lang="en-US" altLang="zh-CN" sz="2800" b="1">
                  <a:solidFill>
                    <a:srgbClr val="0E0377"/>
                  </a:solidFill>
                  <a:latin typeface="Times New Roman" pitchFamily="18" charset="0"/>
                  <a:ea typeface="楷体_GB2312" pitchFamily="49" charset="-122"/>
                </a:rPr>
                <a:t>LTI</a:t>
              </a:r>
              <a:r>
                <a:rPr kumimoji="1" lang="zh-CN" altLang="en-US" sz="2800" b="1">
                  <a:solidFill>
                    <a:srgbClr val="0E0377"/>
                  </a:solidFill>
                  <a:latin typeface="楷体_GB2312" pitchFamily="49" charset="-122"/>
                  <a:ea typeface="楷体_GB2312" pitchFamily="49" charset="-122"/>
                </a:rPr>
                <a:t>系统的频域特征，它是系统单位脉冲响应的傅立叶变换。</a:t>
              </a:r>
            </a:p>
          </p:txBody>
        </p:sp>
        <p:graphicFrame>
          <p:nvGraphicFramePr>
            <p:cNvPr id="25603" name="Object 11"/>
            <p:cNvGraphicFramePr>
              <a:graphicFrameLocks noChangeAspect="1"/>
            </p:cNvGraphicFramePr>
            <p:nvPr/>
          </p:nvGraphicFramePr>
          <p:xfrm>
            <a:off x="969" y="3278"/>
            <a:ext cx="767" cy="354"/>
          </p:xfrm>
          <a:graphic>
            <a:graphicData uri="http://schemas.openxmlformats.org/presentationml/2006/ole">
              <p:oleObj spid="_x0000_s432131" name="Equation" r:id="rId8" imgW="495000" imgH="228600" progId="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1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1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823913" y="2197100"/>
            <a:ext cx="7735887" cy="1304925"/>
            <a:chOff x="499" y="1384"/>
            <a:chExt cx="4873" cy="822"/>
          </a:xfrm>
        </p:grpSpPr>
        <p:sp>
          <p:nvSpPr>
            <p:cNvPr id="26674" name="Rectangle 13"/>
            <p:cNvSpPr>
              <a:spLocks noChangeArrowheads="1"/>
            </p:cNvSpPr>
            <p:nvPr/>
          </p:nvSpPr>
          <p:spPr bwMode="auto">
            <a:xfrm>
              <a:off x="812" y="1384"/>
              <a:ext cx="45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E0377"/>
                  </a:solidFill>
                  <a:latin typeface="楷体_GB2312" pitchFamily="49" charset="-122"/>
                  <a:ea typeface="楷体_GB2312" pitchFamily="49" charset="-122"/>
                </a:rPr>
                <a:t>这说明</a:t>
              </a:r>
              <a:r>
                <a:rPr kumimoji="1" lang="en-US" altLang="zh-CN" sz="2800" b="1">
                  <a:solidFill>
                    <a:srgbClr val="0E0377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  <a:r>
                <a:rPr kumimoji="1" lang="zh-CN" altLang="en-US" sz="2800" b="1">
                  <a:solidFill>
                    <a:srgbClr val="961A10"/>
                  </a:solidFill>
                  <a:latin typeface="楷体_GB2312" pitchFamily="49" charset="-122"/>
                  <a:ea typeface="楷体_GB2312" pitchFamily="49" charset="-122"/>
                </a:rPr>
                <a:t>稳定系统可以由其频率响应来描述。</a:t>
              </a:r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499" y="1787"/>
              <a:ext cx="4646" cy="419"/>
              <a:chOff x="559" y="1787"/>
              <a:chExt cx="4646" cy="419"/>
            </a:xfrm>
          </p:grpSpPr>
          <p:graphicFrame>
            <p:nvGraphicFramePr>
              <p:cNvPr id="26639" name="Object 14"/>
              <p:cNvGraphicFramePr>
                <a:graphicFrameLocks noChangeAspect="1"/>
              </p:cNvGraphicFramePr>
              <p:nvPr/>
            </p:nvGraphicFramePr>
            <p:xfrm>
              <a:off x="933" y="1787"/>
              <a:ext cx="812" cy="378"/>
            </p:xfrm>
            <a:graphic>
              <a:graphicData uri="http://schemas.openxmlformats.org/presentationml/2006/ole">
                <p:oleObj spid="_x0000_s433167" name="Equation" r:id="rId3" imgW="495000" imgH="228600" progId="">
                  <p:embed/>
                </p:oleObj>
              </a:graphicData>
            </a:graphic>
          </p:graphicFrame>
          <p:sp>
            <p:nvSpPr>
              <p:cNvPr id="26676" name="Rectangle 15"/>
              <p:cNvSpPr>
                <a:spLocks noChangeArrowheads="1"/>
              </p:cNvSpPr>
              <p:nvPr/>
            </p:nvSpPr>
            <p:spPr bwMode="auto">
              <a:xfrm>
                <a:off x="559" y="1797"/>
                <a:ext cx="464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kumimoji="1" lang="zh-CN" altLang="en-US" sz="2800" b="1">
                    <a:solidFill>
                      <a:srgbClr val="961A10"/>
                    </a:solidFill>
                    <a:latin typeface="楷体_GB2312" pitchFamily="49" charset="-122"/>
                    <a:ea typeface="楷体_GB2312" pitchFamily="49" charset="-122"/>
                  </a:rPr>
                  <a:t>由       所表征的系统应该是稳定系统。 </a:t>
                </a:r>
              </a:p>
            </p:txBody>
          </p:sp>
          <p:graphicFrame>
            <p:nvGraphicFramePr>
              <p:cNvPr id="26640" name="Object 49"/>
              <p:cNvGraphicFramePr>
                <a:graphicFrameLocks noChangeAspect="1"/>
              </p:cNvGraphicFramePr>
              <p:nvPr/>
            </p:nvGraphicFramePr>
            <p:xfrm>
              <a:off x="3118" y="2093"/>
              <a:ext cx="685" cy="113"/>
            </p:xfrm>
            <a:graphic>
              <a:graphicData uri="http://schemas.openxmlformats.org/presentationml/2006/ole">
                <p:oleObj spid="_x0000_s433168" name="Equation" r:id="rId4" imgW="914400" imgH="179640" progId="">
                  <p:embed/>
                </p:oleObj>
              </a:graphicData>
            </a:graphic>
          </p:graphicFrame>
        </p:grpSp>
      </p:grp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1327150" y="1300163"/>
            <a:ext cx="7821613" cy="930275"/>
            <a:chOff x="556" y="819"/>
            <a:chExt cx="4927" cy="586"/>
          </a:xfrm>
        </p:grpSpPr>
        <p:sp>
          <p:nvSpPr>
            <p:cNvPr id="26651" name="Rectangle 11"/>
            <p:cNvSpPr>
              <a:spLocks noChangeArrowheads="1"/>
            </p:cNvSpPr>
            <p:nvPr/>
          </p:nvSpPr>
          <p:spPr bwMode="auto">
            <a:xfrm>
              <a:off x="556" y="819"/>
              <a:ext cx="4927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E0377"/>
                  </a:solidFill>
                  <a:latin typeface="楷体_GB2312" pitchFamily="49" charset="-122"/>
                  <a:ea typeface="楷体_GB2312" pitchFamily="49" charset="-122"/>
                </a:rPr>
                <a:t>如果          ，则       存在。</a:t>
              </a:r>
            </a:p>
          </p:txBody>
        </p:sp>
        <p:graphicFrame>
          <p:nvGraphicFramePr>
            <p:cNvPr id="26628" name="Object 12"/>
            <p:cNvGraphicFramePr>
              <a:graphicFrameLocks noChangeAspect="1"/>
            </p:cNvGraphicFramePr>
            <p:nvPr/>
          </p:nvGraphicFramePr>
          <p:xfrm>
            <a:off x="1037" y="830"/>
            <a:ext cx="1202" cy="575"/>
          </p:xfrm>
          <a:graphic>
            <a:graphicData uri="http://schemas.openxmlformats.org/presentationml/2006/ole">
              <p:oleObj spid="_x0000_s433156" name="Equation" r:id="rId5" imgW="888840" imgH="431640" progId="">
                <p:embed/>
              </p:oleObj>
            </a:graphicData>
          </a:graphic>
        </p:graphicFrame>
        <p:graphicFrame>
          <p:nvGraphicFramePr>
            <p:cNvPr id="26629" name="Object 55"/>
            <p:cNvGraphicFramePr>
              <a:graphicFrameLocks noChangeAspect="1"/>
            </p:cNvGraphicFramePr>
            <p:nvPr/>
          </p:nvGraphicFramePr>
          <p:xfrm>
            <a:off x="2723" y="942"/>
            <a:ext cx="644" cy="356"/>
          </p:xfrm>
          <a:graphic>
            <a:graphicData uri="http://schemas.openxmlformats.org/presentationml/2006/ole">
              <p:oleObj spid="_x0000_s433157" name="Equation" r:id="rId6" imgW="495000" imgH="228600" progId="">
                <p:embed/>
              </p:oleObj>
            </a:graphicData>
          </a:graphic>
        </p:graphicFrame>
      </p:grpSp>
      <p:sp>
        <p:nvSpPr>
          <p:cNvPr id="26646" name="Rectangle 61"/>
          <p:cNvSpPr>
            <a:spLocks noChangeArrowheads="1"/>
          </p:cNvSpPr>
          <p:nvPr/>
        </p:nvSpPr>
        <p:spPr bwMode="auto">
          <a:xfrm>
            <a:off x="1049338" y="776288"/>
            <a:ext cx="7224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E0377"/>
                </a:solidFill>
                <a:latin typeface="楷体_GB2312" pitchFamily="49" charset="-122"/>
                <a:ea typeface="楷体_GB2312" pitchFamily="49" charset="-122"/>
              </a:rPr>
              <a:t>但并非所有的</a:t>
            </a:r>
            <a:r>
              <a:rPr kumimoji="1" lang="en-US" altLang="zh-CN" sz="2800" b="1">
                <a:solidFill>
                  <a:srgbClr val="0E0377"/>
                </a:solidFill>
                <a:latin typeface="Times New Roman" pitchFamily="18" charset="0"/>
                <a:ea typeface="楷体_GB2312" pitchFamily="49" charset="-122"/>
              </a:rPr>
              <a:t>LTI</a:t>
            </a:r>
            <a:r>
              <a:rPr kumimoji="1" lang="zh-CN" altLang="en-US" sz="2800" b="1">
                <a:solidFill>
                  <a:srgbClr val="0E0377"/>
                </a:solidFill>
                <a:latin typeface="楷体_GB2312" pitchFamily="49" charset="-122"/>
                <a:ea typeface="楷体_GB2312" pitchFamily="49" charset="-122"/>
              </a:rPr>
              <a:t>系统都一定存在频率响应。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Text Box 3"/>
          <p:cNvSpPr txBox="1">
            <a:spLocks noChangeArrowheads="1"/>
          </p:cNvSpPr>
          <p:nvPr/>
        </p:nvSpPr>
        <p:spPr bwMode="auto">
          <a:xfrm>
            <a:off x="960438" y="917575"/>
            <a:ext cx="4968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961A10"/>
                </a:solidFill>
                <a:latin typeface="Times New Roman" pitchFamily="18" charset="0"/>
                <a:ea typeface="楷体_GB2312" pitchFamily="49" charset="-122"/>
              </a:rPr>
              <a:t>四</a:t>
            </a:r>
            <a:r>
              <a:rPr kumimoji="1" lang="en-US" altLang="zh-CN" sz="2800" b="1" dirty="0">
                <a:solidFill>
                  <a:srgbClr val="961A10"/>
                </a:solidFill>
                <a:latin typeface="Times New Roman" pitchFamily="18" charset="0"/>
                <a:ea typeface="楷体_GB2312" pitchFamily="49" charset="-122"/>
              </a:rPr>
              <a:t>.  LTI</a:t>
            </a:r>
            <a:r>
              <a:rPr kumimoji="1" lang="zh-CN" altLang="en-US" sz="2800" b="1" dirty="0">
                <a:solidFill>
                  <a:srgbClr val="961A10"/>
                </a:solidFill>
                <a:latin typeface="Times New Roman" pitchFamily="18" charset="0"/>
                <a:ea typeface="楷体_GB2312" pitchFamily="49" charset="-122"/>
              </a:rPr>
              <a:t>系统的频域分析方法</a:t>
            </a:r>
            <a:r>
              <a:rPr kumimoji="1" lang="en-US" altLang="zh-CN" sz="2800" b="1" dirty="0">
                <a:solidFill>
                  <a:srgbClr val="961A1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792163" y="2335213"/>
            <a:ext cx="8094662" cy="530225"/>
            <a:chOff x="499" y="1471"/>
            <a:chExt cx="5099" cy="334"/>
          </a:xfrm>
        </p:grpSpPr>
        <p:sp>
          <p:nvSpPr>
            <p:cNvPr id="28688" name="Text Box 14"/>
            <p:cNvSpPr txBox="1">
              <a:spLocks noChangeArrowheads="1"/>
            </p:cNvSpPr>
            <p:nvPr/>
          </p:nvSpPr>
          <p:spPr bwMode="auto">
            <a:xfrm>
              <a:off x="499" y="1471"/>
              <a:ext cx="50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solidFill>
                    <a:srgbClr val="0E0377"/>
                  </a:solidFill>
                  <a:latin typeface="楷体_GB2312" pitchFamily="49" charset="-122"/>
                  <a:ea typeface="楷体_GB2312" pitchFamily="49" charset="-122"/>
                </a:rPr>
                <a:t>2. </a:t>
              </a:r>
              <a:r>
                <a:rPr lang="zh-CN" altLang="en-US" sz="2800" b="1" dirty="0">
                  <a:solidFill>
                    <a:srgbClr val="0E0377"/>
                  </a:solidFill>
                  <a:latin typeface="楷体_GB2312" pitchFamily="49" charset="-122"/>
                  <a:ea typeface="楷体_GB2312" pitchFamily="49" charset="-122"/>
                </a:rPr>
                <a:t>根据系统的描述，求得系统的频率响应     。</a:t>
              </a:r>
            </a:p>
          </p:txBody>
        </p:sp>
        <p:graphicFrame>
          <p:nvGraphicFramePr>
            <p:cNvPr id="28678" name="Object 17"/>
            <p:cNvGraphicFramePr>
              <a:graphicFrameLocks noChangeAspect="1"/>
            </p:cNvGraphicFramePr>
            <p:nvPr/>
          </p:nvGraphicFramePr>
          <p:xfrm>
            <a:off x="4710" y="1495"/>
            <a:ext cx="559" cy="310"/>
          </p:xfrm>
          <a:graphic>
            <a:graphicData uri="http://schemas.openxmlformats.org/presentationml/2006/ole">
              <p:oleObj spid="_x0000_s435206" name="Equation" r:id="rId3" imgW="482400" imgH="228600" progId="">
                <p:embed/>
              </p:oleObj>
            </a:graphicData>
          </a:graphic>
        </p:graphicFrame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800100" y="1609725"/>
            <a:ext cx="7010400" cy="550863"/>
            <a:chOff x="504" y="1014"/>
            <a:chExt cx="4416" cy="347"/>
          </a:xfrm>
        </p:grpSpPr>
        <p:sp>
          <p:nvSpPr>
            <p:cNvPr id="28687" name="Text Box 4"/>
            <p:cNvSpPr txBox="1">
              <a:spLocks noChangeArrowheads="1"/>
            </p:cNvSpPr>
            <p:nvPr/>
          </p:nvSpPr>
          <p:spPr bwMode="auto">
            <a:xfrm>
              <a:off x="504" y="1014"/>
              <a:ext cx="44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solidFill>
                    <a:srgbClr val="0E0377"/>
                  </a:solidFill>
                  <a:latin typeface="楷体_GB2312" pitchFamily="49" charset="-122"/>
                  <a:ea typeface="楷体_GB2312" pitchFamily="49" charset="-122"/>
                </a:rPr>
                <a:t>1. </a:t>
              </a:r>
              <a:r>
                <a:rPr kumimoji="1" lang="zh-CN" altLang="en-US" sz="2800" b="1" dirty="0">
                  <a:solidFill>
                    <a:srgbClr val="0E0377"/>
                  </a:solidFill>
                  <a:latin typeface="楷体_GB2312" pitchFamily="49" charset="-122"/>
                  <a:ea typeface="楷体_GB2312" pitchFamily="49" charset="-122"/>
                </a:rPr>
                <a:t>对输入信号做傅立叶变换，求得     。 </a:t>
              </a:r>
            </a:p>
          </p:txBody>
        </p:sp>
        <p:graphicFrame>
          <p:nvGraphicFramePr>
            <p:cNvPr id="28677" name="Object 21"/>
            <p:cNvGraphicFramePr>
              <a:graphicFrameLocks noChangeAspect="1"/>
            </p:cNvGraphicFramePr>
            <p:nvPr/>
          </p:nvGraphicFramePr>
          <p:xfrm>
            <a:off x="4043" y="1034"/>
            <a:ext cx="568" cy="327"/>
          </p:xfrm>
          <a:graphic>
            <a:graphicData uri="http://schemas.openxmlformats.org/presentationml/2006/ole">
              <p:oleObj spid="_x0000_s435205" name="Equation" r:id="rId4" imgW="482400" imgH="228600" progId="">
                <p:embed/>
              </p:oleObj>
            </a:graphicData>
          </a:graphic>
        </p:graphicFrame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792163" y="3036888"/>
            <a:ext cx="7345362" cy="544512"/>
            <a:chOff x="499" y="1913"/>
            <a:chExt cx="4627" cy="343"/>
          </a:xfrm>
        </p:grpSpPr>
        <p:sp>
          <p:nvSpPr>
            <p:cNvPr id="28686" name="Text Box 20"/>
            <p:cNvSpPr txBox="1">
              <a:spLocks noChangeArrowheads="1"/>
            </p:cNvSpPr>
            <p:nvPr/>
          </p:nvSpPr>
          <p:spPr bwMode="auto">
            <a:xfrm>
              <a:off x="499" y="1913"/>
              <a:ext cx="462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0E0377"/>
                  </a:solidFill>
                  <a:latin typeface="楷体_GB2312" pitchFamily="49" charset="-122"/>
                  <a:ea typeface="楷体_GB2312" pitchFamily="49" charset="-122"/>
                </a:rPr>
                <a:t>3. </a:t>
              </a:r>
              <a:r>
                <a:rPr lang="zh-CN" altLang="en-US" sz="2800" b="1" dirty="0">
                  <a:solidFill>
                    <a:srgbClr val="0E0377"/>
                  </a:solidFill>
                  <a:latin typeface="楷体_GB2312" pitchFamily="49" charset="-122"/>
                  <a:ea typeface="楷体_GB2312" pitchFamily="49" charset="-122"/>
                </a:rPr>
                <a:t>根据卷积特性得到                   。</a:t>
              </a:r>
            </a:p>
          </p:txBody>
        </p:sp>
        <p:graphicFrame>
          <p:nvGraphicFramePr>
            <p:cNvPr id="28676" name="Object 22"/>
            <p:cNvGraphicFramePr>
              <a:graphicFrameLocks noChangeAspect="1"/>
            </p:cNvGraphicFramePr>
            <p:nvPr/>
          </p:nvGraphicFramePr>
          <p:xfrm>
            <a:off x="2703" y="1930"/>
            <a:ext cx="2101" cy="326"/>
          </p:xfrm>
          <a:graphic>
            <a:graphicData uri="http://schemas.openxmlformats.org/presentationml/2006/ole">
              <p:oleObj spid="_x0000_s435204" name="Equation" r:id="rId5" imgW="1473120" imgH="228600" progId="">
                <p:embed/>
              </p:oleObj>
            </a:graphicData>
          </a:graphic>
        </p:graphicFrame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814388" y="3725863"/>
            <a:ext cx="8140700" cy="541337"/>
            <a:chOff x="513" y="2347"/>
            <a:chExt cx="5128" cy="341"/>
          </a:xfrm>
        </p:grpSpPr>
        <p:sp>
          <p:nvSpPr>
            <p:cNvPr id="28685" name="Text Box 7"/>
            <p:cNvSpPr txBox="1">
              <a:spLocks noChangeArrowheads="1"/>
            </p:cNvSpPr>
            <p:nvPr/>
          </p:nvSpPr>
          <p:spPr bwMode="auto">
            <a:xfrm>
              <a:off x="513" y="2347"/>
              <a:ext cx="51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solidFill>
                    <a:srgbClr val="0E0377"/>
                  </a:solidFill>
                  <a:latin typeface="楷体_GB2312" pitchFamily="49" charset="-122"/>
                  <a:ea typeface="楷体_GB2312" pitchFamily="49" charset="-122"/>
                </a:rPr>
                <a:t>4. </a:t>
              </a:r>
              <a:r>
                <a:rPr kumimoji="1" lang="zh-CN" altLang="en-US" sz="2800" b="1" dirty="0">
                  <a:solidFill>
                    <a:srgbClr val="0E0377"/>
                  </a:solidFill>
                  <a:latin typeface="楷体_GB2312" pitchFamily="49" charset="-122"/>
                  <a:ea typeface="楷体_GB2312" pitchFamily="49" charset="-122"/>
                </a:rPr>
                <a:t>对     做傅立叶反变换得到系统的响应    。</a:t>
              </a:r>
            </a:p>
          </p:txBody>
        </p:sp>
        <p:graphicFrame>
          <p:nvGraphicFramePr>
            <p:cNvPr id="28674" name="Object 23"/>
            <p:cNvGraphicFramePr>
              <a:graphicFrameLocks noChangeAspect="1"/>
            </p:cNvGraphicFramePr>
            <p:nvPr/>
          </p:nvGraphicFramePr>
          <p:xfrm>
            <a:off x="1119" y="2372"/>
            <a:ext cx="565" cy="316"/>
          </p:xfrm>
          <a:graphic>
            <a:graphicData uri="http://schemas.openxmlformats.org/presentationml/2006/ole">
              <p:oleObj spid="_x0000_s435202" name="Equation" r:id="rId6" imgW="444240" imgH="228600" progId="">
                <p:embed/>
              </p:oleObj>
            </a:graphicData>
          </a:graphic>
        </p:graphicFrame>
        <p:graphicFrame>
          <p:nvGraphicFramePr>
            <p:cNvPr id="28675" name="Object 24"/>
            <p:cNvGraphicFramePr>
              <a:graphicFrameLocks noChangeAspect="1"/>
            </p:cNvGraphicFramePr>
            <p:nvPr/>
          </p:nvGraphicFramePr>
          <p:xfrm>
            <a:off x="4830" y="2400"/>
            <a:ext cx="442" cy="272"/>
          </p:xfrm>
          <a:graphic>
            <a:graphicData uri="http://schemas.openxmlformats.org/presentationml/2006/ole">
              <p:oleObj spid="_x0000_s435203" name="Equation" r:id="rId7" imgW="330120" imgH="203040" progId="">
                <p:embed/>
              </p:oleObj>
            </a:graphicData>
          </a:graphic>
        </p:graphicFrame>
      </p:grpSp>
      <p:sp>
        <p:nvSpPr>
          <p:cNvPr id="704537" name="Text Box 25"/>
          <p:cNvSpPr txBox="1">
            <a:spLocks noChangeArrowheads="1"/>
          </p:cNvSpPr>
          <p:nvPr/>
        </p:nvSpPr>
        <p:spPr bwMode="auto">
          <a:xfrm>
            <a:off x="793750" y="4638675"/>
            <a:ext cx="803275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E0377"/>
                </a:solidFill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0E0377"/>
                </a:solidFill>
                <a:ea typeface="楷体_GB2312" pitchFamily="49" charset="-122"/>
              </a:rPr>
              <a:t>做傅立叶变换或反变换的主要方法是</a:t>
            </a:r>
            <a:r>
              <a:rPr lang="zh-CN" altLang="en-US" sz="2800" b="1" dirty="0">
                <a:solidFill>
                  <a:srgbClr val="961A10"/>
                </a:solidFill>
                <a:ea typeface="楷体_GB2312" pitchFamily="49" charset="-122"/>
              </a:rPr>
              <a:t>部分分式展开、利用傅立叶变换的性质和常用的变换对</a:t>
            </a:r>
            <a:r>
              <a:rPr lang="zh-CN" altLang="en-US" sz="2800" b="1" dirty="0">
                <a:solidFill>
                  <a:srgbClr val="0E0377"/>
                </a:solidFill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60" name="Rectangle 8"/>
          <p:cNvSpPr>
            <a:spLocks noChangeArrowheads="1"/>
          </p:cNvSpPr>
          <p:nvPr/>
        </p:nvSpPr>
        <p:spPr bwMode="auto">
          <a:xfrm>
            <a:off x="744538" y="1671638"/>
            <a:ext cx="8020050" cy="45847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37372" dir="3378596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8" name="Rectangle 5"/>
          <p:cNvSpPr>
            <a:spLocks noRot="1" noChangeArrowheads="1"/>
          </p:cNvSpPr>
          <p:nvPr/>
        </p:nvSpPr>
        <p:spPr bwMode="auto">
          <a:xfrm>
            <a:off x="730250" y="635000"/>
            <a:ext cx="5173663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5.0</a:t>
            </a:r>
            <a:r>
              <a:rPr lang="en-US" altLang="zh-CN" sz="32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引言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Introduction</a:t>
            </a:r>
          </a:p>
        </p:txBody>
      </p:sp>
      <p:pic>
        <p:nvPicPr>
          <p:cNvPr id="1029" name="Picture 6" descr="yemi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58900"/>
            <a:ext cx="6834188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7"/>
          <p:cNvSpPr>
            <a:spLocks noRot="1" noChangeArrowheads="1"/>
          </p:cNvSpPr>
          <p:nvPr/>
        </p:nvSpPr>
        <p:spPr bwMode="auto">
          <a:xfrm>
            <a:off x="960438" y="1657350"/>
            <a:ext cx="7707312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6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DFS</a:t>
            </a:r>
            <a:r>
              <a:rPr lang="zh-CN" altLang="en-US" sz="28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与</a:t>
            </a: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CFS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之间既有许多类似之处，也有一些重大差别：主要是</a:t>
            </a: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DFS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是一个有限项级数，     其系数  </a:t>
            </a:r>
            <a:r>
              <a:rPr lang="zh-CN" altLang="en-US" sz="28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具有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周期性</a:t>
            </a:r>
            <a:r>
              <a:rPr lang="zh-CN" altLang="en-US" sz="2800" b="1" dirty="0">
                <a:solidFill>
                  <a:srgbClr val="000099"/>
                </a:solidFill>
              </a:rPr>
              <a:t>。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2699792" y="3212976"/>
          <a:ext cx="487363" cy="642938"/>
        </p:xfrm>
        <a:graphic>
          <a:graphicData uri="http://schemas.openxmlformats.org/presentationml/2006/ole">
            <p:oleObj spid="_x0000_s407554" name="Equation" r:id="rId4" imgW="177480" imgH="2286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Rot="1" noChangeArrowheads="1"/>
          </p:cNvSpPr>
          <p:nvPr/>
        </p:nvSpPr>
        <p:spPr bwMode="auto">
          <a:xfrm>
            <a:off x="881063" y="1225550"/>
            <a:ext cx="7404100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endParaRPr lang="zh-CN" altLang="zh-CN" sz="3200"/>
          </a:p>
        </p:txBody>
      </p:sp>
      <p:sp>
        <p:nvSpPr>
          <p:cNvPr id="2052" name="Rectangle 4"/>
          <p:cNvSpPr>
            <a:spLocks noRot="1" noChangeArrowheads="1"/>
          </p:cNvSpPr>
          <p:nvPr/>
        </p:nvSpPr>
        <p:spPr bwMode="auto">
          <a:xfrm>
            <a:off x="936625" y="1150938"/>
            <a:ext cx="7404100" cy="8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endParaRPr lang="zh-CN" altLang="zh-CN" sz="3200"/>
          </a:p>
        </p:txBody>
      </p:sp>
      <p:sp>
        <p:nvSpPr>
          <p:cNvPr id="2053" name="Rectangle 11"/>
          <p:cNvSpPr>
            <a:spLocks noRot="1" noChangeArrowheads="1"/>
          </p:cNvSpPr>
          <p:nvPr/>
        </p:nvSpPr>
        <p:spPr bwMode="auto">
          <a:xfrm>
            <a:off x="936625" y="835025"/>
            <a:ext cx="5392738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5.1</a:t>
            </a:r>
            <a:r>
              <a:rPr lang="en-US" altLang="zh-CN" sz="32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非周期信号的表示</a:t>
            </a:r>
          </a:p>
        </p:txBody>
      </p:sp>
      <p:pic>
        <p:nvPicPr>
          <p:cNvPr id="2054" name="Picture 13" descr="yemi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93825"/>
            <a:ext cx="6834188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7664" name="Rectangle 16"/>
          <p:cNvSpPr>
            <a:spLocks noChangeArrowheads="1"/>
          </p:cNvSpPr>
          <p:nvPr/>
        </p:nvSpPr>
        <p:spPr bwMode="auto">
          <a:xfrm>
            <a:off x="827584" y="1772816"/>
            <a:ext cx="3262312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一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.  </a:t>
            </a: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从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DFS</a:t>
            </a: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到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DTFT: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827584" y="2492896"/>
            <a:ext cx="7986713" cy="2743200"/>
            <a:chOff x="508" y="2005"/>
            <a:chExt cx="5031" cy="1728"/>
          </a:xfrm>
        </p:grpSpPr>
        <p:sp>
          <p:nvSpPr>
            <p:cNvPr id="2058" name="Rectangle 17"/>
            <p:cNvSpPr>
              <a:spLocks noChangeArrowheads="1"/>
            </p:cNvSpPr>
            <p:nvPr/>
          </p:nvSpPr>
          <p:spPr bwMode="auto">
            <a:xfrm>
              <a:off x="508" y="2005"/>
              <a:ext cx="5031" cy="1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800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sz="2800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在讨论离散时间周期性矩形脉冲信号的频谱时</a:t>
              </a:r>
              <a:r>
                <a:rPr lang="en-US" altLang="zh-CN" sz="2800" b="1" dirty="0" smtClean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sz="2800" b="1" dirty="0" smtClean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 看到</a:t>
              </a:r>
              <a:r>
                <a:rPr lang="zh-CN" altLang="en-US" sz="2800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：</a:t>
              </a:r>
            </a:p>
            <a:p>
              <a:pPr>
                <a:lnSpc>
                  <a:spcPct val="15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zh-CN" altLang="en-US" sz="2800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  当信号周期  增大时，频谱的包络形状不变，幅度减小，而频谱的谱线变密。</a:t>
              </a:r>
            </a:p>
          </p:txBody>
        </p:sp>
        <p:graphicFrame>
          <p:nvGraphicFramePr>
            <p:cNvPr id="2050" name="Object 19"/>
            <p:cNvGraphicFramePr>
              <a:graphicFrameLocks noChangeAspect="1"/>
            </p:cNvGraphicFramePr>
            <p:nvPr/>
          </p:nvGraphicFramePr>
          <p:xfrm>
            <a:off x="1922" y="3050"/>
            <a:ext cx="256" cy="238"/>
          </p:xfrm>
          <a:graphic>
            <a:graphicData uri="http://schemas.openxmlformats.org/presentationml/2006/ole">
              <p:oleObj spid="_x0000_s408578" name="Equation" r:id="rId4" imgW="177480" imgH="164880" progId="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7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7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01663" y="835025"/>
            <a:ext cx="8542337" cy="5697538"/>
            <a:chOff x="379" y="526"/>
            <a:chExt cx="5381" cy="358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79" y="598"/>
              <a:ext cx="5381" cy="3517"/>
              <a:chOff x="519" y="1234"/>
              <a:chExt cx="4833" cy="2883"/>
            </a:xfrm>
          </p:grpSpPr>
          <p:pic>
            <p:nvPicPr>
              <p:cNvPr id="3083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contrast="46000"/>
              </a:blip>
              <a:srcRect/>
              <a:stretch>
                <a:fillRect/>
              </a:stretch>
            </p:blipFill>
            <p:spPr bwMode="auto">
              <a:xfrm>
                <a:off x="576" y="1234"/>
                <a:ext cx="4776" cy="28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aphicFrame>
            <p:nvGraphicFramePr>
              <p:cNvPr id="3075" name="Object 6"/>
              <p:cNvGraphicFramePr>
                <a:graphicFrameLocks noChangeAspect="1"/>
              </p:cNvGraphicFramePr>
              <p:nvPr/>
            </p:nvGraphicFramePr>
            <p:xfrm>
              <a:off x="5062" y="1651"/>
              <a:ext cx="181" cy="254"/>
            </p:xfrm>
            <a:graphic>
              <a:graphicData uri="http://schemas.openxmlformats.org/presentationml/2006/ole">
                <p:oleObj spid="_x0000_s409603" name="Equation" r:id="rId4" imgW="126720" imgH="177480" progId="">
                  <p:embed/>
                </p:oleObj>
              </a:graphicData>
            </a:graphic>
          </p:graphicFrame>
          <p:graphicFrame>
            <p:nvGraphicFramePr>
              <p:cNvPr id="3076" name="Object 7"/>
              <p:cNvGraphicFramePr>
                <a:graphicFrameLocks noChangeAspect="1"/>
              </p:cNvGraphicFramePr>
              <p:nvPr/>
            </p:nvGraphicFramePr>
            <p:xfrm>
              <a:off x="5047" y="2639"/>
              <a:ext cx="181" cy="254"/>
            </p:xfrm>
            <a:graphic>
              <a:graphicData uri="http://schemas.openxmlformats.org/presentationml/2006/ole">
                <p:oleObj spid="_x0000_s409604" name="Equation" r:id="rId5" imgW="126720" imgH="177480" progId="">
                  <p:embed/>
                </p:oleObj>
              </a:graphicData>
            </a:graphic>
          </p:graphicFrame>
          <p:graphicFrame>
            <p:nvGraphicFramePr>
              <p:cNvPr id="3077" name="Object 8"/>
              <p:cNvGraphicFramePr>
                <a:graphicFrameLocks noChangeAspect="1"/>
              </p:cNvGraphicFramePr>
              <p:nvPr/>
            </p:nvGraphicFramePr>
            <p:xfrm>
              <a:off x="5074" y="3615"/>
              <a:ext cx="181" cy="254"/>
            </p:xfrm>
            <a:graphic>
              <a:graphicData uri="http://schemas.openxmlformats.org/presentationml/2006/ole">
                <p:oleObj spid="_x0000_s409605" name="Equation" r:id="rId6" imgW="126720" imgH="177480" progId="">
                  <p:embed/>
                </p:oleObj>
              </a:graphicData>
            </a:graphic>
          </p:graphicFrame>
          <p:graphicFrame>
            <p:nvGraphicFramePr>
              <p:cNvPr id="3078" name="Object 9"/>
              <p:cNvGraphicFramePr>
                <a:graphicFrameLocks noChangeAspect="1"/>
              </p:cNvGraphicFramePr>
              <p:nvPr/>
            </p:nvGraphicFramePr>
            <p:xfrm>
              <a:off x="556" y="2373"/>
              <a:ext cx="499" cy="421"/>
            </p:xfrm>
            <a:graphic>
              <a:graphicData uri="http://schemas.openxmlformats.org/presentationml/2006/ole">
                <p:oleObj spid="_x0000_s409606" name="Equation" r:id="rId7" imgW="482400" imgH="406080" progId="">
                  <p:embed/>
                </p:oleObj>
              </a:graphicData>
            </a:graphic>
          </p:graphicFrame>
          <p:graphicFrame>
            <p:nvGraphicFramePr>
              <p:cNvPr id="3079" name="Object 10"/>
              <p:cNvGraphicFramePr>
                <a:graphicFrameLocks noChangeAspect="1"/>
              </p:cNvGraphicFramePr>
              <p:nvPr/>
            </p:nvGraphicFramePr>
            <p:xfrm>
              <a:off x="522" y="3365"/>
              <a:ext cx="527" cy="445"/>
            </p:xfrm>
            <a:graphic>
              <a:graphicData uri="http://schemas.openxmlformats.org/presentationml/2006/ole">
                <p:oleObj spid="_x0000_s409607" name="Equation" r:id="rId8" imgW="482400" imgH="406080" progId="">
                  <p:embed/>
                </p:oleObj>
              </a:graphicData>
            </a:graphic>
          </p:graphicFrame>
          <p:graphicFrame>
            <p:nvGraphicFramePr>
              <p:cNvPr id="3080" name="Object 11"/>
              <p:cNvGraphicFramePr>
                <a:graphicFrameLocks noChangeAspect="1"/>
              </p:cNvGraphicFramePr>
              <p:nvPr/>
            </p:nvGraphicFramePr>
            <p:xfrm>
              <a:off x="519" y="1306"/>
              <a:ext cx="499" cy="444"/>
            </p:xfrm>
            <a:graphic>
              <a:graphicData uri="http://schemas.openxmlformats.org/presentationml/2006/ole">
                <p:oleObj spid="_x0000_s409608" name="Equation" r:id="rId9" imgW="457200" imgH="406080" progId="">
                  <p:embed/>
                </p:oleObj>
              </a:graphicData>
            </a:graphic>
          </p:graphicFrame>
        </p:grpSp>
        <p:graphicFrame>
          <p:nvGraphicFramePr>
            <p:cNvPr id="3074" name="Object 12"/>
            <p:cNvGraphicFramePr>
              <a:graphicFrameLocks noChangeAspect="1"/>
            </p:cNvGraphicFramePr>
            <p:nvPr/>
          </p:nvGraphicFramePr>
          <p:xfrm>
            <a:off x="4624" y="526"/>
            <a:ext cx="415" cy="340"/>
          </p:xfrm>
          <a:graphic>
            <a:graphicData uri="http://schemas.openxmlformats.org/presentationml/2006/ole">
              <p:oleObj spid="_x0000_s409602" name="Equation" r:id="rId10" imgW="279360" imgH="228600" progId="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Rot="1" noChangeArrowheads="1"/>
          </p:cNvSpPr>
          <p:nvPr/>
        </p:nvSpPr>
        <p:spPr bwMode="auto">
          <a:xfrm>
            <a:off x="395537" y="3789040"/>
            <a:ext cx="8748463" cy="190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一个非周期信号，它的频谱应该是一个连续的频谱。</a:t>
            </a:r>
            <a:r>
              <a:rPr lang="zh-CN" altLang="en-US" sz="3200" b="1" dirty="0">
                <a:solidFill>
                  <a:srgbClr val="000099"/>
                </a:solidFill>
              </a:rPr>
              <a:t>        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844550" y="860425"/>
            <a:ext cx="7705725" cy="1374775"/>
            <a:chOff x="532" y="542"/>
            <a:chExt cx="4854" cy="866"/>
          </a:xfrm>
        </p:grpSpPr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532" y="542"/>
              <a:ext cx="4854" cy="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sz="2800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当       时，有                 ，将导致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信号的频谱无限密集，最终成为连续频谱。</a:t>
              </a:r>
            </a:p>
          </p:txBody>
        </p:sp>
        <p:graphicFrame>
          <p:nvGraphicFramePr>
            <p:cNvPr id="4099" name="Object 11"/>
            <p:cNvGraphicFramePr>
              <a:graphicFrameLocks noChangeAspect="1"/>
            </p:cNvGraphicFramePr>
            <p:nvPr/>
          </p:nvGraphicFramePr>
          <p:xfrm>
            <a:off x="1028" y="715"/>
            <a:ext cx="852" cy="277"/>
          </p:xfrm>
          <a:graphic>
            <a:graphicData uri="http://schemas.openxmlformats.org/presentationml/2006/ole">
              <p:oleObj spid="_x0000_s410627" name="Equation" r:id="rId3" imgW="507960" imgH="164880" progId="">
                <p:embed/>
              </p:oleObj>
            </a:graphicData>
          </a:graphic>
        </p:graphicFrame>
        <p:graphicFrame>
          <p:nvGraphicFramePr>
            <p:cNvPr id="4100" name="Object 12"/>
            <p:cNvGraphicFramePr>
              <a:graphicFrameLocks noChangeAspect="1"/>
            </p:cNvGraphicFramePr>
            <p:nvPr/>
          </p:nvGraphicFramePr>
          <p:xfrm>
            <a:off x="2585" y="685"/>
            <a:ext cx="1780" cy="356"/>
          </p:xfrm>
          <a:graphic>
            <a:graphicData uri="http://schemas.openxmlformats.org/presentationml/2006/ole">
              <p:oleObj spid="_x0000_s410628" name="Equation" r:id="rId4" imgW="1143000" imgH="228600" progId="">
                <p:embed/>
              </p:oleObj>
            </a:graphicData>
          </a:graphic>
        </p:graphicFrame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771525" y="2398713"/>
            <a:ext cx="7921625" cy="1374775"/>
            <a:chOff x="486" y="1561"/>
            <a:chExt cx="4990" cy="866"/>
          </a:xfrm>
        </p:grpSpPr>
        <p:sp>
          <p:nvSpPr>
            <p:cNvPr id="4105" name="Rectangle 15"/>
            <p:cNvSpPr>
              <a:spLocks noChangeArrowheads="1"/>
            </p:cNvSpPr>
            <p:nvPr/>
          </p:nvSpPr>
          <p:spPr bwMode="auto">
            <a:xfrm>
              <a:off x="486" y="1561"/>
              <a:ext cx="4990" cy="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solidFill>
                    <a:srgbClr val="000099"/>
                  </a:solidFill>
                  <a:ea typeface="楷体_GB2312" pitchFamily="49" charset="-122"/>
                </a:rPr>
                <a:t>    </a:t>
              </a:r>
              <a:r>
                <a:rPr lang="zh-CN" altLang="en-US" sz="2800" b="1" dirty="0">
                  <a:solidFill>
                    <a:srgbClr val="000099"/>
                  </a:solidFill>
                  <a:ea typeface="楷体_GB2312" pitchFamily="49" charset="-122"/>
                </a:rPr>
                <a:t>从时域看，</a:t>
              </a:r>
              <a:r>
                <a:rPr lang="zh-CN" altLang="en-US" sz="2800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当周期信号的周期         时，</a:t>
              </a:r>
              <a:r>
                <a:rPr lang="zh-CN" altLang="en-US" sz="2800" b="1" dirty="0">
                  <a:solidFill>
                    <a:srgbClr val="000099"/>
                  </a:solidFill>
                  <a:ea typeface="楷体_GB2312" pitchFamily="49" charset="-122"/>
                </a:rPr>
                <a:t>周期序列</a:t>
              </a:r>
              <a:r>
                <a:rPr lang="zh-CN" altLang="en-US" sz="2800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就变成了一个非周期的序列。</a:t>
              </a:r>
            </a:p>
          </p:txBody>
        </p:sp>
        <p:graphicFrame>
          <p:nvGraphicFramePr>
            <p:cNvPr id="4098" name="Object 16"/>
            <p:cNvGraphicFramePr>
              <a:graphicFrameLocks noChangeAspect="1"/>
            </p:cNvGraphicFramePr>
            <p:nvPr/>
          </p:nvGraphicFramePr>
          <p:xfrm>
            <a:off x="3806" y="1695"/>
            <a:ext cx="880" cy="286"/>
          </p:xfrm>
          <a:graphic>
            <a:graphicData uri="http://schemas.openxmlformats.org/presentationml/2006/ole">
              <p:oleObj spid="_x0000_s410626" name="Equation" r:id="rId5" imgW="507960" imgH="164880" progId="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182688" y="3821113"/>
            <a:ext cx="6973887" cy="933450"/>
            <a:chOff x="745" y="2407"/>
            <a:chExt cx="4393" cy="588"/>
          </a:xfrm>
        </p:grpSpPr>
        <p:sp>
          <p:nvSpPr>
            <p:cNvPr id="5145" name="Text Box 10"/>
            <p:cNvSpPr txBox="1">
              <a:spLocks noChangeArrowheads="1"/>
            </p:cNvSpPr>
            <p:nvPr/>
          </p:nvSpPr>
          <p:spPr bwMode="auto">
            <a:xfrm>
              <a:off x="745" y="2524"/>
              <a:ext cx="43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当       时          令</a:t>
              </a:r>
              <a:endParaRPr lang="zh-CN" altLang="en-US" sz="2800" b="1">
                <a:solidFill>
                  <a:srgbClr val="000099"/>
                </a:solidFill>
              </a:endParaRPr>
            </a:p>
          </p:txBody>
        </p:sp>
        <p:graphicFrame>
          <p:nvGraphicFramePr>
            <p:cNvPr id="5129" name="Object 2055"/>
            <p:cNvGraphicFramePr>
              <a:graphicFrameLocks noChangeAspect="1"/>
            </p:cNvGraphicFramePr>
            <p:nvPr/>
          </p:nvGraphicFramePr>
          <p:xfrm>
            <a:off x="1017" y="2407"/>
            <a:ext cx="4121" cy="588"/>
          </p:xfrm>
          <a:graphic>
            <a:graphicData uri="http://schemas.openxmlformats.org/presentationml/2006/ole">
              <p:oleObj spid="_x0000_s411657" name="Equation" r:id="rId3" imgW="2857320" imgH="393480" progId="">
                <p:embed/>
              </p:oleObj>
            </a:graphicData>
          </a:graphic>
        </p:graphicFrame>
      </p:grpSp>
      <p:graphicFrame>
        <p:nvGraphicFramePr>
          <p:cNvPr id="715776" name="Object 2048"/>
          <p:cNvGraphicFramePr>
            <a:graphicFrameLocks noChangeAspect="1"/>
          </p:cNvGraphicFramePr>
          <p:nvPr/>
        </p:nvGraphicFramePr>
        <p:xfrm>
          <a:off x="1970088" y="1611313"/>
          <a:ext cx="5681662" cy="936625"/>
        </p:xfrm>
        <a:graphic>
          <a:graphicData uri="http://schemas.openxmlformats.org/presentationml/2006/ole">
            <p:oleObj spid="_x0000_s411650" name="Equation" r:id="rId4" imgW="3022560" imgH="444240" progId="">
              <p:embed/>
            </p:oleObj>
          </a:graphicData>
        </a:graphic>
      </p:graphicFrame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984250" y="942975"/>
            <a:ext cx="4405313" cy="596900"/>
            <a:chOff x="620" y="594"/>
            <a:chExt cx="2775" cy="376"/>
          </a:xfrm>
        </p:grpSpPr>
        <p:sp>
          <p:nvSpPr>
            <p:cNvPr id="5144" name="Rectangle 2"/>
            <p:cNvSpPr>
              <a:spLocks noRot="1" noChangeArrowheads="1"/>
            </p:cNvSpPr>
            <p:nvPr/>
          </p:nvSpPr>
          <p:spPr bwMode="auto">
            <a:xfrm>
              <a:off x="620" y="594"/>
              <a:ext cx="2775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2800" b="1">
                  <a:solidFill>
                    <a:srgbClr val="000099"/>
                  </a:solidFill>
                  <a:latin typeface="Times New Roman" pitchFamily="18" charset="0"/>
                  <a:ea typeface="楷体_GB2312" pitchFamily="49" charset="-122"/>
                </a:rPr>
                <a:t>对周期信号        由</a:t>
              </a: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楷体_GB2312" pitchFamily="49" charset="-122"/>
                </a:rPr>
                <a:t>DFS</a:t>
              </a:r>
              <a:r>
                <a:rPr lang="zh-CN" altLang="en-US" sz="2800" b="1">
                  <a:solidFill>
                    <a:srgbClr val="000099"/>
                  </a:solidFill>
                  <a:latin typeface="Times New Roman" pitchFamily="18" charset="0"/>
                  <a:ea typeface="楷体_GB2312" pitchFamily="49" charset="-122"/>
                </a:rPr>
                <a:t>有</a:t>
              </a:r>
            </a:p>
          </p:txBody>
        </p:sp>
        <p:graphicFrame>
          <p:nvGraphicFramePr>
            <p:cNvPr id="5128" name="Object 2054"/>
            <p:cNvGraphicFramePr>
              <a:graphicFrameLocks noChangeAspect="1"/>
            </p:cNvGraphicFramePr>
            <p:nvPr/>
          </p:nvGraphicFramePr>
          <p:xfrm>
            <a:off x="1756" y="657"/>
            <a:ext cx="516" cy="308"/>
          </p:xfrm>
          <a:graphic>
            <a:graphicData uri="http://schemas.openxmlformats.org/presentationml/2006/ole">
              <p:oleObj spid="_x0000_s411656" name="Equation" r:id="rId5" imgW="317160" imgH="203040" progId="">
                <p:embed/>
              </p:oleObj>
            </a:graphicData>
          </a:graphic>
        </p:graphicFrame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009650" y="2735263"/>
            <a:ext cx="4462463" cy="962025"/>
            <a:chOff x="636" y="1723"/>
            <a:chExt cx="2811" cy="606"/>
          </a:xfrm>
        </p:grpSpPr>
        <p:graphicFrame>
          <p:nvGraphicFramePr>
            <p:cNvPr id="5127" name="Object 2053"/>
            <p:cNvGraphicFramePr>
              <a:graphicFrameLocks noChangeAspect="1"/>
            </p:cNvGraphicFramePr>
            <p:nvPr/>
          </p:nvGraphicFramePr>
          <p:xfrm>
            <a:off x="1448" y="1723"/>
            <a:ext cx="1999" cy="606"/>
          </p:xfrm>
          <a:graphic>
            <a:graphicData uri="http://schemas.openxmlformats.org/presentationml/2006/ole">
              <p:oleObj spid="_x0000_s411655" name="公式" r:id="rId6" imgW="1460160" imgH="444240" progId="">
                <p:embed/>
              </p:oleObj>
            </a:graphicData>
          </a:graphic>
        </p:graphicFrame>
        <p:sp>
          <p:nvSpPr>
            <p:cNvPr id="5143" name="Rectangle 9"/>
            <p:cNvSpPr>
              <a:spLocks noChangeArrowheads="1"/>
            </p:cNvSpPr>
            <p:nvPr/>
          </p:nvSpPr>
          <p:spPr bwMode="auto">
            <a:xfrm>
              <a:off x="636" y="1814"/>
              <a:ext cx="32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99"/>
                  </a:solidFill>
                  <a:ea typeface="楷体_GB2312" pitchFamily="49" charset="-122"/>
                </a:rPr>
                <a:t>即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225550" y="5765800"/>
            <a:ext cx="6938963" cy="549275"/>
            <a:chOff x="772" y="3632"/>
            <a:chExt cx="4190" cy="346"/>
          </a:xfrm>
        </p:grpSpPr>
        <p:graphicFrame>
          <p:nvGraphicFramePr>
            <p:cNvPr id="5124" name="Object 2050"/>
            <p:cNvGraphicFramePr>
              <a:graphicFrameLocks noChangeAspect="1"/>
            </p:cNvGraphicFramePr>
            <p:nvPr/>
          </p:nvGraphicFramePr>
          <p:xfrm>
            <a:off x="1765" y="3660"/>
            <a:ext cx="736" cy="273"/>
          </p:xfrm>
          <a:graphic>
            <a:graphicData uri="http://schemas.openxmlformats.org/presentationml/2006/ole">
              <p:oleObj spid="_x0000_s411652" name="Equation" r:id="rId7" imgW="545760" imgH="203040" progId="">
                <p:embed/>
              </p:oleObj>
            </a:graphicData>
          </a:graphic>
        </p:graphicFrame>
        <p:sp>
          <p:nvSpPr>
            <p:cNvPr id="5139" name="Text Box 11"/>
            <p:cNvSpPr txBox="1">
              <a:spLocks noChangeArrowheads="1"/>
            </p:cNvSpPr>
            <p:nvPr/>
          </p:nvSpPr>
          <p:spPr bwMode="auto">
            <a:xfrm>
              <a:off x="772" y="3632"/>
              <a:ext cx="108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A50021"/>
                  </a:solidFill>
                  <a:latin typeface="楷体_GB2312" pitchFamily="49" charset="-122"/>
                  <a:ea typeface="楷体_GB2312" pitchFamily="49" charset="-122"/>
                </a:rPr>
                <a:t>说明</a:t>
              </a:r>
              <a:r>
                <a:rPr lang="en-US" altLang="zh-CN" sz="2800" b="1">
                  <a:solidFill>
                    <a:srgbClr val="A50021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  <a:r>
                <a:rPr lang="zh-CN" altLang="en-US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显然</a:t>
              </a:r>
            </a:p>
          </p:txBody>
        </p:sp>
        <p:sp>
          <p:nvSpPr>
            <p:cNvPr id="5140" name="Text Box 12"/>
            <p:cNvSpPr txBox="1">
              <a:spLocks noChangeArrowheads="1"/>
            </p:cNvSpPr>
            <p:nvPr/>
          </p:nvSpPr>
          <p:spPr bwMode="auto">
            <a:xfrm>
              <a:off x="2496" y="3638"/>
              <a:ext cx="2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99"/>
                  </a:solidFill>
                  <a:ea typeface="楷体_GB2312" pitchFamily="49" charset="-122"/>
                </a:rPr>
                <a:t>对</a:t>
              </a:r>
            </a:p>
          </p:txBody>
        </p:sp>
        <p:graphicFrame>
          <p:nvGraphicFramePr>
            <p:cNvPr id="5125" name="Object 2051"/>
            <p:cNvGraphicFramePr>
              <a:graphicFrameLocks noChangeAspect="1"/>
            </p:cNvGraphicFramePr>
            <p:nvPr/>
          </p:nvGraphicFramePr>
          <p:xfrm>
            <a:off x="2789" y="3716"/>
            <a:ext cx="224" cy="205"/>
          </p:xfrm>
          <a:graphic>
            <a:graphicData uri="http://schemas.openxmlformats.org/presentationml/2006/ole">
              <p:oleObj spid="_x0000_s411653" name="Equation" r:id="rId8" imgW="152280" imgH="139680" progId="">
                <p:embed/>
              </p:oleObj>
            </a:graphicData>
          </a:graphic>
        </p:graphicFrame>
        <p:sp>
          <p:nvSpPr>
            <p:cNvPr id="5141" name="Text Box 14"/>
            <p:cNvSpPr txBox="1">
              <a:spLocks noChangeArrowheads="1"/>
            </p:cNvSpPr>
            <p:nvPr/>
          </p:nvSpPr>
          <p:spPr bwMode="auto">
            <a:xfrm>
              <a:off x="2973" y="3650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99"/>
                  </a:solidFill>
                  <a:ea typeface="楷体_GB2312" pitchFamily="49" charset="-122"/>
                </a:rPr>
                <a:t>是以</a:t>
              </a:r>
            </a:p>
          </p:txBody>
        </p:sp>
        <p:graphicFrame>
          <p:nvGraphicFramePr>
            <p:cNvPr id="5126" name="Object 2052"/>
            <p:cNvGraphicFramePr>
              <a:graphicFrameLocks noChangeAspect="1"/>
            </p:cNvGraphicFramePr>
            <p:nvPr/>
          </p:nvGraphicFramePr>
          <p:xfrm>
            <a:off x="3502" y="3684"/>
            <a:ext cx="335" cy="262"/>
          </p:xfrm>
          <a:graphic>
            <a:graphicData uri="http://schemas.openxmlformats.org/presentationml/2006/ole">
              <p:oleObj spid="_x0000_s411654" name="Equation" r:id="rId9" imgW="228600" imgH="177480" progId="">
                <p:embed/>
              </p:oleObj>
            </a:graphicData>
          </a:graphic>
        </p:graphicFrame>
        <p:sp>
          <p:nvSpPr>
            <p:cNvPr id="5142" name="Text Box 16"/>
            <p:cNvSpPr txBox="1">
              <a:spLocks noChangeArrowheads="1"/>
            </p:cNvSpPr>
            <p:nvPr/>
          </p:nvSpPr>
          <p:spPr bwMode="auto">
            <a:xfrm>
              <a:off x="3773" y="3651"/>
              <a:ext cx="11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为周期的。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899150" y="4849813"/>
            <a:ext cx="2036763" cy="519112"/>
            <a:chOff x="3716" y="3055"/>
            <a:chExt cx="1283" cy="327"/>
          </a:xfrm>
        </p:grpSpPr>
        <p:sp>
          <p:nvSpPr>
            <p:cNvPr id="5137" name="Line 17"/>
            <p:cNvSpPr>
              <a:spLocks noChangeShapeType="1"/>
            </p:cNvSpPr>
            <p:nvPr/>
          </p:nvSpPr>
          <p:spPr bwMode="auto">
            <a:xfrm>
              <a:off x="3716" y="3235"/>
              <a:ext cx="5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" name="Text Box 18"/>
            <p:cNvSpPr txBox="1">
              <a:spLocks noChangeArrowheads="1"/>
            </p:cNvSpPr>
            <p:nvPr/>
          </p:nvSpPr>
          <p:spPr bwMode="auto">
            <a:xfrm>
              <a:off x="4310" y="3055"/>
              <a:ext cx="6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DTFT</a:t>
              </a: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1436688" y="4699000"/>
            <a:ext cx="4397375" cy="954088"/>
            <a:chOff x="905" y="2960"/>
            <a:chExt cx="2770" cy="601"/>
          </a:xfrm>
        </p:grpSpPr>
        <p:graphicFrame>
          <p:nvGraphicFramePr>
            <p:cNvPr id="5123" name="Object 2049"/>
            <p:cNvGraphicFramePr>
              <a:graphicFrameLocks noChangeAspect="1"/>
            </p:cNvGraphicFramePr>
            <p:nvPr/>
          </p:nvGraphicFramePr>
          <p:xfrm>
            <a:off x="1503" y="2960"/>
            <a:ext cx="2172" cy="601"/>
          </p:xfrm>
          <a:graphic>
            <a:graphicData uri="http://schemas.openxmlformats.org/presentationml/2006/ole">
              <p:oleObj spid="_x0000_s411651" name="Equation" r:id="rId10" imgW="1434960" imgH="431640" progId="">
                <p:embed/>
              </p:oleObj>
            </a:graphicData>
          </a:graphic>
        </p:graphicFrame>
        <p:sp>
          <p:nvSpPr>
            <p:cNvPr id="5136" name="Rectangle 19"/>
            <p:cNvSpPr>
              <a:spLocks noChangeArrowheads="1"/>
            </p:cNvSpPr>
            <p:nvPr/>
          </p:nvSpPr>
          <p:spPr bwMode="auto">
            <a:xfrm>
              <a:off x="905" y="3043"/>
              <a:ext cx="4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有</a:t>
              </a:r>
              <a:r>
                <a:rPr lang="en-US" altLang="zh-CN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5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5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7"/>
          <p:cNvGrpSpPr>
            <a:grpSpLocks noChangeAspect="1"/>
          </p:cNvGrpSpPr>
          <p:nvPr/>
        </p:nvGrpSpPr>
        <p:grpSpPr bwMode="auto">
          <a:xfrm>
            <a:off x="2936875" y="1414463"/>
            <a:ext cx="3343275" cy="1001712"/>
            <a:chOff x="2562" y="1117"/>
            <a:chExt cx="1951" cy="544"/>
          </a:xfrm>
        </p:grpSpPr>
        <p:sp>
          <p:nvSpPr>
            <p:cNvPr id="6164" name="Rectangle 1028"/>
            <p:cNvSpPr>
              <a:spLocks noChangeAspect="1" noChangeArrowheads="1"/>
            </p:cNvSpPr>
            <p:nvPr/>
          </p:nvSpPr>
          <p:spPr bwMode="auto">
            <a:xfrm>
              <a:off x="2562" y="1117"/>
              <a:ext cx="1951" cy="544"/>
            </a:xfrm>
            <a:prstGeom prst="rect">
              <a:avLst/>
            </a:prstGeom>
            <a:solidFill>
              <a:srgbClr val="5DBDFF">
                <a:alpha val="5215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graphicFrame>
          <p:nvGraphicFramePr>
            <p:cNvPr id="6153" name="Object 2055"/>
            <p:cNvGraphicFramePr>
              <a:graphicFrameLocks noChangeAspect="1"/>
            </p:cNvGraphicFramePr>
            <p:nvPr/>
          </p:nvGraphicFramePr>
          <p:xfrm>
            <a:off x="2789" y="1117"/>
            <a:ext cx="1601" cy="528"/>
          </p:xfrm>
          <a:graphic>
            <a:graphicData uri="http://schemas.openxmlformats.org/presentationml/2006/ole">
              <p:oleObj spid="_x0000_s412681" name="公式" r:id="rId3" imgW="1269720" imgH="419040" progId="">
                <p:embed/>
              </p:oleObj>
            </a:graphicData>
          </a:graphic>
        </p:graphicFrame>
      </p:grpSp>
      <p:grpSp>
        <p:nvGrpSpPr>
          <p:cNvPr id="3" name="Group 1044"/>
          <p:cNvGrpSpPr>
            <a:grpSpLocks/>
          </p:cNvGrpSpPr>
          <p:nvPr/>
        </p:nvGrpSpPr>
        <p:grpSpPr bwMode="auto">
          <a:xfrm>
            <a:off x="830263" y="5146675"/>
            <a:ext cx="7845425" cy="1244600"/>
            <a:chOff x="523" y="3242"/>
            <a:chExt cx="4942" cy="784"/>
          </a:xfrm>
        </p:grpSpPr>
        <p:sp>
          <p:nvSpPr>
            <p:cNvPr id="6163" name="Rectangle 1031"/>
            <p:cNvSpPr>
              <a:spLocks noChangeArrowheads="1"/>
            </p:cNvSpPr>
            <p:nvPr/>
          </p:nvSpPr>
          <p:spPr bwMode="auto">
            <a:xfrm>
              <a:off x="523" y="3242"/>
              <a:ext cx="494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en-US" altLang="zh-CN" sz="2800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sz="2800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当  在一个周期范围内变化时，   在   范围变化，所以积分区间是   </a:t>
              </a:r>
              <a:r>
                <a:rPr lang="el-GR" altLang="zh-CN" sz="2800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。</a:t>
              </a:r>
              <a:endPara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6149" name="Object 2051"/>
            <p:cNvGraphicFramePr>
              <a:graphicFrameLocks noChangeAspect="1"/>
            </p:cNvGraphicFramePr>
            <p:nvPr/>
          </p:nvGraphicFramePr>
          <p:xfrm>
            <a:off x="994" y="3318"/>
            <a:ext cx="327" cy="341"/>
          </p:xfrm>
          <a:graphic>
            <a:graphicData uri="http://schemas.openxmlformats.org/presentationml/2006/ole">
              <p:oleObj spid="_x0000_s412677" name="Equation" r:id="rId4" imgW="126720" imgH="177480" progId="">
                <p:embed/>
              </p:oleObj>
            </a:graphicData>
          </a:graphic>
        </p:graphicFrame>
        <p:graphicFrame>
          <p:nvGraphicFramePr>
            <p:cNvPr id="6150" name="Object 2052"/>
            <p:cNvGraphicFramePr>
              <a:graphicFrameLocks noChangeAspect="1"/>
            </p:cNvGraphicFramePr>
            <p:nvPr/>
          </p:nvGraphicFramePr>
          <p:xfrm>
            <a:off x="3836" y="3292"/>
            <a:ext cx="453" cy="416"/>
          </p:xfrm>
          <a:graphic>
            <a:graphicData uri="http://schemas.openxmlformats.org/presentationml/2006/ole">
              <p:oleObj spid="_x0000_s412678" name="Equation" r:id="rId5" imgW="266400" imgH="228600" progId="">
                <p:embed/>
              </p:oleObj>
            </a:graphicData>
          </a:graphic>
        </p:graphicFrame>
        <p:graphicFrame>
          <p:nvGraphicFramePr>
            <p:cNvPr id="6151" name="Object 2053"/>
            <p:cNvGraphicFramePr>
              <a:graphicFrameLocks noChangeAspect="1"/>
            </p:cNvGraphicFramePr>
            <p:nvPr/>
          </p:nvGraphicFramePr>
          <p:xfrm>
            <a:off x="4541" y="3354"/>
            <a:ext cx="365" cy="284"/>
          </p:xfrm>
          <a:graphic>
            <a:graphicData uri="http://schemas.openxmlformats.org/presentationml/2006/ole">
              <p:oleObj spid="_x0000_s412679" name="Equation" r:id="rId6" imgW="228600" imgH="177480" progId="">
                <p:embed/>
              </p:oleObj>
            </a:graphicData>
          </a:graphic>
        </p:graphicFrame>
        <p:graphicFrame>
          <p:nvGraphicFramePr>
            <p:cNvPr id="6152" name="Object 2054"/>
            <p:cNvGraphicFramePr>
              <a:graphicFrameLocks noChangeAspect="1"/>
            </p:cNvGraphicFramePr>
            <p:nvPr/>
          </p:nvGraphicFramePr>
          <p:xfrm>
            <a:off x="2845" y="3711"/>
            <a:ext cx="381" cy="298"/>
          </p:xfrm>
          <a:graphic>
            <a:graphicData uri="http://schemas.openxmlformats.org/presentationml/2006/ole">
              <p:oleObj spid="_x0000_s412680" name="Equation" r:id="rId7" imgW="228600" imgH="177480" progId="">
                <p:embed/>
              </p:oleObj>
            </a:graphicData>
          </a:graphic>
        </p:graphicFrame>
      </p:grpSp>
      <p:grpSp>
        <p:nvGrpSpPr>
          <p:cNvPr id="4" name="Group 1042"/>
          <p:cNvGrpSpPr>
            <a:grpSpLocks/>
          </p:cNvGrpSpPr>
          <p:nvPr/>
        </p:nvGrpSpPr>
        <p:grpSpPr bwMode="auto">
          <a:xfrm>
            <a:off x="990600" y="727075"/>
            <a:ext cx="3937000" cy="617538"/>
            <a:chOff x="724" y="458"/>
            <a:chExt cx="2480" cy="389"/>
          </a:xfrm>
        </p:grpSpPr>
        <p:graphicFrame>
          <p:nvGraphicFramePr>
            <p:cNvPr id="6148" name="Object 2050"/>
            <p:cNvGraphicFramePr>
              <a:graphicFrameLocks noChangeAspect="1"/>
            </p:cNvGraphicFramePr>
            <p:nvPr/>
          </p:nvGraphicFramePr>
          <p:xfrm>
            <a:off x="1501" y="458"/>
            <a:ext cx="303" cy="389"/>
          </p:xfrm>
          <a:graphic>
            <a:graphicData uri="http://schemas.openxmlformats.org/presentationml/2006/ole">
              <p:oleObj spid="_x0000_s412676" name="Equation" r:id="rId8" imgW="177480" imgH="228600" progId="">
                <p:embed/>
              </p:oleObj>
            </a:graphicData>
          </a:graphic>
        </p:graphicFrame>
        <p:sp>
          <p:nvSpPr>
            <p:cNvPr id="6162" name="Text Box 1036"/>
            <p:cNvSpPr txBox="1">
              <a:spLocks noChangeArrowheads="1"/>
            </p:cNvSpPr>
            <p:nvPr/>
          </p:nvSpPr>
          <p:spPr bwMode="auto">
            <a:xfrm>
              <a:off x="724" y="478"/>
              <a:ext cx="2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将其与   表达式比较有</a:t>
              </a:r>
            </a:p>
          </p:txBody>
        </p:sp>
      </p:grpSp>
      <p:grpSp>
        <p:nvGrpSpPr>
          <p:cNvPr id="5" name="Group 1041"/>
          <p:cNvGrpSpPr>
            <a:grpSpLocks/>
          </p:cNvGrpSpPr>
          <p:nvPr/>
        </p:nvGrpSpPr>
        <p:grpSpPr bwMode="auto">
          <a:xfrm>
            <a:off x="841375" y="4486275"/>
            <a:ext cx="7848600" cy="733425"/>
            <a:chOff x="530" y="2846"/>
            <a:chExt cx="4944" cy="462"/>
          </a:xfrm>
        </p:grpSpPr>
        <p:graphicFrame>
          <p:nvGraphicFramePr>
            <p:cNvPr id="6147" name="Object 2049"/>
            <p:cNvGraphicFramePr>
              <a:graphicFrameLocks noChangeAspect="1"/>
            </p:cNvGraphicFramePr>
            <p:nvPr/>
          </p:nvGraphicFramePr>
          <p:xfrm>
            <a:off x="783" y="2846"/>
            <a:ext cx="4691" cy="462"/>
          </p:xfrm>
          <a:graphic>
            <a:graphicData uri="http://schemas.openxmlformats.org/presentationml/2006/ole">
              <p:oleObj spid="_x0000_s412675" name="Equation" r:id="rId9" imgW="3720960" imgH="304560" progId="">
                <p:embed/>
              </p:oleObj>
            </a:graphicData>
          </a:graphic>
        </p:graphicFrame>
        <p:sp>
          <p:nvSpPr>
            <p:cNvPr id="6160" name="Text Box 1038"/>
            <p:cNvSpPr txBox="1">
              <a:spLocks noChangeArrowheads="1"/>
            </p:cNvSpPr>
            <p:nvPr/>
          </p:nvSpPr>
          <p:spPr bwMode="auto">
            <a:xfrm>
              <a:off x="530" y="286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99"/>
                  </a:solidFill>
                  <a:ea typeface="楷体_GB2312" pitchFamily="49" charset="-122"/>
                </a:rPr>
                <a:t>当</a:t>
              </a:r>
            </a:p>
          </p:txBody>
        </p:sp>
        <p:sp>
          <p:nvSpPr>
            <p:cNvPr id="6161" name="Text Box 1039"/>
            <p:cNvSpPr txBox="1">
              <a:spLocks noChangeArrowheads="1"/>
            </p:cNvSpPr>
            <p:nvPr/>
          </p:nvSpPr>
          <p:spPr bwMode="auto">
            <a:xfrm>
              <a:off x="1355" y="288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99"/>
                  </a:solidFill>
                  <a:ea typeface="楷体_GB2312" pitchFamily="49" charset="-122"/>
                </a:rPr>
                <a:t>时</a:t>
              </a:r>
            </a:p>
          </p:txBody>
        </p:sp>
      </p:grpSp>
      <p:grpSp>
        <p:nvGrpSpPr>
          <p:cNvPr id="6" name="Group 1043"/>
          <p:cNvGrpSpPr>
            <a:grpSpLocks/>
          </p:cNvGrpSpPr>
          <p:nvPr/>
        </p:nvGrpSpPr>
        <p:grpSpPr bwMode="auto">
          <a:xfrm>
            <a:off x="952500" y="2566988"/>
            <a:ext cx="6762750" cy="1900237"/>
            <a:chOff x="600" y="1617"/>
            <a:chExt cx="4260" cy="1197"/>
          </a:xfrm>
        </p:grpSpPr>
        <p:sp>
          <p:nvSpPr>
            <p:cNvPr id="6159" name="Text Box 1037"/>
            <p:cNvSpPr txBox="1">
              <a:spLocks noChangeArrowheads="1"/>
            </p:cNvSpPr>
            <p:nvPr/>
          </p:nvSpPr>
          <p:spPr bwMode="auto">
            <a:xfrm>
              <a:off x="600" y="1713"/>
              <a:ext cx="6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于是</a:t>
              </a:r>
              <a:r>
                <a:rPr lang="en-US" altLang="zh-CN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</a:p>
          </p:txBody>
        </p:sp>
        <p:graphicFrame>
          <p:nvGraphicFramePr>
            <p:cNvPr id="6146" name="Object 2048"/>
            <p:cNvGraphicFramePr>
              <a:graphicFrameLocks noChangeAspect="1"/>
            </p:cNvGraphicFramePr>
            <p:nvPr/>
          </p:nvGraphicFramePr>
          <p:xfrm>
            <a:off x="1148" y="1617"/>
            <a:ext cx="3712" cy="1197"/>
          </p:xfrm>
          <a:graphic>
            <a:graphicData uri="http://schemas.openxmlformats.org/presentationml/2006/ole">
              <p:oleObj spid="_x0000_s412674" name="Equation" r:id="rId10" imgW="2679480" imgH="863280" progId="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Rectangle 1024"/>
          <p:cNvGraphicFramePr>
            <a:graphicFrameLocks/>
          </p:cNvGraphicFramePr>
          <p:nvPr/>
        </p:nvGraphicFramePr>
        <p:xfrm>
          <a:off x="1841500" y="1968500"/>
          <a:ext cx="6096000" cy="4064000"/>
        </p:xfrm>
        <a:graphic>
          <a:graphicData uri="http://schemas.openxmlformats.org/presentationml/2006/ole">
            <p:oleObj spid="_x0000_s413698" name="公式" r:id="rId3" imgW="0" imgH="0" progId="">
              <p:embed/>
            </p:oleObj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52463" y="1701800"/>
            <a:ext cx="7897812" cy="2120900"/>
            <a:chOff x="411" y="1072"/>
            <a:chExt cx="4975" cy="1336"/>
          </a:xfrm>
        </p:grpSpPr>
        <p:sp>
          <p:nvSpPr>
            <p:cNvPr id="7180" name="Rectangle 2"/>
            <p:cNvSpPr>
              <a:spLocks noRot="1" noChangeArrowheads="1"/>
            </p:cNvSpPr>
            <p:nvPr/>
          </p:nvSpPr>
          <p:spPr bwMode="auto">
            <a:xfrm>
              <a:off x="411" y="1072"/>
              <a:ext cx="4975" cy="1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800" dirty="0">
                  <a:latin typeface="宋体" charset="-122"/>
                </a:rPr>
                <a:t>  </a:t>
              </a:r>
              <a:r>
                <a:rPr lang="zh-CN" altLang="en-US" sz="2800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表明</a:t>
              </a:r>
              <a:r>
                <a:rPr lang="en-US" altLang="zh-CN" sz="2800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  <a:r>
                <a:rPr lang="zh-CN" altLang="en-US" sz="2800" b="1" dirty="0">
                  <a:solidFill>
                    <a:srgbClr val="A50021"/>
                  </a:solidFill>
                  <a:latin typeface="楷体_GB2312" pitchFamily="49" charset="-122"/>
                  <a:ea typeface="楷体_GB2312" pitchFamily="49" charset="-122"/>
                </a:rPr>
                <a:t>离散时间序列可以分解为频率在</a:t>
              </a:r>
              <a:r>
                <a:rPr lang="en-US" altLang="zh-CN" sz="2800" b="1" dirty="0">
                  <a:solidFill>
                    <a:srgbClr val="A50021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lang="el-GR" altLang="zh-CN" sz="2800" b="1" dirty="0">
                  <a:solidFill>
                    <a:srgbClr val="A50021"/>
                  </a:solidFill>
                  <a:latin typeface="Times New Roman" pitchFamily="18" charset="0"/>
                  <a:ea typeface="楷体_GB2312" pitchFamily="49" charset="-122"/>
                </a:rPr>
                <a:t>π</a:t>
              </a:r>
              <a:r>
                <a:rPr lang="zh-CN" altLang="en-US" sz="2800" b="1" dirty="0">
                  <a:solidFill>
                    <a:srgbClr val="A50021"/>
                  </a:solidFill>
                  <a:latin typeface="楷体_GB2312" pitchFamily="49" charset="-122"/>
                  <a:ea typeface="楷体_GB2312" pitchFamily="49" charset="-122"/>
                </a:rPr>
                <a:t>区间上分布的、幅度为            的复指数分量的线性组合。</a:t>
              </a:r>
              <a:r>
                <a:rPr lang="zh-CN" altLang="en-US" sz="2800" dirty="0">
                  <a:cs typeface="Arial" charset="0"/>
                </a:rPr>
                <a:t>      </a:t>
              </a:r>
              <a:endParaRPr lang="zh-CN" altLang="el-GR" sz="2800" dirty="0">
                <a:cs typeface="Arial" charset="0"/>
              </a:endParaRPr>
            </a:p>
          </p:txBody>
        </p:sp>
        <p:graphicFrame>
          <p:nvGraphicFramePr>
            <p:cNvPr id="7174" name="Object 1028"/>
            <p:cNvGraphicFramePr>
              <a:graphicFrameLocks noChangeAspect="1"/>
            </p:cNvGraphicFramePr>
            <p:nvPr/>
          </p:nvGraphicFramePr>
          <p:xfrm>
            <a:off x="2549" y="1503"/>
            <a:ext cx="1224" cy="570"/>
          </p:xfrm>
          <a:graphic>
            <a:graphicData uri="http://schemas.openxmlformats.org/presentationml/2006/ole">
              <p:oleObj spid="_x0000_s413702" name="公式" r:id="rId4" imgW="901440" imgH="393480" progId="">
                <p:embed/>
              </p:oleObj>
            </a:graphicData>
          </a:graphic>
        </p:graphicFrame>
      </p:grpSp>
      <p:sp>
        <p:nvSpPr>
          <p:cNvPr id="672777" name="AutoShape 9"/>
          <p:cNvSpPr>
            <a:spLocks noChangeArrowheads="1"/>
          </p:cNvSpPr>
          <p:nvPr/>
        </p:nvSpPr>
        <p:spPr bwMode="auto">
          <a:xfrm>
            <a:off x="6729413" y="4479925"/>
            <a:ext cx="2011362" cy="863600"/>
          </a:xfrm>
          <a:prstGeom prst="cloudCallout">
            <a:avLst>
              <a:gd name="adj1" fmla="val -62787"/>
              <a:gd name="adj2" fmla="val 62315"/>
            </a:avLst>
          </a:prstGeom>
          <a:solidFill>
            <a:srgbClr val="8FB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800" b="1" i="1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DTFT</a:t>
            </a:r>
            <a:r>
              <a:rPr lang="zh-CN" altLang="en-US" sz="2800" b="1" i="1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对</a:t>
            </a:r>
          </a:p>
        </p:txBody>
      </p:sp>
      <p:graphicFrame>
        <p:nvGraphicFramePr>
          <p:cNvPr id="7171" name="Object 1025"/>
          <p:cNvGraphicFramePr>
            <a:graphicFrameLocks noChangeAspect="1"/>
          </p:cNvGraphicFramePr>
          <p:nvPr/>
        </p:nvGraphicFramePr>
        <p:xfrm>
          <a:off x="2092325" y="857250"/>
          <a:ext cx="4532313" cy="1017588"/>
        </p:xfrm>
        <a:graphic>
          <a:graphicData uri="http://schemas.openxmlformats.org/presentationml/2006/ole">
            <p:oleObj spid="_x0000_s413699" name="公式" r:id="rId5" imgW="1765080" imgH="444240" progId="">
              <p:embed/>
            </p:oleObj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033463" y="3840163"/>
            <a:ext cx="5467350" cy="2698750"/>
            <a:chOff x="651" y="2419"/>
            <a:chExt cx="3444" cy="1700"/>
          </a:xfrm>
        </p:grpSpPr>
        <p:sp>
          <p:nvSpPr>
            <p:cNvPr id="7178" name="Rectangle 5"/>
            <p:cNvSpPr>
              <a:spLocks noChangeArrowheads="1"/>
            </p:cNvSpPr>
            <p:nvPr/>
          </p:nvSpPr>
          <p:spPr bwMode="auto">
            <a:xfrm>
              <a:off x="1074" y="2727"/>
              <a:ext cx="3021" cy="1392"/>
            </a:xfrm>
            <a:prstGeom prst="rect">
              <a:avLst/>
            </a:prstGeom>
            <a:solidFill>
              <a:srgbClr val="8FB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2" name="Object 1026"/>
            <p:cNvGraphicFramePr>
              <a:graphicFrameLocks noChangeAspect="1"/>
            </p:cNvGraphicFramePr>
            <p:nvPr/>
          </p:nvGraphicFramePr>
          <p:xfrm>
            <a:off x="1251" y="2792"/>
            <a:ext cx="2730" cy="683"/>
          </p:xfrm>
          <a:graphic>
            <a:graphicData uri="http://schemas.openxmlformats.org/presentationml/2006/ole">
              <p:oleObj spid="_x0000_s413700" name="Equation" r:id="rId6" imgW="1638000" imgH="444240" progId="">
                <p:embed/>
              </p:oleObj>
            </a:graphicData>
          </a:graphic>
        </p:graphicFrame>
        <p:graphicFrame>
          <p:nvGraphicFramePr>
            <p:cNvPr id="7173" name="Object 1027"/>
            <p:cNvGraphicFramePr>
              <a:graphicFrameLocks noChangeAspect="1"/>
            </p:cNvGraphicFramePr>
            <p:nvPr/>
          </p:nvGraphicFramePr>
          <p:xfrm>
            <a:off x="1357" y="3457"/>
            <a:ext cx="2340" cy="637"/>
          </p:xfrm>
          <a:graphic>
            <a:graphicData uri="http://schemas.openxmlformats.org/presentationml/2006/ole">
              <p:oleObj spid="_x0000_s413701" name="公式" r:id="rId7" imgW="1371600" imgH="431640" progId="">
                <p:embed/>
              </p:oleObj>
            </a:graphicData>
          </a:graphic>
        </p:graphicFrame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651" y="2419"/>
              <a:ext cx="10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结论：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7" grpId="0" animBg="1"/>
    </p:bldLst>
  </p:timing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6585</TotalTime>
  <Words>827</Words>
  <Application>Microsoft Office PowerPoint</Application>
  <PresentationFormat>全屏显示(4:3)</PresentationFormat>
  <Paragraphs>112</Paragraphs>
  <Slides>23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诗情画意</vt:lpstr>
      <vt:lpstr>Equation</vt:lpstr>
      <vt:lpstr>公式</vt:lpstr>
      <vt:lpstr>第5章  离散时间傅立叶变换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Company>xjtu.530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 连续时间傅立叶变换 The continuous time Fourier Transform</dc:title>
  <dc:creator>yb</dc:creator>
  <cp:lastModifiedBy>Sky123.Org</cp:lastModifiedBy>
  <cp:revision>707</cp:revision>
  <dcterms:created xsi:type="dcterms:W3CDTF">2003-03-03T01:46:30Z</dcterms:created>
  <dcterms:modified xsi:type="dcterms:W3CDTF">2022-05-25T07:18:23Z</dcterms:modified>
</cp:coreProperties>
</file>