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Default Extension="doc" ContentType="application/msword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ags/tag3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Masters/slideMaster7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  <p:sldMasterId id="2147483813" r:id="rId2"/>
    <p:sldMasterId id="2147483826" r:id="rId3"/>
    <p:sldMasterId id="2147483839" r:id="rId4"/>
    <p:sldMasterId id="2147483856" r:id="rId5"/>
    <p:sldMasterId id="2147483873" r:id="rId6"/>
    <p:sldMasterId id="2147483886" r:id="rId7"/>
  </p:sldMasterIdLst>
  <p:notesMasterIdLst>
    <p:notesMasterId r:id="rId59"/>
  </p:notesMasterIdLst>
  <p:sldIdLst>
    <p:sldId id="256" r:id="rId8"/>
    <p:sldId id="418" r:id="rId9"/>
    <p:sldId id="419" r:id="rId10"/>
    <p:sldId id="416" r:id="rId11"/>
    <p:sldId id="413" r:id="rId12"/>
    <p:sldId id="414" r:id="rId13"/>
    <p:sldId id="362" r:id="rId14"/>
    <p:sldId id="366" r:id="rId15"/>
    <p:sldId id="367" r:id="rId16"/>
    <p:sldId id="368" r:id="rId17"/>
    <p:sldId id="369" r:id="rId18"/>
    <p:sldId id="370" r:id="rId19"/>
    <p:sldId id="371" r:id="rId20"/>
    <p:sldId id="420" r:id="rId21"/>
    <p:sldId id="421" r:id="rId22"/>
    <p:sldId id="373" r:id="rId23"/>
    <p:sldId id="374" r:id="rId24"/>
    <p:sldId id="376" r:id="rId25"/>
    <p:sldId id="422" r:id="rId26"/>
    <p:sldId id="384" r:id="rId27"/>
    <p:sldId id="390" r:id="rId28"/>
    <p:sldId id="394" r:id="rId29"/>
    <p:sldId id="395" r:id="rId30"/>
    <p:sldId id="396" r:id="rId31"/>
    <p:sldId id="397" r:id="rId32"/>
    <p:sldId id="423" r:id="rId33"/>
    <p:sldId id="424" r:id="rId34"/>
    <p:sldId id="425" r:id="rId35"/>
    <p:sldId id="426" r:id="rId36"/>
    <p:sldId id="407" r:id="rId37"/>
    <p:sldId id="411" r:id="rId38"/>
    <p:sldId id="409" r:id="rId39"/>
    <p:sldId id="427" r:id="rId40"/>
    <p:sldId id="428" r:id="rId41"/>
    <p:sldId id="429" r:id="rId42"/>
    <p:sldId id="430" r:id="rId43"/>
    <p:sldId id="431" r:id="rId44"/>
    <p:sldId id="432" r:id="rId45"/>
    <p:sldId id="433" r:id="rId46"/>
    <p:sldId id="434" r:id="rId47"/>
    <p:sldId id="435" r:id="rId48"/>
    <p:sldId id="436" r:id="rId49"/>
    <p:sldId id="437" r:id="rId50"/>
    <p:sldId id="438" r:id="rId51"/>
    <p:sldId id="439" r:id="rId52"/>
    <p:sldId id="440" r:id="rId53"/>
    <p:sldId id="441" r:id="rId54"/>
    <p:sldId id="442" r:id="rId55"/>
    <p:sldId id="443" r:id="rId56"/>
    <p:sldId id="444" r:id="rId57"/>
    <p:sldId id="265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BE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D609-E33A-404D-88A6-EA8A4BAE6BBA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FF974-3DFC-4F0D-ABCF-672D6258E5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83715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="" xmlns:a16="http://schemas.microsoft.com/office/drawing/2014/main" id="{2D857575-D189-41F1-B31F-9C4B7BFD2C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2414F1-DD03-4E44-A706-E267FA7903A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="" xmlns:a16="http://schemas.microsoft.com/office/drawing/2014/main" id="{E6A1BED8-BE86-4BE5-A159-9E60781CDB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="" xmlns:a16="http://schemas.microsoft.com/office/drawing/2014/main" id="{562409BF-CD6A-4BA1-AD0E-9607537C23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="" xmlns:a16="http://schemas.microsoft.com/office/drawing/2014/main" id="{82AD95CA-E7FA-43F7-81CE-4D2C09E8BB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7445CB-0736-46E7-93FA-06F9D930F966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33795" name="Rectangle 2">
            <a:extLst>
              <a:ext uri="{FF2B5EF4-FFF2-40B4-BE49-F238E27FC236}">
                <a16:creationId xmlns="" xmlns:a16="http://schemas.microsoft.com/office/drawing/2014/main" id="{C5B002D2-E088-4302-8C11-CC79C500FE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="" xmlns:a16="http://schemas.microsoft.com/office/drawing/2014/main" id="{E6678B0A-DA12-4949-A9A8-4B069D60F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="" xmlns:a16="http://schemas.microsoft.com/office/drawing/2014/main" id="{4A7FA116-0574-44C8-9ED8-B94A550E99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235E93-BD0F-48AB-A39C-D9FE61C8E06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="" xmlns:a16="http://schemas.microsoft.com/office/drawing/2014/main" id="{BB4837D1-D5E1-4592-B4C9-80B30662A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="" xmlns:a16="http://schemas.microsoft.com/office/drawing/2014/main" id="{5C82EE36-EE27-4CBD-8263-3D5D7094E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ea typeface="楷体_GB2312" pitchFamily="49" charset="-122"/>
              </a:rPr>
              <a:t>微机主要是以</a:t>
            </a:r>
            <a:r>
              <a:rPr lang="en-US" altLang="zh-CN" b="1">
                <a:ea typeface="楷体_GB2312" pitchFamily="49" charset="-122"/>
              </a:rPr>
              <a:t>CPU </a:t>
            </a:r>
            <a:r>
              <a:rPr lang="zh-CN" altLang="en-US" b="1">
                <a:ea typeface="楷体_GB2312" pitchFamily="49" charset="-122"/>
              </a:rPr>
              <a:t>的发展而升级换代。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1">
                <a:ea typeface="楷体_GB2312" pitchFamily="49" charset="-122"/>
              </a:rPr>
              <a:t>  但微机的升级换代并不仅仅取决于</a:t>
            </a:r>
            <a:r>
              <a:rPr lang="en-US" altLang="zh-CN" b="1">
                <a:ea typeface="楷体_GB2312" pitchFamily="49" charset="-122"/>
              </a:rPr>
              <a:t>CPU </a:t>
            </a:r>
            <a:r>
              <a:rPr lang="zh-CN" altLang="en-US" b="1">
                <a:ea typeface="楷体_GB2312" pitchFamily="49" charset="-122"/>
              </a:rPr>
              <a:t>的换代，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b="1">
                <a:ea typeface="楷体_GB2312" pitchFamily="49" charset="-122"/>
              </a:rPr>
              <a:t>  是由多方面技术的发展所决定的，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b="1">
                <a:ea typeface="楷体_GB2312" pitchFamily="49" charset="-122"/>
              </a:rPr>
              <a:t>  包括存储技术、总线技术、接口技术等。</a:t>
            </a:r>
            <a:endParaRPr lang="zh-CN" altLang="en-US" b="1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4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6758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7459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69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9506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5966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69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625821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96131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829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5" y="609601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6" y="609600"/>
            <a:ext cx="7060151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01946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0117" y="1524000"/>
            <a:ext cx="964988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3" y="3581400"/>
            <a:ext cx="8532284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F1072687-072C-4AF6-A707-44C18E4084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2117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fld id="{396167C6-DAD8-495C-93B1-3F73FBD6BD01}" type="datetime1">
              <a:rPr lang="zh-CN" altLang="en-US"/>
              <a:pPr>
                <a:defRPr/>
              </a:pPr>
              <a:t>2022/3/14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27D5AD9-0B0C-4CC9-BE48-A77F08E06F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3488" y="6248400"/>
            <a:ext cx="386503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r>
              <a:rPr lang="en-US" altLang="zh-CN"/>
              <a:t>lijianyi@nciae.edu.cn   zhlljy@yahoo.com.cn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3CD80821-23E0-4C28-9298-615BB04179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5487" y="6248400"/>
            <a:ext cx="2542116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fld id="{6B3F0279-0B29-4163-A2C7-D9C2692746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803801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171337984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9879322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57743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2654175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199202054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07776207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906357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68462754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403680200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249773233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361684134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="" xmlns:p14="http://schemas.microsoft.com/office/powerpoint/2010/main" val="313515881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0117" y="1524000"/>
            <a:ext cx="964988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3" y="3581400"/>
            <a:ext cx="8532284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2117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DBA30F-1F82-4A5D-8DC4-7BCD7B6E67AA}" type="datetime1">
              <a:rPr lang="zh-CN" altLang="en-US">
                <a:solidFill>
                  <a:srgbClr val="463634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2022/3/14</a:t>
            </a:fld>
            <a:endParaRPr lang="en-US" altLang="zh-CN">
              <a:solidFill>
                <a:srgbClr val="463634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3488" y="6248400"/>
            <a:ext cx="386503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463634"/>
                </a:solidFill>
              </a:rPr>
              <a:t>lijianyi@nciae.edu.cn   zhlljy@yahoo.com.cn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5487" y="6248400"/>
            <a:ext cx="2542116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6DBC7D1A-7C65-43B5-86F0-7619E6EADFAA}" type="slidenum">
              <a:rPr lang="en-US" altLang="zh-CN" smtClean="0">
                <a:solidFill>
                  <a:srgbClr val="463634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463634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97315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10638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4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75855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77431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73152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10638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9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6" y="2737249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72802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73904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75926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3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590126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435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9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6" y="2737249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072802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45906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69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95063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59664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69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6258211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61311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82982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5" y="609601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6" y="609600"/>
            <a:ext cx="7060151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19466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4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75855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77431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731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973904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10638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9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6" y="2737249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728024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739047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75926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3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59012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43503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459064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69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95063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596649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69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62582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7759265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613111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82982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5" y="609601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6" y="609600"/>
            <a:ext cx="7060151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194662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0117" y="1524000"/>
            <a:ext cx="964988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3" y="3581400"/>
            <a:ext cx="8532284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2117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4F7AF1C-7956-467F-A640-0635620643C2}" type="datetime1">
              <a:rPr lang="zh-CN" altLang="en-US">
                <a:solidFill>
                  <a:srgbClr val="463634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2022/3/14</a:t>
            </a:fld>
            <a:endParaRPr lang="en-US" altLang="zh-CN">
              <a:solidFill>
                <a:srgbClr val="463634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3489" y="6248400"/>
            <a:ext cx="386503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463634"/>
                </a:solidFill>
              </a:rPr>
              <a:t>lijianyi@nciae.edu.cn   zhlljy@yahoo.com.cn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5487" y="6248400"/>
            <a:ext cx="2542116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ED731A2-10B5-4BE7-8842-2900B44D35DC}" type="slidenum">
              <a:rPr lang="en-US" altLang="zh-CN" smtClean="0">
                <a:solidFill>
                  <a:srgbClr val="463634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463634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3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7590126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B0D88E69-E6E2-4AB5-ACED-522DA8DA5C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36813-AE78-439C-B886-0043F429F88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51BE3C4C-BC2F-4EF3-8942-57F37DA951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lijianyi@nciae.edu.cn   zhlljy@yahoo.com.cn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3DA19202-D6EF-4FA8-B88D-B442F3ECD1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BAF199-A594-48DA-98EA-203E4561CAB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305464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A1FF3889-4F49-4503-911B-3BB526EFE7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A0E4F-F0F5-459F-B74F-984C3E93662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B12E1E70-DC3D-491C-AB9C-54603CBFD1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lijianyi@nciae.edu.cn   zhlljy@yahoo.com.cn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F25F77C6-AE88-4C87-B9BB-AFC9F18071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3E44B-5BCB-46FD-A2E2-1F842FC56A2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606219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CB595B9E-5DCA-4A13-8601-0193B071BE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42D27-95AF-4B31-8EDE-CBF9BFE8D51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0424BEF-11A3-4E7D-AB71-D5C9BA0C8A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lijianyi@nciae.edu.cn   zhlljy@yahoo.com.cn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75782F4A-E45D-40C7-B813-F84949AEDB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65ECC-4B71-4356-9CDB-81BBFB923A8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786762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10B5F49-80D4-4FEC-9707-7D88B8B3D5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FD7F2-8D1E-4018-B490-B59A9003F0D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FC450AC-8233-4CE5-9D73-D6372C487D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lijianyi@nciae.edu.cn   zhlljy@yahoo.com.cn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78F59BD-9C38-4093-B1E5-2EB20D89FB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2B2825-2539-4E1B-9ABE-EC27F99BAC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720424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15B399CB-A6B9-4421-8FCE-9D7E5D5F1B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B8C97-6676-43B1-9E08-98323C58458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9A7CC66A-F6BA-4F33-9FB5-213123271F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lijianyi@nciae.edu.cn   zhlljy@yahoo.com.cn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FEBB549A-56DF-4E40-8497-9E960D64E6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8EDE58-CD74-4F4C-8116-23344B76DEE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094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2F05-9D4B-437A-BE67-108CE8B64E29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A0C-D4FB-4F6A-BAF2-37FB49D8A2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9435034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D60CA4CC-610B-4D32-B5DD-85573378DF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C04A7-B5B2-4600-A769-489B1B8EE85C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23CCE5E8-57C6-4953-A82A-7E1BE63263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lijianyi@nciae.edu.cn   zhlljy@yahoo.com.cn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D13D0C0-9B30-421F-84FE-9693B1DD65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F63060-FAB8-4C45-8474-2EAB9C5E695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85568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A7C01C24-E80B-4DFF-BA07-635F2200C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A23BE-ADC7-40D0-BD49-F7DC1EF36D6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9ABC084A-A503-4F00-A47A-94CAC53923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lijianyi@nciae.edu.cn   zhlljy@yahoo.com.cn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009D4E91-FE79-4321-8465-09BD00A9C7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BCCC7-7CA8-4EA8-B6CC-C8921328530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790864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159DFB2-78C3-4416-B43E-BE025ACFA4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422F-5572-470A-9CAF-18EDF50F2CCB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08FD991-63AF-44E9-9CFD-92AABA983F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lijianyi@nciae.edu.cn   zhlljy@yahoo.com.cn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DCE3DFE-7944-4B53-9717-A65F48D9EA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7FA11-F3AF-49BE-BE28-AFF751B1DBE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614126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20D0D47-70F6-45E5-A9C8-7974CEDB20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0D092-E594-4E44-9E1B-C283B379905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94F89EC-6545-4EDE-85E6-D6A6985ADF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lijianyi@nciae.edu.cn   zhlljy@yahoo.com.cn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BB5A97A-4879-4F02-98F9-704DDCE30E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1FA38A-AAC1-4055-B55C-83B54A855AA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862572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5DB56DA3-AC4C-43D1-B9CF-814497519B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84FC7-FC8E-44AB-B2FD-9A019A376B7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D155177-9CFE-471D-AEBA-2A3245339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lijianyi@nciae.edu.cn   zhlljy@yahoo.com.cn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D492777D-441E-429F-9987-05B7E6464D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80659-89C8-4C1C-B69F-5630B6D17FA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561302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AEEC045E-60B4-4428-A422-A5B61DCE50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8F4C6-C38C-47ED-A2E6-708C18ECFA8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B5BC1158-26A6-4459-A1EF-EE9CEB7370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lijianyi@nciae.edu.cn   zhlljy@yahoo.com.cn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40CB7B7-CDCF-4AAF-A73D-434C620CAB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9D2EE-DD8B-4B8D-B3B3-29FA27A1CE1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237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4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D2F05-9D4B-437A-BE67-108CE8B64E29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6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1C5A0C-D4FB-4F6A-BAF2-37FB49D8A2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9706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A523B047-4456-4123-AB80-53A5A3F16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08CFEB7B-67D2-40DE-AEF2-B47CB303AD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234974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5000"/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5000"/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5000"/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5000"/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5000"/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5000"/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5000"/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5000"/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4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6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706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4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D2F05-9D4B-437A-BE67-108CE8B64E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6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1C5A0C-D4FB-4F6A-BAF2-37FB49D8A269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706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5000"/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5000"/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5000"/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5000"/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8C2CCED6-04E3-4ECF-B552-64E40F31E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="" xmlns:a16="http://schemas.microsoft.com/office/drawing/2014/main" id="{0E6F2A06-BE28-4F54-A868-5212032EF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4868" name="Rectangle 4">
            <a:extLst>
              <a:ext uri="{FF2B5EF4-FFF2-40B4-BE49-F238E27FC236}">
                <a16:creationId xmlns="" xmlns:a16="http://schemas.microsoft.com/office/drawing/2014/main" id="{E96A0907-B680-4F34-9605-DA8521BA5A7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FEBF49D4-C533-4419-829D-4AB64B7B7E1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4869" name="Rectangle 5">
            <a:extLst>
              <a:ext uri="{FF2B5EF4-FFF2-40B4-BE49-F238E27FC236}">
                <a16:creationId xmlns="" xmlns:a16="http://schemas.microsoft.com/office/drawing/2014/main" id="{AA48E361-71EC-4AB8-9EB4-00F03936370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lijianyi@nciae.edu.cn   zhlljy@yahoo.com.cn</a:t>
            </a:r>
          </a:p>
        </p:txBody>
      </p:sp>
      <p:sp>
        <p:nvSpPr>
          <p:cNvPr id="804870" name="Rectangle 6">
            <a:extLst>
              <a:ext uri="{FF2B5EF4-FFF2-40B4-BE49-F238E27FC236}">
                <a16:creationId xmlns="" xmlns:a16="http://schemas.microsoft.com/office/drawing/2014/main" id="{5BA70BAF-A5C5-4BF2-AA9E-3A3CDE98E3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3B1C2C0-32D9-415F-AB8E-E116EB5044C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884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PIC" TargetMode="External"/><Relationship Id="rId2" Type="http://schemas.openxmlformats.org/officeDocument/2006/relationships/hyperlink" Target="http://zh.wikipedia.org/w/index.php?title=Microchip&amp;action=edit&amp;redlink=1" TargetMode="External"/><Relationship Id="rId1" Type="http://schemas.openxmlformats.org/officeDocument/2006/relationships/slideLayout" Target="../slideLayouts/slideLayout58.xml"/><Relationship Id="rId5" Type="http://schemas.openxmlformats.org/officeDocument/2006/relationships/hyperlink" Target="http://zh.wikipedia.org/w/index.php?title=ATMEL&amp;action=edit&amp;redlink=1" TargetMode="External"/><Relationship Id="rId4" Type="http://schemas.openxmlformats.org/officeDocument/2006/relationships/hyperlink" Target="http://zh.wikipedia.org/w/index.php?title=Zilog&amp;action=edit&amp;redlink=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9.xml"/><Relationship Id="rId1" Type="http://schemas.openxmlformats.org/officeDocument/2006/relationships/tags" Target="../tags/tag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__1.doc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ss0.baidu.com/-vo3dSag_xI4khGko9WTAnF6hhy/zhidao/pic/item/ac4bd11373f08202475a688f4dfbfbedaa641bb1.jpg" TargetMode="External"/><Relationship Id="rId1" Type="http://schemas.openxmlformats.org/officeDocument/2006/relationships/slideLayout" Target="../slideLayouts/slideLayout35.xml"/><Relationship Id="rId5" Type="http://schemas.openxmlformats.org/officeDocument/2006/relationships/hyperlink" Target="https://www.baidu.com/s?wd=8088&amp;tn=44039180_cpr&amp;fenlei=mv6quAkxTZn0IZRqIHckPjm4nH00T1YLuAc1uAnkPHm1nAR3PWPB0ZwV5Hcvrjm3rH6sPfKWUMw85HfYnjn4nH6sgvPsT6KdThsqpZwYTjCEQLGCpyw9Uz4Bmy-bIi4WUvYETgN-TLwGUv3EnW0dPjD3Pjn4PWnzPWfLn1mvPs" TargetMode="External"/><Relationship Id="rId4" Type="http://schemas.openxmlformats.org/officeDocument/2006/relationships/hyperlink" Target="https://www.baidu.com/s?wd=Intel&amp;tn=44039180_cpr&amp;fenlei=mv6quAkxTZn0IZRqIHckPjm4nH00T1YLuAc1uAnkPHm1nAR3PWPB0ZwV5Hcvrjm3rH6sPfKWUMw85HfYnjn4nH6sgvPsT6KdThsqpZwYTjCEQLGCpyw9Uz4Bmy-bIi4WUvYETgN-TLwGUv3EnW0dPjD3Pjn4PWnzPWfLn1mvPs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1.xml"/><Relationship Id="rId1" Type="http://schemas.openxmlformats.org/officeDocument/2006/relationships/vmlDrawing" Target="../drawings/vmlDrawing3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1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1.xml"/><Relationship Id="rId1" Type="http://schemas.openxmlformats.org/officeDocument/2006/relationships/vmlDrawing" Target="../drawings/vmlDrawing5.v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BAA297D-5108-4CFB-80D1-B29AF09F7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2479"/>
            <a:ext cx="7766936" cy="1945525"/>
          </a:xfrm>
        </p:spPr>
        <p:txBody>
          <a:bodyPr/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微型计算机实时课堂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200" dirty="0"/>
              <a:t>——</a:t>
            </a:r>
            <a:r>
              <a:rPr lang="zh-CN" altLang="zh-CN" sz="3200" dirty="0"/>
              <a:t>第</a:t>
            </a:r>
            <a:r>
              <a:rPr lang="en-US" altLang="zh-CN" sz="3200" dirty="0"/>
              <a:t>1</a:t>
            </a:r>
            <a:r>
              <a:rPr lang="zh-CN" altLang="zh-CN" sz="3200" dirty="0" smtClean="0"/>
              <a:t>章</a:t>
            </a:r>
            <a:r>
              <a:rPr lang="zh-CN" altLang="en-US" sz="3200" dirty="0" smtClean="0"/>
              <a:t>，第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章第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节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75BF693A-D8AD-4112-AC83-613E47AB6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800" dirty="0" smtClean="0"/>
              <a:t>2022.03.08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16627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="" xmlns:a16="http://schemas.microsoft.com/office/drawing/2014/main" id="{08143191-AFBC-401E-AE69-42B347634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588365"/>
            <a:ext cx="73152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spcAft>
                <a:spcPts val="4800"/>
              </a:spcAft>
              <a:buClrTx/>
              <a:buSzTx/>
              <a:buNone/>
            </a:pP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地址总线的条数 </a:t>
            </a:r>
            <a:r>
              <a:rPr lang="zh-CN" altLang="en-US" sz="2800" b="1" dirty="0">
                <a:ea typeface="楷体_GB2312" pitchFamily="49" charset="-122"/>
              </a:rPr>
              <a:t>决定</a:t>
            </a:r>
            <a:r>
              <a:rPr lang="en-US" altLang="zh-CN" sz="2800" b="1" dirty="0">
                <a:ea typeface="楷体_GB2312" pitchFamily="49" charset="-122"/>
              </a:rPr>
              <a:t>CPU</a:t>
            </a:r>
            <a:r>
              <a:rPr lang="zh-CN" altLang="en-US" sz="2800" b="1" dirty="0">
                <a:ea typeface="楷体_GB2312" pitchFamily="49" charset="-122"/>
              </a:rPr>
              <a:t>的寻址能力。</a:t>
            </a:r>
            <a:endParaRPr lang="zh-CN" altLang="en-US" sz="2400" b="1" dirty="0">
              <a:ea typeface="楷体_GB2312" pitchFamily="49" charset="-122"/>
            </a:endParaRPr>
          </a:p>
          <a:p>
            <a:pPr lvl="2" algn="just">
              <a:spcBef>
                <a:spcPct val="0"/>
              </a:spcBef>
              <a:spcAft>
                <a:spcPts val="2400"/>
              </a:spcAft>
              <a:buNone/>
            </a:pPr>
            <a:r>
              <a:rPr lang="en-US" altLang="zh-CN" sz="2800" b="1" dirty="0">
                <a:ea typeface="楷体_GB2312" pitchFamily="49" charset="-122"/>
              </a:rPr>
              <a:t>10</a:t>
            </a:r>
            <a:r>
              <a:rPr lang="zh-CN" altLang="en-US" sz="2800" b="1" dirty="0">
                <a:ea typeface="楷体_GB2312" pitchFamily="49" charset="-122"/>
              </a:rPr>
              <a:t>根   →    </a:t>
            </a: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en-US" altLang="zh-CN" sz="2800" b="1" baseline="30000" dirty="0">
                <a:ea typeface="楷体_GB2312" pitchFamily="49" charset="-122"/>
              </a:rPr>
              <a:t>10 </a:t>
            </a:r>
            <a:r>
              <a:rPr lang="en-US" altLang="zh-CN" sz="2800" b="1" dirty="0">
                <a:ea typeface="楷体_GB2312" pitchFamily="49" charset="-122"/>
              </a:rPr>
              <a:t>     1024           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1K</a:t>
            </a:r>
            <a:r>
              <a:rPr lang="en-US" altLang="zh-CN" sz="2800" b="1" dirty="0">
                <a:ea typeface="楷体_GB2312" pitchFamily="49" charset="-122"/>
              </a:rPr>
              <a:t>             </a:t>
            </a:r>
          </a:p>
          <a:p>
            <a:pPr lvl="2" algn="just">
              <a:spcBef>
                <a:spcPct val="0"/>
              </a:spcBef>
              <a:spcAft>
                <a:spcPts val="2400"/>
              </a:spcAft>
              <a:buNone/>
            </a:pPr>
            <a:r>
              <a:rPr lang="en-US" altLang="zh-CN" sz="2800" b="1" dirty="0">
                <a:ea typeface="楷体_GB2312" pitchFamily="49" charset="-122"/>
              </a:rPr>
              <a:t>20</a:t>
            </a:r>
            <a:r>
              <a:rPr lang="zh-CN" altLang="en-US" sz="2800" b="1" dirty="0">
                <a:ea typeface="楷体_GB2312" pitchFamily="49" charset="-122"/>
              </a:rPr>
              <a:t>根   →    </a:t>
            </a: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en-US" altLang="zh-CN" sz="2800" b="1" baseline="30000" dirty="0">
                <a:ea typeface="楷体_GB2312" pitchFamily="49" charset="-122"/>
              </a:rPr>
              <a:t>20        </a:t>
            </a:r>
            <a:r>
              <a:rPr lang="en-US" altLang="zh-CN" sz="2800" b="1" dirty="0">
                <a:ea typeface="楷体_GB2312" pitchFamily="49" charset="-122"/>
              </a:rPr>
              <a:t>1024K        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1M</a:t>
            </a:r>
            <a:endParaRPr lang="en-US" altLang="zh-CN" sz="2800" b="1" dirty="0">
              <a:ea typeface="楷体_GB2312" pitchFamily="49" charset="-122"/>
            </a:endParaRPr>
          </a:p>
          <a:p>
            <a:pPr lvl="2" algn="just">
              <a:spcBef>
                <a:spcPct val="0"/>
              </a:spcBef>
              <a:spcAft>
                <a:spcPts val="2400"/>
              </a:spcAft>
              <a:buNone/>
            </a:pPr>
            <a:r>
              <a:rPr lang="en-US" altLang="zh-CN" sz="2800" b="1" dirty="0">
                <a:ea typeface="楷体_GB2312" pitchFamily="49" charset="-122"/>
              </a:rPr>
              <a:t>32</a:t>
            </a:r>
            <a:r>
              <a:rPr lang="zh-CN" altLang="zh-CN" sz="2800" b="1" dirty="0">
                <a:ea typeface="楷体_GB2312" pitchFamily="49" charset="-122"/>
              </a:rPr>
              <a:t>根  </a:t>
            </a:r>
            <a:r>
              <a:rPr lang="zh-CN" altLang="en-US" sz="2800" b="1" dirty="0">
                <a:ea typeface="楷体_GB2312" pitchFamily="49" charset="-122"/>
              </a:rPr>
              <a:t>→    </a:t>
            </a: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en-US" altLang="zh-CN" sz="2800" b="1" baseline="30000" dirty="0">
                <a:ea typeface="楷体_GB2312" pitchFamily="49" charset="-122"/>
              </a:rPr>
              <a:t>32        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en-US" altLang="zh-CN" sz="2800" b="1" baseline="30000" dirty="0">
                <a:ea typeface="楷体_GB2312" pitchFamily="49" charset="-122"/>
              </a:rPr>
              <a:t>2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en-US" altLang="zh-CN" sz="2800" b="1" dirty="0"/>
              <a:t>× </a:t>
            </a: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en-US" altLang="zh-CN" sz="2800" b="1" baseline="30000" dirty="0">
                <a:ea typeface="楷体_GB2312" pitchFamily="49" charset="-122"/>
              </a:rPr>
              <a:t>30        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4G</a:t>
            </a:r>
            <a:endParaRPr lang="en-US" altLang="zh-CN" sz="2800" b="1" dirty="0">
              <a:ea typeface="楷体_GB2312" pitchFamily="49" charset="-122"/>
            </a:endParaRPr>
          </a:p>
          <a:p>
            <a:pPr lvl="2" algn="just">
              <a:spcBef>
                <a:spcPct val="0"/>
              </a:spcBef>
              <a:spcAft>
                <a:spcPts val="2400"/>
              </a:spcAft>
              <a:buNone/>
            </a:pPr>
            <a:r>
              <a:rPr lang="en-US" altLang="zh-CN" sz="2800" b="1" dirty="0">
                <a:ea typeface="楷体_GB2312" pitchFamily="49" charset="-122"/>
              </a:rPr>
              <a:t>36</a:t>
            </a:r>
            <a:r>
              <a:rPr lang="zh-CN" altLang="zh-CN" sz="2800" b="1" dirty="0">
                <a:ea typeface="楷体_GB2312" pitchFamily="49" charset="-122"/>
              </a:rPr>
              <a:t>根  </a:t>
            </a:r>
            <a:r>
              <a:rPr lang="zh-CN" altLang="en-US" sz="2800" b="1" dirty="0">
                <a:ea typeface="楷体_GB2312" pitchFamily="49" charset="-122"/>
              </a:rPr>
              <a:t>→   </a:t>
            </a:r>
            <a:r>
              <a:rPr lang="zh-CN" altLang="zh-CN" sz="2800" b="1" dirty="0"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en-US" altLang="zh-CN" sz="2800" b="1" baseline="30000" dirty="0">
                <a:ea typeface="楷体_GB2312" pitchFamily="49" charset="-122"/>
              </a:rPr>
              <a:t>36         </a:t>
            </a: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en-US" altLang="zh-CN" sz="2800" b="1" baseline="30000" dirty="0">
                <a:ea typeface="楷体_GB2312" pitchFamily="49" charset="-122"/>
              </a:rPr>
              <a:t>6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en-US" altLang="zh-CN" sz="2800" b="1" dirty="0"/>
              <a:t>× </a:t>
            </a: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en-US" altLang="zh-CN" sz="2800" b="1" baseline="30000" dirty="0">
                <a:ea typeface="楷体_GB2312" pitchFamily="49" charset="-122"/>
              </a:rPr>
              <a:t>30        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64G</a:t>
            </a:r>
            <a:endParaRPr lang="en-US" altLang="zh-CN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 advTm="5504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="" xmlns:a16="http://schemas.microsoft.com/office/drawing/2014/main" id="{1CC9EEF3-49F6-4D14-ADDA-6069D03A0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90" y="304802"/>
            <a:ext cx="72374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数据总线 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DB </a:t>
            </a:r>
            <a:r>
              <a:rPr lang="en-US" altLang="zh-CN" sz="2400" b="1" dirty="0">
                <a:ea typeface="楷体_GB2312" pitchFamily="49" charset="-122"/>
              </a:rPr>
              <a:t>( Data  Bus )</a:t>
            </a:r>
            <a:r>
              <a:rPr lang="zh-CN" altLang="en-US" sz="2400" b="1" dirty="0">
                <a:ea typeface="楷体_GB2312" pitchFamily="49" charset="-122"/>
              </a:rPr>
              <a:t>：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双向</a:t>
            </a:r>
            <a:endParaRPr lang="zh-CN" altLang="en-US" sz="2400" b="1" dirty="0">
              <a:solidFill>
                <a:srgbClr val="800080"/>
              </a:solidFill>
              <a:ea typeface="楷体_GB2312" pitchFamily="49" charset="-122"/>
            </a:endParaRPr>
          </a:p>
          <a:p>
            <a:pPr lvl="2" algn="just" eaLnBrk="1" hangingPunct="1">
              <a:spcBef>
                <a:spcPct val="0"/>
              </a:spcBef>
              <a:buFontTx/>
              <a:buNone/>
            </a:pPr>
            <a:endParaRPr lang="zh-CN" altLang="en-US" b="1" dirty="0">
              <a:ea typeface="楷体_GB2312" pitchFamily="49" charset="-12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ea typeface="楷体_GB2312" pitchFamily="49" charset="-122"/>
              </a:rPr>
              <a:t>  用来在</a:t>
            </a:r>
            <a:r>
              <a:rPr lang="en-US" altLang="zh-CN" sz="2400" b="1" dirty="0">
                <a:ea typeface="楷体_GB2312" pitchFamily="49" charset="-122"/>
              </a:rPr>
              <a:t>CPU</a:t>
            </a:r>
            <a:r>
              <a:rPr lang="zh-CN" altLang="en-US" sz="2400" b="1" dirty="0">
                <a:ea typeface="楷体_GB2312" pitchFamily="49" charset="-122"/>
              </a:rPr>
              <a:t>与存储器、</a:t>
            </a:r>
            <a:r>
              <a:rPr lang="en-US" altLang="zh-CN" sz="2400" b="1" dirty="0">
                <a:ea typeface="楷体_GB2312" pitchFamily="49" charset="-122"/>
              </a:rPr>
              <a:t>I/O</a:t>
            </a:r>
            <a:r>
              <a:rPr lang="zh-CN" altLang="en-US" sz="2400" b="1" dirty="0">
                <a:ea typeface="楷体_GB2312" pitchFamily="49" charset="-122"/>
              </a:rPr>
              <a:t>接口之间进行数据传送。</a:t>
            </a:r>
            <a:endParaRPr lang="zh-CN" altLang="en-US" sz="2400" b="1" dirty="0"/>
          </a:p>
        </p:txBody>
      </p:sp>
      <p:grpSp>
        <p:nvGrpSpPr>
          <p:cNvPr id="2" name="Group 3">
            <a:extLst>
              <a:ext uri="{FF2B5EF4-FFF2-40B4-BE49-F238E27FC236}">
                <a16:creationId xmlns="" xmlns:a16="http://schemas.microsoft.com/office/drawing/2014/main" id="{E0999C1F-00D1-4733-9786-20B8FF1E6548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676400"/>
            <a:ext cx="7772400" cy="4191000"/>
            <a:chOff x="480" y="528"/>
            <a:chExt cx="4896" cy="2640"/>
          </a:xfrm>
        </p:grpSpPr>
        <p:sp>
          <p:nvSpPr>
            <p:cNvPr id="28676" name="AutoShape 4">
              <a:extLst>
                <a:ext uri="{FF2B5EF4-FFF2-40B4-BE49-F238E27FC236}">
                  <a16:creationId xmlns="" xmlns:a16="http://schemas.microsoft.com/office/drawing/2014/main" id="{172B5BFB-211F-4565-87E4-DF91D7976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869"/>
              <a:ext cx="180" cy="254"/>
            </a:xfrm>
            <a:prstGeom prst="downArrow">
              <a:avLst>
                <a:gd name="adj1" fmla="val 50000"/>
                <a:gd name="adj2" fmla="val 3527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8677" name="AutoShape 5">
              <a:extLst>
                <a:ext uri="{FF2B5EF4-FFF2-40B4-BE49-F238E27FC236}">
                  <a16:creationId xmlns="" xmlns:a16="http://schemas.microsoft.com/office/drawing/2014/main" id="{60EF1945-8AF9-4986-8285-143A013F6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870"/>
              <a:ext cx="180" cy="254"/>
            </a:xfrm>
            <a:prstGeom prst="downArrow">
              <a:avLst>
                <a:gd name="adj1" fmla="val 50000"/>
                <a:gd name="adj2" fmla="val 3527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8678" name="AutoShape 6">
              <a:extLst>
                <a:ext uri="{FF2B5EF4-FFF2-40B4-BE49-F238E27FC236}">
                  <a16:creationId xmlns="" xmlns:a16="http://schemas.microsoft.com/office/drawing/2014/main" id="{72CE9037-3BF1-4602-9167-5AF0EFC22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2189"/>
              <a:ext cx="179" cy="852"/>
            </a:xfrm>
            <a:prstGeom prst="upArrow">
              <a:avLst>
                <a:gd name="adj1" fmla="val 56426"/>
                <a:gd name="adj2" fmla="val 54098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8679" name="AutoShape 7">
              <a:extLst>
                <a:ext uri="{FF2B5EF4-FFF2-40B4-BE49-F238E27FC236}">
                  <a16:creationId xmlns="" xmlns:a16="http://schemas.microsoft.com/office/drawing/2014/main" id="{0E3DC300-F359-4BBD-A65A-9842ED30F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2189"/>
              <a:ext cx="180" cy="852"/>
            </a:xfrm>
            <a:prstGeom prst="upArrow">
              <a:avLst>
                <a:gd name="adj1" fmla="val 56426"/>
                <a:gd name="adj2" fmla="val 53798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8680" name="AutoShape 8">
              <a:extLst>
                <a:ext uri="{FF2B5EF4-FFF2-40B4-BE49-F238E27FC236}">
                  <a16:creationId xmlns="" xmlns:a16="http://schemas.microsoft.com/office/drawing/2014/main" id="{75A4632B-6C61-477B-8D63-61EDD00DC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" y="2189"/>
              <a:ext cx="178" cy="852"/>
            </a:xfrm>
            <a:prstGeom prst="upArrow">
              <a:avLst>
                <a:gd name="adj1" fmla="val 56426"/>
                <a:gd name="adj2" fmla="val 54402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8681" name="AutoShape 9">
              <a:extLst>
                <a:ext uri="{FF2B5EF4-FFF2-40B4-BE49-F238E27FC236}">
                  <a16:creationId xmlns="" xmlns:a16="http://schemas.microsoft.com/office/drawing/2014/main" id="{83442ECA-A5B0-4869-B3C8-A776B5B90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672"/>
              <a:ext cx="4143" cy="293"/>
            </a:xfrm>
            <a:prstGeom prst="rightArrow">
              <a:avLst>
                <a:gd name="adj1" fmla="val 50000"/>
                <a:gd name="adj2" fmla="val 49883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8682" name="Text Box 10">
              <a:extLst>
                <a:ext uri="{FF2B5EF4-FFF2-40B4-BE49-F238E27FC236}">
                  <a16:creationId xmlns="" xmlns:a16="http://schemas.microsoft.com/office/drawing/2014/main" id="{9CB81A1C-553D-4910-91B2-741BC783D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132"/>
              <a:ext cx="352" cy="1057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8000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宋体" panose="02010600030101010101" pitchFamily="2" charset="-122"/>
                </a:rPr>
                <a:t>存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宋体" panose="02010600030101010101" pitchFamily="2" charset="-122"/>
                </a:rPr>
                <a:t>储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宋体" panose="02010600030101010101" pitchFamily="2" charset="-122"/>
                </a:rPr>
                <a:t>器</a:t>
              </a:r>
              <a:endParaRPr lang="zh-CN" altLang="en-US" sz="1000"/>
            </a:p>
          </p:txBody>
        </p:sp>
        <p:sp>
          <p:nvSpPr>
            <p:cNvPr id="28683" name="Text Box 11">
              <a:extLst>
                <a:ext uri="{FF2B5EF4-FFF2-40B4-BE49-F238E27FC236}">
                  <a16:creationId xmlns="" xmlns:a16="http://schemas.microsoft.com/office/drawing/2014/main" id="{327009F5-F263-4DB1-9AFD-17A7415B9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" y="1126"/>
              <a:ext cx="351" cy="1059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8000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I/O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宋体" panose="02010600030101010101" pitchFamily="2" charset="-122"/>
                </a:rPr>
                <a:t>接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宋体" panose="02010600030101010101" pitchFamily="2" charset="-122"/>
                </a:rPr>
                <a:t>口</a:t>
              </a:r>
              <a:endParaRPr lang="zh-CN" altLang="en-US" sz="1400"/>
            </a:p>
          </p:txBody>
        </p:sp>
        <p:sp>
          <p:nvSpPr>
            <p:cNvPr id="28684" name="AutoShape 12">
              <a:extLst>
                <a:ext uri="{FF2B5EF4-FFF2-40B4-BE49-F238E27FC236}">
                  <a16:creationId xmlns="" xmlns:a16="http://schemas.microsoft.com/office/drawing/2014/main" id="{9E8CF791-C9C1-469C-988B-A950F10AD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" y="1493"/>
              <a:ext cx="297" cy="258"/>
            </a:xfrm>
            <a:prstGeom prst="leftRightArrow">
              <a:avLst>
                <a:gd name="adj1" fmla="val 50000"/>
                <a:gd name="adj2" fmla="val 23023"/>
              </a:avLst>
            </a:prstGeom>
            <a:solidFill>
              <a:srgbClr val="3366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8685" name="Text Box 13">
              <a:extLst>
                <a:ext uri="{FF2B5EF4-FFF2-40B4-BE49-F238E27FC236}">
                  <a16:creationId xmlns="" xmlns:a16="http://schemas.microsoft.com/office/drawing/2014/main" id="{FD77A84F-8C9E-44E5-974D-C51724960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5" y="1171"/>
              <a:ext cx="281" cy="1037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输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入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设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备</a:t>
              </a:r>
              <a:endParaRPr lang="zh-CN" altLang="en-US" sz="3600"/>
            </a:p>
          </p:txBody>
        </p:sp>
        <p:sp>
          <p:nvSpPr>
            <p:cNvPr id="28686" name="Oval 14">
              <a:extLst>
                <a:ext uri="{FF2B5EF4-FFF2-40B4-BE49-F238E27FC236}">
                  <a16:creationId xmlns="" xmlns:a16="http://schemas.microsoft.com/office/drawing/2014/main" id="{D8317ADE-D865-4D97-9269-44CDCD46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604"/>
              <a:ext cx="44" cy="4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8687" name="Oval 15">
              <a:extLst>
                <a:ext uri="{FF2B5EF4-FFF2-40B4-BE49-F238E27FC236}">
                  <a16:creationId xmlns="" xmlns:a16="http://schemas.microsoft.com/office/drawing/2014/main" id="{662D89DE-A751-489D-9DF5-26CE56BA8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1604"/>
              <a:ext cx="44" cy="4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8688" name="Oval 16">
              <a:extLst>
                <a:ext uri="{FF2B5EF4-FFF2-40B4-BE49-F238E27FC236}">
                  <a16:creationId xmlns="" xmlns:a16="http://schemas.microsoft.com/office/drawing/2014/main" id="{E6D57BF8-1CC6-4B4E-9A92-29959B344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1598"/>
              <a:ext cx="44" cy="4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8689" name="Text Box 17">
              <a:extLst>
                <a:ext uri="{FF2B5EF4-FFF2-40B4-BE49-F238E27FC236}">
                  <a16:creationId xmlns="" xmlns:a16="http://schemas.microsoft.com/office/drawing/2014/main" id="{E386B4CC-EACE-4606-AB01-8D16C397D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" y="1123"/>
              <a:ext cx="352" cy="1057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8000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I/O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/>
                <a:t>接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/>
                <a:t>口</a:t>
              </a:r>
              <a:endParaRPr lang="zh-CN" altLang="en-US" sz="1000"/>
            </a:p>
          </p:txBody>
        </p:sp>
        <p:sp>
          <p:nvSpPr>
            <p:cNvPr id="28690" name="Text Box 18">
              <a:extLst>
                <a:ext uri="{FF2B5EF4-FFF2-40B4-BE49-F238E27FC236}">
                  <a16:creationId xmlns="" xmlns:a16="http://schemas.microsoft.com/office/drawing/2014/main" id="{17F2C241-0E32-4558-9354-CDE422BD2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" y="2314"/>
              <a:ext cx="139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ea typeface="楷体_GB2312" pitchFamily="49" charset="-122"/>
                </a:rPr>
                <a:t>数据总线 </a:t>
              </a:r>
              <a:r>
                <a:rPr lang="en-US" altLang="zh-CN" sz="2400" b="1">
                  <a:solidFill>
                    <a:srgbClr val="FF3300"/>
                  </a:solidFill>
                  <a:ea typeface="楷体_GB2312" pitchFamily="49" charset="-122"/>
                </a:rPr>
                <a:t>DB</a:t>
              </a:r>
              <a:endParaRPr lang="en-US" altLang="zh-CN" sz="2400" b="1">
                <a:ea typeface="楷体_GB2312" pitchFamily="49" charset="-122"/>
              </a:endParaRPr>
            </a:p>
          </p:txBody>
        </p:sp>
        <p:sp>
          <p:nvSpPr>
            <p:cNvPr id="28691" name="Text Box 19">
              <a:extLst>
                <a:ext uri="{FF2B5EF4-FFF2-40B4-BE49-F238E27FC236}">
                  <a16:creationId xmlns="" xmlns:a16="http://schemas.microsoft.com/office/drawing/2014/main" id="{579D6FEF-1B01-4FE5-8070-1B07CFF1F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704"/>
              <a:ext cx="1177" cy="22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控制总线 </a:t>
              </a:r>
              <a:r>
                <a:rPr lang="en-US" altLang="zh-CN" sz="2400" b="1">
                  <a:ea typeface="楷体_GB2312" pitchFamily="49" charset="-122"/>
                </a:rPr>
                <a:t>CB</a:t>
              </a:r>
              <a:endParaRPr lang="en-US" altLang="zh-CN" sz="1800" b="1"/>
            </a:p>
          </p:txBody>
        </p:sp>
        <p:sp>
          <p:nvSpPr>
            <p:cNvPr id="28692" name="Text Box 20">
              <a:extLst>
                <a:ext uri="{FF2B5EF4-FFF2-40B4-BE49-F238E27FC236}">
                  <a16:creationId xmlns="" xmlns:a16="http://schemas.microsoft.com/office/drawing/2014/main" id="{E4A63FAA-50CD-4B6E-806A-58E72DE6D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1440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地址总线 </a:t>
              </a:r>
              <a:r>
                <a:rPr lang="en-US" altLang="zh-CN" sz="2400" b="1">
                  <a:ea typeface="楷体_GB2312" pitchFamily="49" charset="-122"/>
                </a:rPr>
                <a:t>AB</a:t>
              </a:r>
            </a:p>
          </p:txBody>
        </p:sp>
        <p:sp>
          <p:nvSpPr>
            <p:cNvPr id="28693" name="AutoShape 21">
              <a:extLst>
                <a:ext uri="{FF2B5EF4-FFF2-40B4-BE49-F238E27FC236}">
                  <a16:creationId xmlns="" xmlns:a16="http://schemas.microsoft.com/office/drawing/2014/main" id="{77A24524-C668-4351-8798-E5FB41F03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1493"/>
              <a:ext cx="297" cy="258"/>
            </a:xfrm>
            <a:prstGeom prst="leftRightArrow">
              <a:avLst>
                <a:gd name="adj1" fmla="val 50000"/>
                <a:gd name="adj2" fmla="val 23023"/>
              </a:avLst>
            </a:prstGeom>
            <a:solidFill>
              <a:srgbClr val="33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8694" name="Text Box 22">
              <a:extLst>
                <a:ext uri="{FF2B5EF4-FFF2-40B4-BE49-F238E27FC236}">
                  <a16:creationId xmlns="" xmlns:a16="http://schemas.microsoft.com/office/drawing/2014/main" id="{EE93D7A6-4808-4024-BACC-2E42076BE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2" y="1124"/>
              <a:ext cx="282" cy="1036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输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出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设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备</a:t>
              </a:r>
              <a:endParaRPr lang="zh-CN" altLang="en-US" sz="3600"/>
            </a:p>
          </p:txBody>
        </p:sp>
        <p:sp>
          <p:nvSpPr>
            <p:cNvPr id="28695" name="AutoShape 23">
              <a:extLst>
                <a:ext uri="{FF2B5EF4-FFF2-40B4-BE49-F238E27FC236}">
                  <a16:creationId xmlns="" xmlns:a16="http://schemas.microsoft.com/office/drawing/2014/main" id="{A1EFFE1B-20CE-4EDC-8EBC-51A053705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" y="2499"/>
              <a:ext cx="4180" cy="292"/>
            </a:xfrm>
            <a:prstGeom prst="leftRightArrow">
              <a:avLst>
                <a:gd name="adj1" fmla="val 52056"/>
                <a:gd name="adj2" fmla="val 5487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8696" name="AutoShape 24">
              <a:extLst>
                <a:ext uri="{FF2B5EF4-FFF2-40B4-BE49-F238E27FC236}">
                  <a16:creationId xmlns="" xmlns:a16="http://schemas.microsoft.com/office/drawing/2014/main" id="{DA6BA495-9A7F-404E-8251-2DDA62F15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2875"/>
              <a:ext cx="4188" cy="293"/>
            </a:xfrm>
            <a:prstGeom prst="leftRightArrow">
              <a:avLst>
                <a:gd name="adj1" fmla="val 52056"/>
                <a:gd name="adj2" fmla="val 58961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8697" name="AutoShape 25">
              <a:extLst>
                <a:ext uri="{FF2B5EF4-FFF2-40B4-BE49-F238E27FC236}">
                  <a16:creationId xmlns="" xmlns:a16="http://schemas.microsoft.com/office/drawing/2014/main" id="{2C73DC12-0D99-4CAA-B293-EE7298A56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" y="2189"/>
              <a:ext cx="179" cy="378"/>
            </a:xfrm>
            <a:prstGeom prst="upArrow">
              <a:avLst>
                <a:gd name="adj1" fmla="val 50000"/>
                <a:gd name="adj2" fmla="val 52793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8698" name="AutoShape 26">
              <a:extLst>
                <a:ext uri="{FF2B5EF4-FFF2-40B4-BE49-F238E27FC236}">
                  <a16:creationId xmlns="" xmlns:a16="http://schemas.microsoft.com/office/drawing/2014/main" id="{9F6120A3-D998-4114-89B9-413F15F4A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" y="2189"/>
              <a:ext cx="180" cy="378"/>
            </a:xfrm>
            <a:prstGeom prst="upArrow">
              <a:avLst>
                <a:gd name="adj1" fmla="val 50000"/>
                <a:gd name="adj2" fmla="val 525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8699" name="AutoShape 27">
              <a:extLst>
                <a:ext uri="{FF2B5EF4-FFF2-40B4-BE49-F238E27FC236}">
                  <a16:creationId xmlns="" xmlns:a16="http://schemas.microsoft.com/office/drawing/2014/main" id="{8760BA73-5E63-481D-90E2-20907073E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" y="2189"/>
              <a:ext cx="179" cy="378"/>
            </a:xfrm>
            <a:prstGeom prst="upArrow">
              <a:avLst>
                <a:gd name="adj1" fmla="val 50000"/>
                <a:gd name="adj2" fmla="val 52793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8700" name="Rectangle 28">
              <a:extLst>
                <a:ext uri="{FF2B5EF4-FFF2-40B4-BE49-F238E27FC236}">
                  <a16:creationId xmlns="" xmlns:a16="http://schemas.microsoft.com/office/drawing/2014/main" id="{C822D34A-6444-445B-A8C5-A12BE6F53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" y="2536"/>
              <a:ext cx="71" cy="61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8701" name="Rectangle 29">
              <a:extLst>
                <a:ext uri="{FF2B5EF4-FFF2-40B4-BE49-F238E27FC236}">
                  <a16:creationId xmlns="" xmlns:a16="http://schemas.microsoft.com/office/drawing/2014/main" id="{129E8875-6ED9-4E1E-BD80-082A88F6B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6" y="2536"/>
              <a:ext cx="66" cy="61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8702" name="Rectangle 30">
              <a:extLst>
                <a:ext uri="{FF2B5EF4-FFF2-40B4-BE49-F238E27FC236}">
                  <a16:creationId xmlns="" xmlns:a16="http://schemas.microsoft.com/office/drawing/2014/main" id="{B8DAD73C-8584-4980-8BB7-62F7BC6BD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2916"/>
              <a:ext cx="74" cy="60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8703" name="Rectangle 31">
              <a:extLst>
                <a:ext uri="{FF2B5EF4-FFF2-40B4-BE49-F238E27FC236}">
                  <a16:creationId xmlns="" xmlns:a16="http://schemas.microsoft.com/office/drawing/2014/main" id="{93CE1C96-8386-4703-87F9-322C14CBF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" y="2928"/>
              <a:ext cx="73" cy="60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8704" name="Rectangle 32">
              <a:extLst>
                <a:ext uri="{FF2B5EF4-FFF2-40B4-BE49-F238E27FC236}">
                  <a16:creationId xmlns="" xmlns:a16="http://schemas.microsoft.com/office/drawing/2014/main" id="{298D1B54-3C7F-46A0-91AA-D98CEA9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" y="2916"/>
              <a:ext cx="75" cy="60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8705" name="Rectangle 33">
              <a:extLst>
                <a:ext uri="{FF2B5EF4-FFF2-40B4-BE49-F238E27FC236}">
                  <a16:creationId xmlns="" xmlns:a16="http://schemas.microsoft.com/office/drawing/2014/main" id="{D752125D-B0DC-494B-AE97-290347A4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2528"/>
              <a:ext cx="66" cy="61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8706" name="Rectangle 34">
              <a:extLst>
                <a:ext uri="{FF2B5EF4-FFF2-40B4-BE49-F238E27FC236}">
                  <a16:creationId xmlns="" xmlns:a16="http://schemas.microsoft.com/office/drawing/2014/main" id="{868AF8F5-F4A8-4493-9C65-0E1AD090D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" y="854"/>
              <a:ext cx="69" cy="40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8707" name="Rectangle 35">
              <a:extLst>
                <a:ext uri="{FF2B5EF4-FFF2-40B4-BE49-F238E27FC236}">
                  <a16:creationId xmlns="" xmlns:a16="http://schemas.microsoft.com/office/drawing/2014/main" id="{64AFFE32-A32E-47AB-BF7A-3DE177A12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860"/>
              <a:ext cx="69" cy="41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8708" name="Text Box 36">
              <a:extLst>
                <a:ext uri="{FF2B5EF4-FFF2-40B4-BE49-F238E27FC236}">
                  <a16:creationId xmlns="" xmlns:a16="http://schemas.microsoft.com/office/drawing/2014/main" id="{D860822B-EF70-4C5A-A1BE-5BCAF3D2D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718"/>
              <a:ext cx="612" cy="2450"/>
            </a:xfrm>
            <a:prstGeom prst="rect">
              <a:avLst/>
            </a:prstGeom>
            <a:solidFill>
              <a:srgbClr val="99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2000" tIns="36000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4200" b="1"/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/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/>
                <a:t>CPU</a:t>
              </a:r>
              <a:endParaRPr lang="en-US" altLang="zh-CN" sz="1000"/>
            </a:p>
          </p:txBody>
        </p:sp>
        <p:sp>
          <p:nvSpPr>
            <p:cNvPr id="28709" name="AutoShape 37">
              <a:extLst>
                <a:ext uri="{FF2B5EF4-FFF2-40B4-BE49-F238E27FC236}">
                  <a16:creationId xmlns="" xmlns:a16="http://schemas.microsoft.com/office/drawing/2014/main" id="{C368A60C-067D-4FA1-9CCB-901BA3DD0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873"/>
              <a:ext cx="180" cy="254"/>
            </a:xfrm>
            <a:prstGeom prst="downArrow">
              <a:avLst>
                <a:gd name="adj1" fmla="val 50000"/>
                <a:gd name="adj2" fmla="val 3527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8710" name="Rectangle 38">
              <a:extLst>
                <a:ext uri="{FF2B5EF4-FFF2-40B4-BE49-F238E27FC236}">
                  <a16:creationId xmlns="" xmlns:a16="http://schemas.microsoft.com/office/drawing/2014/main" id="{F02B10A6-36A4-460B-AEFC-E60A15E1C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" y="864"/>
              <a:ext cx="69" cy="41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</p:grpSp>
    </p:spTree>
    <p:custDataLst>
      <p:tags r:id="rId1"/>
    </p:custDataLst>
  </p:cSld>
  <p:clrMapOvr>
    <a:masterClrMapping/>
  </p:clrMapOvr>
  <p:transition advTm="279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="" xmlns:a16="http://schemas.microsoft.com/office/drawing/2014/main" id="{C1012FEF-9292-46D1-ACE3-AEDBCB833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8" y="609603"/>
            <a:ext cx="845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数据总线</a:t>
            </a:r>
            <a:r>
              <a:rPr lang="zh-CN" altLang="en-US" sz="2800" b="1">
                <a:ea typeface="楷体_GB2312" pitchFamily="49" charset="-122"/>
              </a:rPr>
              <a:t>的条数决定一次可最多传送数据的宽度。</a:t>
            </a:r>
            <a:endParaRPr lang="zh-CN" altLang="en-US" sz="2400" b="1">
              <a:ea typeface="楷体_GB2312" pitchFamily="49" charset="-122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="" xmlns:a16="http://schemas.microsoft.com/office/drawing/2014/main" id="{83608A3B-E68A-4F53-8744-183AAA57E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676401"/>
            <a:ext cx="4800600" cy="310854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  8 </a:t>
            </a:r>
            <a:r>
              <a:rPr lang="zh-CN" altLang="en-US" sz="2800" b="1">
                <a:ea typeface="楷体_GB2312" pitchFamily="49" charset="-122"/>
              </a:rPr>
              <a:t>根   →     一次传送 </a:t>
            </a:r>
            <a:r>
              <a:rPr lang="en-US" altLang="zh-CN" sz="2800" b="1">
                <a:ea typeface="楷体_GB2312" pitchFamily="49" charset="-122"/>
              </a:rPr>
              <a:t>8</a:t>
            </a:r>
            <a:r>
              <a:rPr lang="zh-CN" altLang="en-US" sz="2800" b="1">
                <a:ea typeface="楷体_GB2312" pitchFamily="49" charset="-122"/>
              </a:rPr>
              <a:t>位</a:t>
            </a:r>
          </a:p>
          <a:p>
            <a:pPr eaLnBrk="1" hangingPunct="1"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16 </a:t>
            </a:r>
            <a:r>
              <a:rPr lang="zh-CN" altLang="en-US" sz="2800" b="1">
                <a:ea typeface="楷体_GB2312" pitchFamily="49" charset="-122"/>
              </a:rPr>
              <a:t>根   →    一次传送 </a:t>
            </a:r>
            <a:r>
              <a:rPr lang="en-US" altLang="zh-CN" sz="2800" b="1">
                <a:ea typeface="楷体_GB2312" pitchFamily="49" charset="-122"/>
              </a:rPr>
              <a:t>16</a:t>
            </a:r>
            <a:r>
              <a:rPr lang="zh-CN" altLang="en-US" sz="2800" b="1">
                <a:ea typeface="楷体_GB2312" pitchFamily="49" charset="-122"/>
              </a:rPr>
              <a:t>位 </a:t>
            </a:r>
          </a:p>
          <a:p>
            <a:pPr eaLnBrk="1" hangingPunct="1"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32 </a:t>
            </a:r>
            <a:r>
              <a:rPr lang="zh-CN" altLang="en-US" sz="2800" b="1">
                <a:ea typeface="楷体_GB2312" pitchFamily="49" charset="-122"/>
              </a:rPr>
              <a:t>根   →    一次传送 </a:t>
            </a:r>
            <a:r>
              <a:rPr lang="en-US" altLang="zh-CN" sz="2800" b="1">
                <a:ea typeface="楷体_GB2312" pitchFamily="49" charset="-122"/>
              </a:rPr>
              <a:t>32</a:t>
            </a:r>
            <a:r>
              <a:rPr lang="zh-CN" altLang="en-US" sz="2800" b="1">
                <a:ea typeface="楷体_GB2312" pitchFamily="49" charset="-122"/>
              </a:rPr>
              <a:t>位 </a:t>
            </a:r>
          </a:p>
          <a:p>
            <a:pPr eaLnBrk="1" hangingPunct="1"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64 </a:t>
            </a:r>
            <a:r>
              <a:rPr lang="zh-CN" altLang="en-US" sz="2800" b="1">
                <a:ea typeface="楷体_GB2312" pitchFamily="49" charset="-122"/>
              </a:rPr>
              <a:t>根   →    一次传送 </a:t>
            </a:r>
            <a:r>
              <a:rPr lang="en-US" altLang="zh-CN" sz="2800" b="1">
                <a:ea typeface="楷体_GB2312" pitchFamily="49" charset="-122"/>
              </a:rPr>
              <a:t>64</a:t>
            </a:r>
            <a:r>
              <a:rPr lang="zh-CN" altLang="en-US" sz="2800" b="1">
                <a:ea typeface="楷体_GB2312" pitchFamily="49" charset="-122"/>
              </a:rPr>
              <a:t>位</a:t>
            </a:r>
          </a:p>
        </p:txBody>
      </p:sp>
    </p:spTree>
  </p:cSld>
  <p:clrMapOvr>
    <a:masterClrMapping/>
  </p:clrMapOvr>
  <p:transition advTm="11984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="" xmlns:a16="http://schemas.microsoft.com/office/drawing/2014/main" id="{61FBD403-C254-447B-8024-67066EC55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2403"/>
            <a:ext cx="777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控制总线</a:t>
            </a: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</a:rPr>
              <a:t>CB </a:t>
            </a:r>
            <a:r>
              <a:rPr lang="en-US" altLang="zh-CN" sz="2400" b="1">
                <a:ea typeface="楷体_GB2312" pitchFamily="49" charset="-122"/>
              </a:rPr>
              <a:t>( Control  Bus ) </a:t>
            </a:r>
            <a:r>
              <a:rPr lang="zh-CN" altLang="en-US" sz="2400" b="1">
                <a:ea typeface="楷体_GB2312" pitchFamily="49" charset="-122"/>
              </a:rPr>
              <a:t>： 用于传送各种控制信号。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="" xmlns:a16="http://schemas.microsoft.com/office/drawing/2014/main" id="{09A45707-A4B2-4FF8-BFDB-1B02710E9C2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685800"/>
            <a:ext cx="7772400" cy="4191000"/>
            <a:chOff x="480" y="528"/>
            <a:chExt cx="4896" cy="2640"/>
          </a:xfrm>
        </p:grpSpPr>
        <p:sp>
          <p:nvSpPr>
            <p:cNvPr id="30725" name="AutoShape 4">
              <a:extLst>
                <a:ext uri="{FF2B5EF4-FFF2-40B4-BE49-F238E27FC236}">
                  <a16:creationId xmlns="" xmlns:a16="http://schemas.microsoft.com/office/drawing/2014/main" id="{7BE032F2-FB39-4E35-AEF1-F42585314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869"/>
              <a:ext cx="180" cy="254"/>
            </a:xfrm>
            <a:prstGeom prst="downArrow">
              <a:avLst>
                <a:gd name="adj1" fmla="val 50000"/>
                <a:gd name="adj2" fmla="val 3527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0726" name="AutoShape 5">
              <a:extLst>
                <a:ext uri="{FF2B5EF4-FFF2-40B4-BE49-F238E27FC236}">
                  <a16:creationId xmlns="" xmlns:a16="http://schemas.microsoft.com/office/drawing/2014/main" id="{CBDB2FF8-EC2E-46D4-A7E2-CA56BDCD7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870"/>
              <a:ext cx="180" cy="254"/>
            </a:xfrm>
            <a:prstGeom prst="downArrow">
              <a:avLst>
                <a:gd name="adj1" fmla="val 50000"/>
                <a:gd name="adj2" fmla="val 3527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0727" name="AutoShape 6">
              <a:extLst>
                <a:ext uri="{FF2B5EF4-FFF2-40B4-BE49-F238E27FC236}">
                  <a16:creationId xmlns="" xmlns:a16="http://schemas.microsoft.com/office/drawing/2014/main" id="{E2336042-1E5B-4B3B-A71E-BB7280994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2189"/>
              <a:ext cx="179" cy="852"/>
            </a:xfrm>
            <a:prstGeom prst="upArrow">
              <a:avLst>
                <a:gd name="adj1" fmla="val 56426"/>
                <a:gd name="adj2" fmla="val 54098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0728" name="AutoShape 7">
              <a:extLst>
                <a:ext uri="{FF2B5EF4-FFF2-40B4-BE49-F238E27FC236}">
                  <a16:creationId xmlns="" xmlns:a16="http://schemas.microsoft.com/office/drawing/2014/main" id="{3985ADBD-633A-4636-96E1-64D7E3078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2189"/>
              <a:ext cx="180" cy="852"/>
            </a:xfrm>
            <a:prstGeom prst="upArrow">
              <a:avLst>
                <a:gd name="adj1" fmla="val 56426"/>
                <a:gd name="adj2" fmla="val 53798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0729" name="AutoShape 8">
              <a:extLst>
                <a:ext uri="{FF2B5EF4-FFF2-40B4-BE49-F238E27FC236}">
                  <a16:creationId xmlns="" xmlns:a16="http://schemas.microsoft.com/office/drawing/2014/main" id="{83C21B30-DF76-48E5-B36A-B50879C9F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" y="2189"/>
              <a:ext cx="178" cy="852"/>
            </a:xfrm>
            <a:prstGeom prst="upArrow">
              <a:avLst>
                <a:gd name="adj1" fmla="val 56426"/>
                <a:gd name="adj2" fmla="val 54402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0730" name="AutoShape 9">
              <a:extLst>
                <a:ext uri="{FF2B5EF4-FFF2-40B4-BE49-F238E27FC236}">
                  <a16:creationId xmlns="" xmlns:a16="http://schemas.microsoft.com/office/drawing/2014/main" id="{B50FA4F0-904F-40B6-B16A-BB2228002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672"/>
              <a:ext cx="4143" cy="293"/>
            </a:xfrm>
            <a:prstGeom prst="rightArrow">
              <a:avLst>
                <a:gd name="adj1" fmla="val 50000"/>
                <a:gd name="adj2" fmla="val 49883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0731" name="Text Box 10">
              <a:extLst>
                <a:ext uri="{FF2B5EF4-FFF2-40B4-BE49-F238E27FC236}">
                  <a16:creationId xmlns="" xmlns:a16="http://schemas.microsoft.com/office/drawing/2014/main" id="{3AE75F84-E41D-4D0D-AD9F-E807A0356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132"/>
              <a:ext cx="352" cy="1057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8000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宋体" panose="02010600030101010101" pitchFamily="2" charset="-122"/>
                </a:rPr>
                <a:t>存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宋体" panose="02010600030101010101" pitchFamily="2" charset="-122"/>
                </a:rPr>
                <a:t>储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宋体" panose="02010600030101010101" pitchFamily="2" charset="-122"/>
                </a:rPr>
                <a:t>器</a:t>
              </a:r>
              <a:endParaRPr lang="zh-CN" altLang="en-US" sz="1000"/>
            </a:p>
          </p:txBody>
        </p:sp>
        <p:sp>
          <p:nvSpPr>
            <p:cNvPr id="30732" name="Text Box 11">
              <a:extLst>
                <a:ext uri="{FF2B5EF4-FFF2-40B4-BE49-F238E27FC236}">
                  <a16:creationId xmlns="" xmlns:a16="http://schemas.microsoft.com/office/drawing/2014/main" id="{A5C37E20-E6D2-4703-80EF-E0FE12974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" y="1126"/>
              <a:ext cx="351" cy="1059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8000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I/O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宋体" panose="02010600030101010101" pitchFamily="2" charset="-122"/>
                </a:rPr>
                <a:t>接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宋体" panose="02010600030101010101" pitchFamily="2" charset="-122"/>
                </a:rPr>
                <a:t>口</a:t>
              </a:r>
              <a:endParaRPr lang="zh-CN" altLang="en-US" sz="1400"/>
            </a:p>
          </p:txBody>
        </p:sp>
        <p:sp>
          <p:nvSpPr>
            <p:cNvPr id="30733" name="AutoShape 12">
              <a:extLst>
                <a:ext uri="{FF2B5EF4-FFF2-40B4-BE49-F238E27FC236}">
                  <a16:creationId xmlns="" xmlns:a16="http://schemas.microsoft.com/office/drawing/2014/main" id="{56642294-967C-4D16-ADCB-915F36EA6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" y="1493"/>
              <a:ext cx="297" cy="258"/>
            </a:xfrm>
            <a:prstGeom prst="leftRightArrow">
              <a:avLst>
                <a:gd name="adj1" fmla="val 50000"/>
                <a:gd name="adj2" fmla="val 23023"/>
              </a:avLst>
            </a:prstGeom>
            <a:solidFill>
              <a:srgbClr val="3366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0734" name="Text Box 13">
              <a:extLst>
                <a:ext uri="{FF2B5EF4-FFF2-40B4-BE49-F238E27FC236}">
                  <a16:creationId xmlns="" xmlns:a16="http://schemas.microsoft.com/office/drawing/2014/main" id="{2C95EDD5-49FE-4881-BC8C-F00054DEB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5" y="1171"/>
              <a:ext cx="281" cy="1037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输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入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设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备</a:t>
              </a:r>
              <a:endParaRPr lang="zh-CN" altLang="en-US" sz="3600"/>
            </a:p>
          </p:txBody>
        </p:sp>
        <p:sp>
          <p:nvSpPr>
            <p:cNvPr id="30735" name="Oval 14">
              <a:extLst>
                <a:ext uri="{FF2B5EF4-FFF2-40B4-BE49-F238E27FC236}">
                  <a16:creationId xmlns="" xmlns:a16="http://schemas.microsoft.com/office/drawing/2014/main" id="{171A6264-D485-4516-82DD-BA75BB76A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604"/>
              <a:ext cx="44" cy="4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0736" name="Oval 15">
              <a:extLst>
                <a:ext uri="{FF2B5EF4-FFF2-40B4-BE49-F238E27FC236}">
                  <a16:creationId xmlns="" xmlns:a16="http://schemas.microsoft.com/office/drawing/2014/main" id="{997EF768-44B4-436A-BD31-20136AEB2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1604"/>
              <a:ext cx="44" cy="4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0737" name="Oval 16">
              <a:extLst>
                <a:ext uri="{FF2B5EF4-FFF2-40B4-BE49-F238E27FC236}">
                  <a16:creationId xmlns="" xmlns:a16="http://schemas.microsoft.com/office/drawing/2014/main" id="{8BCDA87B-0733-4E38-A8D8-569E2F9E1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1598"/>
              <a:ext cx="44" cy="4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0738" name="Text Box 17">
              <a:extLst>
                <a:ext uri="{FF2B5EF4-FFF2-40B4-BE49-F238E27FC236}">
                  <a16:creationId xmlns="" xmlns:a16="http://schemas.microsoft.com/office/drawing/2014/main" id="{F2D5B46A-C50A-4162-8B73-9B909F424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" y="1123"/>
              <a:ext cx="352" cy="1057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8000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I/O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/>
                <a:t>接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/>
                <a:t>口</a:t>
              </a:r>
              <a:endParaRPr lang="zh-CN" altLang="en-US" sz="1000"/>
            </a:p>
          </p:txBody>
        </p:sp>
        <p:sp>
          <p:nvSpPr>
            <p:cNvPr id="30739" name="Text Box 18">
              <a:extLst>
                <a:ext uri="{FF2B5EF4-FFF2-40B4-BE49-F238E27FC236}">
                  <a16:creationId xmlns="" xmlns:a16="http://schemas.microsoft.com/office/drawing/2014/main" id="{11119D11-BC03-473F-A2E7-F8415C0DC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" y="2314"/>
              <a:ext cx="139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数据总线 </a:t>
              </a:r>
              <a:r>
                <a:rPr lang="en-US" altLang="zh-CN" sz="2400" b="1">
                  <a:ea typeface="楷体_GB2312" pitchFamily="49" charset="-122"/>
                </a:rPr>
                <a:t>DB</a:t>
              </a:r>
            </a:p>
          </p:txBody>
        </p:sp>
        <p:sp>
          <p:nvSpPr>
            <p:cNvPr id="30740" name="Text Box 19">
              <a:extLst>
                <a:ext uri="{FF2B5EF4-FFF2-40B4-BE49-F238E27FC236}">
                  <a16:creationId xmlns="" xmlns:a16="http://schemas.microsoft.com/office/drawing/2014/main" id="{3CF61D16-486B-4B82-98D1-48784BC73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704"/>
              <a:ext cx="1177" cy="22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ea typeface="楷体_GB2312" pitchFamily="49" charset="-122"/>
                </a:rPr>
                <a:t>控制总线 </a:t>
              </a:r>
              <a:r>
                <a:rPr lang="en-US" altLang="zh-CN" sz="2400" b="1">
                  <a:solidFill>
                    <a:srgbClr val="FF3300"/>
                  </a:solidFill>
                  <a:ea typeface="楷体_GB2312" pitchFamily="49" charset="-122"/>
                </a:rPr>
                <a:t>CB</a:t>
              </a:r>
              <a:endParaRPr lang="en-US" altLang="zh-CN" sz="1800" b="1">
                <a:solidFill>
                  <a:srgbClr val="FF3300"/>
                </a:solidFill>
              </a:endParaRPr>
            </a:p>
          </p:txBody>
        </p:sp>
        <p:sp>
          <p:nvSpPr>
            <p:cNvPr id="30741" name="Text Box 20">
              <a:extLst>
                <a:ext uri="{FF2B5EF4-FFF2-40B4-BE49-F238E27FC236}">
                  <a16:creationId xmlns="" xmlns:a16="http://schemas.microsoft.com/office/drawing/2014/main" id="{F8785D76-FD2A-4748-924A-F2BC5E8A4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1440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地址总线 </a:t>
              </a:r>
              <a:r>
                <a:rPr lang="en-US" altLang="zh-CN" sz="2400" b="1">
                  <a:ea typeface="楷体_GB2312" pitchFamily="49" charset="-122"/>
                </a:rPr>
                <a:t>AB</a:t>
              </a:r>
            </a:p>
          </p:txBody>
        </p:sp>
        <p:sp>
          <p:nvSpPr>
            <p:cNvPr id="30742" name="AutoShape 21">
              <a:extLst>
                <a:ext uri="{FF2B5EF4-FFF2-40B4-BE49-F238E27FC236}">
                  <a16:creationId xmlns="" xmlns:a16="http://schemas.microsoft.com/office/drawing/2014/main" id="{DD0CA69D-A05E-4FF3-9276-D4F20F2C3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1493"/>
              <a:ext cx="297" cy="258"/>
            </a:xfrm>
            <a:prstGeom prst="leftRightArrow">
              <a:avLst>
                <a:gd name="adj1" fmla="val 50000"/>
                <a:gd name="adj2" fmla="val 23023"/>
              </a:avLst>
            </a:prstGeom>
            <a:solidFill>
              <a:srgbClr val="33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0743" name="Text Box 22">
              <a:extLst>
                <a:ext uri="{FF2B5EF4-FFF2-40B4-BE49-F238E27FC236}">
                  <a16:creationId xmlns="" xmlns:a16="http://schemas.microsoft.com/office/drawing/2014/main" id="{AE1261AB-E642-4A14-B1D7-80B61E7C5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2" y="1124"/>
              <a:ext cx="282" cy="1036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输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出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设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备</a:t>
              </a:r>
              <a:endParaRPr lang="zh-CN" altLang="en-US" sz="3600"/>
            </a:p>
          </p:txBody>
        </p:sp>
        <p:sp>
          <p:nvSpPr>
            <p:cNvPr id="30744" name="AutoShape 23">
              <a:extLst>
                <a:ext uri="{FF2B5EF4-FFF2-40B4-BE49-F238E27FC236}">
                  <a16:creationId xmlns="" xmlns:a16="http://schemas.microsoft.com/office/drawing/2014/main" id="{A71D1905-7A21-432E-B1DF-6853CCA5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" y="2499"/>
              <a:ext cx="4180" cy="292"/>
            </a:xfrm>
            <a:prstGeom prst="leftRightArrow">
              <a:avLst>
                <a:gd name="adj1" fmla="val 52056"/>
                <a:gd name="adj2" fmla="val 5487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0745" name="AutoShape 24">
              <a:extLst>
                <a:ext uri="{FF2B5EF4-FFF2-40B4-BE49-F238E27FC236}">
                  <a16:creationId xmlns="" xmlns:a16="http://schemas.microsoft.com/office/drawing/2014/main" id="{63831306-8141-4F56-A921-2A74A6A96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2875"/>
              <a:ext cx="4188" cy="293"/>
            </a:xfrm>
            <a:prstGeom prst="leftRightArrow">
              <a:avLst>
                <a:gd name="adj1" fmla="val 52056"/>
                <a:gd name="adj2" fmla="val 58961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0746" name="AutoShape 25">
              <a:extLst>
                <a:ext uri="{FF2B5EF4-FFF2-40B4-BE49-F238E27FC236}">
                  <a16:creationId xmlns="" xmlns:a16="http://schemas.microsoft.com/office/drawing/2014/main" id="{CF6C286F-D552-4A2E-917A-2B3D13631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" y="2189"/>
              <a:ext cx="179" cy="378"/>
            </a:xfrm>
            <a:prstGeom prst="upArrow">
              <a:avLst>
                <a:gd name="adj1" fmla="val 50000"/>
                <a:gd name="adj2" fmla="val 52793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0747" name="AutoShape 26">
              <a:extLst>
                <a:ext uri="{FF2B5EF4-FFF2-40B4-BE49-F238E27FC236}">
                  <a16:creationId xmlns="" xmlns:a16="http://schemas.microsoft.com/office/drawing/2014/main" id="{2A454CD2-36DD-42A2-92F6-3EE65CCA2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" y="2189"/>
              <a:ext cx="180" cy="378"/>
            </a:xfrm>
            <a:prstGeom prst="upArrow">
              <a:avLst>
                <a:gd name="adj1" fmla="val 50000"/>
                <a:gd name="adj2" fmla="val 525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0748" name="AutoShape 27">
              <a:extLst>
                <a:ext uri="{FF2B5EF4-FFF2-40B4-BE49-F238E27FC236}">
                  <a16:creationId xmlns="" xmlns:a16="http://schemas.microsoft.com/office/drawing/2014/main" id="{2F680217-DB3C-4E12-9A97-61DC39818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" y="2189"/>
              <a:ext cx="179" cy="378"/>
            </a:xfrm>
            <a:prstGeom prst="upArrow">
              <a:avLst>
                <a:gd name="adj1" fmla="val 50000"/>
                <a:gd name="adj2" fmla="val 52793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0749" name="Rectangle 28">
              <a:extLst>
                <a:ext uri="{FF2B5EF4-FFF2-40B4-BE49-F238E27FC236}">
                  <a16:creationId xmlns="" xmlns:a16="http://schemas.microsoft.com/office/drawing/2014/main" id="{DF7A681A-6F6B-45AC-ABDF-AE1E137BC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" y="2536"/>
              <a:ext cx="71" cy="61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0750" name="Rectangle 29">
              <a:extLst>
                <a:ext uri="{FF2B5EF4-FFF2-40B4-BE49-F238E27FC236}">
                  <a16:creationId xmlns="" xmlns:a16="http://schemas.microsoft.com/office/drawing/2014/main" id="{50C1A984-0223-4E6A-8322-B4AEF0066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6" y="2536"/>
              <a:ext cx="66" cy="61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0751" name="Rectangle 30">
              <a:extLst>
                <a:ext uri="{FF2B5EF4-FFF2-40B4-BE49-F238E27FC236}">
                  <a16:creationId xmlns="" xmlns:a16="http://schemas.microsoft.com/office/drawing/2014/main" id="{26FEC853-760D-4FDC-A535-3011C5C31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2916"/>
              <a:ext cx="74" cy="60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0752" name="Rectangle 31">
              <a:extLst>
                <a:ext uri="{FF2B5EF4-FFF2-40B4-BE49-F238E27FC236}">
                  <a16:creationId xmlns="" xmlns:a16="http://schemas.microsoft.com/office/drawing/2014/main" id="{3669F771-1282-4AFE-9A64-C4FA548BD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" y="2928"/>
              <a:ext cx="73" cy="60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0753" name="Rectangle 32">
              <a:extLst>
                <a:ext uri="{FF2B5EF4-FFF2-40B4-BE49-F238E27FC236}">
                  <a16:creationId xmlns="" xmlns:a16="http://schemas.microsoft.com/office/drawing/2014/main" id="{3C4C883C-A714-4C52-85EF-1F3D2697C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" y="2916"/>
              <a:ext cx="75" cy="60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0754" name="Rectangle 33">
              <a:extLst>
                <a:ext uri="{FF2B5EF4-FFF2-40B4-BE49-F238E27FC236}">
                  <a16:creationId xmlns="" xmlns:a16="http://schemas.microsoft.com/office/drawing/2014/main" id="{FF867E3F-DF63-4CEE-BF4A-171AC16B0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2528"/>
              <a:ext cx="66" cy="61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0755" name="Rectangle 34">
              <a:extLst>
                <a:ext uri="{FF2B5EF4-FFF2-40B4-BE49-F238E27FC236}">
                  <a16:creationId xmlns="" xmlns:a16="http://schemas.microsoft.com/office/drawing/2014/main" id="{EE089D77-3980-472C-99E5-340CB24F0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" y="854"/>
              <a:ext cx="69" cy="40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0756" name="Rectangle 35">
              <a:extLst>
                <a:ext uri="{FF2B5EF4-FFF2-40B4-BE49-F238E27FC236}">
                  <a16:creationId xmlns="" xmlns:a16="http://schemas.microsoft.com/office/drawing/2014/main" id="{FEC2B889-7884-4E2F-89AB-3DEA5EAAF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860"/>
              <a:ext cx="69" cy="41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0757" name="Text Box 36">
              <a:extLst>
                <a:ext uri="{FF2B5EF4-FFF2-40B4-BE49-F238E27FC236}">
                  <a16:creationId xmlns="" xmlns:a16="http://schemas.microsoft.com/office/drawing/2014/main" id="{9B10C0A1-B476-4FCA-AD80-1E2FCF330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718"/>
              <a:ext cx="612" cy="2450"/>
            </a:xfrm>
            <a:prstGeom prst="rect">
              <a:avLst/>
            </a:prstGeom>
            <a:solidFill>
              <a:srgbClr val="99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2000" tIns="36000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4200" b="1"/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/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/>
                <a:t>CPU</a:t>
              </a:r>
              <a:endParaRPr lang="en-US" altLang="zh-CN" sz="1000"/>
            </a:p>
          </p:txBody>
        </p:sp>
        <p:sp>
          <p:nvSpPr>
            <p:cNvPr id="30758" name="AutoShape 37">
              <a:extLst>
                <a:ext uri="{FF2B5EF4-FFF2-40B4-BE49-F238E27FC236}">
                  <a16:creationId xmlns="" xmlns:a16="http://schemas.microsoft.com/office/drawing/2014/main" id="{4B6C8FF3-8C11-4E9C-943C-3FA78C537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873"/>
              <a:ext cx="180" cy="254"/>
            </a:xfrm>
            <a:prstGeom prst="downArrow">
              <a:avLst>
                <a:gd name="adj1" fmla="val 50000"/>
                <a:gd name="adj2" fmla="val 3527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0759" name="Rectangle 38">
              <a:extLst>
                <a:ext uri="{FF2B5EF4-FFF2-40B4-BE49-F238E27FC236}">
                  <a16:creationId xmlns="" xmlns:a16="http://schemas.microsoft.com/office/drawing/2014/main" id="{F4024B30-570A-4FD3-914B-E8EE93E20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" y="864"/>
              <a:ext cx="69" cy="41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</p:grpSp>
      <p:sp>
        <p:nvSpPr>
          <p:cNvPr id="30724" name="Text Box 39">
            <a:extLst>
              <a:ext uri="{FF2B5EF4-FFF2-40B4-BE49-F238E27FC236}">
                <a16:creationId xmlns="" xmlns:a16="http://schemas.microsoft.com/office/drawing/2014/main" id="{FFB23EF2-57F3-479E-8B76-ED21BE89E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2" y="5105400"/>
            <a:ext cx="7926388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</a:pPr>
            <a:r>
              <a:rPr lang="en-US" altLang="zh-CN" sz="2400" b="1" dirty="0"/>
              <a:t> </a:t>
            </a:r>
            <a:r>
              <a:rPr lang="zh-CN" altLang="en-US" sz="2400" b="1" dirty="0">
                <a:ea typeface="楷体_GB2312" pitchFamily="49" charset="-122"/>
              </a:rPr>
              <a:t>有的是</a:t>
            </a:r>
            <a:r>
              <a:rPr lang="en-US" altLang="zh-CN" sz="2400" b="1" dirty="0">
                <a:ea typeface="楷体_GB2312" pitchFamily="49" charset="-122"/>
              </a:rPr>
              <a:t>CPU</a:t>
            </a:r>
            <a:r>
              <a:rPr lang="zh-CN" altLang="en-US" sz="2400" b="1" dirty="0">
                <a:ea typeface="楷体_GB2312" pitchFamily="49" charset="-122"/>
              </a:rPr>
              <a:t>发出，如读控制信号、写控制信号； </a:t>
            </a:r>
          </a:p>
          <a:p>
            <a:pPr algn="just" eaLnBrk="1" hangingPunct="1"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</a:pPr>
            <a:r>
              <a:rPr lang="zh-CN" altLang="en-US" sz="2400" b="1" dirty="0">
                <a:ea typeface="楷体_GB2312" pitchFamily="49" charset="-122"/>
              </a:rPr>
              <a:t> 有的是发向</a:t>
            </a:r>
            <a:r>
              <a:rPr lang="en-US" altLang="zh-CN" sz="2400" b="1" dirty="0">
                <a:ea typeface="楷体_GB2312" pitchFamily="49" charset="-122"/>
              </a:rPr>
              <a:t>CPU</a:t>
            </a:r>
            <a:r>
              <a:rPr lang="zh-CN" altLang="en-US" sz="2400" b="1" dirty="0">
                <a:ea typeface="楷体_GB2312" pitchFamily="49" charset="-122"/>
              </a:rPr>
              <a:t>，如外设向</a:t>
            </a:r>
            <a:r>
              <a:rPr lang="en-US" altLang="zh-CN" sz="2400" b="1" dirty="0">
                <a:ea typeface="楷体_GB2312" pitchFamily="49" charset="-122"/>
              </a:rPr>
              <a:t>CPU</a:t>
            </a:r>
            <a:r>
              <a:rPr lang="zh-CN" altLang="en-US" sz="2400" b="1" dirty="0">
                <a:ea typeface="楷体_GB2312" pitchFamily="49" charset="-122"/>
              </a:rPr>
              <a:t>发出的中断申请信号。</a:t>
            </a:r>
          </a:p>
        </p:txBody>
      </p:sp>
    </p:spTree>
    <p:custDataLst>
      <p:tags r:id="rId1"/>
    </p:custDataLst>
  </p:cSld>
  <p:clrMapOvr>
    <a:masterClrMapping/>
  </p:clrMapOvr>
  <p:transition advTm="477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58F200D-8E17-468F-B10C-88BB02AD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911469"/>
          </a:xfrm>
        </p:spPr>
        <p:txBody>
          <a:bodyPr/>
          <a:lstStyle/>
          <a:p>
            <a:r>
              <a:rPr lang="zh-CN" altLang="en-US" dirty="0" smtClean="0"/>
              <a:t>课中小</a:t>
            </a:r>
            <a:r>
              <a:rPr lang="zh-CN" altLang="en-US" dirty="0"/>
              <a:t>测（单项选择题）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74BB85A-71CD-478B-826B-B376D6A7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40024"/>
            <a:ext cx="9043715" cy="4434504"/>
          </a:xfrm>
        </p:spPr>
        <p:txBody>
          <a:bodyPr/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、请问我们常说的</a:t>
            </a:r>
            <a:r>
              <a:rPr lang="en-US" altLang="zh-CN" sz="2400" dirty="0"/>
              <a:t>32</a:t>
            </a:r>
            <a:r>
              <a:rPr lang="zh-CN" altLang="en-US" sz="2400" dirty="0"/>
              <a:t>位机，</a:t>
            </a:r>
            <a:r>
              <a:rPr lang="en-US" altLang="zh-CN" sz="2400" dirty="0"/>
              <a:t>64</a:t>
            </a:r>
            <a:r>
              <a:rPr lang="zh-CN" altLang="en-US" sz="2400" dirty="0"/>
              <a:t>位机，这里的数字代表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  A </a:t>
            </a:r>
            <a:r>
              <a:rPr lang="zh-CN" altLang="en-US" sz="2400" dirty="0"/>
              <a:t>、地址总线的宽度  </a:t>
            </a:r>
            <a:r>
              <a:rPr lang="en-US" altLang="zh-CN" sz="2400" dirty="0"/>
              <a:t>B</a:t>
            </a:r>
            <a:r>
              <a:rPr lang="zh-CN" altLang="en-US" sz="2400" dirty="0"/>
              <a:t>、数据总线的宽度  </a:t>
            </a:r>
            <a:r>
              <a:rPr lang="en-US" altLang="zh-CN" sz="2400" dirty="0"/>
              <a:t>C</a:t>
            </a:r>
            <a:r>
              <a:rPr lang="zh-CN" altLang="en-US" sz="2400" dirty="0"/>
              <a:t>、寄存器的宽度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8086</a:t>
            </a:r>
            <a:r>
              <a:rPr lang="zh-CN" altLang="en-US" sz="2400" dirty="0"/>
              <a:t>和</a:t>
            </a:r>
            <a:r>
              <a:rPr lang="en-US" altLang="zh-CN" sz="2400" dirty="0"/>
              <a:t>8088</a:t>
            </a:r>
            <a:r>
              <a:rPr lang="zh-CN" altLang="en-US" sz="2400" dirty="0"/>
              <a:t>分别是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位机？</a:t>
            </a:r>
            <a:endParaRPr lang="en-US" altLang="zh-CN" sz="2400" dirty="0"/>
          </a:p>
          <a:p>
            <a:r>
              <a:rPr lang="en-US" altLang="zh-CN" sz="2400" dirty="0"/>
              <a:t>       A </a:t>
            </a:r>
            <a:r>
              <a:rPr lang="zh-CN" altLang="en-US" sz="2400" dirty="0"/>
              <a:t>、</a:t>
            </a:r>
            <a:r>
              <a:rPr lang="en-US" altLang="zh-CN" sz="2400" dirty="0"/>
              <a:t>16  16</a:t>
            </a:r>
            <a:r>
              <a:rPr lang="zh-CN" altLang="en-US" sz="2400" dirty="0"/>
              <a:t>     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8</a:t>
            </a:r>
            <a:r>
              <a:rPr lang="zh-CN" altLang="en-US" sz="2400" dirty="0"/>
              <a:t>   </a:t>
            </a:r>
            <a:r>
              <a:rPr lang="en-US" altLang="zh-CN" sz="2400" dirty="0"/>
              <a:t>16</a:t>
            </a:r>
            <a:r>
              <a:rPr lang="zh-CN" altLang="en-US" sz="2400" dirty="0"/>
              <a:t>     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 8   8</a:t>
            </a:r>
          </a:p>
          <a:p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、最早的计算机运行的程序用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语言编写？</a:t>
            </a:r>
            <a:endParaRPr lang="en-US" altLang="zh-CN" sz="2400" dirty="0"/>
          </a:p>
          <a:p>
            <a:r>
              <a:rPr lang="en-US" altLang="zh-CN" sz="2400" dirty="0"/>
              <a:t>       A </a:t>
            </a:r>
            <a:r>
              <a:rPr lang="zh-CN" altLang="en-US" sz="2400" dirty="0"/>
              <a:t>、汇编语言   </a:t>
            </a:r>
            <a:r>
              <a:rPr lang="en-US" altLang="zh-CN" sz="2400" dirty="0"/>
              <a:t>B</a:t>
            </a:r>
            <a:r>
              <a:rPr lang="zh-CN" altLang="en-US" sz="2400" dirty="0"/>
              <a:t>、机器语言  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 </a:t>
            </a:r>
            <a:r>
              <a:rPr lang="zh-CN" altLang="en-US" sz="2400" dirty="0"/>
              <a:t>高级语言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958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58F200D-8E17-468F-B10C-88BB02AD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课中小</a:t>
            </a:r>
            <a:r>
              <a:rPr lang="zh-CN" altLang="en-US" dirty="0"/>
              <a:t>测（单项选择题）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74BB85A-71CD-478B-826B-B376D6A7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40024"/>
            <a:ext cx="9043715" cy="4434504"/>
          </a:xfrm>
        </p:spPr>
        <p:txBody>
          <a:bodyPr/>
          <a:lstStyle/>
          <a:p>
            <a:r>
              <a:rPr lang="en-US" altLang="zh-CN" sz="2400" dirty="0"/>
              <a:t>4</a:t>
            </a:r>
            <a:r>
              <a:rPr lang="zh-CN" altLang="en-US" sz="2400" dirty="0"/>
              <a:t>、请问在三大总线中，是单向总线的为（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r>
              <a:rPr lang="en-US" altLang="zh-CN" sz="2400" dirty="0"/>
              <a:t>    A </a:t>
            </a:r>
            <a:r>
              <a:rPr lang="zh-CN" altLang="en-US" sz="2400" dirty="0"/>
              <a:t>、地址总线      </a:t>
            </a:r>
            <a:r>
              <a:rPr lang="en-US" altLang="zh-CN" sz="2400" dirty="0"/>
              <a:t>B</a:t>
            </a:r>
            <a:r>
              <a:rPr lang="zh-CN" altLang="en-US" sz="2400" dirty="0"/>
              <a:t>、数据总线     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 </a:t>
            </a:r>
            <a:r>
              <a:rPr lang="zh-CN" altLang="en-US" sz="2400" dirty="0"/>
              <a:t>控制总线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、</a:t>
            </a:r>
            <a:r>
              <a:rPr lang="en-US" altLang="zh-CN" sz="2400" dirty="0"/>
              <a:t>CPU</a:t>
            </a:r>
            <a:r>
              <a:rPr lang="zh-CN" altLang="en-US" sz="2400" dirty="0"/>
              <a:t>的寻址能力取决于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总线的位数？</a:t>
            </a:r>
            <a:endParaRPr lang="en-US" altLang="zh-CN" sz="2400" dirty="0"/>
          </a:p>
          <a:p>
            <a:r>
              <a:rPr lang="en-US" altLang="zh-CN" sz="2400" dirty="0"/>
              <a:t>    A </a:t>
            </a:r>
            <a:r>
              <a:rPr lang="zh-CN" altLang="en-US" sz="2400" dirty="0"/>
              <a:t>、控制总线      </a:t>
            </a:r>
            <a:r>
              <a:rPr lang="en-US" altLang="zh-CN" sz="2400" dirty="0"/>
              <a:t>B</a:t>
            </a:r>
            <a:r>
              <a:rPr lang="zh-CN" altLang="en-US" sz="2400" dirty="0"/>
              <a:t>、数据总线     </a:t>
            </a:r>
            <a:r>
              <a:rPr lang="en-US" altLang="zh-CN" sz="2400" dirty="0"/>
              <a:t>C</a:t>
            </a:r>
            <a:r>
              <a:rPr lang="zh-CN" altLang="en-US" sz="2400" dirty="0"/>
              <a:t>、地址总线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、 </a:t>
            </a:r>
            <a:r>
              <a:rPr lang="en-US" altLang="zh-CN" sz="2400" dirty="0"/>
              <a:t>8086/8088</a:t>
            </a:r>
            <a:r>
              <a:rPr lang="zh-CN" altLang="en-US" sz="2400" dirty="0"/>
              <a:t>的寻址能力为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r>
              <a:rPr lang="en-US" altLang="zh-CN" sz="2400" dirty="0"/>
              <a:t>       A </a:t>
            </a:r>
            <a:r>
              <a:rPr lang="zh-CN" altLang="en-US" sz="2400" dirty="0"/>
              <a:t>、</a:t>
            </a:r>
            <a:r>
              <a:rPr lang="en-US" altLang="zh-CN" sz="2400" dirty="0"/>
              <a:t>1KB</a:t>
            </a:r>
            <a:r>
              <a:rPr lang="zh-CN" altLang="en-US" sz="2400" dirty="0"/>
              <a:t>     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1MB</a:t>
            </a:r>
            <a:r>
              <a:rPr lang="zh-CN" altLang="en-US" sz="2400" dirty="0"/>
              <a:t>      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 1GB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19509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>
            <a:extLst>
              <a:ext uri="{FF2B5EF4-FFF2-40B4-BE49-F238E27FC236}">
                <a16:creationId xmlns="" xmlns:a16="http://schemas.microsoft.com/office/drawing/2014/main" id="{E96E18F7-DFF7-4F8D-9D2F-5AB641BFEC74}"/>
              </a:ext>
            </a:extLst>
          </p:cNvPr>
          <p:cNvGrpSpPr>
            <a:grpSpLocks/>
          </p:cNvGrpSpPr>
          <p:nvPr/>
        </p:nvGrpSpPr>
        <p:grpSpPr bwMode="auto">
          <a:xfrm>
            <a:off x="2668592" y="228602"/>
            <a:ext cx="7540625" cy="6100763"/>
            <a:chOff x="720" y="144"/>
            <a:chExt cx="4752" cy="3843"/>
          </a:xfrm>
        </p:grpSpPr>
        <p:sp>
          <p:nvSpPr>
            <p:cNvPr id="32772" name="Text Box 3">
              <a:extLst>
                <a:ext uri="{FF2B5EF4-FFF2-40B4-BE49-F238E27FC236}">
                  <a16:creationId xmlns="" xmlns:a16="http://schemas.microsoft.com/office/drawing/2014/main" id="{2951C1BF-1CAB-4721-86A5-824DDB47C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44"/>
              <a:ext cx="15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ea typeface="楷体_GB2312" pitchFamily="49" charset="-122"/>
                </a:rPr>
                <a:t>CPU</a:t>
              </a:r>
              <a:r>
                <a:rPr lang="zh-CN" altLang="en-US" sz="2400" b="1">
                  <a:solidFill>
                    <a:srgbClr val="0000FF"/>
                  </a:solidFill>
                  <a:ea typeface="楷体_GB2312" pitchFamily="49" charset="-122"/>
                </a:rPr>
                <a:t>结构示意图</a:t>
              </a:r>
              <a:endParaRPr lang="zh-CN" altLang="en-US" sz="2400" b="1">
                <a:solidFill>
                  <a:srgbClr val="0000FF"/>
                </a:solidFill>
              </a:endParaRPr>
            </a:p>
          </p:txBody>
        </p:sp>
        <p:sp>
          <p:nvSpPr>
            <p:cNvPr id="32773" name="Text Box 4">
              <a:extLst>
                <a:ext uri="{FF2B5EF4-FFF2-40B4-BE49-F238E27FC236}">
                  <a16:creationId xmlns="" xmlns:a16="http://schemas.microsoft.com/office/drawing/2014/main" id="{4D26831B-1B35-444B-9ED2-659124152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" y="1018"/>
              <a:ext cx="129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地址信号</a:t>
              </a:r>
              <a:endParaRPr lang="zh-CN" altLang="en-US" sz="1800" b="1"/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200" b="1"/>
            </a:p>
          </p:txBody>
        </p:sp>
        <p:sp>
          <p:nvSpPr>
            <p:cNvPr id="32774" name="Rectangle 5">
              <a:extLst>
                <a:ext uri="{FF2B5EF4-FFF2-40B4-BE49-F238E27FC236}">
                  <a16:creationId xmlns="" xmlns:a16="http://schemas.microsoft.com/office/drawing/2014/main" id="{85F5133B-16B0-4B13-80CC-095FD4281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" y="576"/>
              <a:ext cx="3010" cy="3381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2775" name="Text Box 6">
              <a:extLst>
                <a:ext uri="{FF2B5EF4-FFF2-40B4-BE49-F238E27FC236}">
                  <a16:creationId xmlns="" xmlns:a16="http://schemas.microsoft.com/office/drawing/2014/main" id="{7198FFA5-4031-49F6-AEDD-30001394A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" y="3359"/>
              <a:ext cx="776" cy="46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标  志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寄存器</a:t>
              </a:r>
            </a:p>
          </p:txBody>
        </p:sp>
        <p:sp>
          <p:nvSpPr>
            <p:cNvPr id="32776" name="Rectangle 7">
              <a:extLst>
                <a:ext uri="{FF2B5EF4-FFF2-40B4-BE49-F238E27FC236}">
                  <a16:creationId xmlns="" xmlns:a16="http://schemas.microsoft.com/office/drawing/2014/main" id="{7F3B8016-5CAA-4BB8-A4E3-1CD6D6E31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936"/>
              <a:ext cx="109" cy="5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2777" name="Line 8">
              <a:extLst>
                <a:ext uri="{FF2B5EF4-FFF2-40B4-BE49-F238E27FC236}">
                  <a16:creationId xmlns="" xmlns:a16="http://schemas.microsoft.com/office/drawing/2014/main" id="{3CE7556C-562D-49BB-AB7A-ADD270EA7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0" y="775"/>
              <a:ext cx="10" cy="31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8" name="Text Box 9">
              <a:extLst>
                <a:ext uri="{FF2B5EF4-FFF2-40B4-BE49-F238E27FC236}">
                  <a16:creationId xmlns="" xmlns:a16="http://schemas.microsoft.com/office/drawing/2014/main" id="{F78BA7CC-C0F0-4A45-806E-B9407C3B4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7" y="2581"/>
              <a:ext cx="1250" cy="25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指令寄存器</a:t>
              </a:r>
            </a:p>
          </p:txBody>
        </p:sp>
        <p:sp>
          <p:nvSpPr>
            <p:cNvPr id="32779" name="Text Box 10">
              <a:extLst>
                <a:ext uri="{FF2B5EF4-FFF2-40B4-BE49-F238E27FC236}">
                  <a16:creationId xmlns="" xmlns:a16="http://schemas.microsoft.com/office/drawing/2014/main" id="{73D3665C-DA4C-43FF-876B-F51EA602F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2112"/>
              <a:ext cx="1251" cy="23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数据暂存器</a:t>
              </a:r>
            </a:p>
          </p:txBody>
        </p:sp>
        <p:sp>
          <p:nvSpPr>
            <p:cNvPr id="32780" name="Text Box 11">
              <a:extLst>
                <a:ext uri="{FF2B5EF4-FFF2-40B4-BE49-F238E27FC236}">
                  <a16:creationId xmlns="" xmlns:a16="http://schemas.microsoft.com/office/drawing/2014/main" id="{9D2C7061-9266-4448-BE49-2272F5585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3" y="3515"/>
              <a:ext cx="1194" cy="25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控制电路</a:t>
              </a:r>
            </a:p>
          </p:txBody>
        </p:sp>
        <p:sp>
          <p:nvSpPr>
            <p:cNvPr id="32781" name="Text Box 12">
              <a:extLst>
                <a:ext uri="{FF2B5EF4-FFF2-40B4-BE49-F238E27FC236}">
                  <a16:creationId xmlns="" xmlns:a16="http://schemas.microsoft.com/office/drawing/2014/main" id="{FF0D2EBD-2842-4546-B4C4-FD1C0738F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2" y="3082"/>
              <a:ext cx="1251" cy="2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指令译码器</a:t>
              </a:r>
            </a:p>
          </p:txBody>
        </p:sp>
        <p:sp>
          <p:nvSpPr>
            <p:cNvPr id="32782" name="Line 13">
              <a:extLst>
                <a:ext uri="{FF2B5EF4-FFF2-40B4-BE49-F238E27FC236}">
                  <a16:creationId xmlns="" xmlns:a16="http://schemas.microsoft.com/office/drawing/2014/main" id="{F3603AA9-6356-494B-A837-258BBDC7E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8" y="2340"/>
              <a:ext cx="29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3" name="Line 14">
              <a:extLst>
                <a:ext uri="{FF2B5EF4-FFF2-40B4-BE49-F238E27FC236}">
                  <a16:creationId xmlns="" xmlns:a16="http://schemas.microsoft.com/office/drawing/2014/main" id="{5BA169F0-4412-44A4-94B4-553CEAA3C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" y="2333"/>
              <a:ext cx="0" cy="125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Text Box 15">
              <a:extLst>
                <a:ext uri="{FF2B5EF4-FFF2-40B4-BE49-F238E27FC236}">
                  <a16:creationId xmlns="" xmlns:a16="http://schemas.microsoft.com/office/drawing/2014/main" id="{369BE8F6-3F41-4A7F-8163-7FF3A0AE2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7" y="724"/>
              <a:ext cx="393" cy="124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地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址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寄存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器</a:t>
              </a:r>
              <a:endParaRPr lang="zh-CN" altLang="en-US" sz="1000"/>
            </a:p>
          </p:txBody>
        </p:sp>
        <p:sp>
          <p:nvSpPr>
            <p:cNvPr id="32785" name="Text Box 16">
              <a:extLst>
                <a:ext uri="{FF2B5EF4-FFF2-40B4-BE49-F238E27FC236}">
                  <a16:creationId xmlns="" xmlns:a16="http://schemas.microsoft.com/office/drawing/2014/main" id="{2B4043EA-C28E-409D-A8DB-73FBE1354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879"/>
              <a:ext cx="697" cy="78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指 令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指 针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寄存器</a:t>
              </a:r>
              <a:endParaRPr lang="zh-CN" altLang="en-US" sz="2200" b="1" dirty="0"/>
            </a:p>
          </p:txBody>
        </p:sp>
        <p:sp>
          <p:nvSpPr>
            <p:cNvPr id="32786" name="Text Box 17">
              <a:extLst>
                <a:ext uri="{FF2B5EF4-FFF2-40B4-BE49-F238E27FC236}">
                  <a16:creationId xmlns="" xmlns:a16="http://schemas.microsoft.com/office/drawing/2014/main" id="{8EBA207D-F680-4474-A848-B09282AF9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" y="952"/>
              <a:ext cx="745" cy="2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ea typeface="楷体_GB2312" pitchFamily="49" charset="-122"/>
                </a:rPr>
                <a:t>R1</a:t>
              </a:r>
              <a:endParaRPr lang="en-US" altLang="zh-CN" sz="2600" b="1"/>
            </a:p>
          </p:txBody>
        </p:sp>
        <p:sp>
          <p:nvSpPr>
            <p:cNvPr id="32787" name="Text Box 18">
              <a:extLst>
                <a:ext uri="{FF2B5EF4-FFF2-40B4-BE49-F238E27FC236}">
                  <a16:creationId xmlns="" xmlns:a16="http://schemas.microsoft.com/office/drawing/2014/main" id="{1B47401F-4C77-4318-9CC8-B59403C55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" y="1165"/>
              <a:ext cx="745" cy="21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R2</a:t>
              </a:r>
            </a:p>
          </p:txBody>
        </p:sp>
        <p:sp>
          <p:nvSpPr>
            <p:cNvPr id="32788" name="Text Box 19">
              <a:extLst>
                <a:ext uri="{FF2B5EF4-FFF2-40B4-BE49-F238E27FC236}">
                  <a16:creationId xmlns="" xmlns:a16="http://schemas.microsoft.com/office/drawing/2014/main" id="{BB0AE6D4-F734-4B02-A19D-76DFFA588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" y="1377"/>
              <a:ext cx="745" cy="2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R3</a:t>
              </a:r>
              <a:endParaRPr lang="en-US" altLang="zh-CN" sz="2200" b="1"/>
            </a:p>
          </p:txBody>
        </p:sp>
        <p:sp>
          <p:nvSpPr>
            <p:cNvPr id="32789" name="Text Box 20">
              <a:extLst>
                <a:ext uri="{FF2B5EF4-FFF2-40B4-BE49-F238E27FC236}">
                  <a16:creationId xmlns="" xmlns:a16="http://schemas.microsoft.com/office/drawing/2014/main" id="{3CDD34DC-DD98-4910-8764-4D4DAB33F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" y="1590"/>
              <a:ext cx="745" cy="21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R4</a:t>
              </a:r>
              <a:endParaRPr lang="en-US" altLang="zh-CN" sz="1800" b="1"/>
            </a:p>
          </p:txBody>
        </p:sp>
        <p:sp>
          <p:nvSpPr>
            <p:cNvPr id="32790" name="Text Box 21">
              <a:extLst>
                <a:ext uri="{FF2B5EF4-FFF2-40B4-BE49-F238E27FC236}">
                  <a16:creationId xmlns="" xmlns:a16="http://schemas.microsoft.com/office/drawing/2014/main" id="{FE988F97-F78B-44DE-B874-D7077E315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" y="686"/>
              <a:ext cx="91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寄存器组</a:t>
              </a:r>
            </a:p>
          </p:txBody>
        </p:sp>
        <p:sp>
          <p:nvSpPr>
            <p:cNvPr id="32791" name="Line 22">
              <a:extLst>
                <a:ext uri="{FF2B5EF4-FFF2-40B4-BE49-F238E27FC236}">
                  <a16:creationId xmlns="" xmlns:a16="http://schemas.microsoft.com/office/drawing/2014/main" id="{46DB224F-EA48-40B6-B7F6-D092FF472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2095"/>
              <a:ext cx="0" cy="8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Text Box 23">
              <a:extLst>
                <a:ext uri="{FF2B5EF4-FFF2-40B4-BE49-F238E27FC236}">
                  <a16:creationId xmlns="" xmlns:a16="http://schemas.microsoft.com/office/drawing/2014/main" id="{45AE4910-57C7-4888-B4E4-6D4B5B765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8" y="2141"/>
              <a:ext cx="222" cy="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运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算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器</a:t>
              </a:r>
              <a:endParaRPr lang="zh-CN" altLang="en-US" sz="1000"/>
            </a:p>
          </p:txBody>
        </p:sp>
        <p:sp>
          <p:nvSpPr>
            <p:cNvPr id="32793" name="Line 24">
              <a:extLst>
                <a:ext uri="{FF2B5EF4-FFF2-40B4-BE49-F238E27FC236}">
                  <a16:creationId xmlns="" xmlns:a16="http://schemas.microsoft.com/office/drawing/2014/main" id="{BCC60AA0-07D5-4755-A727-C92249331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" y="2201"/>
              <a:ext cx="0" cy="6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Line 25">
              <a:extLst>
                <a:ext uri="{FF2B5EF4-FFF2-40B4-BE49-F238E27FC236}">
                  <a16:creationId xmlns="" xmlns:a16="http://schemas.microsoft.com/office/drawing/2014/main" id="{FD5C5AC9-45E9-4F59-B7B9-23EBE8C5C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5" y="2179"/>
              <a:ext cx="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5" name="Line 26">
              <a:extLst>
                <a:ext uri="{FF2B5EF4-FFF2-40B4-BE49-F238E27FC236}">
                  <a16:creationId xmlns="" xmlns:a16="http://schemas.microsoft.com/office/drawing/2014/main" id="{D16051FF-E6F2-4E40-A528-41CC3408A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7" y="1861"/>
              <a:ext cx="436" cy="2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Line 27">
              <a:extLst>
                <a:ext uri="{FF2B5EF4-FFF2-40B4-BE49-F238E27FC236}">
                  <a16:creationId xmlns="" xmlns:a16="http://schemas.microsoft.com/office/drawing/2014/main" id="{2E619495-0831-4DCD-9249-B08E9145D0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8" y="2142"/>
              <a:ext cx="122" cy="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7" name="Line 28">
              <a:extLst>
                <a:ext uri="{FF2B5EF4-FFF2-40B4-BE49-F238E27FC236}">
                  <a16:creationId xmlns="" xmlns:a16="http://schemas.microsoft.com/office/drawing/2014/main" id="{7F4E9E98-0FD2-4668-B13B-8B3BE2B8B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7" y="1861"/>
              <a:ext cx="0" cy="2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Line 29">
              <a:extLst>
                <a:ext uri="{FF2B5EF4-FFF2-40B4-BE49-F238E27FC236}">
                  <a16:creationId xmlns="" xmlns:a16="http://schemas.microsoft.com/office/drawing/2014/main" id="{C73A6D68-81B9-46D3-AE53-7BAC924629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613" y="2765"/>
              <a:ext cx="59" cy="14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Line 30">
              <a:extLst>
                <a:ext uri="{FF2B5EF4-FFF2-40B4-BE49-F238E27FC236}">
                  <a16:creationId xmlns="" xmlns:a16="http://schemas.microsoft.com/office/drawing/2014/main" id="{2C93801A-869D-4CF8-9E50-CC8795E8E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5" y="2931"/>
              <a:ext cx="462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Line 31">
              <a:extLst>
                <a:ext uri="{FF2B5EF4-FFF2-40B4-BE49-F238E27FC236}">
                  <a16:creationId xmlns="" xmlns:a16="http://schemas.microsoft.com/office/drawing/2014/main" id="{24981476-7C3B-4797-A6F4-47675470F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3" y="2865"/>
              <a:ext cx="0" cy="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Line 32">
              <a:extLst>
                <a:ext uri="{FF2B5EF4-FFF2-40B4-BE49-F238E27FC236}">
                  <a16:creationId xmlns="" xmlns:a16="http://schemas.microsoft.com/office/drawing/2014/main" id="{D3E5B3F8-C658-4CEF-BBE1-3D1A702092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17" y="1397"/>
              <a:ext cx="39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Line 33">
              <a:extLst>
                <a:ext uri="{FF2B5EF4-FFF2-40B4-BE49-F238E27FC236}">
                  <a16:creationId xmlns="" xmlns:a16="http://schemas.microsoft.com/office/drawing/2014/main" id="{505153C5-5BCA-4C5B-95EE-957C86051A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0" y="1211"/>
              <a:ext cx="2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Line 34">
              <a:extLst>
                <a:ext uri="{FF2B5EF4-FFF2-40B4-BE49-F238E27FC236}">
                  <a16:creationId xmlns="" xmlns:a16="http://schemas.microsoft.com/office/drawing/2014/main" id="{C8C8BF1A-6DB6-4C2B-93CD-0FEB67228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3" y="1211"/>
              <a:ext cx="2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Line 35">
              <a:extLst>
                <a:ext uri="{FF2B5EF4-FFF2-40B4-BE49-F238E27FC236}">
                  <a16:creationId xmlns="" xmlns:a16="http://schemas.microsoft.com/office/drawing/2014/main" id="{0E99E73C-F469-4A7C-9D21-039CFBCBF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0" y="1809"/>
              <a:ext cx="12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Line 36">
              <a:extLst>
                <a:ext uri="{FF2B5EF4-FFF2-40B4-BE49-F238E27FC236}">
                  <a16:creationId xmlns="" xmlns:a16="http://schemas.microsoft.com/office/drawing/2014/main" id="{373CACF0-3656-431D-B370-F562D87C3B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3" y="1994"/>
              <a:ext cx="3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Line 37">
              <a:extLst>
                <a:ext uri="{FF2B5EF4-FFF2-40B4-BE49-F238E27FC236}">
                  <a16:creationId xmlns="" xmlns:a16="http://schemas.microsoft.com/office/drawing/2014/main" id="{83A3479A-E0A8-4086-9785-8A44981BC5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07" y="2976"/>
              <a:ext cx="3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Line 38">
              <a:extLst>
                <a:ext uri="{FF2B5EF4-FFF2-40B4-BE49-F238E27FC236}">
                  <a16:creationId xmlns="" xmlns:a16="http://schemas.microsoft.com/office/drawing/2014/main" id="{BAA4EB8D-3AD4-4779-B08E-92E7098A0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9" y="3596"/>
              <a:ext cx="16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8" name="Line 39">
              <a:extLst>
                <a:ext uri="{FF2B5EF4-FFF2-40B4-BE49-F238E27FC236}">
                  <a16:creationId xmlns="" xmlns:a16="http://schemas.microsoft.com/office/drawing/2014/main" id="{729B8C07-8C88-49B3-9AF4-06F2825B8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7" y="2836"/>
              <a:ext cx="9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Line 40">
              <a:extLst>
                <a:ext uri="{FF2B5EF4-FFF2-40B4-BE49-F238E27FC236}">
                  <a16:creationId xmlns="" xmlns:a16="http://schemas.microsoft.com/office/drawing/2014/main" id="{AFB8AA8D-8990-4082-9F96-109AE3A03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" y="2851"/>
              <a:ext cx="0" cy="3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0" name="Line 41">
              <a:extLst>
                <a:ext uri="{FF2B5EF4-FFF2-40B4-BE49-F238E27FC236}">
                  <a16:creationId xmlns="" xmlns:a16="http://schemas.microsoft.com/office/drawing/2014/main" id="{D919F67F-8A3F-44A1-B880-64F584170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2" y="3249"/>
              <a:ext cx="95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1" name="Line 42">
              <a:extLst>
                <a:ext uri="{FF2B5EF4-FFF2-40B4-BE49-F238E27FC236}">
                  <a16:creationId xmlns="" xmlns:a16="http://schemas.microsoft.com/office/drawing/2014/main" id="{9EA1E6A4-1511-4889-BE04-55C29577E6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97" y="2255"/>
              <a:ext cx="3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2" name="Line 43">
              <a:extLst>
                <a:ext uri="{FF2B5EF4-FFF2-40B4-BE49-F238E27FC236}">
                  <a16:creationId xmlns="" xmlns:a16="http://schemas.microsoft.com/office/drawing/2014/main" id="{CE43B10A-4359-4C50-9431-9CFC94768A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1" y="2340"/>
              <a:ext cx="0" cy="2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3" name="Line 44">
              <a:extLst>
                <a:ext uri="{FF2B5EF4-FFF2-40B4-BE49-F238E27FC236}">
                  <a16:creationId xmlns="" xmlns:a16="http://schemas.microsoft.com/office/drawing/2014/main" id="{6D91C16C-EBBC-4AE8-9C50-317DF9D8F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3599"/>
              <a:ext cx="3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4" name="Line 45">
              <a:extLst>
                <a:ext uri="{FF2B5EF4-FFF2-40B4-BE49-F238E27FC236}">
                  <a16:creationId xmlns="" xmlns:a16="http://schemas.microsoft.com/office/drawing/2014/main" id="{2D0A362D-3C8C-4055-905C-79A7017D5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1" y="3581"/>
              <a:ext cx="172" cy="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5" name="Text Box 46">
              <a:extLst>
                <a:ext uri="{FF2B5EF4-FFF2-40B4-BE49-F238E27FC236}">
                  <a16:creationId xmlns="" xmlns:a16="http://schemas.microsoft.com/office/drawing/2014/main" id="{C3894E35-92CD-4192-B961-E0FC8EC75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2" y="657"/>
              <a:ext cx="27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IP</a:t>
              </a:r>
              <a:endParaRPr lang="en-US" altLang="zh-CN" sz="2200" b="1"/>
            </a:p>
          </p:txBody>
        </p:sp>
        <p:sp>
          <p:nvSpPr>
            <p:cNvPr id="32816" name="Line 47">
              <a:extLst>
                <a:ext uri="{FF2B5EF4-FFF2-40B4-BE49-F238E27FC236}">
                  <a16:creationId xmlns="" xmlns:a16="http://schemas.microsoft.com/office/drawing/2014/main" id="{CBE965D1-2FE3-40F1-9A28-7E2F999352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1" y="2829"/>
              <a:ext cx="0" cy="25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7" name="Line 48">
              <a:extLst>
                <a:ext uri="{FF2B5EF4-FFF2-40B4-BE49-F238E27FC236}">
                  <a16:creationId xmlns="" xmlns:a16="http://schemas.microsoft.com/office/drawing/2014/main" id="{50A92E54-F27B-4168-AEE1-9367AE864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1" y="3313"/>
              <a:ext cx="0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8" name="AutoShape 49">
              <a:extLst>
                <a:ext uri="{FF2B5EF4-FFF2-40B4-BE49-F238E27FC236}">
                  <a16:creationId xmlns="" xmlns:a16="http://schemas.microsoft.com/office/drawing/2014/main" id="{7ED7CDD7-F08E-4483-A0F5-971A5079D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2118"/>
              <a:ext cx="1746" cy="259"/>
            </a:xfrm>
            <a:prstGeom prst="leftRightArrow">
              <a:avLst>
                <a:gd name="adj1" fmla="val 80778"/>
                <a:gd name="adj2" fmla="val 102836"/>
              </a:avLst>
            </a:prstGeom>
            <a:solidFill>
              <a:srgbClr val="00C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2819" name="AutoShape 50">
              <a:extLst>
                <a:ext uri="{FF2B5EF4-FFF2-40B4-BE49-F238E27FC236}">
                  <a16:creationId xmlns="" xmlns:a16="http://schemas.microsoft.com/office/drawing/2014/main" id="{B5CCA8B2-8E78-417A-B2F8-A622D9618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" y="1207"/>
              <a:ext cx="1678" cy="289"/>
            </a:xfrm>
            <a:prstGeom prst="rightArrow">
              <a:avLst>
                <a:gd name="adj1" fmla="val 67000"/>
                <a:gd name="adj2" fmla="val 94244"/>
              </a:avLst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2820" name="AutoShape 51">
              <a:extLst>
                <a:ext uri="{FF2B5EF4-FFF2-40B4-BE49-F238E27FC236}">
                  <a16:creationId xmlns="" xmlns:a16="http://schemas.microsoft.com/office/drawing/2014/main" id="{1F6FDBC2-4B2F-44F9-9CB6-1CD32526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" y="3534"/>
              <a:ext cx="1747" cy="258"/>
            </a:xfrm>
            <a:prstGeom prst="leftRightArrow">
              <a:avLst>
                <a:gd name="adj1" fmla="val 80778"/>
                <a:gd name="adj2" fmla="val 103294"/>
              </a:avLst>
            </a:prstGeom>
            <a:solidFill>
              <a:srgbClr val="FF99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2821" name="Text Box 52">
              <a:extLst>
                <a:ext uri="{FF2B5EF4-FFF2-40B4-BE49-F238E27FC236}">
                  <a16:creationId xmlns="" xmlns:a16="http://schemas.microsoft.com/office/drawing/2014/main" id="{0B50835F-2160-46D3-984A-8973BCCC9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" y="1913"/>
              <a:ext cx="129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数据信号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200" b="1"/>
            </a:p>
          </p:txBody>
        </p:sp>
        <p:sp>
          <p:nvSpPr>
            <p:cNvPr id="32822" name="Text Box 53">
              <a:extLst>
                <a:ext uri="{FF2B5EF4-FFF2-40B4-BE49-F238E27FC236}">
                  <a16:creationId xmlns="" xmlns:a16="http://schemas.microsoft.com/office/drawing/2014/main" id="{45C4A744-F53F-42FF-A4C8-B416FE4C8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7" y="3337"/>
              <a:ext cx="129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控制信号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200" b="1"/>
            </a:p>
          </p:txBody>
        </p:sp>
        <p:sp>
          <p:nvSpPr>
            <p:cNvPr id="32823" name="Text Box 54">
              <a:extLst>
                <a:ext uri="{FF2B5EF4-FFF2-40B4-BE49-F238E27FC236}">
                  <a16:creationId xmlns="" xmlns:a16="http://schemas.microsoft.com/office/drawing/2014/main" id="{C5EF4034-7B9D-444D-8563-23BEE8332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" y="2352"/>
              <a:ext cx="57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ea typeface="楷体_GB2312" pitchFamily="49" charset="-122"/>
                </a:rPr>
                <a:t>ALU</a:t>
              </a:r>
            </a:p>
          </p:txBody>
        </p:sp>
      </p:grpSp>
      <p:sp>
        <p:nvSpPr>
          <p:cNvPr id="32771" name="Text Box 55">
            <a:extLst>
              <a:ext uri="{FF2B5EF4-FFF2-40B4-BE49-F238E27FC236}">
                <a16:creationId xmlns="" xmlns:a16="http://schemas.microsoft.com/office/drawing/2014/main" id="{9D6278DC-CB0A-497C-A51B-050DDD004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2" y="1"/>
            <a:ext cx="11128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ALU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控制器</a:t>
            </a:r>
          </a:p>
        </p:txBody>
      </p:sp>
    </p:spTree>
  </p:cSld>
  <p:clrMapOvr>
    <a:masterClrMapping/>
  </p:clrMapOvr>
  <p:transition advTm="7266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>
            <a:extLst>
              <a:ext uri="{FF2B5EF4-FFF2-40B4-BE49-F238E27FC236}">
                <a16:creationId xmlns="" xmlns:a16="http://schemas.microsoft.com/office/drawing/2014/main" id="{5C500D83-9D16-4F6A-A19D-7F98DAD5A6B2}"/>
              </a:ext>
            </a:extLst>
          </p:cNvPr>
          <p:cNvGrpSpPr>
            <a:grpSpLocks/>
          </p:cNvGrpSpPr>
          <p:nvPr/>
        </p:nvGrpSpPr>
        <p:grpSpPr bwMode="auto">
          <a:xfrm>
            <a:off x="3275016" y="2"/>
            <a:ext cx="5792787" cy="6613525"/>
            <a:chOff x="1104" y="0"/>
            <a:chExt cx="3648" cy="4166"/>
          </a:xfrm>
        </p:grpSpPr>
        <p:sp>
          <p:nvSpPr>
            <p:cNvPr id="34819" name="Rectangle 3">
              <a:extLst>
                <a:ext uri="{FF2B5EF4-FFF2-40B4-BE49-F238E27FC236}">
                  <a16:creationId xmlns="" xmlns:a16="http://schemas.microsoft.com/office/drawing/2014/main" id="{32A3356C-DAF6-4839-8BA8-1B283155F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78"/>
              <a:ext cx="3080" cy="3888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grpSp>
          <p:nvGrpSpPr>
            <p:cNvPr id="34820" name="Group 4">
              <a:extLst>
                <a:ext uri="{FF2B5EF4-FFF2-40B4-BE49-F238E27FC236}">
                  <a16:creationId xmlns="" xmlns:a16="http://schemas.microsoft.com/office/drawing/2014/main" id="{A81C999D-A1F8-461F-9F92-1691C3748B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5" y="364"/>
              <a:ext cx="540" cy="712"/>
              <a:chOff x="5020" y="1177"/>
              <a:chExt cx="1760" cy="2320"/>
            </a:xfrm>
          </p:grpSpPr>
          <p:sp>
            <p:nvSpPr>
              <p:cNvPr id="34972" name="Text Box 5">
                <a:extLst>
                  <a:ext uri="{FF2B5EF4-FFF2-40B4-BE49-F238E27FC236}">
                    <a16:creationId xmlns="" xmlns:a16="http://schemas.microsoft.com/office/drawing/2014/main" id="{F7D76F8A-0156-445E-B11D-1D5527B75A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0" y="1177"/>
                <a:ext cx="1760" cy="58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DS</a:t>
                </a:r>
                <a:endParaRPr lang="en-US" altLang="zh-CN" sz="2200"/>
              </a:p>
            </p:txBody>
          </p:sp>
          <p:sp>
            <p:nvSpPr>
              <p:cNvPr id="34973" name="Text Box 6">
                <a:extLst>
                  <a:ext uri="{FF2B5EF4-FFF2-40B4-BE49-F238E27FC236}">
                    <a16:creationId xmlns="" xmlns:a16="http://schemas.microsoft.com/office/drawing/2014/main" id="{FBB136DB-C844-4847-BCE9-6A37BDF14D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0" y="1757"/>
                <a:ext cx="1760" cy="58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ES</a:t>
                </a:r>
                <a:endParaRPr lang="en-US" altLang="zh-CN" sz="2200"/>
              </a:p>
            </p:txBody>
          </p:sp>
          <p:sp>
            <p:nvSpPr>
              <p:cNvPr id="34974" name="Text Box 7">
                <a:extLst>
                  <a:ext uri="{FF2B5EF4-FFF2-40B4-BE49-F238E27FC236}">
                    <a16:creationId xmlns="" xmlns:a16="http://schemas.microsoft.com/office/drawing/2014/main" id="{96838BE4-9CC2-4D0A-972B-6DA2F67F0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0" y="2337"/>
                <a:ext cx="1760" cy="58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SS</a:t>
                </a:r>
                <a:endParaRPr lang="en-US" altLang="zh-CN" sz="2200"/>
              </a:p>
            </p:txBody>
          </p:sp>
          <p:sp>
            <p:nvSpPr>
              <p:cNvPr id="34975" name="Text Box 8">
                <a:extLst>
                  <a:ext uri="{FF2B5EF4-FFF2-40B4-BE49-F238E27FC236}">
                    <a16:creationId xmlns="" xmlns:a16="http://schemas.microsoft.com/office/drawing/2014/main" id="{C27B13AC-3E81-4541-925F-34AB766C36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0" y="2917"/>
                <a:ext cx="1760" cy="58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CS</a:t>
                </a:r>
                <a:endParaRPr lang="en-US" altLang="zh-CN" sz="2200"/>
              </a:p>
            </p:txBody>
          </p:sp>
        </p:grpSp>
        <p:sp>
          <p:nvSpPr>
            <p:cNvPr id="34821" name="Text Box 9">
              <a:extLst>
                <a:ext uri="{FF2B5EF4-FFF2-40B4-BE49-F238E27FC236}">
                  <a16:creationId xmlns="" xmlns:a16="http://schemas.microsoft.com/office/drawing/2014/main" id="{68B3D9F3-5DC6-40FF-852F-0CE7DEB4C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7" y="1328"/>
              <a:ext cx="540" cy="178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IP</a:t>
              </a:r>
              <a:endParaRPr lang="en-US" altLang="zh-CN" sz="2600" b="1"/>
            </a:p>
          </p:txBody>
        </p:sp>
        <p:sp>
          <p:nvSpPr>
            <p:cNvPr id="34822" name="AutoShape 10">
              <a:extLst>
                <a:ext uri="{FF2B5EF4-FFF2-40B4-BE49-F238E27FC236}">
                  <a16:creationId xmlns="" xmlns:a16="http://schemas.microsoft.com/office/drawing/2014/main" id="{3BF9A7E3-DE1C-4AE1-9E88-5B69E065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364"/>
              <a:ext cx="160" cy="3759"/>
            </a:xfrm>
            <a:prstGeom prst="upDownArrow">
              <a:avLst>
                <a:gd name="adj1" fmla="val 53074"/>
                <a:gd name="adj2" fmla="val 42746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23" name="AutoShape 11">
              <a:extLst>
                <a:ext uri="{FF2B5EF4-FFF2-40B4-BE49-F238E27FC236}">
                  <a16:creationId xmlns="" xmlns:a16="http://schemas.microsoft.com/office/drawing/2014/main" id="{F392857E-020D-4E69-B045-99136A534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720"/>
              <a:ext cx="233" cy="142"/>
            </a:xfrm>
            <a:prstGeom prst="rightArrow">
              <a:avLst>
                <a:gd name="adj1" fmla="val 50000"/>
                <a:gd name="adj2" fmla="val 41021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24" name="AutoShape 12">
              <a:extLst>
                <a:ext uri="{FF2B5EF4-FFF2-40B4-BE49-F238E27FC236}">
                  <a16:creationId xmlns="" xmlns:a16="http://schemas.microsoft.com/office/drawing/2014/main" id="{27688BC6-3B11-4F64-8E4F-05317C675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" y="531"/>
              <a:ext cx="221" cy="141"/>
            </a:xfrm>
            <a:prstGeom prst="rightArrow">
              <a:avLst>
                <a:gd name="adj1" fmla="val 50000"/>
                <a:gd name="adj2" fmla="val 39184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25" name="AutoShape 13">
              <a:extLst>
                <a:ext uri="{FF2B5EF4-FFF2-40B4-BE49-F238E27FC236}">
                  <a16:creationId xmlns="" xmlns:a16="http://schemas.microsoft.com/office/drawing/2014/main" id="{58A449F4-271B-4FC0-8310-18B3C4C30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1353"/>
              <a:ext cx="221" cy="141"/>
            </a:xfrm>
            <a:prstGeom prst="rightArrow">
              <a:avLst>
                <a:gd name="adj1" fmla="val 50000"/>
                <a:gd name="adj2" fmla="val 39184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26" name="AutoShape 14">
              <a:extLst>
                <a:ext uri="{FF2B5EF4-FFF2-40B4-BE49-F238E27FC236}">
                  <a16:creationId xmlns="" xmlns:a16="http://schemas.microsoft.com/office/drawing/2014/main" id="{A7C352B9-E5B3-4303-88B8-884B0FD78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1359"/>
              <a:ext cx="233" cy="141"/>
            </a:xfrm>
            <a:prstGeom prst="rightArrow">
              <a:avLst>
                <a:gd name="adj1" fmla="val 50000"/>
                <a:gd name="adj2" fmla="val 41312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27" name="AutoShape 15">
              <a:extLst>
                <a:ext uri="{FF2B5EF4-FFF2-40B4-BE49-F238E27FC236}">
                  <a16:creationId xmlns="" xmlns:a16="http://schemas.microsoft.com/office/drawing/2014/main" id="{D43AF776-7AD9-4D87-ADF6-AD17A23F2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536"/>
              <a:ext cx="1041" cy="144"/>
            </a:xfrm>
            <a:prstGeom prst="rightArrow">
              <a:avLst>
                <a:gd name="adj1" fmla="val 62241"/>
                <a:gd name="adj2" fmla="val 46019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28" name="Line 16">
              <a:extLst>
                <a:ext uri="{FF2B5EF4-FFF2-40B4-BE49-F238E27FC236}">
                  <a16:creationId xmlns="" xmlns:a16="http://schemas.microsoft.com/office/drawing/2014/main" id="{31D7C9E7-B87B-42E2-9D21-0B45572E9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3" y="278"/>
              <a:ext cx="0" cy="3256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AutoShape 17">
              <a:extLst>
                <a:ext uri="{FF2B5EF4-FFF2-40B4-BE49-F238E27FC236}">
                  <a16:creationId xmlns="" xmlns:a16="http://schemas.microsoft.com/office/drawing/2014/main" id="{2F2BF5B4-4B94-45DA-ABA9-10D5B4CA8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1824"/>
              <a:ext cx="464" cy="157"/>
            </a:xfrm>
            <a:prstGeom prst="leftRightArrow">
              <a:avLst>
                <a:gd name="adj1" fmla="val 62241"/>
                <a:gd name="adj2" fmla="val 32633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30" name="Text Box 18">
              <a:extLst>
                <a:ext uri="{FF2B5EF4-FFF2-40B4-BE49-F238E27FC236}">
                  <a16:creationId xmlns="" xmlns:a16="http://schemas.microsoft.com/office/drawing/2014/main" id="{83960454-1855-4569-ABA2-FE5297A38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" y="1789"/>
              <a:ext cx="850" cy="21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数据暂存器</a:t>
              </a:r>
              <a:endParaRPr lang="zh-CN" altLang="en-US" sz="2200"/>
            </a:p>
          </p:txBody>
        </p:sp>
        <p:sp>
          <p:nvSpPr>
            <p:cNvPr id="34831" name="AutoShape 19">
              <a:extLst>
                <a:ext uri="{FF2B5EF4-FFF2-40B4-BE49-F238E27FC236}">
                  <a16:creationId xmlns="" xmlns:a16="http://schemas.microsoft.com/office/drawing/2014/main" id="{850E5477-4343-44D4-9006-471CF97BB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006"/>
              <a:ext cx="171" cy="244"/>
            </a:xfrm>
            <a:prstGeom prst="downArrow">
              <a:avLst>
                <a:gd name="adj1" fmla="val 50000"/>
                <a:gd name="adj2" fmla="val 35673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grpSp>
          <p:nvGrpSpPr>
            <p:cNvPr id="34832" name="Group 20">
              <a:extLst>
                <a:ext uri="{FF2B5EF4-FFF2-40B4-BE49-F238E27FC236}">
                  <a16:creationId xmlns="" xmlns:a16="http://schemas.microsoft.com/office/drawing/2014/main" id="{09BCBFEA-2225-4782-BEE4-6E3080AEF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2256"/>
              <a:ext cx="510" cy="737"/>
              <a:chOff x="4290" y="2304"/>
              <a:chExt cx="609" cy="737"/>
            </a:xfrm>
          </p:grpSpPr>
          <p:sp>
            <p:nvSpPr>
              <p:cNvPr id="34968" name="Text Box 21">
                <a:extLst>
                  <a:ext uri="{FF2B5EF4-FFF2-40B4-BE49-F238E27FC236}">
                    <a16:creationId xmlns="" xmlns:a16="http://schemas.microsoft.com/office/drawing/2014/main" id="{62193157-48DF-41DF-B2AB-AE8B088C0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0" y="2304"/>
                <a:ext cx="609" cy="184"/>
              </a:xfrm>
              <a:prstGeom prst="rect">
                <a:avLst/>
              </a:prstGeom>
              <a:solidFill>
                <a:srgbClr val="00FFFF"/>
              </a:solidFill>
              <a:ln w="25400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lIns="7200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200" b="1"/>
              </a:p>
            </p:txBody>
          </p:sp>
          <p:sp>
            <p:nvSpPr>
              <p:cNvPr id="34969" name="Text Box 22">
                <a:extLst>
                  <a:ext uri="{FF2B5EF4-FFF2-40B4-BE49-F238E27FC236}">
                    <a16:creationId xmlns="" xmlns:a16="http://schemas.microsoft.com/office/drawing/2014/main" id="{5B4FAF3F-EAD2-4BA9-B784-A87158F3AB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0" y="2488"/>
                <a:ext cx="609" cy="184"/>
              </a:xfrm>
              <a:prstGeom prst="rect">
                <a:avLst/>
              </a:prstGeom>
              <a:solidFill>
                <a:srgbClr val="00FFFF"/>
              </a:solidFill>
              <a:ln w="25400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lIns="7200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 b="1"/>
              </a:p>
            </p:txBody>
          </p:sp>
          <p:sp>
            <p:nvSpPr>
              <p:cNvPr id="34970" name="Text Box 23">
                <a:extLst>
                  <a:ext uri="{FF2B5EF4-FFF2-40B4-BE49-F238E27FC236}">
                    <a16:creationId xmlns="" xmlns:a16="http://schemas.microsoft.com/office/drawing/2014/main" id="{10D79DD0-7906-4BC8-982B-AB042F7618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0" y="2672"/>
                <a:ext cx="609" cy="185"/>
              </a:xfrm>
              <a:prstGeom prst="rect">
                <a:avLst/>
              </a:prstGeom>
              <a:solidFill>
                <a:srgbClr val="00FFFF"/>
              </a:solidFill>
              <a:ln w="25400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lIns="7200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 b="1"/>
              </a:p>
            </p:txBody>
          </p:sp>
          <p:sp>
            <p:nvSpPr>
              <p:cNvPr id="34971" name="Text Box 24">
                <a:extLst>
                  <a:ext uri="{FF2B5EF4-FFF2-40B4-BE49-F238E27FC236}">
                    <a16:creationId xmlns="" xmlns:a16="http://schemas.microsoft.com/office/drawing/2014/main" id="{36205D49-8815-4CFF-AD71-9925B4AF90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0" y="2857"/>
                <a:ext cx="609" cy="184"/>
              </a:xfrm>
              <a:prstGeom prst="rect">
                <a:avLst/>
              </a:prstGeom>
              <a:solidFill>
                <a:srgbClr val="00FFFF"/>
              </a:solidFill>
              <a:ln w="25400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lIns="7200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 b="1"/>
              </a:p>
            </p:txBody>
          </p:sp>
        </p:grpSp>
        <p:sp>
          <p:nvSpPr>
            <p:cNvPr id="34833" name="AutoShape 25">
              <a:extLst>
                <a:ext uri="{FF2B5EF4-FFF2-40B4-BE49-F238E27FC236}">
                  <a16:creationId xmlns="" xmlns:a16="http://schemas.microsoft.com/office/drawing/2014/main" id="{677AE76D-09C0-4F51-AA61-09D4B0721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987"/>
              <a:ext cx="171" cy="270"/>
            </a:xfrm>
            <a:prstGeom prst="downArrow">
              <a:avLst>
                <a:gd name="adj1" fmla="val 50000"/>
                <a:gd name="adj2" fmla="val 39474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34" name="Line 26">
              <a:extLst>
                <a:ext uri="{FF2B5EF4-FFF2-40B4-BE49-F238E27FC236}">
                  <a16:creationId xmlns="" xmlns:a16="http://schemas.microsoft.com/office/drawing/2014/main" id="{67E26943-50BF-4D4D-A3B0-5E266EDF7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3" y="3542"/>
              <a:ext cx="1631" cy="1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Text Box 27">
              <a:extLst>
                <a:ext uri="{FF2B5EF4-FFF2-40B4-BE49-F238E27FC236}">
                  <a16:creationId xmlns="" xmlns:a16="http://schemas.microsoft.com/office/drawing/2014/main" id="{3AC846F8-B889-49CD-A12A-1D838BF74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3" y="3711"/>
              <a:ext cx="828" cy="387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执 行 部 件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控 制 电 路</a:t>
              </a:r>
            </a:p>
          </p:txBody>
        </p:sp>
        <p:sp>
          <p:nvSpPr>
            <p:cNvPr id="34836" name="Text Box 28">
              <a:extLst>
                <a:ext uri="{FF2B5EF4-FFF2-40B4-BE49-F238E27FC236}">
                  <a16:creationId xmlns="" xmlns:a16="http://schemas.microsoft.com/office/drawing/2014/main" id="{50DD6A6B-93D6-4177-8B2A-C51AB1094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" y="3251"/>
              <a:ext cx="896" cy="195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指令译码器</a:t>
              </a:r>
              <a:endParaRPr lang="zh-CN" altLang="en-US" sz="2600" b="1"/>
            </a:p>
          </p:txBody>
        </p:sp>
        <p:sp>
          <p:nvSpPr>
            <p:cNvPr id="34837" name="AutoShape 29">
              <a:extLst>
                <a:ext uri="{FF2B5EF4-FFF2-40B4-BE49-F238E27FC236}">
                  <a16:creationId xmlns="" xmlns:a16="http://schemas.microsoft.com/office/drawing/2014/main" id="{38F4D42C-680C-4D26-90F7-A5AFA36EF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441"/>
              <a:ext cx="171" cy="270"/>
            </a:xfrm>
            <a:prstGeom prst="downArrow">
              <a:avLst>
                <a:gd name="adj1" fmla="val 50000"/>
                <a:gd name="adj2" fmla="val 39474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38" name="Text Box 30">
              <a:extLst>
                <a:ext uri="{FF2B5EF4-FFF2-40B4-BE49-F238E27FC236}">
                  <a16:creationId xmlns="" xmlns:a16="http://schemas.microsoft.com/office/drawing/2014/main" id="{8BE96223-730C-4795-A7E1-1C6F28100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46"/>
              <a:ext cx="380" cy="75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总线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接口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控制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电路</a:t>
              </a:r>
              <a:endParaRPr lang="zh-CN" altLang="en-US" sz="1800"/>
            </a:p>
          </p:txBody>
        </p:sp>
        <p:sp>
          <p:nvSpPr>
            <p:cNvPr id="34839" name="Text Box 31">
              <a:extLst>
                <a:ext uri="{FF2B5EF4-FFF2-40B4-BE49-F238E27FC236}">
                  <a16:creationId xmlns="" xmlns:a16="http://schemas.microsoft.com/office/drawing/2014/main" id="{DED0A141-6193-469A-841B-FEE7AB618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" y="576"/>
              <a:ext cx="276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9000"/>
                </a:spcAft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AX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9000"/>
                </a:spcAft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BX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9000"/>
                </a:spcAft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CX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9000"/>
                </a:spcAft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DX</a:t>
              </a:r>
              <a:endParaRPr lang="en-US" altLang="zh-CN" sz="2200" b="1"/>
            </a:p>
          </p:txBody>
        </p:sp>
        <p:grpSp>
          <p:nvGrpSpPr>
            <p:cNvPr id="34840" name="Group 32">
              <a:extLst>
                <a:ext uri="{FF2B5EF4-FFF2-40B4-BE49-F238E27FC236}">
                  <a16:creationId xmlns="" xmlns:a16="http://schemas.microsoft.com/office/drawing/2014/main" id="{67C90140-57B7-4C4A-9C8E-2C83458772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5" y="576"/>
              <a:ext cx="697" cy="1414"/>
              <a:chOff x="8539" y="3013"/>
              <a:chExt cx="2808" cy="5161"/>
            </a:xfrm>
          </p:grpSpPr>
          <p:grpSp>
            <p:nvGrpSpPr>
              <p:cNvPr id="34953" name="Group 33">
                <a:extLst>
                  <a:ext uri="{FF2B5EF4-FFF2-40B4-BE49-F238E27FC236}">
                    <a16:creationId xmlns="" xmlns:a16="http://schemas.microsoft.com/office/drawing/2014/main" id="{66B22068-41E7-4357-B6F0-126894AEA8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39" y="3013"/>
                <a:ext cx="1400" cy="2579"/>
                <a:chOff x="5020" y="1177"/>
                <a:chExt cx="1760" cy="2320"/>
              </a:xfrm>
            </p:grpSpPr>
            <p:sp>
              <p:nvSpPr>
                <p:cNvPr id="34964" name="Text Box 34">
                  <a:extLst>
                    <a:ext uri="{FF2B5EF4-FFF2-40B4-BE49-F238E27FC236}">
                      <a16:creationId xmlns="" xmlns:a16="http://schemas.microsoft.com/office/drawing/2014/main" id="{364542C5-D342-42B1-9606-49B910774C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0" y="1177"/>
                  <a:ext cx="1760" cy="580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AH</a:t>
                  </a:r>
                  <a:endParaRPr lang="en-US" altLang="zh-CN" sz="2000" b="1"/>
                </a:p>
              </p:txBody>
            </p:sp>
            <p:sp>
              <p:nvSpPr>
                <p:cNvPr id="34965" name="Text Box 35">
                  <a:extLst>
                    <a:ext uri="{FF2B5EF4-FFF2-40B4-BE49-F238E27FC236}">
                      <a16:creationId xmlns="" xmlns:a16="http://schemas.microsoft.com/office/drawing/2014/main" id="{D97AE0A6-F00E-4DD5-B7F4-32F6AE9B35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0" y="1757"/>
                  <a:ext cx="1760" cy="580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BH</a:t>
                  </a:r>
                  <a:endParaRPr lang="en-US" altLang="zh-CN" sz="1000"/>
                </a:p>
              </p:txBody>
            </p:sp>
            <p:sp>
              <p:nvSpPr>
                <p:cNvPr id="34966" name="Text Box 36">
                  <a:extLst>
                    <a:ext uri="{FF2B5EF4-FFF2-40B4-BE49-F238E27FC236}">
                      <a16:creationId xmlns="" xmlns:a16="http://schemas.microsoft.com/office/drawing/2014/main" id="{3E7D2CA0-E9B5-484B-BBE8-10AA46E301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0" y="2337"/>
                  <a:ext cx="1760" cy="580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CH</a:t>
                  </a:r>
                  <a:endParaRPr lang="en-US" altLang="zh-CN" sz="2600" b="1"/>
                </a:p>
              </p:txBody>
            </p:sp>
            <p:sp>
              <p:nvSpPr>
                <p:cNvPr id="34967" name="Text Box 37">
                  <a:extLst>
                    <a:ext uri="{FF2B5EF4-FFF2-40B4-BE49-F238E27FC236}">
                      <a16:creationId xmlns="" xmlns:a16="http://schemas.microsoft.com/office/drawing/2014/main" id="{E82D1CB1-C644-4B83-9DB8-E0873F264D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0" y="2917"/>
                  <a:ext cx="1760" cy="580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DH</a:t>
                  </a:r>
                  <a:endParaRPr lang="en-US" altLang="zh-CN" sz="2600" b="1"/>
                </a:p>
              </p:txBody>
            </p:sp>
          </p:grpSp>
          <p:grpSp>
            <p:nvGrpSpPr>
              <p:cNvPr id="34954" name="Group 38">
                <a:extLst>
                  <a:ext uri="{FF2B5EF4-FFF2-40B4-BE49-F238E27FC236}">
                    <a16:creationId xmlns="" xmlns:a16="http://schemas.microsoft.com/office/drawing/2014/main" id="{96ECFCEF-B636-48D4-B487-84A43164A1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39" y="5595"/>
                <a:ext cx="2800" cy="2579"/>
                <a:chOff x="5020" y="1177"/>
                <a:chExt cx="1760" cy="2320"/>
              </a:xfrm>
            </p:grpSpPr>
            <p:sp>
              <p:nvSpPr>
                <p:cNvPr id="34960" name="Text Box 39">
                  <a:extLst>
                    <a:ext uri="{FF2B5EF4-FFF2-40B4-BE49-F238E27FC236}">
                      <a16:creationId xmlns="" xmlns:a16="http://schemas.microsoft.com/office/drawing/2014/main" id="{14D22F34-F101-40A8-B1AF-2549EB05FB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0" y="1177"/>
                  <a:ext cx="1760" cy="580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SI</a:t>
                  </a:r>
                  <a:endParaRPr lang="en-US" altLang="zh-CN" sz="2600" b="1"/>
                </a:p>
              </p:txBody>
            </p:sp>
            <p:sp>
              <p:nvSpPr>
                <p:cNvPr id="34961" name="Text Box 40">
                  <a:extLst>
                    <a:ext uri="{FF2B5EF4-FFF2-40B4-BE49-F238E27FC236}">
                      <a16:creationId xmlns="" xmlns:a16="http://schemas.microsoft.com/office/drawing/2014/main" id="{E7B0D70B-FC60-450C-8D39-EC8938FB3B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0" y="1757"/>
                  <a:ext cx="1760" cy="580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DI</a:t>
                  </a:r>
                  <a:endParaRPr lang="en-US" altLang="zh-CN" sz="2200" b="1"/>
                </a:p>
              </p:txBody>
            </p:sp>
            <p:sp>
              <p:nvSpPr>
                <p:cNvPr id="34962" name="Text Box 41">
                  <a:extLst>
                    <a:ext uri="{FF2B5EF4-FFF2-40B4-BE49-F238E27FC236}">
                      <a16:creationId xmlns="" xmlns:a16="http://schemas.microsoft.com/office/drawing/2014/main" id="{141710F0-CBAA-4B51-95F0-3EB5E7D6E4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0" y="2337"/>
                  <a:ext cx="1760" cy="580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BP</a:t>
                  </a:r>
                  <a:endParaRPr lang="en-US" altLang="zh-CN" sz="2200" b="1"/>
                </a:p>
              </p:txBody>
            </p:sp>
            <p:sp>
              <p:nvSpPr>
                <p:cNvPr id="34963" name="Text Box 42">
                  <a:extLst>
                    <a:ext uri="{FF2B5EF4-FFF2-40B4-BE49-F238E27FC236}">
                      <a16:creationId xmlns="" xmlns:a16="http://schemas.microsoft.com/office/drawing/2014/main" id="{7941C7B1-3D01-4766-A100-BF7817CD54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0" y="2917"/>
                  <a:ext cx="1760" cy="580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SP</a:t>
                  </a:r>
                  <a:endParaRPr lang="en-US" altLang="zh-CN" sz="2200" b="1"/>
                </a:p>
              </p:txBody>
            </p:sp>
          </p:grpSp>
          <p:grpSp>
            <p:nvGrpSpPr>
              <p:cNvPr id="34955" name="Group 43">
                <a:extLst>
                  <a:ext uri="{FF2B5EF4-FFF2-40B4-BE49-F238E27FC236}">
                    <a16:creationId xmlns="" xmlns:a16="http://schemas.microsoft.com/office/drawing/2014/main" id="{3DCD815B-FE1D-4FBA-969C-7D6F3B8A98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47" y="3016"/>
                <a:ext cx="1400" cy="2579"/>
                <a:chOff x="5020" y="1177"/>
                <a:chExt cx="1760" cy="2320"/>
              </a:xfrm>
            </p:grpSpPr>
            <p:sp>
              <p:nvSpPr>
                <p:cNvPr id="34956" name="Text Box 44">
                  <a:extLst>
                    <a:ext uri="{FF2B5EF4-FFF2-40B4-BE49-F238E27FC236}">
                      <a16:creationId xmlns="" xmlns:a16="http://schemas.microsoft.com/office/drawing/2014/main" id="{6AED7770-917F-42F6-B43E-E3B26A44EB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0" y="1177"/>
                  <a:ext cx="1760" cy="580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AL</a:t>
                  </a:r>
                  <a:endParaRPr lang="en-US" altLang="zh-CN" sz="2600" b="1"/>
                </a:p>
              </p:txBody>
            </p:sp>
            <p:sp>
              <p:nvSpPr>
                <p:cNvPr id="34957" name="Text Box 45">
                  <a:extLst>
                    <a:ext uri="{FF2B5EF4-FFF2-40B4-BE49-F238E27FC236}">
                      <a16:creationId xmlns="" xmlns:a16="http://schemas.microsoft.com/office/drawing/2014/main" id="{38A046C7-2AB3-4B67-B407-E3CB12CC1A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0" y="1757"/>
                  <a:ext cx="1760" cy="580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BL</a:t>
                  </a:r>
                  <a:endParaRPr lang="en-US" altLang="zh-CN" sz="1000"/>
                </a:p>
              </p:txBody>
            </p:sp>
            <p:sp>
              <p:nvSpPr>
                <p:cNvPr id="34958" name="Text Box 46">
                  <a:extLst>
                    <a:ext uri="{FF2B5EF4-FFF2-40B4-BE49-F238E27FC236}">
                      <a16:creationId xmlns="" xmlns:a16="http://schemas.microsoft.com/office/drawing/2014/main" id="{02912565-ED66-46C7-A627-8F218BD465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0" y="2337"/>
                  <a:ext cx="1760" cy="580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CL</a:t>
                  </a:r>
                  <a:endParaRPr lang="en-US" altLang="zh-CN" sz="1000"/>
                </a:p>
              </p:txBody>
            </p:sp>
            <p:sp>
              <p:nvSpPr>
                <p:cNvPr id="34959" name="Text Box 47">
                  <a:extLst>
                    <a:ext uri="{FF2B5EF4-FFF2-40B4-BE49-F238E27FC236}">
                      <a16:creationId xmlns="" xmlns:a16="http://schemas.microsoft.com/office/drawing/2014/main" id="{DD1FAF26-580B-4DD0-A2FE-764D62F79C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0" y="2917"/>
                  <a:ext cx="1760" cy="580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DL</a:t>
                  </a:r>
                  <a:endParaRPr lang="en-US" altLang="zh-CN" sz="1000"/>
                </a:p>
              </p:txBody>
            </p:sp>
          </p:grpSp>
        </p:grpSp>
        <p:sp>
          <p:nvSpPr>
            <p:cNvPr id="34841" name="AutoShape 48">
              <a:extLst>
                <a:ext uri="{FF2B5EF4-FFF2-40B4-BE49-F238E27FC236}">
                  <a16:creationId xmlns="" xmlns:a16="http://schemas.microsoft.com/office/drawing/2014/main" id="{0E94C1A4-C17C-4B22-8162-268CAA873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" y="1344"/>
              <a:ext cx="471" cy="192"/>
            </a:xfrm>
            <a:prstGeom prst="leftRightArrow">
              <a:avLst>
                <a:gd name="adj1" fmla="val 62500"/>
                <a:gd name="adj2" fmla="val 53151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42" name="Text Box 49">
              <a:extLst>
                <a:ext uri="{FF2B5EF4-FFF2-40B4-BE49-F238E27FC236}">
                  <a16:creationId xmlns="" xmlns:a16="http://schemas.microsoft.com/office/drawing/2014/main" id="{BDF689F6-E017-4F4B-91E9-6635BA0E6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36"/>
              <a:ext cx="69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寄存器组</a:t>
              </a:r>
              <a:endParaRPr lang="zh-CN" altLang="en-US" sz="2600" b="1"/>
            </a:p>
          </p:txBody>
        </p:sp>
        <p:sp>
          <p:nvSpPr>
            <p:cNvPr id="34843" name="Text Box 50">
              <a:extLst>
                <a:ext uri="{FF2B5EF4-FFF2-40B4-BE49-F238E27FC236}">
                  <a16:creationId xmlns="" xmlns:a16="http://schemas.microsoft.com/office/drawing/2014/main" id="{8FC24919-D36C-4F7C-A876-754B7B6BB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6" y="309"/>
              <a:ext cx="46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BIU</a:t>
              </a:r>
              <a:endParaRPr lang="en-US" altLang="zh-CN" sz="3600" b="1">
                <a:solidFill>
                  <a:srgbClr val="FF0000"/>
                </a:solidFill>
              </a:endParaRPr>
            </a:p>
          </p:txBody>
        </p:sp>
        <p:sp>
          <p:nvSpPr>
            <p:cNvPr id="34844" name="Text Box 51">
              <a:extLst>
                <a:ext uri="{FF2B5EF4-FFF2-40B4-BE49-F238E27FC236}">
                  <a16:creationId xmlns="" xmlns:a16="http://schemas.microsoft.com/office/drawing/2014/main" id="{919E3667-2608-4CC1-BD6B-9F2140365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764"/>
              <a:ext cx="208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AB</a:t>
              </a:r>
              <a:endParaRPr lang="en-US" altLang="zh-CN" sz="1800" b="1"/>
            </a:p>
          </p:txBody>
        </p:sp>
        <p:sp>
          <p:nvSpPr>
            <p:cNvPr id="34845" name="Text Box 52">
              <a:extLst>
                <a:ext uri="{FF2B5EF4-FFF2-40B4-BE49-F238E27FC236}">
                  <a16:creationId xmlns="" xmlns:a16="http://schemas.microsoft.com/office/drawing/2014/main" id="{6BB906B6-C8BF-4484-9D3D-65FABE226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1650"/>
              <a:ext cx="208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DB</a:t>
              </a:r>
              <a:endParaRPr lang="en-US" altLang="zh-CN" sz="1800" b="1"/>
            </a:p>
          </p:txBody>
        </p:sp>
        <p:sp>
          <p:nvSpPr>
            <p:cNvPr id="34846" name="Text Box 53">
              <a:extLst>
                <a:ext uri="{FF2B5EF4-FFF2-40B4-BE49-F238E27FC236}">
                  <a16:creationId xmlns="" xmlns:a16="http://schemas.microsoft.com/office/drawing/2014/main" id="{E2D1624D-550E-431B-9B6E-019ABE7E7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" y="2368"/>
              <a:ext cx="209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CB</a:t>
              </a:r>
            </a:p>
          </p:txBody>
        </p:sp>
        <p:sp>
          <p:nvSpPr>
            <p:cNvPr id="34847" name="AutoShape 54">
              <a:extLst>
                <a:ext uri="{FF2B5EF4-FFF2-40B4-BE49-F238E27FC236}">
                  <a16:creationId xmlns="" xmlns:a16="http://schemas.microsoft.com/office/drawing/2014/main" id="{EC22B11C-2023-4012-967E-83E838B007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019" y="916"/>
              <a:ext cx="1282" cy="2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814 w 21600"/>
                <a:gd name="T13" fmla="*/ 2803 h 21600"/>
                <a:gd name="T14" fmla="*/ 18786 w 21600"/>
                <a:gd name="T15" fmla="*/ 1879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012" y="21600"/>
                  </a:lnTo>
                  <a:lnTo>
                    <a:pt x="1958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8" name="AutoShape 55">
              <a:extLst>
                <a:ext uri="{FF2B5EF4-FFF2-40B4-BE49-F238E27FC236}">
                  <a16:creationId xmlns="" xmlns:a16="http://schemas.microsoft.com/office/drawing/2014/main" id="{C2E9FBCA-C2FB-41FE-93C5-99AB939CA8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353" y="472"/>
              <a:ext cx="462" cy="260"/>
            </a:xfrm>
            <a:prstGeom prst="parallelogram">
              <a:avLst>
                <a:gd name="adj" fmla="val 43469"/>
              </a:avLst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49" name="Rectangle 56">
              <a:extLst>
                <a:ext uri="{FF2B5EF4-FFF2-40B4-BE49-F238E27FC236}">
                  <a16:creationId xmlns="" xmlns:a16="http://schemas.microsoft.com/office/drawing/2014/main" id="{28D97A6B-D196-4C86-A729-A7289C73D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1353"/>
              <a:ext cx="91" cy="327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50" name="AutoShape 57">
              <a:extLst>
                <a:ext uri="{FF2B5EF4-FFF2-40B4-BE49-F238E27FC236}">
                  <a16:creationId xmlns="" xmlns:a16="http://schemas.microsoft.com/office/drawing/2014/main" id="{751AE987-35C8-48DA-9805-B772722233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453" y="1273"/>
              <a:ext cx="83" cy="71"/>
            </a:xfrm>
            <a:prstGeom prst="rtTriangle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51" name="Text Box 58">
              <a:extLst>
                <a:ext uri="{FF2B5EF4-FFF2-40B4-BE49-F238E27FC236}">
                  <a16:creationId xmlns="" xmlns:a16="http://schemas.microsoft.com/office/drawing/2014/main" id="{D209D733-0B89-4D58-AF0E-CA4B41A68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579"/>
              <a:ext cx="197" cy="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地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址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加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法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器</a:t>
              </a:r>
              <a:endParaRPr lang="zh-CN" altLang="en-US" sz="2200" b="1"/>
            </a:p>
          </p:txBody>
        </p:sp>
        <p:sp>
          <p:nvSpPr>
            <p:cNvPr id="34852" name="AutoShape 59">
              <a:extLst>
                <a:ext uri="{FF2B5EF4-FFF2-40B4-BE49-F238E27FC236}">
                  <a16:creationId xmlns="" xmlns:a16="http://schemas.microsoft.com/office/drawing/2014/main" id="{54621C49-783D-4E62-A33D-F27A9B1AD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" y="3846"/>
              <a:ext cx="437" cy="162"/>
            </a:xfrm>
            <a:prstGeom prst="leftRightArrow">
              <a:avLst>
                <a:gd name="adj1" fmla="val 62241"/>
                <a:gd name="adj2" fmla="val 38215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53" name="Text Box 60">
              <a:extLst>
                <a:ext uri="{FF2B5EF4-FFF2-40B4-BE49-F238E27FC236}">
                  <a16:creationId xmlns="" xmlns:a16="http://schemas.microsoft.com/office/drawing/2014/main" id="{33A1B37B-3E7C-4745-8695-587C614F6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280"/>
              <a:ext cx="159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指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令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队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列</a:t>
              </a:r>
              <a:endParaRPr lang="zh-CN" altLang="en-US" sz="1000"/>
            </a:p>
          </p:txBody>
        </p:sp>
        <p:sp>
          <p:nvSpPr>
            <p:cNvPr id="34854" name="AutoShape 61">
              <a:extLst>
                <a:ext uri="{FF2B5EF4-FFF2-40B4-BE49-F238E27FC236}">
                  <a16:creationId xmlns="" xmlns:a16="http://schemas.microsoft.com/office/drawing/2014/main" id="{E827DCDE-2B49-43C5-8EFD-B7A8DC03E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" y="2249"/>
              <a:ext cx="453" cy="151"/>
            </a:xfrm>
            <a:prstGeom prst="leftArrow">
              <a:avLst>
                <a:gd name="adj1" fmla="val 62241"/>
                <a:gd name="adj2" fmla="val 49694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55" name="Line 62">
              <a:extLst>
                <a:ext uri="{FF2B5EF4-FFF2-40B4-BE49-F238E27FC236}">
                  <a16:creationId xmlns="" xmlns:a16="http://schemas.microsoft.com/office/drawing/2014/main" id="{F288FE25-5235-438D-A24C-6FBFE6296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2" y="2471"/>
              <a:ext cx="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6" name="Line 63">
              <a:extLst>
                <a:ext uri="{FF2B5EF4-FFF2-40B4-BE49-F238E27FC236}">
                  <a16:creationId xmlns="" xmlns:a16="http://schemas.microsoft.com/office/drawing/2014/main" id="{C3AD7CE2-8740-493B-B8FB-6A6C02091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864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7" name="AutoShape 64">
              <a:extLst>
                <a:ext uri="{FF2B5EF4-FFF2-40B4-BE49-F238E27FC236}">
                  <a16:creationId xmlns="" xmlns:a16="http://schemas.microsoft.com/office/drawing/2014/main" id="{8AFA5968-41B3-4E0C-A311-D7514E9E6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" y="3085"/>
              <a:ext cx="453" cy="179"/>
            </a:xfrm>
            <a:prstGeom prst="leftArrow">
              <a:avLst>
                <a:gd name="adj1" fmla="val 62241"/>
                <a:gd name="adj2" fmla="val 41921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58" name="AutoShape 65">
              <a:extLst>
                <a:ext uri="{FF2B5EF4-FFF2-40B4-BE49-F238E27FC236}">
                  <a16:creationId xmlns="" xmlns:a16="http://schemas.microsoft.com/office/drawing/2014/main" id="{11E8B26E-980A-4C47-81D6-E6EAD3D9B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" y="3349"/>
              <a:ext cx="1043" cy="148"/>
            </a:xfrm>
            <a:prstGeom prst="rightArrow">
              <a:avLst>
                <a:gd name="adj1" fmla="val 56250"/>
                <a:gd name="adj2" fmla="val 5491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59" name="Rectangle 66">
              <a:extLst>
                <a:ext uri="{FF2B5EF4-FFF2-40B4-BE49-F238E27FC236}">
                  <a16:creationId xmlns="" xmlns:a16="http://schemas.microsoft.com/office/drawing/2014/main" id="{097EEEF7-5B5E-41AE-98F6-29EE3BB5F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374"/>
              <a:ext cx="62" cy="43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60" name="Text Box 67">
              <a:extLst>
                <a:ext uri="{FF2B5EF4-FFF2-40B4-BE49-F238E27FC236}">
                  <a16:creationId xmlns="" xmlns:a16="http://schemas.microsoft.com/office/drawing/2014/main" id="{ACE00BB7-2810-449F-AC2E-F8433D74C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3521"/>
              <a:ext cx="758" cy="40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PSW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标志寄存器</a:t>
              </a:r>
            </a:p>
          </p:txBody>
        </p:sp>
        <p:sp>
          <p:nvSpPr>
            <p:cNvPr id="34861" name="AutoShape 68">
              <a:extLst>
                <a:ext uri="{FF2B5EF4-FFF2-40B4-BE49-F238E27FC236}">
                  <a16:creationId xmlns="" xmlns:a16="http://schemas.microsoft.com/office/drawing/2014/main" id="{846D9C0A-C5B8-43AA-A7D9-32E88BB17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3641"/>
              <a:ext cx="245" cy="154"/>
            </a:xfrm>
            <a:prstGeom prst="rightArrow">
              <a:avLst>
                <a:gd name="adj1" fmla="val 50000"/>
                <a:gd name="adj2" fmla="val 39773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62" name="AutoShape 69">
              <a:extLst>
                <a:ext uri="{FF2B5EF4-FFF2-40B4-BE49-F238E27FC236}">
                  <a16:creationId xmlns="" xmlns:a16="http://schemas.microsoft.com/office/drawing/2014/main" id="{53BCAE35-F50A-4104-8044-0466C521E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" y="3619"/>
              <a:ext cx="197" cy="149"/>
            </a:xfrm>
            <a:prstGeom prst="rightArrow">
              <a:avLst>
                <a:gd name="adj1" fmla="val 49796"/>
                <a:gd name="adj2" fmla="val 36151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63" name="Text Box 70">
              <a:extLst>
                <a:ext uri="{FF2B5EF4-FFF2-40B4-BE49-F238E27FC236}">
                  <a16:creationId xmlns="" xmlns:a16="http://schemas.microsoft.com/office/drawing/2014/main" id="{97BE9AA2-5630-4490-9F4D-70D5E837C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1" y="3903"/>
              <a:ext cx="4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EU</a:t>
              </a:r>
            </a:p>
          </p:txBody>
        </p:sp>
        <p:sp>
          <p:nvSpPr>
            <p:cNvPr id="34864" name="AutoShape 71">
              <a:extLst>
                <a:ext uri="{FF2B5EF4-FFF2-40B4-BE49-F238E27FC236}">
                  <a16:creationId xmlns="" xmlns:a16="http://schemas.microsoft.com/office/drawing/2014/main" id="{55C826AA-37D4-49FA-A740-59D47A14AC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62" y="2605"/>
              <a:ext cx="969" cy="2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88 w 21600"/>
                <a:gd name="T13" fmla="*/ 3415 h 21600"/>
                <a:gd name="T14" fmla="*/ 18212 w 21600"/>
                <a:gd name="T15" fmla="*/ 1818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182" y="21600"/>
                  </a:lnTo>
                  <a:lnTo>
                    <a:pt x="1841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5" name="AutoShape 72">
              <a:extLst>
                <a:ext uri="{FF2B5EF4-FFF2-40B4-BE49-F238E27FC236}">
                  <a16:creationId xmlns="" xmlns:a16="http://schemas.microsoft.com/office/drawing/2014/main" id="{5BDB0154-2878-48C9-B91F-93330D4C8F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48" y="2979"/>
              <a:ext cx="464" cy="259"/>
            </a:xfrm>
            <a:prstGeom prst="parallelogram">
              <a:avLst>
                <a:gd name="adj" fmla="val 67712"/>
              </a:avLst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66" name="Text Box 73">
              <a:extLst>
                <a:ext uri="{FF2B5EF4-FFF2-40B4-BE49-F238E27FC236}">
                  <a16:creationId xmlns="" xmlns:a16="http://schemas.microsoft.com/office/drawing/2014/main" id="{99433DC1-6C7F-4A4B-8AC2-20A89F992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" y="2501"/>
              <a:ext cx="217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运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算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器</a:t>
              </a:r>
              <a:endParaRPr lang="zh-CN" altLang="en-US" sz="1000"/>
            </a:p>
          </p:txBody>
        </p:sp>
        <p:sp>
          <p:nvSpPr>
            <p:cNvPr id="34867" name="AutoShape 74">
              <a:extLst>
                <a:ext uri="{FF2B5EF4-FFF2-40B4-BE49-F238E27FC236}">
                  <a16:creationId xmlns="" xmlns:a16="http://schemas.microsoft.com/office/drawing/2014/main" id="{227ED52B-0C24-4678-AFB1-364B251A43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726" y="2111"/>
              <a:ext cx="144" cy="242"/>
            </a:xfrm>
            <a:prstGeom prst="rtTriangle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68" name="Rectangle 75">
              <a:extLst>
                <a:ext uri="{FF2B5EF4-FFF2-40B4-BE49-F238E27FC236}">
                  <a16:creationId xmlns="" xmlns:a16="http://schemas.microsoft.com/office/drawing/2014/main" id="{95BC69C3-BF7A-4AFC-8607-211E00EBF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" y="2297"/>
              <a:ext cx="223" cy="15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69" name="AutoShape 76">
              <a:extLst>
                <a:ext uri="{FF2B5EF4-FFF2-40B4-BE49-F238E27FC236}">
                  <a16:creationId xmlns="" xmlns:a16="http://schemas.microsoft.com/office/drawing/2014/main" id="{A631CC8F-AEA8-4404-B6E7-3F82DD7B37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96" y="2401"/>
              <a:ext cx="61" cy="131"/>
            </a:xfrm>
            <a:prstGeom prst="rtTriangle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70" name="Rectangle 77">
              <a:extLst>
                <a:ext uri="{FF2B5EF4-FFF2-40B4-BE49-F238E27FC236}">
                  <a16:creationId xmlns="" xmlns:a16="http://schemas.microsoft.com/office/drawing/2014/main" id="{4F9D4C1F-F8E9-4A98-8D3F-434622C39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" y="2502"/>
              <a:ext cx="64" cy="1194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71" name="Rectangle 78">
              <a:extLst>
                <a:ext uri="{FF2B5EF4-FFF2-40B4-BE49-F238E27FC236}">
                  <a16:creationId xmlns="" xmlns:a16="http://schemas.microsoft.com/office/drawing/2014/main" id="{DD0AA32C-ED2F-40CF-9F14-807C41892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2502"/>
              <a:ext cx="333" cy="9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72" name="Rectangle 79">
              <a:extLst>
                <a:ext uri="{FF2B5EF4-FFF2-40B4-BE49-F238E27FC236}">
                  <a16:creationId xmlns="" xmlns:a16="http://schemas.microsoft.com/office/drawing/2014/main" id="{7F109777-726B-49A0-AC5F-B61368219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858"/>
              <a:ext cx="184" cy="9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73" name="Rectangle 80">
              <a:extLst>
                <a:ext uri="{FF2B5EF4-FFF2-40B4-BE49-F238E27FC236}">
                  <a16:creationId xmlns="" xmlns:a16="http://schemas.microsoft.com/office/drawing/2014/main" id="{FEAAD3AC-5884-4C0E-93DB-1F80DB07F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" y="2863"/>
              <a:ext cx="84" cy="597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74" name="Rectangle 81">
              <a:extLst>
                <a:ext uri="{FF2B5EF4-FFF2-40B4-BE49-F238E27FC236}">
                  <a16:creationId xmlns="" xmlns:a16="http://schemas.microsoft.com/office/drawing/2014/main" id="{33F9C929-62A1-4C25-8D60-9E817CAB0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78"/>
              <a:ext cx="3080" cy="388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grpSp>
          <p:nvGrpSpPr>
            <p:cNvPr id="34875" name="Group 82">
              <a:extLst>
                <a:ext uri="{FF2B5EF4-FFF2-40B4-BE49-F238E27FC236}">
                  <a16:creationId xmlns="" xmlns:a16="http://schemas.microsoft.com/office/drawing/2014/main" id="{82CA00D0-E234-4730-BD6D-5A218ACC5D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5" y="364"/>
              <a:ext cx="540" cy="712"/>
              <a:chOff x="5020" y="1177"/>
              <a:chExt cx="1760" cy="2320"/>
            </a:xfrm>
          </p:grpSpPr>
          <p:sp>
            <p:nvSpPr>
              <p:cNvPr id="34949" name="Text Box 83">
                <a:extLst>
                  <a:ext uri="{FF2B5EF4-FFF2-40B4-BE49-F238E27FC236}">
                    <a16:creationId xmlns="" xmlns:a16="http://schemas.microsoft.com/office/drawing/2014/main" id="{81F8209E-8AE6-4D32-B89A-C1635FBEFF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0" y="1177"/>
                <a:ext cx="1760" cy="58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DS</a:t>
                </a:r>
                <a:endParaRPr lang="en-US" altLang="zh-CN" sz="2200"/>
              </a:p>
            </p:txBody>
          </p:sp>
          <p:sp>
            <p:nvSpPr>
              <p:cNvPr id="34950" name="Text Box 84">
                <a:extLst>
                  <a:ext uri="{FF2B5EF4-FFF2-40B4-BE49-F238E27FC236}">
                    <a16:creationId xmlns="" xmlns:a16="http://schemas.microsoft.com/office/drawing/2014/main" id="{CFBC9198-6452-47F6-B1AE-EEF4C23B6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0" y="1757"/>
                <a:ext cx="1760" cy="58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ES</a:t>
                </a:r>
                <a:endParaRPr lang="en-US" altLang="zh-CN" sz="2200"/>
              </a:p>
            </p:txBody>
          </p:sp>
          <p:sp>
            <p:nvSpPr>
              <p:cNvPr id="34951" name="Text Box 85">
                <a:extLst>
                  <a:ext uri="{FF2B5EF4-FFF2-40B4-BE49-F238E27FC236}">
                    <a16:creationId xmlns="" xmlns:a16="http://schemas.microsoft.com/office/drawing/2014/main" id="{996733E6-0AF8-4F2F-B2CA-0CB4FB9053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0" y="2337"/>
                <a:ext cx="1760" cy="58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SS</a:t>
                </a:r>
                <a:endParaRPr lang="en-US" altLang="zh-CN" sz="2200"/>
              </a:p>
            </p:txBody>
          </p:sp>
          <p:sp>
            <p:nvSpPr>
              <p:cNvPr id="34952" name="Text Box 86">
                <a:extLst>
                  <a:ext uri="{FF2B5EF4-FFF2-40B4-BE49-F238E27FC236}">
                    <a16:creationId xmlns="" xmlns:a16="http://schemas.microsoft.com/office/drawing/2014/main" id="{B93CC675-D489-44FB-81A0-C4768E450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0" y="2917"/>
                <a:ext cx="1760" cy="58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CS</a:t>
                </a:r>
                <a:endParaRPr lang="en-US" altLang="zh-CN" sz="2200"/>
              </a:p>
            </p:txBody>
          </p:sp>
        </p:grpSp>
        <p:sp>
          <p:nvSpPr>
            <p:cNvPr id="34876" name="Text Box 87">
              <a:extLst>
                <a:ext uri="{FF2B5EF4-FFF2-40B4-BE49-F238E27FC236}">
                  <a16:creationId xmlns="" xmlns:a16="http://schemas.microsoft.com/office/drawing/2014/main" id="{3568FA2C-25A2-4664-85E9-9BC06C05D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7" y="1328"/>
              <a:ext cx="540" cy="178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IP</a:t>
              </a:r>
              <a:endParaRPr lang="en-US" altLang="zh-CN" sz="2600" b="1"/>
            </a:p>
          </p:txBody>
        </p:sp>
        <p:sp>
          <p:nvSpPr>
            <p:cNvPr id="34877" name="AutoShape 88">
              <a:extLst>
                <a:ext uri="{FF2B5EF4-FFF2-40B4-BE49-F238E27FC236}">
                  <a16:creationId xmlns="" xmlns:a16="http://schemas.microsoft.com/office/drawing/2014/main" id="{DA426E5C-26DB-4F9A-A405-1936D483D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364"/>
              <a:ext cx="160" cy="3759"/>
            </a:xfrm>
            <a:prstGeom prst="upDownArrow">
              <a:avLst>
                <a:gd name="adj1" fmla="val 53074"/>
                <a:gd name="adj2" fmla="val 42746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78" name="AutoShape 89">
              <a:extLst>
                <a:ext uri="{FF2B5EF4-FFF2-40B4-BE49-F238E27FC236}">
                  <a16:creationId xmlns="" xmlns:a16="http://schemas.microsoft.com/office/drawing/2014/main" id="{AA58D2CA-C660-4D0C-8223-36FC8F8B0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720"/>
              <a:ext cx="233" cy="142"/>
            </a:xfrm>
            <a:prstGeom prst="rightArrow">
              <a:avLst>
                <a:gd name="adj1" fmla="val 50000"/>
                <a:gd name="adj2" fmla="val 41021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79" name="AutoShape 90">
              <a:extLst>
                <a:ext uri="{FF2B5EF4-FFF2-40B4-BE49-F238E27FC236}">
                  <a16:creationId xmlns="" xmlns:a16="http://schemas.microsoft.com/office/drawing/2014/main" id="{8EE5E633-0385-44A1-A7BE-0EA78B0AC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" y="531"/>
              <a:ext cx="221" cy="141"/>
            </a:xfrm>
            <a:prstGeom prst="rightArrow">
              <a:avLst>
                <a:gd name="adj1" fmla="val 50000"/>
                <a:gd name="adj2" fmla="val 39184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80" name="AutoShape 91">
              <a:extLst>
                <a:ext uri="{FF2B5EF4-FFF2-40B4-BE49-F238E27FC236}">
                  <a16:creationId xmlns="" xmlns:a16="http://schemas.microsoft.com/office/drawing/2014/main" id="{2FF37ABE-0CB7-410D-A94F-3A2AF4FA5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1353"/>
              <a:ext cx="221" cy="141"/>
            </a:xfrm>
            <a:prstGeom prst="rightArrow">
              <a:avLst>
                <a:gd name="adj1" fmla="val 50000"/>
                <a:gd name="adj2" fmla="val 39184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81" name="AutoShape 92">
              <a:extLst>
                <a:ext uri="{FF2B5EF4-FFF2-40B4-BE49-F238E27FC236}">
                  <a16:creationId xmlns="" xmlns:a16="http://schemas.microsoft.com/office/drawing/2014/main" id="{D54F9F20-922B-40DF-B667-E3CCFAD1E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1359"/>
              <a:ext cx="233" cy="141"/>
            </a:xfrm>
            <a:prstGeom prst="rightArrow">
              <a:avLst>
                <a:gd name="adj1" fmla="val 50000"/>
                <a:gd name="adj2" fmla="val 41312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82" name="AutoShape 93">
              <a:extLst>
                <a:ext uri="{FF2B5EF4-FFF2-40B4-BE49-F238E27FC236}">
                  <a16:creationId xmlns="" xmlns:a16="http://schemas.microsoft.com/office/drawing/2014/main" id="{688249F2-2646-44F4-9DDD-D0DF8AD7C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536"/>
              <a:ext cx="1041" cy="144"/>
            </a:xfrm>
            <a:prstGeom prst="rightArrow">
              <a:avLst>
                <a:gd name="adj1" fmla="val 62241"/>
                <a:gd name="adj2" fmla="val 46019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83" name="AutoShape 94">
              <a:extLst>
                <a:ext uri="{FF2B5EF4-FFF2-40B4-BE49-F238E27FC236}">
                  <a16:creationId xmlns="" xmlns:a16="http://schemas.microsoft.com/office/drawing/2014/main" id="{45839DCF-E4AF-41C3-84AA-F2061B008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1824"/>
              <a:ext cx="464" cy="157"/>
            </a:xfrm>
            <a:prstGeom prst="leftRightArrow">
              <a:avLst>
                <a:gd name="adj1" fmla="val 62241"/>
                <a:gd name="adj2" fmla="val 32633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84" name="Text Box 95">
              <a:extLst>
                <a:ext uri="{FF2B5EF4-FFF2-40B4-BE49-F238E27FC236}">
                  <a16:creationId xmlns="" xmlns:a16="http://schemas.microsoft.com/office/drawing/2014/main" id="{42E668D9-B488-4EB2-A0F4-1E86E517D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" y="1789"/>
              <a:ext cx="850" cy="21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数据暂存器</a:t>
              </a:r>
              <a:endParaRPr lang="zh-CN" altLang="en-US" sz="2200"/>
            </a:p>
          </p:txBody>
        </p:sp>
        <p:sp>
          <p:nvSpPr>
            <p:cNvPr id="34885" name="AutoShape 96">
              <a:extLst>
                <a:ext uri="{FF2B5EF4-FFF2-40B4-BE49-F238E27FC236}">
                  <a16:creationId xmlns="" xmlns:a16="http://schemas.microsoft.com/office/drawing/2014/main" id="{CE51CA39-8B05-4D99-97EB-A99360760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006"/>
              <a:ext cx="171" cy="244"/>
            </a:xfrm>
            <a:prstGeom prst="downArrow">
              <a:avLst>
                <a:gd name="adj1" fmla="val 50000"/>
                <a:gd name="adj2" fmla="val 35673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grpSp>
          <p:nvGrpSpPr>
            <p:cNvPr id="34886" name="Group 97">
              <a:extLst>
                <a:ext uri="{FF2B5EF4-FFF2-40B4-BE49-F238E27FC236}">
                  <a16:creationId xmlns="" xmlns:a16="http://schemas.microsoft.com/office/drawing/2014/main" id="{AA29B24F-3E36-461D-8B5C-A6B5F6FA53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2256"/>
              <a:ext cx="510" cy="737"/>
              <a:chOff x="4290" y="2304"/>
              <a:chExt cx="609" cy="737"/>
            </a:xfrm>
          </p:grpSpPr>
          <p:sp>
            <p:nvSpPr>
              <p:cNvPr id="34945" name="Text Box 98">
                <a:extLst>
                  <a:ext uri="{FF2B5EF4-FFF2-40B4-BE49-F238E27FC236}">
                    <a16:creationId xmlns="" xmlns:a16="http://schemas.microsoft.com/office/drawing/2014/main" id="{D149AC0C-EA95-4776-B38F-16B516D817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0" y="2304"/>
                <a:ext cx="609" cy="184"/>
              </a:xfrm>
              <a:prstGeom prst="rect">
                <a:avLst/>
              </a:prstGeom>
              <a:solidFill>
                <a:srgbClr val="00FFFF"/>
              </a:solidFill>
              <a:ln w="25400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lIns="7200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200" b="1"/>
              </a:p>
            </p:txBody>
          </p:sp>
          <p:sp>
            <p:nvSpPr>
              <p:cNvPr id="34946" name="Text Box 99">
                <a:extLst>
                  <a:ext uri="{FF2B5EF4-FFF2-40B4-BE49-F238E27FC236}">
                    <a16:creationId xmlns="" xmlns:a16="http://schemas.microsoft.com/office/drawing/2014/main" id="{968A6212-593C-400C-B92A-8991466F1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0" y="2488"/>
                <a:ext cx="609" cy="184"/>
              </a:xfrm>
              <a:prstGeom prst="rect">
                <a:avLst/>
              </a:prstGeom>
              <a:solidFill>
                <a:srgbClr val="00FFFF"/>
              </a:solidFill>
              <a:ln w="25400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lIns="7200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 b="1"/>
              </a:p>
            </p:txBody>
          </p:sp>
          <p:sp>
            <p:nvSpPr>
              <p:cNvPr id="34947" name="Text Box 100">
                <a:extLst>
                  <a:ext uri="{FF2B5EF4-FFF2-40B4-BE49-F238E27FC236}">
                    <a16:creationId xmlns="" xmlns:a16="http://schemas.microsoft.com/office/drawing/2014/main" id="{756CE39F-E163-41BC-BE45-3F20FBD284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0" y="2672"/>
                <a:ext cx="609" cy="185"/>
              </a:xfrm>
              <a:prstGeom prst="rect">
                <a:avLst/>
              </a:prstGeom>
              <a:solidFill>
                <a:srgbClr val="00FFFF"/>
              </a:solidFill>
              <a:ln w="25400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lIns="7200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 b="1"/>
              </a:p>
            </p:txBody>
          </p:sp>
          <p:sp>
            <p:nvSpPr>
              <p:cNvPr id="34948" name="Text Box 101">
                <a:extLst>
                  <a:ext uri="{FF2B5EF4-FFF2-40B4-BE49-F238E27FC236}">
                    <a16:creationId xmlns="" xmlns:a16="http://schemas.microsoft.com/office/drawing/2014/main" id="{2C015DD2-6269-477C-90E5-7726E56DC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0" y="2857"/>
                <a:ext cx="609" cy="184"/>
              </a:xfrm>
              <a:prstGeom prst="rect">
                <a:avLst/>
              </a:prstGeom>
              <a:solidFill>
                <a:srgbClr val="00FFFF"/>
              </a:solidFill>
              <a:ln w="25400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lIns="7200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 b="1"/>
              </a:p>
            </p:txBody>
          </p:sp>
        </p:grpSp>
        <p:sp>
          <p:nvSpPr>
            <p:cNvPr id="34887" name="AutoShape 102">
              <a:extLst>
                <a:ext uri="{FF2B5EF4-FFF2-40B4-BE49-F238E27FC236}">
                  <a16:creationId xmlns="" xmlns:a16="http://schemas.microsoft.com/office/drawing/2014/main" id="{72FFE440-D045-4D69-9743-70534F519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987"/>
              <a:ext cx="171" cy="270"/>
            </a:xfrm>
            <a:prstGeom prst="downArrow">
              <a:avLst>
                <a:gd name="adj1" fmla="val 50000"/>
                <a:gd name="adj2" fmla="val 39474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88" name="Text Box 103">
              <a:extLst>
                <a:ext uri="{FF2B5EF4-FFF2-40B4-BE49-F238E27FC236}">
                  <a16:creationId xmlns="" xmlns:a16="http://schemas.microsoft.com/office/drawing/2014/main" id="{5BE9336F-76E5-4157-B9EE-276FA96F1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3" y="3711"/>
              <a:ext cx="828" cy="387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执 行 部 件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控 制 电 路</a:t>
              </a:r>
            </a:p>
          </p:txBody>
        </p:sp>
        <p:sp>
          <p:nvSpPr>
            <p:cNvPr id="34889" name="Text Box 104">
              <a:extLst>
                <a:ext uri="{FF2B5EF4-FFF2-40B4-BE49-F238E27FC236}">
                  <a16:creationId xmlns="" xmlns:a16="http://schemas.microsoft.com/office/drawing/2014/main" id="{C3A5AFDE-2F56-47D8-B8EC-225F57E99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" y="3251"/>
              <a:ext cx="896" cy="195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指令译码器</a:t>
              </a:r>
              <a:endParaRPr lang="zh-CN" altLang="en-US" sz="2600" b="1"/>
            </a:p>
          </p:txBody>
        </p:sp>
        <p:sp>
          <p:nvSpPr>
            <p:cNvPr id="34890" name="AutoShape 105">
              <a:extLst>
                <a:ext uri="{FF2B5EF4-FFF2-40B4-BE49-F238E27FC236}">
                  <a16:creationId xmlns="" xmlns:a16="http://schemas.microsoft.com/office/drawing/2014/main" id="{B42B249B-5609-4F4D-B992-7D5DE0F20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441"/>
              <a:ext cx="171" cy="270"/>
            </a:xfrm>
            <a:prstGeom prst="downArrow">
              <a:avLst>
                <a:gd name="adj1" fmla="val 50000"/>
                <a:gd name="adj2" fmla="val 39474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91" name="Text Box 106">
              <a:extLst>
                <a:ext uri="{FF2B5EF4-FFF2-40B4-BE49-F238E27FC236}">
                  <a16:creationId xmlns="" xmlns:a16="http://schemas.microsoft.com/office/drawing/2014/main" id="{3D0B8C26-A7FB-46B2-B741-E1FDF05C8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46"/>
              <a:ext cx="380" cy="75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总线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接口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控制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电路</a:t>
              </a:r>
              <a:endParaRPr lang="zh-CN" altLang="en-US" sz="1800"/>
            </a:p>
          </p:txBody>
        </p:sp>
        <p:sp>
          <p:nvSpPr>
            <p:cNvPr id="34892" name="Text Box 107">
              <a:extLst>
                <a:ext uri="{FF2B5EF4-FFF2-40B4-BE49-F238E27FC236}">
                  <a16:creationId xmlns="" xmlns:a16="http://schemas.microsoft.com/office/drawing/2014/main" id="{ADEA0AB3-38F7-46A8-BC95-38E456B04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" y="576"/>
              <a:ext cx="276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9000"/>
                </a:spcAft>
                <a:buClrTx/>
                <a:buSzTx/>
                <a:buFontTx/>
                <a:buNone/>
              </a:pPr>
              <a:r>
                <a:rPr lang="en-US" altLang="zh-CN" sz="1800" b="1"/>
                <a:t>AX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9000"/>
                </a:spcAft>
                <a:buClrTx/>
                <a:buSzTx/>
                <a:buFontTx/>
                <a:buNone/>
              </a:pPr>
              <a:r>
                <a:rPr lang="en-US" altLang="zh-CN" sz="1800" b="1"/>
                <a:t>BX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9000"/>
                </a:spcAft>
                <a:buClrTx/>
                <a:buSzTx/>
                <a:buFontTx/>
                <a:buNone/>
              </a:pPr>
              <a:r>
                <a:rPr lang="en-US" altLang="zh-CN" sz="1800" b="1"/>
                <a:t>CX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9000"/>
                </a:spcAft>
                <a:buClrTx/>
                <a:buSzTx/>
                <a:buFontTx/>
                <a:buNone/>
              </a:pPr>
              <a:r>
                <a:rPr lang="en-US" altLang="zh-CN" sz="1800" b="1"/>
                <a:t>DX</a:t>
              </a:r>
              <a:endParaRPr lang="en-US" altLang="zh-CN" sz="2200" b="1"/>
            </a:p>
          </p:txBody>
        </p:sp>
        <p:grpSp>
          <p:nvGrpSpPr>
            <p:cNvPr id="34893" name="Group 108">
              <a:extLst>
                <a:ext uri="{FF2B5EF4-FFF2-40B4-BE49-F238E27FC236}">
                  <a16:creationId xmlns="" xmlns:a16="http://schemas.microsoft.com/office/drawing/2014/main" id="{995C1AC0-5240-4BB0-BD39-8BE1C12B89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5" y="576"/>
              <a:ext cx="697" cy="1414"/>
              <a:chOff x="8539" y="3013"/>
              <a:chExt cx="2808" cy="5161"/>
            </a:xfrm>
          </p:grpSpPr>
          <p:grpSp>
            <p:nvGrpSpPr>
              <p:cNvPr id="34930" name="Group 109">
                <a:extLst>
                  <a:ext uri="{FF2B5EF4-FFF2-40B4-BE49-F238E27FC236}">
                    <a16:creationId xmlns="" xmlns:a16="http://schemas.microsoft.com/office/drawing/2014/main" id="{12475499-0FCB-4CA6-9DA9-14169DB28E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39" y="3013"/>
                <a:ext cx="1400" cy="2579"/>
                <a:chOff x="5020" y="1177"/>
                <a:chExt cx="1760" cy="2320"/>
              </a:xfrm>
            </p:grpSpPr>
            <p:sp>
              <p:nvSpPr>
                <p:cNvPr id="34941" name="Text Box 110">
                  <a:extLst>
                    <a:ext uri="{FF2B5EF4-FFF2-40B4-BE49-F238E27FC236}">
                      <a16:creationId xmlns="" xmlns:a16="http://schemas.microsoft.com/office/drawing/2014/main" id="{E3715F4B-D053-4C85-8874-99B6805728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0" y="1177"/>
                  <a:ext cx="1760" cy="580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AH</a:t>
                  </a:r>
                  <a:endParaRPr lang="en-US" altLang="zh-CN" sz="2000" b="1"/>
                </a:p>
              </p:txBody>
            </p:sp>
            <p:sp>
              <p:nvSpPr>
                <p:cNvPr id="34942" name="Text Box 111">
                  <a:extLst>
                    <a:ext uri="{FF2B5EF4-FFF2-40B4-BE49-F238E27FC236}">
                      <a16:creationId xmlns="" xmlns:a16="http://schemas.microsoft.com/office/drawing/2014/main" id="{2D2B24E9-862B-497B-9E17-2B01419F80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0" y="1757"/>
                  <a:ext cx="1760" cy="580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BH</a:t>
                  </a:r>
                  <a:endParaRPr lang="en-US" altLang="zh-CN" sz="1000"/>
                </a:p>
              </p:txBody>
            </p:sp>
            <p:sp>
              <p:nvSpPr>
                <p:cNvPr id="34943" name="Text Box 112">
                  <a:extLst>
                    <a:ext uri="{FF2B5EF4-FFF2-40B4-BE49-F238E27FC236}">
                      <a16:creationId xmlns="" xmlns:a16="http://schemas.microsoft.com/office/drawing/2014/main" id="{E2420162-2E6F-4D5A-8010-63168FA2CB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0" y="2337"/>
                  <a:ext cx="1760" cy="580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CH</a:t>
                  </a:r>
                  <a:endParaRPr lang="en-US" altLang="zh-CN" sz="2600" b="1"/>
                </a:p>
              </p:txBody>
            </p:sp>
            <p:sp>
              <p:nvSpPr>
                <p:cNvPr id="34944" name="Text Box 113">
                  <a:extLst>
                    <a:ext uri="{FF2B5EF4-FFF2-40B4-BE49-F238E27FC236}">
                      <a16:creationId xmlns="" xmlns:a16="http://schemas.microsoft.com/office/drawing/2014/main" id="{A07CEA8D-EE37-40E8-8B5E-8B9017A2D3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0" y="2917"/>
                  <a:ext cx="1760" cy="580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DH</a:t>
                  </a:r>
                  <a:endParaRPr lang="en-US" altLang="zh-CN" sz="2600" b="1"/>
                </a:p>
              </p:txBody>
            </p:sp>
          </p:grpSp>
          <p:grpSp>
            <p:nvGrpSpPr>
              <p:cNvPr id="34931" name="Group 114">
                <a:extLst>
                  <a:ext uri="{FF2B5EF4-FFF2-40B4-BE49-F238E27FC236}">
                    <a16:creationId xmlns="" xmlns:a16="http://schemas.microsoft.com/office/drawing/2014/main" id="{550EB57C-F93B-4D89-8B74-374B9D6CD2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39" y="5595"/>
                <a:ext cx="2800" cy="2579"/>
                <a:chOff x="5020" y="1177"/>
                <a:chExt cx="1760" cy="2320"/>
              </a:xfrm>
            </p:grpSpPr>
            <p:sp>
              <p:nvSpPr>
                <p:cNvPr id="34937" name="Text Box 115">
                  <a:extLst>
                    <a:ext uri="{FF2B5EF4-FFF2-40B4-BE49-F238E27FC236}">
                      <a16:creationId xmlns="" xmlns:a16="http://schemas.microsoft.com/office/drawing/2014/main" id="{4420BB02-EF5F-4212-AEC6-DA0C239601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0" y="1177"/>
                  <a:ext cx="1760" cy="580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SI</a:t>
                  </a:r>
                  <a:endParaRPr lang="en-US" altLang="zh-CN" sz="2600" b="1"/>
                </a:p>
              </p:txBody>
            </p:sp>
            <p:sp>
              <p:nvSpPr>
                <p:cNvPr id="34938" name="Text Box 116">
                  <a:extLst>
                    <a:ext uri="{FF2B5EF4-FFF2-40B4-BE49-F238E27FC236}">
                      <a16:creationId xmlns="" xmlns:a16="http://schemas.microsoft.com/office/drawing/2014/main" id="{7EF1E2F6-19D3-43EF-9994-A7496F9B24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0" y="1757"/>
                  <a:ext cx="1760" cy="580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 dirty="0"/>
                    <a:t>DI</a:t>
                  </a:r>
                  <a:endParaRPr lang="en-US" altLang="zh-CN" sz="2200" b="1" dirty="0"/>
                </a:p>
              </p:txBody>
            </p:sp>
            <p:sp>
              <p:nvSpPr>
                <p:cNvPr id="34939" name="Text Box 117">
                  <a:extLst>
                    <a:ext uri="{FF2B5EF4-FFF2-40B4-BE49-F238E27FC236}">
                      <a16:creationId xmlns="" xmlns:a16="http://schemas.microsoft.com/office/drawing/2014/main" id="{4A946F90-17CA-4508-9A75-37E23AD038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0" y="2337"/>
                  <a:ext cx="1760" cy="580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BP</a:t>
                  </a:r>
                  <a:endParaRPr lang="en-US" altLang="zh-CN" sz="2200" b="1"/>
                </a:p>
              </p:txBody>
            </p:sp>
            <p:sp>
              <p:nvSpPr>
                <p:cNvPr id="34940" name="Text Box 118">
                  <a:extLst>
                    <a:ext uri="{FF2B5EF4-FFF2-40B4-BE49-F238E27FC236}">
                      <a16:creationId xmlns="" xmlns:a16="http://schemas.microsoft.com/office/drawing/2014/main" id="{F799669B-287A-4EF3-A1C8-096D72967D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0" y="2917"/>
                  <a:ext cx="1760" cy="580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SP</a:t>
                  </a:r>
                  <a:endParaRPr lang="en-US" altLang="zh-CN" sz="2200" b="1"/>
                </a:p>
              </p:txBody>
            </p:sp>
          </p:grpSp>
          <p:grpSp>
            <p:nvGrpSpPr>
              <p:cNvPr id="34932" name="Group 119">
                <a:extLst>
                  <a:ext uri="{FF2B5EF4-FFF2-40B4-BE49-F238E27FC236}">
                    <a16:creationId xmlns="" xmlns:a16="http://schemas.microsoft.com/office/drawing/2014/main" id="{542F5192-5CFD-4B14-88B6-9838D0A3D4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47" y="3016"/>
                <a:ext cx="1400" cy="2579"/>
                <a:chOff x="5020" y="1177"/>
                <a:chExt cx="1760" cy="2320"/>
              </a:xfrm>
            </p:grpSpPr>
            <p:sp>
              <p:nvSpPr>
                <p:cNvPr id="34933" name="Text Box 120">
                  <a:extLst>
                    <a:ext uri="{FF2B5EF4-FFF2-40B4-BE49-F238E27FC236}">
                      <a16:creationId xmlns="" xmlns:a16="http://schemas.microsoft.com/office/drawing/2014/main" id="{09DFD2D4-8D4B-466D-B925-D3DC4E1D79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0" y="1177"/>
                  <a:ext cx="1760" cy="580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 dirty="0"/>
                    <a:t>AL</a:t>
                  </a:r>
                  <a:endParaRPr lang="en-US" altLang="zh-CN" sz="2600" b="1" dirty="0"/>
                </a:p>
              </p:txBody>
            </p:sp>
            <p:sp>
              <p:nvSpPr>
                <p:cNvPr id="34934" name="Text Box 121">
                  <a:extLst>
                    <a:ext uri="{FF2B5EF4-FFF2-40B4-BE49-F238E27FC236}">
                      <a16:creationId xmlns="" xmlns:a16="http://schemas.microsoft.com/office/drawing/2014/main" id="{F868A23A-010A-45A8-B7D5-A7711ECDCAA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0" y="1757"/>
                  <a:ext cx="1760" cy="580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 dirty="0"/>
                    <a:t>BL</a:t>
                  </a:r>
                  <a:endParaRPr lang="en-US" altLang="zh-CN" sz="1000" dirty="0"/>
                </a:p>
              </p:txBody>
            </p:sp>
            <p:sp>
              <p:nvSpPr>
                <p:cNvPr id="34935" name="Text Box 122">
                  <a:extLst>
                    <a:ext uri="{FF2B5EF4-FFF2-40B4-BE49-F238E27FC236}">
                      <a16:creationId xmlns="" xmlns:a16="http://schemas.microsoft.com/office/drawing/2014/main" id="{A7CA5495-A286-46E3-A98D-5E60C68991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0" y="2337"/>
                  <a:ext cx="1760" cy="580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 dirty="0"/>
                    <a:t>CL</a:t>
                  </a:r>
                  <a:endParaRPr lang="en-US" altLang="zh-CN" sz="1000" dirty="0"/>
                </a:p>
              </p:txBody>
            </p:sp>
            <p:sp>
              <p:nvSpPr>
                <p:cNvPr id="34936" name="Text Box 123">
                  <a:extLst>
                    <a:ext uri="{FF2B5EF4-FFF2-40B4-BE49-F238E27FC236}">
                      <a16:creationId xmlns="" xmlns:a16="http://schemas.microsoft.com/office/drawing/2014/main" id="{1F45056D-0564-4EE7-B682-D6FEDC0E86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0" y="2917"/>
                  <a:ext cx="1760" cy="580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 dirty="0"/>
                    <a:t>DL</a:t>
                  </a:r>
                  <a:endParaRPr lang="en-US" altLang="zh-CN" sz="1000" dirty="0"/>
                </a:p>
              </p:txBody>
            </p:sp>
          </p:grpSp>
        </p:grpSp>
        <p:sp>
          <p:nvSpPr>
            <p:cNvPr id="34894" name="AutoShape 124">
              <a:extLst>
                <a:ext uri="{FF2B5EF4-FFF2-40B4-BE49-F238E27FC236}">
                  <a16:creationId xmlns="" xmlns:a16="http://schemas.microsoft.com/office/drawing/2014/main" id="{66EC5A1C-5938-4E6C-ADB8-CF30AEDA3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" y="1344"/>
              <a:ext cx="471" cy="192"/>
            </a:xfrm>
            <a:prstGeom prst="leftRightArrow">
              <a:avLst>
                <a:gd name="adj1" fmla="val 62500"/>
                <a:gd name="adj2" fmla="val 53151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95" name="Text Box 125">
              <a:extLst>
                <a:ext uri="{FF2B5EF4-FFF2-40B4-BE49-F238E27FC236}">
                  <a16:creationId xmlns="" xmlns:a16="http://schemas.microsoft.com/office/drawing/2014/main" id="{A94D230A-7007-4FFE-BBC6-5F182A8A1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36"/>
              <a:ext cx="69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寄存器组</a:t>
              </a:r>
              <a:endParaRPr lang="zh-CN" altLang="en-US" sz="2600" b="1"/>
            </a:p>
          </p:txBody>
        </p:sp>
        <p:sp>
          <p:nvSpPr>
            <p:cNvPr id="34896" name="AutoShape 126">
              <a:extLst>
                <a:ext uri="{FF2B5EF4-FFF2-40B4-BE49-F238E27FC236}">
                  <a16:creationId xmlns="" xmlns:a16="http://schemas.microsoft.com/office/drawing/2014/main" id="{8B688FA9-3CFE-4ED1-83A1-E0C5CB9FB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" y="1776"/>
              <a:ext cx="914" cy="205"/>
            </a:xfrm>
            <a:prstGeom prst="leftRightArrow">
              <a:avLst>
                <a:gd name="adj1" fmla="val 62241"/>
                <a:gd name="adj2" fmla="val 39693"/>
              </a:avLst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97" name="AutoShape 127">
              <a:extLst>
                <a:ext uri="{FF2B5EF4-FFF2-40B4-BE49-F238E27FC236}">
                  <a16:creationId xmlns="" xmlns:a16="http://schemas.microsoft.com/office/drawing/2014/main" id="{4210A8A1-9EC2-4817-8DB3-66FBB6895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2532"/>
              <a:ext cx="809" cy="204"/>
            </a:xfrm>
            <a:prstGeom prst="leftRightArrow">
              <a:avLst>
                <a:gd name="adj1" fmla="val 55880"/>
                <a:gd name="adj2" fmla="val 72135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98" name="AutoShape 128">
              <a:extLst>
                <a:ext uri="{FF2B5EF4-FFF2-40B4-BE49-F238E27FC236}">
                  <a16:creationId xmlns="" xmlns:a16="http://schemas.microsoft.com/office/drawing/2014/main" id="{C9F4EF66-8AF5-4709-B0B3-64EAFDDBF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" y="895"/>
              <a:ext cx="909" cy="209"/>
            </a:xfrm>
            <a:prstGeom prst="rightArrow">
              <a:avLst>
                <a:gd name="adj1" fmla="val 52028"/>
                <a:gd name="adj2" fmla="val 61695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899" name="Text Box 129">
              <a:extLst>
                <a:ext uri="{FF2B5EF4-FFF2-40B4-BE49-F238E27FC236}">
                  <a16:creationId xmlns="" xmlns:a16="http://schemas.microsoft.com/office/drawing/2014/main" id="{A971332E-95FD-4172-811E-EA80C8126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794"/>
              <a:ext cx="355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3333FF"/>
                  </a:solidFill>
                </a:rPr>
                <a:t>AB</a:t>
              </a:r>
            </a:p>
          </p:txBody>
        </p:sp>
        <p:sp>
          <p:nvSpPr>
            <p:cNvPr id="34900" name="Text Box 130">
              <a:extLst>
                <a:ext uri="{FF2B5EF4-FFF2-40B4-BE49-F238E27FC236}">
                  <a16:creationId xmlns="" xmlns:a16="http://schemas.microsoft.com/office/drawing/2014/main" id="{32D70D0A-EF01-4E29-9563-2D3C108F3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632"/>
              <a:ext cx="355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3333FF"/>
                  </a:solidFill>
                </a:rPr>
                <a:t>DB</a:t>
              </a:r>
            </a:p>
          </p:txBody>
        </p:sp>
        <p:sp>
          <p:nvSpPr>
            <p:cNvPr id="34901" name="Text Box 131">
              <a:extLst>
                <a:ext uri="{FF2B5EF4-FFF2-40B4-BE49-F238E27FC236}">
                  <a16:creationId xmlns="" xmlns:a16="http://schemas.microsoft.com/office/drawing/2014/main" id="{219486E2-2F0C-4C74-9670-BF5D8717D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" y="2426"/>
              <a:ext cx="35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3333FF"/>
                  </a:solidFill>
                </a:rPr>
                <a:t>CB</a:t>
              </a:r>
            </a:p>
          </p:txBody>
        </p:sp>
        <p:sp>
          <p:nvSpPr>
            <p:cNvPr id="34902" name="AutoShape 132">
              <a:extLst>
                <a:ext uri="{FF2B5EF4-FFF2-40B4-BE49-F238E27FC236}">
                  <a16:creationId xmlns="" xmlns:a16="http://schemas.microsoft.com/office/drawing/2014/main" id="{EB2467B5-DB42-4466-8F92-FF8548D0B2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019" y="916"/>
              <a:ext cx="1282" cy="2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814 w 21600"/>
                <a:gd name="T13" fmla="*/ 2803 h 21600"/>
                <a:gd name="T14" fmla="*/ 18786 w 21600"/>
                <a:gd name="T15" fmla="*/ 1879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012" y="21600"/>
                  </a:lnTo>
                  <a:lnTo>
                    <a:pt x="1958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3" name="AutoShape 133">
              <a:extLst>
                <a:ext uri="{FF2B5EF4-FFF2-40B4-BE49-F238E27FC236}">
                  <a16:creationId xmlns="" xmlns:a16="http://schemas.microsoft.com/office/drawing/2014/main" id="{4CDAED93-BCAC-485D-8306-5C41420B07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353" y="472"/>
              <a:ext cx="462" cy="260"/>
            </a:xfrm>
            <a:prstGeom prst="parallelogram">
              <a:avLst>
                <a:gd name="adj" fmla="val 43469"/>
              </a:avLst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904" name="Rectangle 134">
              <a:extLst>
                <a:ext uri="{FF2B5EF4-FFF2-40B4-BE49-F238E27FC236}">
                  <a16:creationId xmlns="" xmlns:a16="http://schemas.microsoft.com/office/drawing/2014/main" id="{7DB2D6E1-5F7D-48A9-A16A-C8E615EAA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1353"/>
              <a:ext cx="91" cy="327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905" name="AutoShape 135">
              <a:extLst>
                <a:ext uri="{FF2B5EF4-FFF2-40B4-BE49-F238E27FC236}">
                  <a16:creationId xmlns="" xmlns:a16="http://schemas.microsoft.com/office/drawing/2014/main" id="{FB22D67B-F05B-4DFB-A9E3-441D4FA76F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453" y="1273"/>
              <a:ext cx="83" cy="71"/>
            </a:xfrm>
            <a:prstGeom prst="rtTriangle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906" name="Text Box 136">
              <a:extLst>
                <a:ext uri="{FF2B5EF4-FFF2-40B4-BE49-F238E27FC236}">
                  <a16:creationId xmlns="" xmlns:a16="http://schemas.microsoft.com/office/drawing/2014/main" id="{84446081-A481-496D-A166-A574FAC2A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579"/>
              <a:ext cx="197" cy="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地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址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加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法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器</a:t>
              </a:r>
              <a:endParaRPr lang="zh-CN" altLang="en-US" sz="2200" b="1"/>
            </a:p>
          </p:txBody>
        </p:sp>
        <p:sp>
          <p:nvSpPr>
            <p:cNvPr id="34907" name="AutoShape 137">
              <a:extLst>
                <a:ext uri="{FF2B5EF4-FFF2-40B4-BE49-F238E27FC236}">
                  <a16:creationId xmlns="" xmlns:a16="http://schemas.microsoft.com/office/drawing/2014/main" id="{910351A3-3FE2-4956-BB28-2C7B82DFB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" y="3846"/>
              <a:ext cx="437" cy="162"/>
            </a:xfrm>
            <a:prstGeom prst="leftRightArrow">
              <a:avLst>
                <a:gd name="adj1" fmla="val 62241"/>
                <a:gd name="adj2" fmla="val 38215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908" name="Text Box 138">
              <a:extLst>
                <a:ext uri="{FF2B5EF4-FFF2-40B4-BE49-F238E27FC236}">
                  <a16:creationId xmlns="" xmlns:a16="http://schemas.microsoft.com/office/drawing/2014/main" id="{8B1C1136-A913-4C75-A8F6-5BC29EFD6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280"/>
              <a:ext cx="159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指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令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队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列</a:t>
              </a:r>
              <a:endParaRPr lang="zh-CN" altLang="en-US" sz="1000"/>
            </a:p>
          </p:txBody>
        </p:sp>
        <p:sp>
          <p:nvSpPr>
            <p:cNvPr id="34909" name="AutoShape 139">
              <a:extLst>
                <a:ext uri="{FF2B5EF4-FFF2-40B4-BE49-F238E27FC236}">
                  <a16:creationId xmlns="" xmlns:a16="http://schemas.microsoft.com/office/drawing/2014/main" id="{FC13E8C2-1F2E-4C34-A8B0-3187058C3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" y="2249"/>
              <a:ext cx="453" cy="151"/>
            </a:xfrm>
            <a:prstGeom prst="leftArrow">
              <a:avLst>
                <a:gd name="adj1" fmla="val 62241"/>
                <a:gd name="adj2" fmla="val 49694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910" name="Line 140">
              <a:extLst>
                <a:ext uri="{FF2B5EF4-FFF2-40B4-BE49-F238E27FC236}">
                  <a16:creationId xmlns="" xmlns:a16="http://schemas.microsoft.com/office/drawing/2014/main" id="{3A175484-262F-48CF-B18A-E4CC16E65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2" y="2471"/>
              <a:ext cx="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1" name="Line 141">
              <a:extLst>
                <a:ext uri="{FF2B5EF4-FFF2-40B4-BE49-F238E27FC236}">
                  <a16:creationId xmlns="" xmlns:a16="http://schemas.microsoft.com/office/drawing/2014/main" id="{AD99EAD0-774D-4E88-89F7-D96B847FA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864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2" name="AutoShape 142">
              <a:extLst>
                <a:ext uri="{FF2B5EF4-FFF2-40B4-BE49-F238E27FC236}">
                  <a16:creationId xmlns="" xmlns:a16="http://schemas.microsoft.com/office/drawing/2014/main" id="{035AFDD7-75B1-4258-8C10-BCBB775E2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" y="3085"/>
              <a:ext cx="453" cy="179"/>
            </a:xfrm>
            <a:prstGeom prst="leftArrow">
              <a:avLst>
                <a:gd name="adj1" fmla="val 62241"/>
                <a:gd name="adj2" fmla="val 41921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913" name="AutoShape 143">
              <a:extLst>
                <a:ext uri="{FF2B5EF4-FFF2-40B4-BE49-F238E27FC236}">
                  <a16:creationId xmlns="" xmlns:a16="http://schemas.microsoft.com/office/drawing/2014/main" id="{079EBF46-2B61-4137-A6C9-93FEA2C78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" y="3349"/>
              <a:ext cx="1043" cy="148"/>
            </a:xfrm>
            <a:prstGeom prst="rightArrow">
              <a:avLst>
                <a:gd name="adj1" fmla="val 56250"/>
                <a:gd name="adj2" fmla="val 5491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914" name="Rectangle 144">
              <a:extLst>
                <a:ext uri="{FF2B5EF4-FFF2-40B4-BE49-F238E27FC236}">
                  <a16:creationId xmlns="" xmlns:a16="http://schemas.microsoft.com/office/drawing/2014/main" id="{9A1D838E-0292-4220-8D48-8195B713E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374"/>
              <a:ext cx="62" cy="43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915" name="Text Box 145">
              <a:extLst>
                <a:ext uri="{FF2B5EF4-FFF2-40B4-BE49-F238E27FC236}">
                  <a16:creationId xmlns="" xmlns:a16="http://schemas.microsoft.com/office/drawing/2014/main" id="{871BCF3B-1E46-4B16-AE75-DD8F807A8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3521"/>
              <a:ext cx="758" cy="40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PSW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/>
                <a:t>标志寄存器</a:t>
              </a:r>
            </a:p>
          </p:txBody>
        </p:sp>
        <p:sp>
          <p:nvSpPr>
            <p:cNvPr id="34916" name="AutoShape 146">
              <a:extLst>
                <a:ext uri="{FF2B5EF4-FFF2-40B4-BE49-F238E27FC236}">
                  <a16:creationId xmlns="" xmlns:a16="http://schemas.microsoft.com/office/drawing/2014/main" id="{BB7CFAD4-D63F-4E7C-AC9A-E192C3045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3641"/>
              <a:ext cx="245" cy="154"/>
            </a:xfrm>
            <a:prstGeom prst="rightArrow">
              <a:avLst>
                <a:gd name="adj1" fmla="val 50000"/>
                <a:gd name="adj2" fmla="val 39773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917" name="AutoShape 147">
              <a:extLst>
                <a:ext uri="{FF2B5EF4-FFF2-40B4-BE49-F238E27FC236}">
                  <a16:creationId xmlns="" xmlns:a16="http://schemas.microsoft.com/office/drawing/2014/main" id="{1C06B947-59C6-45D4-AEAB-B8EFDC01E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" y="3619"/>
              <a:ext cx="197" cy="149"/>
            </a:xfrm>
            <a:prstGeom prst="rightArrow">
              <a:avLst>
                <a:gd name="adj1" fmla="val 49796"/>
                <a:gd name="adj2" fmla="val 36151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918" name="AutoShape 148">
              <a:extLst>
                <a:ext uri="{FF2B5EF4-FFF2-40B4-BE49-F238E27FC236}">
                  <a16:creationId xmlns="" xmlns:a16="http://schemas.microsoft.com/office/drawing/2014/main" id="{5BD390E1-C194-49FE-83C4-E391FD0BF3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62" y="2605"/>
              <a:ext cx="969" cy="2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88 w 21600"/>
                <a:gd name="T13" fmla="*/ 3415 h 21600"/>
                <a:gd name="T14" fmla="*/ 18212 w 21600"/>
                <a:gd name="T15" fmla="*/ 1818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182" y="21600"/>
                  </a:lnTo>
                  <a:lnTo>
                    <a:pt x="1841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9" name="AutoShape 149">
              <a:extLst>
                <a:ext uri="{FF2B5EF4-FFF2-40B4-BE49-F238E27FC236}">
                  <a16:creationId xmlns="" xmlns:a16="http://schemas.microsoft.com/office/drawing/2014/main" id="{CFD44D31-4848-47D2-98D1-EE8567954F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48" y="2979"/>
              <a:ext cx="464" cy="259"/>
            </a:xfrm>
            <a:prstGeom prst="parallelogram">
              <a:avLst>
                <a:gd name="adj" fmla="val 67712"/>
              </a:avLst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920" name="Text Box 150">
              <a:extLst>
                <a:ext uri="{FF2B5EF4-FFF2-40B4-BE49-F238E27FC236}">
                  <a16:creationId xmlns="" xmlns:a16="http://schemas.microsoft.com/office/drawing/2014/main" id="{E7657771-85D9-4EB5-8E39-0C48A386E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" y="2501"/>
              <a:ext cx="217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运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算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器</a:t>
              </a:r>
              <a:endParaRPr lang="zh-CN" altLang="en-US" sz="1000"/>
            </a:p>
          </p:txBody>
        </p:sp>
        <p:sp>
          <p:nvSpPr>
            <p:cNvPr id="34921" name="AutoShape 151">
              <a:extLst>
                <a:ext uri="{FF2B5EF4-FFF2-40B4-BE49-F238E27FC236}">
                  <a16:creationId xmlns="" xmlns:a16="http://schemas.microsoft.com/office/drawing/2014/main" id="{636C8C62-8B7D-4DD1-BC42-4D36E44C2F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726" y="2111"/>
              <a:ext cx="144" cy="242"/>
            </a:xfrm>
            <a:prstGeom prst="rtTriangle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922" name="Rectangle 152">
              <a:extLst>
                <a:ext uri="{FF2B5EF4-FFF2-40B4-BE49-F238E27FC236}">
                  <a16:creationId xmlns="" xmlns:a16="http://schemas.microsoft.com/office/drawing/2014/main" id="{0D6C0443-8D62-4FC1-B2FA-1A3EC65EE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" y="2297"/>
              <a:ext cx="223" cy="15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923" name="AutoShape 153">
              <a:extLst>
                <a:ext uri="{FF2B5EF4-FFF2-40B4-BE49-F238E27FC236}">
                  <a16:creationId xmlns="" xmlns:a16="http://schemas.microsoft.com/office/drawing/2014/main" id="{83DF80D5-D091-4DFD-A7EE-15C71C6938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96" y="2401"/>
              <a:ext cx="61" cy="131"/>
            </a:xfrm>
            <a:prstGeom prst="rtTriangle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924" name="Rectangle 154">
              <a:extLst>
                <a:ext uri="{FF2B5EF4-FFF2-40B4-BE49-F238E27FC236}">
                  <a16:creationId xmlns="" xmlns:a16="http://schemas.microsoft.com/office/drawing/2014/main" id="{621CB3EB-20B3-4F6E-AD10-83091FC7D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" y="2502"/>
              <a:ext cx="64" cy="1194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925" name="Rectangle 155">
              <a:extLst>
                <a:ext uri="{FF2B5EF4-FFF2-40B4-BE49-F238E27FC236}">
                  <a16:creationId xmlns="" xmlns:a16="http://schemas.microsoft.com/office/drawing/2014/main" id="{3099CED6-2121-4028-A348-AEB7F79F3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2502"/>
              <a:ext cx="333" cy="9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926" name="Rectangle 156">
              <a:extLst>
                <a:ext uri="{FF2B5EF4-FFF2-40B4-BE49-F238E27FC236}">
                  <a16:creationId xmlns="" xmlns:a16="http://schemas.microsoft.com/office/drawing/2014/main" id="{542BA80C-7384-4687-821C-96B2CA39F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858"/>
              <a:ext cx="184" cy="9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927" name="Rectangle 157">
              <a:extLst>
                <a:ext uri="{FF2B5EF4-FFF2-40B4-BE49-F238E27FC236}">
                  <a16:creationId xmlns="" xmlns:a16="http://schemas.microsoft.com/office/drawing/2014/main" id="{C4BE172E-90EE-467E-AA67-BE95DA19A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" y="2863"/>
              <a:ext cx="84" cy="597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4928" name="Text Box 158">
              <a:extLst>
                <a:ext uri="{FF2B5EF4-FFF2-40B4-BE49-F238E27FC236}">
                  <a16:creationId xmlns="" xmlns:a16="http://schemas.microsoft.com/office/drawing/2014/main" id="{692D881F-98C1-443A-8E6A-7A664A2C0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0"/>
              <a:ext cx="14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/>
                <a:t>8088 </a:t>
              </a:r>
              <a:r>
                <a:rPr lang="zh-CN" altLang="en-US" sz="2400" b="1" dirty="0">
                  <a:ea typeface="楷体_GB2312" pitchFamily="49" charset="-122"/>
                </a:rPr>
                <a:t>编程结构</a:t>
              </a:r>
            </a:p>
          </p:txBody>
        </p:sp>
        <p:sp>
          <p:nvSpPr>
            <p:cNvPr id="34929" name="AutoShape 159">
              <a:extLst>
                <a:ext uri="{FF2B5EF4-FFF2-40B4-BE49-F238E27FC236}">
                  <a16:creationId xmlns="" xmlns:a16="http://schemas.microsoft.com/office/drawing/2014/main" id="{D1FEBE9C-1DAA-44B4-85D4-29EB5F8CAB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388" y="1553"/>
              <a:ext cx="254" cy="96"/>
            </a:xfrm>
            <a:prstGeom prst="triangle">
              <a:avLst>
                <a:gd name="adj" fmla="val 75588"/>
              </a:avLst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</p:grpSp>
    </p:spTree>
  </p:cSld>
  <p:clrMapOvr>
    <a:masterClrMapping/>
  </p:clrMapOvr>
  <p:transition advTm="142781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="" xmlns:a16="http://schemas.microsoft.com/office/drawing/2014/main" id="{A2838C63-11DB-45A3-809C-337F67192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8600"/>
            <a:ext cx="5638800" cy="14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</a:rPr>
              <a:t>(3)  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内存</a:t>
            </a:r>
          </a:p>
          <a:p>
            <a:pPr lvl="1" algn="just" eaLnBrk="1" hangingPunct="1"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内存是存储程序和数据的部件，</a:t>
            </a:r>
          </a:p>
          <a:p>
            <a:pPr lvl="1" algn="just" eaLnBrk="1" hangingPunct="1"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由地址译码器、内存单元等构成。</a:t>
            </a:r>
          </a:p>
        </p:txBody>
      </p:sp>
      <p:grpSp>
        <p:nvGrpSpPr>
          <p:cNvPr id="36867" name="Group 3">
            <a:extLst>
              <a:ext uri="{FF2B5EF4-FFF2-40B4-BE49-F238E27FC236}">
                <a16:creationId xmlns="" xmlns:a16="http://schemas.microsoft.com/office/drawing/2014/main" id="{00A603F0-A856-489B-B712-509B497F80DC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905000"/>
            <a:ext cx="7696200" cy="4424363"/>
            <a:chOff x="432" y="1200"/>
            <a:chExt cx="4848" cy="2787"/>
          </a:xfrm>
        </p:grpSpPr>
        <p:grpSp>
          <p:nvGrpSpPr>
            <p:cNvPr id="36868" name="Group 4">
              <a:extLst>
                <a:ext uri="{FF2B5EF4-FFF2-40B4-BE49-F238E27FC236}">
                  <a16:creationId xmlns="" xmlns:a16="http://schemas.microsoft.com/office/drawing/2014/main" id="{855AB1B9-A67D-4B45-A714-4A481CDD3A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200"/>
              <a:ext cx="4848" cy="2565"/>
              <a:chOff x="480" y="1538"/>
              <a:chExt cx="4848" cy="2565"/>
            </a:xfrm>
          </p:grpSpPr>
          <p:sp>
            <p:nvSpPr>
              <p:cNvPr id="36870" name="Text Box 5">
                <a:extLst>
                  <a:ext uri="{FF2B5EF4-FFF2-40B4-BE49-F238E27FC236}">
                    <a16:creationId xmlns="" xmlns:a16="http://schemas.microsoft.com/office/drawing/2014/main" id="{DE7399E3-9707-4533-96ED-3A33BDC586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1" y="2750"/>
                <a:ext cx="944" cy="22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ea typeface="楷体_GB2312" pitchFamily="49" charset="-122"/>
                  </a:rPr>
                  <a:t>n</a:t>
                </a:r>
                <a:r>
                  <a:rPr lang="zh-CN" altLang="en-US" sz="2400" b="1">
                    <a:ea typeface="楷体_GB2312" pitchFamily="49" charset="-122"/>
                  </a:rPr>
                  <a:t>根</a:t>
                </a:r>
                <a:endParaRPr lang="zh-CN" altLang="en-US" sz="3600" b="1"/>
              </a:p>
            </p:txBody>
          </p:sp>
          <p:sp>
            <p:nvSpPr>
              <p:cNvPr id="36871" name="Rectangle 6">
                <a:extLst>
                  <a:ext uri="{FF2B5EF4-FFF2-40B4-BE49-F238E27FC236}">
                    <a16:creationId xmlns="" xmlns:a16="http://schemas.microsoft.com/office/drawing/2014/main" id="{09EA5479-05C3-4329-BA2C-D9BE8215F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1586"/>
                <a:ext cx="3094" cy="2447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6872" name="Text Box 7">
                <a:extLst>
                  <a:ext uri="{FF2B5EF4-FFF2-40B4-BE49-F238E27FC236}">
                    <a16:creationId xmlns="" xmlns:a16="http://schemas.microsoft.com/office/drawing/2014/main" id="{81BF23F2-B1B4-43E4-AA9D-4F3E256294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1680"/>
                <a:ext cx="434" cy="2423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36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36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ea typeface="楷体_GB2312" pitchFamily="49" charset="-122"/>
                  </a:rPr>
                  <a:t>C</a:t>
                </a:r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400" b="1">
                  <a:ea typeface="楷体_GB2312" pitchFamily="49" charset="-122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ea typeface="楷体_GB2312" pitchFamily="49" charset="-122"/>
                  </a:rPr>
                  <a:t>P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400" b="1">
                  <a:ea typeface="楷体_GB2312" pitchFamily="49" charset="-122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ea typeface="楷体_GB2312" pitchFamily="49" charset="-122"/>
                  </a:rPr>
                  <a:t>U</a:t>
                </a:r>
                <a:endParaRPr lang="en-US" altLang="zh-CN" sz="1000"/>
              </a:p>
            </p:txBody>
          </p:sp>
          <p:sp>
            <p:nvSpPr>
              <p:cNvPr id="36873" name="Text Box 8">
                <a:extLst>
                  <a:ext uri="{FF2B5EF4-FFF2-40B4-BE49-F238E27FC236}">
                    <a16:creationId xmlns="" xmlns:a16="http://schemas.microsoft.com/office/drawing/2014/main" id="{06E3D26B-9369-4598-AE2C-9824A523D4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0" y="2400"/>
                <a:ext cx="936" cy="2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ea typeface="楷体_GB2312" pitchFamily="49" charset="-122"/>
                  </a:rPr>
                  <a:t>地址线</a:t>
                </a:r>
                <a:r>
                  <a:rPr lang="en-US" altLang="zh-CN" sz="2400" b="1">
                    <a:ea typeface="楷体_GB2312" pitchFamily="49" charset="-122"/>
                  </a:rPr>
                  <a:t>AB</a:t>
                </a:r>
                <a:endParaRPr lang="en-US" altLang="zh-CN" sz="36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000"/>
              </a:p>
            </p:txBody>
          </p:sp>
          <p:sp>
            <p:nvSpPr>
              <p:cNvPr id="36874" name="Text Box 9">
                <a:extLst>
                  <a:ext uri="{FF2B5EF4-FFF2-40B4-BE49-F238E27FC236}">
                    <a16:creationId xmlns="" xmlns:a16="http://schemas.microsoft.com/office/drawing/2014/main" id="{047998C7-6A40-4EB7-8334-7C0DB7A5FD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0" y="1538"/>
                <a:ext cx="953" cy="22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ea typeface="楷体_GB2312" pitchFamily="49" charset="-122"/>
                  </a:rPr>
                  <a:t>数据线</a:t>
                </a:r>
                <a:r>
                  <a:rPr lang="en-US" altLang="zh-CN" sz="2400" b="1">
                    <a:ea typeface="楷体_GB2312" pitchFamily="49" charset="-122"/>
                  </a:rPr>
                  <a:t>DB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000"/>
              </a:p>
            </p:txBody>
          </p:sp>
          <p:sp>
            <p:nvSpPr>
              <p:cNvPr id="36875" name="Text Box 10">
                <a:extLst>
                  <a:ext uri="{FF2B5EF4-FFF2-40B4-BE49-F238E27FC236}">
                    <a16:creationId xmlns="" xmlns:a16="http://schemas.microsoft.com/office/drawing/2014/main" id="{E4002A7A-6110-45FB-A33F-017FF798E1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0" y="3439"/>
                <a:ext cx="917" cy="21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ea typeface="楷体_GB2312" pitchFamily="49" charset="-122"/>
                  </a:rPr>
                  <a:t>控制线</a:t>
                </a:r>
                <a:r>
                  <a:rPr lang="en-US" altLang="zh-CN" sz="2400" b="1">
                    <a:ea typeface="楷体_GB2312" pitchFamily="49" charset="-122"/>
                  </a:rPr>
                  <a:t>CB</a:t>
                </a:r>
                <a:endParaRPr lang="en-US" altLang="zh-CN" sz="36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000"/>
              </a:p>
            </p:txBody>
          </p:sp>
          <p:sp>
            <p:nvSpPr>
              <p:cNvPr id="36876" name="Text Box 11">
                <a:extLst>
                  <a:ext uri="{FF2B5EF4-FFF2-40B4-BE49-F238E27FC236}">
                    <a16:creationId xmlns="" xmlns:a16="http://schemas.microsoft.com/office/drawing/2014/main" id="{EC9DAC24-B89D-48E9-8DA6-FAFA8FDC72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4" y="2061"/>
                <a:ext cx="313" cy="1481"/>
              </a:xfrm>
              <a:prstGeom prst="rect">
                <a:avLst/>
              </a:prstGeom>
              <a:solidFill>
                <a:srgbClr val="33CC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8800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ea typeface="楷体_GB2312" pitchFamily="49" charset="-122"/>
                  </a:rPr>
                  <a:t>地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ea typeface="楷体_GB2312" pitchFamily="49" charset="-122"/>
                  </a:rPr>
                  <a:t>址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ea typeface="楷体_GB2312" pitchFamily="49" charset="-122"/>
                  </a:rPr>
                  <a:t>译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ea typeface="楷体_GB2312" pitchFamily="49" charset="-122"/>
                  </a:rPr>
                  <a:t>码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ea typeface="楷体_GB2312" pitchFamily="49" charset="-122"/>
                  </a:rPr>
                  <a:t>器</a:t>
                </a:r>
                <a:endParaRPr lang="zh-CN" altLang="en-US" sz="2200" b="1"/>
              </a:p>
            </p:txBody>
          </p:sp>
          <p:grpSp>
            <p:nvGrpSpPr>
              <p:cNvPr id="36877" name="Group 12">
                <a:extLst>
                  <a:ext uri="{FF2B5EF4-FFF2-40B4-BE49-F238E27FC236}">
                    <a16:creationId xmlns="" xmlns:a16="http://schemas.microsoft.com/office/drawing/2014/main" id="{24200367-0AF3-4E04-B6B7-FEA6EAFC7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99" y="2061"/>
                <a:ext cx="1029" cy="1481"/>
                <a:chOff x="7740" y="3777"/>
                <a:chExt cx="2302" cy="4683"/>
              </a:xfrm>
            </p:grpSpPr>
            <p:grpSp>
              <p:nvGrpSpPr>
                <p:cNvPr id="36894" name="Group 13">
                  <a:extLst>
                    <a:ext uri="{FF2B5EF4-FFF2-40B4-BE49-F238E27FC236}">
                      <a16:creationId xmlns="" xmlns:a16="http://schemas.microsoft.com/office/drawing/2014/main" id="{9C28F882-22E9-4784-88B8-FCE9BFB1DA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40" y="3777"/>
                  <a:ext cx="2300" cy="2021"/>
                  <a:chOff x="5900" y="3777"/>
                  <a:chExt cx="2268" cy="1725"/>
                </a:xfrm>
              </p:grpSpPr>
              <p:sp>
                <p:nvSpPr>
                  <p:cNvPr id="36902" name="Text Box 14">
                    <a:extLst>
                      <a:ext uri="{FF2B5EF4-FFF2-40B4-BE49-F238E27FC236}">
                        <a16:creationId xmlns="" xmlns:a16="http://schemas.microsoft.com/office/drawing/2014/main" id="{FB83BC60-DAC6-46FF-AD2B-FAAA29658DE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00" y="3777"/>
                    <a:ext cx="2268" cy="575"/>
                  </a:xfrm>
                  <a:prstGeom prst="rect">
                    <a:avLst/>
                  </a:prstGeom>
                  <a:solidFill>
                    <a:srgbClr val="CC99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65000"/>
                      <a:buFont typeface="Wingdings" panose="05000000000000000000" pitchFamily="2" charset="2"/>
                      <a:buChar char="v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 b="1">
                        <a:ea typeface="楷体_GB2312" pitchFamily="49" charset="-122"/>
                      </a:rPr>
                      <a:t>11001100</a:t>
                    </a:r>
                    <a:endParaRPr lang="en-US" altLang="zh-CN" sz="2200" b="1"/>
                  </a:p>
                </p:txBody>
              </p:sp>
              <p:sp>
                <p:nvSpPr>
                  <p:cNvPr id="36903" name="Text Box 15">
                    <a:extLst>
                      <a:ext uri="{FF2B5EF4-FFF2-40B4-BE49-F238E27FC236}">
                        <a16:creationId xmlns="" xmlns:a16="http://schemas.microsoft.com/office/drawing/2014/main" id="{F2893F60-6D95-442B-A3D9-DC44278D1FF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00" y="4352"/>
                    <a:ext cx="2268" cy="575"/>
                  </a:xfrm>
                  <a:prstGeom prst="rect">
                    <a:avLst/>
                  </a:prstGeom>
                  <a:solidFill>
                    <a:srgbClr val="CC99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65000"/>
                      <a:buFont typeface="Wingdings" panose="05000000000000000000" pitchFamily="2" charset="2"/>
                      <a:buChar char="v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 b="1">
                        <a:ea typeface="楷体_GB2312" pitchFamily="49" charset="-122"/>
                      </a:rPr>
                      <a:t>00110011</a:t>
                    </a:r>
                    <a:endParaRPr lang="en-US" altLang="zh-CN" sz="2200" b="1"/>
                  </a:p>
                </p:txBody>
              </p:sp>
              <p:sp>
                <p:nvSpPr>
                  <p:cNvPr id="36904" name="Text Box 16">
                    <a:extLst>
                      <a:ext uri="{FF2B5EF4-FFF2-40B4-BE49-F238E27FC236}">
                        <a16:creationId xmlns="" xmlns:a16="http://schemas.microsoft.com/office/drawing/2014/main" id="{A5C08349-942F-465A-B20D-E16CF9AD50C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00" y="4927"/>
                    <a:ext cx="2268" cy="575"/>
                  </a:xfrm>
                  <a:prstGeom prst="rect">
                    <a:avLst/>
                  </a:prstGeom>
                  <a:solidFill>
                    <a:srgbClr val="CC99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65000"/>
                      <a:buFont typeface="Wingdings" panose="05000000000000000000" pitchFamily="2" charset="2"/>
                      <a:buChar char="v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 b="1">
                        <a:ea typeface="楷体_GB2312" pitchFamily="49" charset="-122"/>
                      </a:rPr>
                      <a:t>10101010</a:t>
                    </a:r>
                    <a:endParaRPr lang="en-US" altLang="zh-CN" sz="2200" b="1"/>
                  </a:p>
                </p:txBody>
              </p:sp>
            </p:grpSp>
            <p:sp>
              <p:nvSpPr>
                <p:cNvPr id="36895" name="Text Box 17">
                  <a:extLst>
                    <a:ext uri="{FF2B5EF4-FFF2-40B4-BE49-F238E27FC236}">
                      <a16:creationId xmlns="" xmlns:a16="http://schemas.microsoft.com/office/drawing/2014/main" id="{F9E25791-4F99-4383-BEC2-D8B0853AC2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40" y="5798"/>
                  <a:ext cx="2300" cy="673"/>
                </a:xfrm>
                <a:prstGeom prst="rect">
                  <a:avLst/>
                </a:prstGeom>
                <a:solidFill>
                  <a:srgbClr val="CC99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ea typeface="楷体_GB2312" pitchFamily="49" charset="-122"/>
                    </a:rPr>
                    <a:t>11110000</a:t>
                  </a:r>
                </a:p>
              </p:txBody>
            </p:sp>
            <p:sp>
              <p:nvSpPr>
                <p:cNvPr id="36896" name="Text Box 18">
                  <a:extLst>
                    <a:ext uri="{FF2B5EF4-FFF2-40B4-BE49-F238E27FC236}">
                      <a16:creationId xmlns="" xmlns:a16="http://schemas.microsoft.com/office/drawing/2014/main" id="{CE3494EF-65B2-4906-A123-7B53484DA2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40" y="6471"/>
                  <a:ext cx="2300" cy="1324"/>
                </a:xfrm>
                <a:prstGeom prst="rect">
                  <a:avLst/>
                </a:prstGeom>
                <a:solidFill>
                  <a:srgbClr val="CC99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200" b="1"/>
                </a:p>
              </p:txBody>
            </p:sp>
            <p:sp>
              <p:nvSpPr>
                <p:cNvPr id="36897" name="Text Box 19">
                  <a:extLst>
                    <a:ext uri="{FF2B5EF4-FFF2-40B4-BE49-F238E27FC236}">
                      <a16:creationId xmlns="" xmlns:a16="http://schemas.microsoft.com/office/drawing/2014/main" id="{4F8FF723-B28E-40CC-B878-1C7F01BFD2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40" y="7786"/>
                  <a:ext cx="2302" cy="674"/>
                </a:xfrm>
                <a:prstGeom prst="rect">
                  <a:avLst/>
                </a:prstGeom>
                <a:solidFill>
                  <a:srgbClr val="CC99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ea typeface="楷体_GB2312" pitchFamily="49" charset="-122"/>
                    </a:rPr>
                    <a:t>10001000</a:t>
                  </a:r>
                  <a:endParaRPr lang="en-US" altLang="zh-CN" sz="3600" b="1"/>
                </a:p>
              </p:txBody>
            </p:sp>
            <p:grpSp>
              <p:nvGrpSpPr>
                <p:cNvPr id="36898" name="Group 20">
                  <a:extLst>
                    <a:ext uri="{FF2B5EF4-FFF2-40B4-BE49-F238E27FC236}">
                      <a16:creationId xmlns="" xmlns:a16="http://schemas.microsoft.com/office/drawing/2014/main" id="{5435C6B9-75DF-42DA-B67F-FAB6CDB72A4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856" y="6776"/>
                  <a:ext cx="86" cy="679"/>
                  <a:chOff x="8856" y="6776"/>
                  <a:chExt cx="86" cy="679"/>
                </a:xfrm>
              </p:grpSpPr>
              <p:sp>
                <p:nvSpPr>
                  <p:cNvPr id="36899" name="Oval 21">
                    <a:extLst>
                      <a:ext uri="{FF2B5EF4-FFF2-40B4-BE49-F238E27FC236}">
                        <a16:creationId xmlns="" xmlns:a16="http://schemas.microsoft.com/office/drawing/2014/main" id="{01125037-7D0F-483C-A9FD-62DBB55139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56" y="6776"/>
                    <a:ext cx="86" cy="100"/>
                  </a:xfrm>
                  <a:prstGeom prst="ellipse">
                    <a:avLst/>
                  </a:prstGeom>
                  <a:solidFill>
                    <a:srgbClr val="CC99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65000"/>
                      <a:buFont typeface="Wingdings" panose="05000000000000000000" pitchFamily="2" charset="2"/>
                      <a:buChar char="v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/>
                  </a:p>
                </p:txBody>
              </p:sp>
              <p:sp>
                <p:nvSpPr>
                  <p:cNvPr id="36900" name="Oval 22">
                    <a:extLst>
                      <a:ext uri="{FF2B5EF4-FFF2-40B4-BE49-F238E27FC236}">
                        <a16:creationId xmlns="" xmlns:a16="http://schemas.microsoft.com/office/drawing/2014/main" id="{1F678AB4-B91B-4520-AB00-D6D933745C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56" y="7057"/>
                    <a:ext cx="86" cy="100"/>
                  </a:xfrm>
                  <a:prstGeom prst="ellipse">
                    <a:avLst/>
                  </a:prstGeom>
                  <a:solidFill>
                    <a:srgbClr val="CC99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65000"/>
                      <a:buFont typeface="Wingdings" panose="05000000000000000000" pitchFamily="2" charset="2"/>
                      <a:buChar char="v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/>
                  </a:p>
                </p:txBody>
              </p:sp>
              <p:sp>
                <p:nvSpPr>
                  <p:cNvPr id="36901" name="Oval 23">
                    <a:extLst>
                      <a:ext uri="{FF2B5EF4-FFF2-40B4-BE49-F238E27FC236}">
                        <a16:creationId xmlns="" xmlns:a16="http://schemas.microsoft.com/office/drawing/2014/main" id="{461EDB34-3567-4867-85B2-38742048ED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56" y="7356"/>
                    <a:ext cx="86" cy="99"/>
                  </a:xfrm>
                  <a:prstGeom prst="ellipse">
                    <a:avLst/>
                  </a:prstGeom>
                  <a:solidFill>
                    <a:srgbClr val="CC99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65000"/>
                      <a:buFont typeface="Wingdings" panose="05000000000000000000" pitchFamily="2" charset="2"/>
                      <a:buChar char="v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65000"/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/>
                  </a:p>
                </p:txBody>
              </p:sp>
            </p:grpSp>
          </p:grpSp>
          <p:sp>
            <p:nvSpPr>
              <p:cNvPr id="36878" name="Line 24">
                <a:extLst>
                  <a:ext uri="{FF2B5EF4-FFF2-40B4-BE49-F238E27FC236}">
                    <a16:creationId xmlns="" xmlns:a16="http://schemas.microsoft.com/office/drawing/2014/main" id="{5A5C433A-D9F6-4B2D-810E-BE290E82C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208"/>
                <a:ext cx="125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9" name="Text Box 25">
                <a:extLst>
                  <a:ext uri="{FF2B5EF4-FFF2-40B4-BE49-F238E27FC236}">
                    <a16:creationId xmlns="" xmlns:a16="http://schemas.microsoft.com/office/drawing/2014/main" id="{ADA41234-B09F-4D2A-A6A2-97F718FCF1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2016"/>
                <a:ext cx="1008" cy="7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ea typeface="楷体_GB2312" pitchFamily="49" charset="-122"/>
                  </a:rPr>
                  <a:t>地址</a:t>
                </a:r>
                <a:r>
                  <a:rPr lang="en-US" altLang="zh-CN" sz="2000" b="1">
                    <a:ea typeface="楷体_GB2312" pitchFamily="49" charset="-122"/>
                  </a:rPr>
                  <a:t>00...0000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ea typeface="楷体_GB2312" pitchFamily="49" charset="-122"/>
                  </a:rPr>
                  <a:t>地址</a:t>
                </a:r>
                <a:r>
                  <a:rPr lang="en-US" altLang="zh-CN" sz="2000" b="1">
                    <a:ea typeface="楷体_GB2312" pitchFamily="49" charset="-122"/>
                  </a:rPr>
                  <a:t>00...0001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ea typeface="楷体_GB2312" pitchFamily="49" charset="-122"/>
                  </a:rPr>
                  <a:t>地址</a:t>
                </a:r>
                <a:r>
                  <a:rPr lang="en-US" altLang="zh-CN" sz="2000" b="1">
                    <a:ea typeface="楷体_GB2312" pitchFamily="49" charset="-122"/>
                  </a:rPr>
                  <a:t>00...0010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ea typeface="楷体_GB2312" pitchFamily="49" charset="-122"/>
                  </a:rPr>
                  <a:t>地址</a:t>
                </a:r>
                <a:r>
                  <a:rPr lang="en-US" altLang="zh-CN" sz="2000" b="1">
                    <a:ea typeface="楷体_GB2312" pitchFamily="49" charset="-122"/>
                  </a:rPr>
                  <a:t>00...0011</a:t>
                </a:r>
              </a:p>
            </p:txBody>
          </p:sp>
          <p:sp>
            <p:nvSpPr>
              <p:cNvPr id="36880" name="Line 26">
                <a:extLst>
                  <a:ext uri="{FF2B5EF4-FFF2-40B4-BE49-F238E27FC236}">
                    <a16:creationId xmlns="" xmlns:a16="http://schemas.microsoft.com/office/drawing/2014/main" id="{946F62F4-7E0B-401D-903D-EFCB12D44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8" y="2391"/>
                <a:ext cx="125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1" name="Line 27">
                <a:extLst>
                  <a:ext uri="{FF2B5EF4-FFF2-40B4-BE49-F238E27FC236}">
                    <a16:creationId xmlns="" xmlns:a16="http://schemas.microsoft.com/office/drawing/2014/main" id="{E66932AA-E578-4FE6-BFDA-E210EF4F0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8" y="2586"/>
                <a:ext cx="125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2" name="Line 28">
                <a:extLst>
                  <a:ext uri="{FF2B5EF4-FFF2-40B4-BE49-F238E27FC236}">
                    <a16:creationId xmlns="" xmlns:a16="http://schemas.microsoft.com/office/drawing/2014/main" id="{7ED087B3-D153-4227-A8CB-95BFB3BB1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8" y="2795"/>
                <a:ext cx="125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3" name="Line 29">
                <a:extLst>
                  <a:ext uri="{FF2B5EF4-FFF2-40B4-BE49-F238E27FC236}">
                    <a16:creationId xmlns="" xmlns:a16="http://schemas.microsoft.com/office/drawing/2014/main" id="{C3117146-C072-43A4-BE08-F2ECC61B1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8" y="3484"/>
                <a:ext cx="125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4" name="Text Box 30">
                <a:extLst>
                  <a:ext uri="{FF2B5EF4-FFF2-40B4-BE49-F238E27FC236}">
                    <a16:creationId xmlns="" xmlns:a16="http://schemas.microsoft.com/office/drawing/2014/main" id="{FDBC8DBF-CC02-4C65-93EC-1958961952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306"/>
                <a:ext cx="1059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ea typeface="楷体_GB2312" pitchFamily="49" charset="-122"/>
                  </a:rPr>
                  <a:t>地址</a:t>
                </a:r>
                <a:r>
                  <a:rPr lang="en-US" altLang="zh-CN" sz="2000" b="1">
                    <a:ea typeface="楷体_GB2312" pitchFamily="49" charset="-122"/>
                  </a:rPr>
                  <a:t>11…1111</a:t>
                </a:r>
              </a:p>
            </p:txBody>
          </p:sp>
          <p:grpSp>
            <p:nvGrpSpPr>
              <p:cNvPr id="36885" name="Group 31">
                <a:extLst>
                  <a:ext uri="{FF2B5EF4-FFF2-40B4-BE49-F238E27FC236}">
                    <a16:creationId xmlns="" xmlns:a16="http://schemas.microsoft.com/office/drawing/2014/main" id="{1ABA198C-F34A-40B4-8C4C-4657E418E8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96" y="2974"/>
                <a:ext cx="54" cy="238"/>
                <a:chOff x="8856" y="6776"/>
                <a:chExt cx="86" cy="679"/>
              </a:xfrm>
            </p:grpSpPr>
            <p:sp>
              <p:nvSpPr>
                <p:cNvPr id="36891" name="Oval 32">
                  <a:extLst>
                    <a:ext uri="{FF2B5EF4-FFF2-40B4-BE49-F238E27FC236}">
                      <a16:creationId xmlns="" xmlns:a16="http://schemas.microsoft.com/office/drawing/2014/main" id="{83E483DF-07F3-440F-8B84-C989D28284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56" y="6776"/>
                  <a:ext cx="86" cy="100"/>
                </a:xfrm>
                <a:prstGeom prst="ellipse">
                  <a:avLst/>
                </a:prstGeom>
                <a:solidFill>
                  <a:srgbClr val="000000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36892" name="Oval 33">
                  <a:extLst>
                    <a:ext uri="{FF2B5EF4-FFF2-40B4-BE49-F238E27FC236}">
                      <a16:creationId xmlns="" xmlns:a16="http://schemas.microsoft.com/office/drawing/2014/main" id="{F10714B7-C8EF-48CD-8866-270A279E20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56" y="7057"/>
                  <a:ext cx="86" cy="100"/>
                </a:xfrm>
                <a:prstGeom prst="ellipse">
                  <a:avLst/>
                </a:prstGeom>
                <a:solidFill>
                  <a:srgbClr val="000000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36893" name="Oval 34">
                  <a:extLst>
                    <a:ext uri="{FF2B5EF4-FFF2-40B4-BE49-F238E27FC236}">
                      <a16:creationId xmlns="" xmlns:a16="http://schemas.microsoft.com/office/drawing/2014/main" id="{6C139853-FEA3-4C01-9712-CF0DA99EAC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56" y="7356"/>
                  <a:ext cx="86" cy="99"/>
                </a:xfrm>
                <a:prstGeom prst="ellipse">
                  <a:avLst/>
                </a:prstGeom>
                <a:solidFill>
                  <a:srgbClr val="000000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v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/>
                </a:p>
              </p:txBody>
            </p:sp>
          </p:grpSp>
          <p:sp>
            <p:nvSpPr>
              <p:cNvPr id="36886" name="AutoShape 35">
                <a:extLst>
                  <a:ext uri="{FF2B5EF4-FFF2-40B4-BE49-F238E27FC236}">
                    <a16:creationId xmlns="" xmlns:a16="http://schemas.microsoft.com/office/drawing/2014/main" id="{B084E40B-09FB-41C9-9A1D-C12CE5779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3636"/>
                <a:ext cx="3648" cy="203"/>
              </a:xfrm>
              <a:prstGeom prst="leftArrow">
                <a:avLst>
                  <a:gd name="adj1" fmla="val 62185"/>
                  <a:gd name="adj2" fmla="val 94678"/>
                </a:avLst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6887" name="AutoShape 36">
                <a:extLst>
                  <a:ext uri="{FF2B5EF4-FFF2-40B4-BE49-F238E27FC236}">
                    <a16:creationId xmlns="" xmlns:a16="http://schemas.microsoft.com/office/drawing/2014/main" id="{6EAB589F-3AC3-4E11-A32E-3F60B5BB2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3554"/>
                <a:ext cx="286" cy="247"/>
              </a:xfrm>
              <a:prstGeom prst="upArrow">
                <a:avLst>
                  <a:gd name="adj1" fmla="val 50000"/>
                  <a:gd name="adj2" fmla="val 30769"/>
                </a:avLst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6888" name="AutoShape 37">
                <a:extLst>
                  <a:ext uri="{FF2B5EF4-FFF2-40B4-BE49-F238E27FC236}">
                    <a16:creationId xmlns="" xmlns:a16="http://schemas.microsoft.com/office/drawing/2014/main" id="{78F9BF7E-299E-4B61-8953-4F97E8EA5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" y="1778"/>
                <a:ext cx="304" cy="298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6889" name="AutoShape 38">
                <a:extLst>
                  <a:ext uri="{FF2B5EF4-FFF2-40B4-BE49-F238E27FC236}">
                    <a16:creationId xmlns="" xmlns:a16="http://schemas.microsoft.com/office/drawing/2014/main" id="{6EF9FA6D-DCA8-40A7-8D46-8DC10381D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1730"/>
                <a:ext cx="3771" cy="261"/>
              </a:xfrm>
              <a:prstGeom prst="leftArrow">
                <a:avLst>
                  <a:gd name="adj1" fmla="val 62185"/>
                  <a:gd name="adj2" fmla="val 6776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6890" name="AutoShape 39">
                <a:extLst>
                  <a:ext uri="{FF2B5EF4-FFF2-40B4-BE49-F238E27FC236}">
                    <a16:creationId xmlns="" xmlns:a16="http://schemas.microsoft.com/office/drawing/2014/main" id="{4B7A8ACF-9FDF-4E07-A50A-2EAE00D08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" y="2611"/>
                <a:ext cx="1583" cy="215"/>
              </a:xfrm>
              <a:prstGeom prst="rightArrow">
                <a:avLst>
                  <a:gd name="adj1" fmla="val 46472"/>
                  <a:gd name="adj2" fmla="val 97796"/>
                </a:avLst>
              </a:prstGeom>
              <a:solidFill>
                <a:srgbClr val="FFCC00"/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</p:grpSp>
        <p:sp>
          <p:nvSpPr>
            <p:cNvPr id="36869" name="Rectangle 40">
              <a:extLst>
                <a:ext uri="{FF2B5EF4-FFF2-40B4-BE49-F238E27FC236}">
                  <a16:creationId xmlns="" xmlns:a16="http://schemas.microsoft.com/office/drawing/2014/main" id="{3425AAFD-0104-4A56-B671-14208D43F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3696"/>
              <a:ext cx="14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ea typeface="楷体_GB2312" pitchFamily="49" charset="-122"/>
                </a:rPr>
                <a:t>内存结构示意图</a:t>
              </a:r>
            </a:p>
          </p:txBody>
        </p:sp>
      </p:grpSp>
    </p:spTree>
  </p:cSld>
  <p:clrMapOvr>
    <a:masterClrMapping/>
  </p:clrMapOvr>
  <p:transition advTm="108203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D38AA21-F12F-47C7-9259-78C5D9E4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77181"/>
            <a:ext cx="8596668" cy="1320800"/>
          </a:xfrm>
        </p:spPr>
        <p:txBody>
          <a:bodyPr/>
          <a:lstStyle/>
          <a:p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诺依曼结构和哈佛结构的区别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6ECA646-2941-4F75-98A3-3FE7002C6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207311"/>
            <a:ext cx="8596668" cy="4443381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冯</a:t>
            </a:r>
            <a:r>
              <a:rPr lang="en-US" altLang="zh-CN" sz="2400" dirty="0"/>
              <a:t>·</a:t>
            </a:r>
            <a:r>
              <a:rPr lang="zh-CN" altLang="en-US" sz="2400" dirty="0"/>
              <a:t>诺依曼结构，</a:t>
            </a:r>
            <a:r>
              <a:rPr lang="zh-CN" altLang="zh-CN" sz="2400" dirty="0"/>
              <a:t>也称普林斯顿结构</a:t>
            </a:r>
            <a:r>
              <a:rPr lang="zh-CN" altLang="en-US" sz="2400" dirty="0"/>
              <a:t>，是将程序和数据合并存储，</a:t>
            </a:r>
            <a:r>
              <a:rPr lang="zh-CN" altLang="zh-CN" sz="2400" dirty="0"/>
              <a:t>统一编址</a:t>
            </a:r>
            <a:r>
              <a:rPr lang="zh-CN" altLang="en-US" sz="2400" dirty="0"/>
              <a:t>，而哈佛结构</a:t>
            </a:r>
            <a:r>
              <a:rPr lang="zh-CN" altLang="zh-CN" sz="2400" dirty="0"/>
              <a:t>并未完全突破冯</a:t>
            </a:r>
            <a:r>
              <a:rPr lang="en-US" altLang="zh-CN" sz="2400" dirty="0"/>
              <a:t>.</a:t>
            </a:r>
            <a:r>
              <a:rPr lang="zh-CN" altLang="zh-CN" sz="2400" dirty="0"/>
              <a:t>诺伊曼架构</a:t>
            </a:r>
            <a:r>
              <a:rPr lang="zh-CN" altLang="en-US" sz="2400" dirty="0"/>
              <a:t>，只是将程序和数据分开存储</a:t>
            </a:r>
            <a:r>
              <a:rPr lang="zh-CN" altLang="en-US" sz="2400" b="1" dirty="0"/>
              <a:t>，</a:t>
            </a:r>
            <a:r>
              <a:rPr lang="zh-CN" altLang="zh-CN" sz="2400" dirty="0"/>
              <a:t>独立编址</a:t>
            </a:r>
            <a:r>
              <a:rPr lang="zh-CN" altLang="en-US" sz="2400" dirty="0"/>
              <a:t>，这样</a:t>
            </a:r>
            <a:r>
              <a:rPr lang="zh-CN" altLang="zh-CN" sz="2400" dirty="0"/>
              <a:t>数据和指令的储存可以同时进行</a:t>
            </a:r>
            <a:r>
              <a:rPr lang="zh-CN" altLang="en-US" sz="2400" dirty="0"/>
              <a:t>，提高了</a:t>
            </a:r>
            <a:r>
              <a:rPr lang="zh-CN" altLang="zh-CN" sz="2400" dirty="0"/>
              <a:t>执行效率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采用冯</a:t>
            </a:r>
            <a:r>
              <a:rPr lang="en-US" altLang="zh-CN" sz="2400" dirty="0"/>
              <a:t>·</a:t>
            </a:r>
            <a:r>
              <a:rPr lang="zh-CN" altLang="en-US" sz="2400" dirty="0"/>
              <a:t>诺依曼结构的微处理器比较多：</a:t>
            </a:r>
            <a:r>
              <a:rPr lang="zh-CN" altLang="en-US" sz="2400" dirty="0" smtClean="0"/>
              <a:t>包括</a:t>
            </a:r>
            <a:r>
              <a:rPr lang="en-US" altLang="zh-CN" sz="2400" dirty="0" smtClean="0">
                <a:solidFill>
                  <a:schemeClr val="accent1"/>
                </a:solidFill>
              </a:rPr>
              <a:t>Intel</a:t>
            </a:r>
            <a:r>
              <a:rPr lang="zh-CN" altLang="zh-CN" sz="2400" dirty="0"/>
              <a:t>公司</a:t>
            </a:r>
            <a:r>
              <a:rPr lang="zh-CN" altLang="zh-CN" sz="2400" dirty="0" smtClean="0"/>
              <a:t>的</a:t>
            </a:r>
            <a:r>
              <a:rPr lang="en-US" altLang="zh-CN" sz="2400" dirty="0" smtClean="0">
                <a:solidFill>
                  <a:schemeClr val="accent1"/>
                </a:solidFill>
              </a:rPr>
              <a:t>8086/8088</a:t>
            </a:r>
            <a:r>
              <a:rPr lang="zh-CN" altLang="zh-CN" sz="2400" dirty="0" smtClean="0"/>
              <a:t>中央处理器</a:t>
            </a:r>
            <a:r>
              <a:rPr lang="zh-CN" altLang="zh-CN" sz="2400" dirty="0"/>
              <a:t>、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Acorn</a:t>
            </a:r>
            <a:r>
              <a:rPr lang="zh-CN" altLang="zh-CN" sz="2400" dirty="0"/>
              <a:t>公司的</a:t>
            </a:r>
            <a:r>
              <a:rPr lang="en-US" altLang="zh-CN" sz="2400" dirty="0">
                <a:solidFill>
                  <a:schemeClr val="accent1"/>
                </a:solidFill>
              </a:rPr>
              <a:t>ARM7</a:t>
            </a:r>
            <a:r>
              <a:rPr lang="zh-CN" altLang="zh-CN" sz="2400" dirty="0">
                <a:solidFill>
                  <a:schemeClr val="accent1"/>
                </a:solidFill>
              </a:rPr>
              <a:t>、</a:t>
            </a:r>
            <a:r>
              <a:rPr lang="en-US" altLang="zh-CN" sz="2400" dirty="0">
                <a:solidFill>
                  <a:schemeClr val="accent1"/>
                </a:solidFill>
              </a:rPr>
              <a:t>MIPS</a:t>
            </a:r>
            <a:r>
              <a:rPr lang="zh-CN" altLang="zh-CN" sz="2400" dirty="0"/>
              <a:t>公司的</a:t>
            </a:r>
            <a:r>
              <a:rPr lang="en-US" altLang="zh-CN" sz="2400" dirty="0">
                <a:solidFill>
                  <a:schemeClr val="accent1"/>
                </a:solidFill>
              </a:rPr>
              <a:t>MIPS</a:t>
            </a:r>
            <a:r>
              <a:rPr lang="zh-CN" altLang="zh-CN" sz="2400" dirty="0"/>
              <a:t>处理器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r>
              <a:rPr lang="zh-CN" altLang="en-US" sz="2400" dirty="0"/>
              <a:t>采用哈佛结构的微处理器：</a:t>
            </a:r>
            <a:r>
              <a:rPr lang="en-US" altLang="zh-CN" sz="2400" dirty="0">
                <a:hlinkClick r:id="rId2"/>
              </a:rPr>
              <a:t>Microchip</a:t>
            </a:r>
            <a:r>
              <a:rPr lang="zh-CN" altLang="zh-CN" sz="2400" dirty="0"/>
              <a:t>公司的</a:t>
            </a:r>
            <a:r>
              <a:rPr lang="en-US" altLang="zh-CN" sz="2400" u="sng" dirty="0">
                <a:hlinkClick r:id="rId3"/>
              </a:rPr>
              <a:t>PIC</a:t>
            </a:r>
            <a:r>
              <a:rPr lang="zh-CN" altLang="zh-CN" sz="2400" dirty="0"/>
              <a:t>系列芯片，</a:t>
            </a:r>
            <a:r>
              <a:rPr lang="en-US" altLang="zh-CN" dirty="0"/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Motorola</a:t>
            </a:r>
            <a:r>
              <a:rPr lang="zh-CN" altLang="zh-CN" sz="2400" dirty="0"/>
              <a:t>的</a:t>
            </a:r>
            <a:r>
              <a:rPr lang="en-US" altLang="zh-CN" sz="2400" dirty="0">
                <a:solidFill>
                  <a:schemeClr val="accent1"/>
                </a:solidFill>
              </a:rPr>
              <a:t>MC68</a:t>
            </a:r>
            <a:r>
              <a:rPr lang="zh-CN" altLang="zh-CN" sz="2400" dirty="0"/>
              <a:t>系列、</a:t>
            </a:r>
            <a:r>
              <a:rPr lang="en-US" altLang="zh-CN" sz="2400" u="sng" dirty="0" err="1">
                <a:hlinkClick r:id="rId4"/>
              </a:rPr>
              <a:t>Zilog</a:t>
            </a:r>
            <a:r>
              <a:rPr lang="zh-CN" altLang="zh-CN" sz="2400" dirty="0"/>
              <a:t>公司的</a:t>
            </a:r>
            <a:r>
              <a:rPr lang="en-US" altLang="zh-CN" sz="2400" dirty="0">
                <a:solidFill>
                  <a:schemeClr val="accent1"/>
                </a:solidFill>
              </a:rPr>
              <a:t>Z8</a:t>
            </a:r>
            <a:r>
              <a:rPr lang="zh-CN" altLang="zh-CN" sz="2400" dirty="0"/>
              <a:t>系列、</a:t>
            </a:r>
            <a:r>
              <a:rPr lang="en-US" altLang="zh-CN" sz="2400" u="sng" dirty="0">
                <a:hlinkClick r:id="rId5"/>
              </a:rPr>
              <a:t>ATMEL</a:t>
            </a:r>
            <a:r>
              <a:rPr lang="zh-CN" altLang="zh-CN" sz="2400" dirty="0"/>
              <a:t>公司的</a:t>
            </a:r>
            <a:r>
              <a:rPr lang="en-US" altLang="zh-CN" sz="2400" dirty="0">
                <a:solidFill>
                  <a:schemeClr val="accent1"/>
                </a:solidFill>
              </a:rPr>
              <a:t>AVR</a:t>
            </a:r>
            <a:r>
              <a:rPr lang="zh-CN" altLang="zh-CN" sz="2400" dirty="0"/>
              <a:t>系列和</a:t>
            </a:r>
            <a:r>
              <a:rPr lang="en-US" altLang="zh-CN" sz="2400" dirty="0">
                <a:solidFill>
                  <a:schemeClr val="accent1"/>
                </a:solidFill>
              </a:rPr>
              <a:t>Acorn</a:t>
            </a:r>
            <a:r>
              <a:rPr lang="zh-CN" altLang="zh-CN" sz="2400" dirty="0"/>
              <a:t>公司的</a:t>
            </a:r>
            <a:r>
              <a:rPr lang="en-US" altLang="zh-CN" sz="2400" dirty="0">
                <a:solidFill>
                  <a:schemeClr val="accent1"/>
                </a:solidFill>
              </a:rPr>
              <a:t>ARM9</a:t>
            </a:r>
            <a:r>
              <a:rPr lang="zh-CN" altLang="zh-CN" sz="2400" dirty="0"/>
              <a:t>、</a:t>
            </a:r>
            <a:r>
              <a:rPr lang="en-US" altLang="zh-CN" sz="2400" dirty="0">
                <a:solidFill>
                  <a:schemeClr val="accent1"/>
                </a:solidFill>
              </a:rPr>
              <a:t>ARM10</a:t>
            </a:r>
            <a:r>
              <a:rPr lang="zh-CN" altLang="zh-CN" sz="2400" dirty="0"/>
              <a:t>和</a:t>
            </a:r>
            <a:r>
              <a:rPr lang="en-US" altLang="zh-CN" sz="2400" dirty="0">
                <a:solidFill>
                  <a:schemeClr val="accent1"/>
                </a:solidFill>
              </a:rPr>
              <a:t>ARM11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此外，</a:t>
            </a:r>
            <a:r>
              <a:rPr lang="zh-CN" altLang="zh-CN" sz="2400" dirty="0"/>
              <a:t>大多数</a:t>
            </a:r>
            <a:r>
              <a:rPr lang="zh-CN" altLang="en-US" sz="2400" dirty="0"/>
              <a:t>的</a:t>
            </a:r>
            <a:r>
              <a:rPr lang="en-US" altLang="zh-CN" sz="2400" dirty="0"/>
              <a:t>DSP</a:t>
            </a:r>
            <a:r>
              <a:rPr lang="zh-CN" altLang="zh-CN" sz="2400" dirty="0"/>
              <a:t>是哈佛结构的</a:t>
            </a:r>
            <a:r>
              <a:rPr lang="zh-CN" altLang="en-US" sz="2400" dirty="0"/>
              <a:t>，</a:t>
            </a:r>
            <a:r>
              <a:rPr lang="zh-CN" altLang="zh-CN" sz="2400" dirty="0"/>
              <a:t>在嵌入式应用领域，哈佛结构拥有绝对的优势</a:t>
            </a:r>
            <a:r>
              <a:rPr lang="zh-CN" altLang="en-US" sz="2400" dirty="0"/>
              <a:t>。</a:t>
            </a:r>
            <a:endParaRPr lang="en-US" altLang="zh-CN" sz="2400" b="1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99869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95114E-206D-432E-B847-4EABD4F2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 smtClean="0"/>
              <a:t>周学习内容及重点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89C53BB-B547-4561-8AAB-8439CEE1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67" y="1712185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章 重点</a:t>
            </a:r>
            <a:r>
              <a:rPr lang="zh-CN" altLang="en-US" sz="3200" dirty="0"/>
              <a:t>要求</a:t>
            </a:r>
            <a:r>
              <a:rPr lang="zh-CN" altLang="en-US" sz="3200" dirty="0" smtClean="0"/>
              <a:t>掌握：</a:t>
            </a:r>
            <a:endParaRPr lang="en-US" altLang="zh-CN" sz="3200" dirty="0" smtClean="0"/>
          </a:p>
          <a:p>
            <a:r>
              <a:rPr lang="en-US" altLang="zh-CN" sz="2400" dirty="0" smtClean="0"/>
              <a:t>1. </a:t>
            </a:r>
            <a:r>
              <a:rPr lang="zh-CN" altLang="en-US" sz="2400" dirty="0" smtClean="0"/>
              <a:t>微机的主要组成部件；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、微机的主要性能指标；</a:t>
            </a:r>
            <a:endParaRPr lang="en-US" altLang="zh-CN" sz="2400" dirty="0" smtClean="0"/>
          </a:p>
          <a:p>
            <a:r>
              <a:rPr lang="zh-CN" altLang="en-US" sz="3200" dirty="0" smtClean="0"/>
              <a:t>第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章第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节 重点要求掌握：</a:t>
            </a:r>
            <a:endParaRPr lang="en-US" altLang="zh-CN" sz="3200" dirty="0" smtClean="0"/>
          </a:p>
          <a:p>
            <a:r>
              <a:rPr lang="en-US" altLang="zh-CN" sz="2400" dirty="0" smtClean="0"/>
              <a:t>1. 8088/8086</a:t>
            </a:r>
            <a:r>
              <a:rPr lang="zh-CN" altLang="en-US" sz="2400" dirty="0" smtClean="0"/>
              <a:t>的内部结构，熟练掌握</a:t>
            </a:r>
            <a:r>
              <a:rPr lang="en-US" altLang="zh-CN" sz="2400" dirty="0" smtClean="0"/>
              <a:t>8088/8086</a:t>
            </a:r>
            <a:r>
              <a:rPr lang="zh-CN" altLang="en-US" sz="2400" dirty="0" smtClean="0"/>
              <a:t>的两个部件：总线接口部件</a:t>
            </a:r>
            <a:r>
              <a:rPr lang="en-US" altLang="zh-CN" sz="2400" dirty="0" smtClean="0"/>
              <a:t>BIU</a:t>
            </a:r>
            <a:r>
              <a:rPr lang="zh-CN" altLang="en-US" sz="2400" dirty="0" smtClean="0"/>
              <a:t>和执行部件</a:t>
            </a:r>
            <a:r>
              <a:rPr lang="en-US" altLang="zh-CN" sz="2400" dirty="0" smtClean="0"/>
              <a:t>EU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、理解并记忆</a:t>
            </a:r>
            <a:r>
              <a:rPr lang="en-US" altLang="zh-CN" sz="2400" dirty="0" smtClean="0"/>
              <a:t>14</a:t>
            </a:r>
            <a:r>
              <a:rPr lang="zh-CN" altLang="en-US" sz="2400" dirty="0" smtClean="0"/>
              <a:t>个寄存器 ；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xmlns="" val="329859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="" xmlns:a16="http://schemas.microsoft.com/office/drawing/2014/main" id="{2039131F-0376-4A87-8F36-00EA9639A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7022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I/O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接口结构示意图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="" xmlns:a16="http://schemas.microsoft.com/office/drawing/2014/main" id="{621EF6E5-3238-4060-9537-939564B68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695028"/>
            <a:ext cx="784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楷体_GB2312" pitchFamily="49" charset="-122"/>
              </a:rPr>
              <a:t>CPU</a:t>
            </a:r>
            <a:r>
              <a:rPr lang="zh-CN" altLang="en-US" sz="2400" b="1" dirty="0">
                <a:ea typeface="楷体_GB2312" pitchFamily="49" charset="-122"/>
              </a:rPr>
              <a:t>通过对</a:t>
            </a:r>
            <a:r>
              <a:rPr lang="en-US" altLang="zh-CN" sz="2400" b="1" dirty="0">
                <a:ea typeface="楷体_GB2312" pitchFamily="49" charset="-122"/>
              </a:rPr>
              <a:t>I/O</a:t>
            </a:r>
            <a:r>
              <a:rPr lang="zh-CN" altLang="en-US" sz="2400" b="1" dirty="0">
                <a:ea typeface="楷体_GB2312" pitchFamily="49" charset="-122"/>
              </a:rPr>
              <a:t>端口进行读</a:t>
            </a:r>
            <a:r>
              <a:rPr lang="en-US" altLang="zh-CN" sz="2400" b="1" dirty="0">
                <a:ea typeface="楷体_GB2312" pitchFamily="49" charset="-122"/>
              </a:rPr>
              <a:t>/</a:t>
            </a:r>
            <a:r>
              <a:rPr lang="zh-CN" altLang="en-US" sz="2400" b="1" dirty="0">
                <a:ea typeface="楷体_GB2312" pitchFamily="49" charset="-122"/>
              </a:rPr>
              <a:t>写操作，实现对外设的控制。</a:t>
            </a:r>
          </a:p>
        </p:txBody>
      </p:sp>
      <p:grpSp>
        <p:nvGrpSpPr>
          <p:cNvPr id="45060" name="Group 4">
            <a:extLst>
              <a:ext uri="{FF2B5EF4-FFF2-40B4-BE49-F238E27FC236}">
                <a16:creationId xmlns="" xmlns:a16="http://schemas.microsoft.com/office/drawing/2014/main" id="{9905A8C8-63B4-4F24-9B4B-67BF0E6DD0C6}"/>
              </a:ext>
            </a:extLst>
          </p:cNvPr>
          <p:cNvGrpSpPr>
            <a:grpSpLocks/>
          </p:cNvGrpSpPr>
          <p:nvPr/>
        </p:nvGrpSpPr>
        <p:grpSpPr bwMode="auto">
          <a:xfrm>
            <a:off x="1906590" y="1464815"/>
            <a:ext cx="8151812" cy="3733800"/>
            <a:chOff x="240" y="1536"/>
            <a:chExt cx="5136" cy="2352"/>
          </a:xfrm>
        </p:grpSpPr>
        <p:sp>
          <p:nvSpPr>
            <p:cNvPr id="45061" name="Rectangle 5">
              <a:extLst>
                <a:ext uri="{FF2B5EF4-FFF2-40B4-BE49-F238E27FC236}">
                  <a16:creationId xmlns="" xmlns:a16="http://schemas.microsoft.com/office/drawing/2014/main" id="{491964BA-84B6-4188-A6F6-91F764AD7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536"/>
              <a:ext cx="2809" cy="2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45062" name="AutoShape 6">
              <a:extLst>
                <a:ext uri="{FF2B5EF4-FFF2-40B4-BE49-F238E27FC236}">
                  <a16:creationId xmlns="" xmlns:a16="http://schemas.microsoft.com/office/drawing/2014/main" id="{DA05A404-2AED-47F9-8F7C-7A70116BF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1567"/>
              <a:ext cx="238" cy="2225"/>
            </a:xfrm>
            <a:prstGeom prst="upDownArrow">
              <a:avLst>
                <a:gd name="adj1" fmla="val 52981"/>
                <a:gd name="adj2" fmla="val 44623"/>
              </a:avLst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45063" name="Text Box 7">
              <a:extLst>
                <a:ext uri="{FF2B5EF4-FFF2-40B4-BE49-F238E27FC236}">
                  <a16:creationId xmlns="" xmlns:a16="http://schemas.microsoft.com/office/drawing/2014/main" id="{59F6E1AB-881B-43FC-9E3F-98EAF47B4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5" y="1729"/>
              <a:ext cx="999" cy="587"/>
            </a:xfrm>
            <a:prstGeom prst="rect">
              <a:avLst/>
            </a:prstGeom>
            <a:solidFill>
              <a:srgbClr val="9933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ts val="1800"/>
                </a:spcBef>
                <a:buClrTx/>
                <a:buSzTx/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楷体_GB2312" pitchFamily="49" charset="-122"/>
                </a:rPr>
                <a:t>I/O</a:t>
              </a:r>
              <a:r>
                <a:rPr lang="zh-CN" altLang="en-US" sz="2400" b="1">
                  <a:solidFill>
                    <a:schemeClr val="bg1"/>
                  </a:solidFill>
                  <a:ea typeface="楷体_GB2312" pitchFamily="49" charset="-122"/>
                </a:rPr>
                <a:t>端口</a:t>
              </a:r>
              <a:r>
                <a:rPr lang="en-US" altLang="zh-CN" sz="2400" b="1">
                  <a:solidFill>
                    <a:schemeClr val="bg1"/>
                  </a:solidFill>
                  <a:ea typeface="楷体_GB2312" pitchFamily="49" charset="-122"/>
                </a:rPr>
                <a:t>1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3600" b="1"/>
            </a:p>
          </p:txBody>
        </p:sp>
        <p:sp>
          <p:nvSpPr>
            <p:cNvPr id="45064" name="AutoShape 8">
              <a:extLst>
                <a:ext uri="{FF2B5EF4-FFF2-40B4-BE49-F238E27FC236}">
                  <a16:creationId xmlns="" xmlns:a16="http://schemas.microsoft.com/office/drawing/2014/main" id="{D0243D6F-C6EC-4DE0-835B-F27A4A44E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7" y="1919"/>
              <a:ext cx="348" cy="207"/>
            </a:xfrm>
            <a:prstGeom prst="rightArrow">
              <a:avLst>
                <a:gd name="adj1" fmla="val 50000"/>
                <a:gd name="adj2" fmla="val 42029"/>
              </a:avLst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45065" name="Text Box 9">
              <a:extLst>
                <a:ext uri="{FF2B5EF4-FFF2-40B4-BE49-F238E27FC236}">
                  <a16:creationId xmlns="" xmlns:a16="http://schemas.microsoft.com/office/drawing/2014/main" id="{37433393-0B97-4223-A5B5-09BFC7D9D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4" y="2470"/>
              <a:ext cx="999" cy="587"/>
            </a:xfrm>
            <a:prstGeom prst="rect">
              <a:avLst/>
            </a:prstGeom>
            <a:solidFill>
              <a:srgbClr val="9933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ts val="1800"/>
                </a:spcBef>
                <a:buClrTx/>
                <a:buSzTx/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楷体_GB2312" pitchFamily="49" charset="-122"/>
                </a:rPr>
                <a:t>I/O</a:t>
              </a:r>
              <a:r>
                <a:rPr lang="zh-CN" altLang="en-US" sz="2400" b="1">
                  <a:solidFill>
                    <a:schemeClr val="bg1"/>
                  </a:solidFill>
                  <a:ea typeface="楷体_GB2312" pitchFamily="49" charset="-122"/>
                </a:rPr>
                <a:t>端口</a:t>
              </a:r>
              <a:r>
                <a:rPr lang="en-US" altLang="zh-CN" sz="2400" b="1">
                  <a:solidFill>
                    <a:schemeClr val="bg1"/>
                  </a:solidFill>
                  <a:ea typeface="楷体_GB2312" pitchFamily="49" charset="-122"/>
                </a:rPr>
                <a:t>2</a:t>
              </a:r>
            </a:p>
            <a:p>
              <a:pPr algn="ctr">
                <a:spcBef>
                  <a:spcPts val="1800"/>
                </a:spcBef>
                <a:buClrTx/>
                <a:buSzTx/>
                <a:buNone/>
              </a:pPr>
              <a:endParaRPr lang="en-US" altLang="zh-CN" sz="2400" b="1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5066" name="AutoShape 10">
              <a:extLst>
                <a:ext uri="{FF2B5EF4-FFF2-40B4-BE49-F238E27FC236}">
                  <a16:creationId xmlns="" xmlns:a16="http://schemas.microsoft.com/office/drawing/2014/main" id="{EB3F759D-F5D3-4400-9F35-AA0093051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2660"/>
              <a:ext cx="348" cy="208"/>
            </a:xfrm>
            <a:prstGeom prst="rightArrow">
              <a:avLst>
                <a:gd name="adj1" fmla="val 50000"/>
                <a:gd name="adj2" fmla="val 41827"/>
              </a:avLst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45067" name="Text Box 11">
              <a:extLst>
                <a:ext uri="{FF2B5EF4-FFF2-40B4-BE49-F238E27FC236}">
                  <a16:creationId xmlns="" xmlns:a16="http://schemas.microsoft.com/office/drawing/2014/main" id="{AD26A8D0-A4B8-4FDF-B8BE-DAB917206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3211"/>
              <a:ext cx="999" cy="587"/>
            </a:xfrm>
            <a:prstGeom prst="rect">
              <a:avLst/>
            </a:prstGeom>
            <a:solidFill>
              <a:srgbClr val="9933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ts val="1800"/>
                </a:spcBef>
                <a:buClrTx/>
                <a:buSzTx/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楷体_GB2312" pitchFamily="49" charset="-122"/>
                </a:rPr>
                <a:t>I/O</a:t>
              </a:r>
              <a:r>
                <a:rPr lang="zh-CN" altLang="en-US" sz="2400" b="1">
                  <a:solidFill>
                    <a:schemeClr val="bg1"/>
                  </a:solidFill>
                  <a:ea typeface="楷体_GB2312" pitchFamily="49" charset="-122"/>
                </a:rPr>
                <a:t>端口</a:t>
              </a:r>
              <a:r>
                <a:rPr lang="en-US" altLang="zh-CN" sz="2400" b="1">
                  <a:solidFill>
                    <a:schemeClr val="bg1"/>
                  </a:solidFill>
                  <a:ea typeface="楷体_GB2312" pitchFamily="49" charset="-122"/>
                </a:rPr>
                <a:t>3</a:t>
              </a:r>
            </a:p>
            <a:p>
              <a:pPr algn="ctr">
                <a:spcBef>
                  <a:spcPts val="1800"/>
                </a:spcBef>
                <a:buClrTx/>
                <a:buSzTx/>
                <a:buNone/>
              </a:pPr>
              <a:endParaRPr lang="en-US" altLang="zh-CN" sz="2400" b="1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5068" name="AutoShape 12">
              <a:extLst>
                <a:ext uri="{FF2B5EF4-FFF2-40B4-BE49-F238E27FC236}">
                  <a16:creationId xmlns="" xmlns:a16="http://schemas.microsoft.com/office/drawing/2014/main" id="{F9608455-5B1C-4D88-B5AB-55D6DE9E3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3400"/>
              <a:ext cx="349" cy="208"/>
            </a:xfrm>
            <a:prstGeom prst="rightArrow">
              <a:avLst>
                <a:gd name="adj1" fmla="val 50000"/>
                <a:gd name="adj2" fmla="val 41947"/>
              </a:avLst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45069" name="AutoShape 13">
              <a:extLst>
                <a:ext uri="{FF2B5EF4-FFF2-40B4-BE49-F238E27FC236}">
                  <a16:creationId xmlns="" xmlns:a16="http://schemas.microsoft.com/office/drawing/2014/main" id="{E6E12358-A87C-4FD1-9D93-127F92AF6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1" y="2577"/>
              <a:ext cx="519" cy="218"/>
            </a:xfrm>
            <a:prstGeom prst="leftRightArrow">
              <a:avLst>
                <a:gd name="adj1" fmla="val 62241"/>
                <a:gd name="adj2" fmla="val 49753"/>
              </a:avLst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45070" name="Text Box 14">
              <a:extLst>
                <a:ext uri="{FF2B5EF4-FFF2-40B4-BE49-F238E27FC236}">
                  <a16:creationId xmlns="" xmlns:a16="http://schemas.microsoft.com/office/drawing/2014/main" id="{A9FF64AE-20B1-48A9-B002-E2B1B8D7F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1621"/>
              <a:ext cx="499" cy="534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地址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译码</a:t>
              </a: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45071" name="AutoShape 15">
              <a:extLst>
                <a:ext uri="{FF2B5EF4-FFF2-40B4-BE49-F238E27FC236}">
                  <a16:creationId xmlns="" xmlns:a16="http://schemas.microsoft.com/office/drawing/2014/main" id="{250F6359-B68F-4094-890E-0D0E1186B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1756"/>
              <a:ext cx="520" cy="208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45072" name="Text Box 16">
              <a:extLst>
                <a:ext uri="{FF2B5EF4-FFF2-40B4-BE49-F238E27FC236}">
                  <a16:creationId xmlns="" xmlns:a16="http://schemas.microsoft.com/office/drawing/2014/main" id="{DE00B71B-FFFA-49EF-8E80-A43B41402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416"/>
              <a:ext cx="499" cy="534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数据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缓冲</a:t>
              </a:r>
              <a:endParaRPr lang="zh-CN" altLang="en-US" sz="3600" b="1"/>
            </a:p>
          </p:txBody>
        </p:sp>
        <p:sp>
          <p:nvSpPr>
            <p:cNvPr id="45073" name="Text Box 17">
              <a:extLst>
                <a:ext uri="{FF2B5EF4-FFF2-40B4-BE49-F238E27FC236}">
                  <a16:creationId xmlns="" xmlns:a16="http://schemas.microsoft.com/office/drawing/2014/main" id="{DA4880C1-FF9A-431F-95C4-9774A9BA1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191"/>
              <a:ext cx="499" cy="535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控制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电路</a:t>
              </a:r>
              <a:endParaRPr lang="zh-CN" altLang="en-US" sz="3600" b="1"/>
            </a:p>
          </p:txBody>
        </p:sp>
        <p:sp>
          <p:nvSpPr>
            <p:cNvPr id="45074" name="AutoShape 18">
              <a:extLst>
                <a:ext uri="{FF2B5EF4-FFF2-40B4-BE49-F238E27FC236}">
                  <a16:creationId xmlns="" xmlns:a16="http://schemas.microsoft.com/office/drawing/2014/main" id="{5587C046-FBE9-47E8-A118-17D2AC3C2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3355"/>
              <a:ext cx="520" cy="218"/>
            </a:xfrm>
            <a:prstGeom prst="leftRightArrow">
              <a:avLst>
                <a:gd name="adj1" fmla="val 62241"/>
                <a:gd name="adj2" fmla="val 49849"/>
              </a:avLst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45075" name="Text Box 19">
              <a:extLst>
                <a:ext uri="{FF2B5EF4-FFF2-40B4-BE49-F238E27FC236}">
                  <a16:creationId xmlns="" xmlns:a16="http://schemas.microsoft.com/office/drawing/2014/main" id="{3D35E0AB-339C-4D3F-935D-02D1AF408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1" y="1683"/>
              <a:ext cx="445" cy="2151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36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外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设</a:t>
              </a:r>
              <a:endParaRPr lang="zh-CN" altLang="en-US" sz="1000" b="1"/>
            </a:p>
          </p:txBody>
        </p:sp>
        <p:sp>
          <p:nvSpPr>
            <p:cNvPr id="45076" name="AutoShape 20">
              <a:extLst>
                <a:ext uri="{FF2B5EF4-FFF2-40B4-BE49-F238E27FC236}">
                  <a16:creationId xmlns="" xmlns:a16="http://schemas.microsoft.com/office/drawing/2014/main" id="{01E4AC6D-9FAD-4ADE-8DA9-6F1B751D8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" y="2592"/>
              <a:ext cx="520" cy="313"/>
            </a:xfrm>
            <a:prstGeom prst="leftRightArrow">
              <a:avLst>
                <a:gd name="adj1" fmla="val 62241"/>
                <a:gd name="adj2" fmla="val 34719"/>
              </a:avLst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45077" name="AutoShape 21">
              <a:extLst>
                <a:ext uri="{FF2B5EF4-FFF2-40B4-BE49-F238E27FC236}">
                  <a16:creationId xmlns="" xmlns:a16="http://schemas.microsoft.com/office/drawing/2014/main" id="{98271C1E-E433-42AB-949B-A3148FBE1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756"/>
              <a:ext cx="1038" cy="308"/>
            </a:xfrm>
            <a:prstGeom prst="rightArrow">
              <a:avLst>
                <a:gd name="adj1" fmla="val 55176"/>
                <a:gd name="adj2" fmla="val 60303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45078" name="Text Box 22">
              <a:extLst>
                <a:ext uri="{FF2B5EF4-FFF2-40B4-BE49-F238E27FC236}">
                  <a16:creationId xmlns="" xmlns:a16="http://schemas.microsoft.com/office/drawing/2014/main" id="{3690D40D-41E4-4144-B476-FB4B9F004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" y="1575"/>
              <a:ext cx="471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AB</a:t>
              </a:r>
              <a:endParaRPr lang="en-US" altLang="zh-CN" sz="2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/>
            </a:p>
          </p:txBody>
        </p:sp>
        <p:sp>
          <p:nvSpPr>
            <p:cNvPr id="45079" name="AutoShape 23">
              <a:extLst>
                <a:ext uri="{FF2B5EF4-FFF2-40B4-BE49-F238E27FC236}">
                  <a16:creationId xmlns="" xmlns:a16="http://schemas.microsoft.com/office/drawing/2014/main" id="{5D5DC257-8C38-401D-B129-2F7B6594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" y="2578"/>
              <a:ext cx="1054" cy="302"/>
            </a:xfrm>
            <a:prstGeom prst="leftRightArrow">
              <a:avLst>
                <a:gd name="adj1" fmla="val 64815"/>
                <a:gd name="adj2" fmla="val 62999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45080" name="Text Box 24">
              <a:extLst>
                <a:ext uri="{FF2B5EF4-FFF2-40B4-BE49-F238E27FC236}">
                  <a16:creationId xmlns="" xmlns:a16="http://schemas.microsoft.com/office/drawing/2014/main" id="{52BC061F-82B7-4429-B551-E46973B39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0" y="2379"/>
              <a:ext cx="38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DB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/>
            </a:p>
          </p:txBody>
        </p:sp>
        <p:sp>
          <p:nvSpPr>
            <p:cNvPr id="45081" name="AutoShape 25">
              <a:extLst>
                <a:ext uri="{FF2B5EF4-FFF2-40B4-BE49-F238E27FC236}">
                  <a16:creationId xmlns="" xmlns:a16="http://schemas.microsoft.com/office/drawing/2014/main" id="{86293E16-3F9C-419F-8E9E-FB0CC82B9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3337"/>
              <a:ext cx="1054" cy="263"/>
            </a:xfrm>
            <a:prstGeom prst="leftRightArrow">
              <a:avLst>
                <a:gd name="adj1" fmla="val 64815"/>
                <a:gd name="adj2" fmla="val 72341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45082" name="Text Box 26">
              <a:extLst>
                <a:ext uri="{FF2B5EF4-FFF2-40B4-BE49-F238E27FC236}">
                  <a16:creationId xmlns="" xmlns:a16="http://schemas.microsoft.com/office/drawing/2014/main" id="{6B2A37E8-5C21-401C-805B-897D4193E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" y="3130"/>
              <a:ext cx="36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CB</a:t>
              </a:r>
              <a:endParaRPr lang="en-US" altLang="zh-CN" sz="2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/>
            </a:p>
          </p:txBody>
        </p:sp>
        <p:sp>
          <p:nvSpPr>
            <p:cNvPr id="45083" name="Text Box 27">
              <a:extLst>
                <a:ext uri="{FF2B5EF4-FFF2-40B4-BE49-F238E27FC236}">
                  <a16:creationId xmlns="" xmlns:a16="http://schemas.microsoft.com/office/drawing/2014/main" id="{1FEDB898-4A39-4284-AF54-9EEEA4C66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680"/>
              <a:ext cx="432" cy="2150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/>
                <a:t>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/>
                <a:t>P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/>
                <a:t>U</a:t>
              </a:r>
            </a:p>
          </p:txBody>
        </p:sp>
      </p:grpSp>
    </p:spTree>
  </p:cSld>
  <p:clrMapOvr>
    <a:masterClrMapping/>
  </p:clrMapOvr>
  <p:transition advTm="1093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="" xmlns:a16="http://schemas.microsoft.com/office/drawing/2014/main" id="{5EBC3E71-0B8B-4BFD-9B47-CAB67B74E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4" y="76204"/>
            <a:ext cx="8154987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spcAft>
                <a:spcPts val="1200"/>
              </a:spcAft>
              <a:buClrTx/>
              <a:buSzTx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）微机的工作过程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ea typeface="楷体_GB2312" pitchFamily="49" charset="-122"/>
              </a:rPr>
              <a:t>   计算机的工作原理是：“存储程序” </a:t>
            </a:r>
            <a:r>
              <a:rPr lang="en-US" altLang="zh-CN" sz="2400" b="1" dirty="0">
                <a:ea typeface="楷体_GB2312" pitchFamily="49" charset="-122"/>
              </a:rPr>
              <a:t>+ “</a:t>
            </a:r>
            <a:r>
              <a:rPr lang="zh-CN" altLang="en-US" sz="2400" b="1" dirty="0">
                <a:ea typeface="楷体_GB2312" pitchFamily="49" charset="-122"/>
              </a:rPr>
              <a:t>程序控制”</a:t>
            </a:r>
            <a:endParaRPr lang="zh-CN" altLang="en-US" sz="2400" dirty="0">
              <a:ea typeface="楷体_GB2312" pitchFamily="49" charset="-122"/>
            </a:endParaRPr>
          </a:p>
        </p:txBody>
      </p:sp>
      <p:grpSp>
        <p:nvGrpSpPr>
          <p:cNvPr id="51203" name="Group 3">
            <a:extLst>
              <a:ext uri="{FF2B5EF4-FFF2-40B4-BE49-F238E27FC236}">
                <a16:creationId xmlns="" xmlns:a16="http://schemas.microsoft.com/office/drawing/2014/main" id="{0E2AD000-0042-4AC7-BE99-032FD2F6988D}"/>
              </a:ext>
            </a:extLst>
          </p:cNvPr>
          <p:cNvGrpSpPr>
            <a:grpSpLocks/>
          </p:cNvGrpSpPr>
          <p:nvPr/>
        </p:nvGrpSpPr>
        <p:grpSpPr bwMode="auto">
          <a:xfrm>
            <a:off x="1906588" y="1193800"/>
            <a:ext cx="8534400" cy="4673600"/>
            <a:chOff x="240" y="752"/>
            <a:chExt cx="5376" cy="2944"/>
          </a:xfrm>
        </p:grpSpPr>
        <p:sp>
          <p:nvSpPr>
            <p:cNvPr id="51204" name="Text Box 4">
              <a:extLst>
                <a:ext uri="{FF2B5EF4-FFF2-40B4-BE49-F238E27FC236}">
                  <a16:creationId xmlns="" xmlns:a16="http://schemas.microsoft.com/office/drawing/2014/main" id="{F07D72E5-F219-4C90-9F33-3E1B9E194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752"/>
              <a:ext cx="388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3300"/>
                  </a:solidFill>
                </a:rPr>
                <a:t>CPU                              </a:t>
              </a:r>
              <a:r>
                <a:rPr lang="zh-CN" altLang="en-US" sz="2400" b="1">
                  <a:solidFill>
                    <a:srgbClr val="FF3300"/>
                  </a:solidFill>
                </a:rPr>
                <a:t>总线                   内存</a:t>
              </a:r>
              <a:endParaRPr lang="zh-CN" altLang="en-US" sz="2400" b="1">
                <a:solidFill>
                  <a:srgbClr val="008080"/>
                </a:solidFill>
              </a:endParaRPr>
            </a:p>
          </p:txBody>
        </p:sp>
        <p:sp>
          <p:nvSpPr>
            <p:cNvPr id="51205" name="Rectangle 5">
              <a:extLst>
                <a:ext uri="{FF2B5EF4-FFF2-40B4-BE49-F238E27FC236}">
                  <a16:creationId xmlns="" xmlns:a16="http://schemas.microsoft.com/office/drawing/2014/main" id="{B153B981-1208-4536-B090-661E57F60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" y="1018"/>
              <a:ext cx="2349" cy="2654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51206" name="Text Box 6">
              <a:extLst>
                <a:ext uri="{FF2B5EF4-FFF2-40B4-BE49-F238E27FC236}">
                  <a16:creationId xmlns="" xmlns:a16="http://schemas.microsoft.com/office/drawing/2014/main" id="{44B1BAA2-8C6D-44B2-AE94-FED24FFD0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" y="3203"/>
              <a:ext cx="606" cy="4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标  志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寄存器</a:t>
              </a:r>
            </a:p>
          </p:txBody>
        </p:sp>
        <p:sp>
          <p:nvSpPr>
            <p:cNvPr id="51207" name="Rectangle 7">
              <a:extLst>
                <a:ext uri="{FF2B5EF4-FFF2-40B4-BE49-F238E27FC236}">
                  <a16:creationId xmlns="" xmlns:a16="http://schemas.microsoft.com/office/drawing/2014/main" id="{DD650E46-E5DC-4721-8DCF-48606E17B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656"/>
              <a:ext cx="85" cy="4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51208" name="Text Box 8">
              <a:extLst>
                <a:ext uri="{FF2B5EF4-FFF2-40B4-BE49-F238E27FC236}">
                  <a16:creationId xmlns="" xmlns:a16="http://schemas.microsoft.com/office/drawing/2014/main" id="{CEA8D9E6-AF1F-4BFB-9DC2-2C66E9CB9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365"/>
              <a:ext cx="10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地址总线 </a:t>
              </a:r>
              <a:r>
                <a:rPr lang="en-US" altLang="zh-CN" sz="2000" b="1"/>
                <a:t>AB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200" b="1"/>
            </a:p>
          </p:txBody>
        </p:sp>
        <p:sp>
          <p:nvSpPr>
            <p:cNvPr id="51209" name="Line 9">
              <a:extLst>
                <a:ext uri="{FF2B5EF4-FFF2-40B4-BE49-F238E27FC236}">
                  <a16:creationId xmlns="" xmlns:a16="http://schemas.microsoft.com/office/drawing/2014/main" id="{7F35968B-0FF2-4DB8-B68A-9DC13A969A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7" y="1175"/>
              <a:ext cx="0" cy="24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0" name="Text Box 10">
              <a:extLst>
                <a:ext uri="{FF2B5EF4-FFF2-40B4-BE49-F238E27FC236}">
                  <a16:creationId xmlns="" xmlns:a16="http://schemas.microsoft.com/office/drawing/2014/main" id="{3C28868B-A3A2-4E35-8467-FD4A3FF7D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4" y="972"/>
              <a:ext cx="212" cy="17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rgbClr val="FF00FF"/>
                  </a:solidFill>
                  <a:ea typeface="楷体_GB2312" pitchFamily="49" charset="-122"/>
                </a:rPr>
                <a:t>程序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200" b="1">
                <a:solidFill>
                  <a:srgbClr val="FF00FF"/>
                </a:solidFill>
                <a:ea typeface="楷体_GB2312" pitchFamily="49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200" b="1">
                <a:solidFill>
                  <a:srgbClr val="FF00FF"/>
                </a:solidFill>
                <a:ea typeface="楷体_GB2312" pitchFamily="49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200" b="1">
                <a:solidFill>
                  <a:srgbClr val="FF00FF"/>
                </a:solidFill>
                <a:ea typeface="楷体_GB2312" pitchFamily="49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200" b="1">
                <a:solidFill>
                  <a:srgbClr val="FF00FF"/>
                </a:solidFill>
                <a:ea typeface="楷体_GB2312" pitchFamily="49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rgbClr val="FF00FF"/>
                  </a:solidFill>
                  <a:ea typeface="楷体_GB2312" pitchFamily="49" charset="-122"/>
                </a:rPr>
                <a:t>数据</a:t>
              </a:r>
              <a:endParaRPr lang="zh-CN" altLang="en-US" sz="2200" b="1"/>
            </a:p>
          </p:txBody>
        </p:sp>
        <p:sp>
          <p:nvSpPr>
            <p:cNvPr id="51211" name="AutoShape 11">
              <a:extLst>
                <a:ext uri="{FF2B5EF4-FFF2-40B4-BE49-F238E27FC236}">
                  <a16:creationId xmlns="" xmlns:a16="http://schemas.microsoft.com/office/drawing/2014/main" id="{62A5349B-097F-4A2F-B6AA-FAE9EFD7A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2229"/>
              <a:ext cx="1363" cy="203"/>
            </a:xfrm>
            <a:prstGeom prst="leftRightArrow">
              <a:avLst>
                <a:gd name="adj1" fmla="val 80778"/>
                <a:gd name="adj2" fmla="val 102424"/>
              </a:avLst>
            </a:prstGeom>
            <a:solidFill>
              <a:srgbClr val="00C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51212" name="AutoShape 12">
              <a:extLst>
                <a:ext uri="{FF2B5EF4-FFF2-40B4-BE49-F238E27FC236}">
                  <a16:creationId xmlns="" xmlns:a16="http://schemas.microsoft.com/office/drawing/2014/main" id="{E8CAD5F9-5B18-44AC-94C6-A5EF39E45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" y="1513"/>
              <a:ext cx="1309" cy="227"/>
            </a:xfrm>
            <a:prstGeom prst="rightArrow">
              <a:avLst>
                <a:gd name="adj1" fmla="val 67000"/>
                <a:gd name="adj2" fmla="val 93599"/>
              </a:avLst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51213" name="AutoShape 13">
              <a:extLst>
                <a:ext uri="{FF2B5EF4-FFF2-40B4-BE49-F238E27FC236}">
                  <a16:creationId xmlns="" xmlns:a16="http://schemas.microsoft.com/office/drawing/2014/main" id="{062E652F-9424-4DEC-888B-1943B3BC2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3238"/>
              <a:ext cx="1363" cy="203"/>
            </a:xfrm>
            <a:prstGeom prst="leftRightArrow">
              <a:avLst>
                <a:gd name="adj1" fmla="val 80778"/>
                <a:gd name="adj2" fmla="val 102424"/>
              </a:avLst>
            </a:prstGeom>
            <a:solidFill>
              <a:srgbClr val="FF99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51214" name="Text Box 14">
              <a:extLst>
                <a:ext uri="{FF2B5EF4-FFF2-40B4-BE49-F238E27FC236}">
                  <a16:creationId xmlns="" xmlns:a16="http://schemas.microsoft.com/office/drawing/2014/main" id="{1729AB8B-7C7C-4C9D-A55F-1625FB6BD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2067"/>
              <a:ext cx="10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数据总线 </a:t>
              </a:r>
              <a:r>
                <a:rPr lang="en-US" altLang="zh-CN" sz="2000" b="1"/>
                <a:t>DB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200" b="1"/>
            </a:p>
          </p:txBody>
        </p:sp>
        <p:sp>
          <p:nvSpPr>
            <p:cNvPr id="51215" name="Text Box 15">
              <a:extLst>
                <a:ext uri="{FF2B5EF4-FFF2-40B4-BE49-F238E27FC236}">
                  <a16:creationId xmlns="" xmlns:a16="http://schemas.microsoft.com/office/drawing/2014/main" id="{511C33E8-747A-4B12-9F90-D10F5611A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056"/>
              <a:ext cx="1011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控制总线 </a:t>
              </a:r>
              <a:r>
                <a:rPr lang="en-US" altLang="zh-CN" sz="2000" b="1"/>
                <a:t>CB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200" b="1"/>
            </a:p>
          </p:txBody>
        </p:sp>
        <p:sp>
          <p:nvSpPr>
            <p:cNvPr id="51216" name="Rectangle 16">
              <a:extLst>
                <a:ext uri="{FF2B5EF4-FFF2-40B4-BE49-F238E27FC236}">
                  <a16:creationId xmlns="" xmlns:a16="http://schemas.microsoft.com/office/drawing/2014/main" id="{1C622B93-C1B1-45D9-887D-B35BBBEE0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" y="977"/>
              <a:ext cx="1303" cy="2673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51217" name="Text Box 17">
              <a:extLst>
                <a:ext uri="{FF2B5EF4-FFF2-40B4-BE49-F238E27FC236}">
                  <a16:creationId xmlns="" xmlns:a16="http://schemas.microsoft.com/office/drawing/2014/main" id="{482CCAE9-7823-476A-B8C0-BC8756987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" y="1204"/>
              <a:ext cx="282" cy="211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2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地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址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译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码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器</a:t>
              </a:r>
              <a:endParaRPr lang="zh-CN" altLang="en-US" sz="2200" b="1"/>
            </a:p>
          </p:txBody>
        </p:sp>
        <p:sp>
          <p:nvSpPr>
            <p:cNvPr id="51218" name="Line 18">
              <a:extLst>
                <a:ext uri="{FF2B5EF4-FFF2-40B4-BE49-F238E27FC236}">
                  <a16:creationId xmlns="" xmlns:a16="http://schemas.microsoft.com/office/drawing/2014/main" id="{5DE7BB78-5B12-4C74-A3F1-DCC96F7F8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6" y="2057"/>
              <a:ext cx="2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9" name="Line 19">
              <a:extLst>
                <a:ext uri="{FF2B5EF4-FFF2-40B4-BE49-F238E27FC236}">
                  <a16:creationId xmlns="" xmlns:a16="http://schemas.microsoft.com/office/drawing/2014/main" id="{A7085F17-D27C-45E1-BF8B-0FEF55BE2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514"/>
              <a:ext cx="22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0" name="Line 20">
              <a:extLst>
                <a:ext uri="{FF2B5EF4-FFF2-40B4-BE49-F238E27FC236}">
                  <a16:creationId xmlns="" xmlns:a16="http://schemas.microsoft.com/office/drawing/2014/main" id="{ACD2D268-55DF-4210-9631-504EE00F1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711"/>
              <a:ext cx="22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Line 21">
              <a:extLst>
                <a:ext uri="{FF2B5EF4-FFF2-40B4-BE49-F238E27FC236}">
                  <a16:creationId xmlns="" xmlns:a16="http://schemas.microsoft.com/office/drawing/2014/main" id="{E64AB8D8-ADE4-427C-B361-CD922EDF2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909"/>
              <a:ext cx="22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Line 22">
              <a:extLst>
                <a:ext uri="{FF2B5EF4-FFF2-40B4-BE49-F238E27FC236}">
                  <a16:creationId xmlns="" xmlns:a16="http://schemas.microsoft.com/office/drawing/2014/main" id="{304D3CDE-5872-452B-80EA-FFE24FCA5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2749"/>
              <a:ext cx="22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3" name="Line 23">
              <a:extLst>
                <a:ext uri="{FF2B5EF4-FFF2-40B4-BE49-F238E27FC236}">
                  <a16:creationId xmlns="" xmlns:a16="http://schemas.microsoft.com/office/drawing/2014/main" id="{259D2F92-F96B-4505-A1B3-391812DB3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0" y="2947"/>
              <a:ext cx="2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4" name="Line 24">
              <a:extLst>
                <a:ext uri="{FF2B5EF4-FFF2-40B4-BE49-F238E27FC236}">
                  <a16:creationId xmlns="" xmlns:a16="http://schemas.microsoft.com/office/drawing/2014/main" id="{C09F0576-1CA7-4280-84A6-B56D8CD5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0" y="3144"/>
              <a:ext cx="2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Text Box 25">
              <a:extLst>
                <a:ext uri="{FF2B5EF4-FFF2-40B4-BE49-F238E27FC236}">
                  <a16:creationId xmlns="" xmlns:a16="http://schemas.microsoft.com/office/drawing/2014/main" id="{94E7E888-55BB-45F7-9E43-FEBD103A6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1" y="1217"/>
              <a:ext cx="591" cy="227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、、、</a:t>
              </a:r>
              <a:endParaRPr lang="zh-CN" altLang="en-US" sz="10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900" b="1"/>
                <a:t>指令</a:t>
              </a:r>
              <a:r>
                <a:rPr lang="en-US" altLang="zh-CN" sz="1900" b="1"/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900" b="1"/>
                <a:t>指令</a:t>
              </a:r>
              <a:r>
                <a:rPr lang="en-US" altLang="zh-CN" sz="1900" b="1"/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900" b="1"/>
                <a:t>指令</a:t>
              </a:r>
              <a:r>
                <a:rPr lang="en-US" altLang="zh-CN" sz="1900" b="1"/>
                <a:t>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900" b="1"/>
                <a:t>指令</a:t>
              </a:r>
              <a:r>
                <a:rPr lang="en-US" altLang="zh-CN" sz="1900" b="1"/>
                <a:t>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900" b="1"/>
                <a:t>、、、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900" b="1"/>
                <a:t>、、、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9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900" b="1"/>
                <a:t>数据</a:t>
              </a:r>
              <a:r>
                <a:rPr lang="en-US" altLang="zh-CN" sz="1900" b="1"/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900" b="1"/>
                <a:t>数据</a:t>
              </a:r>
              <a:r>
                <a:rPr lang="en-US" altLang="zh-CN" sz="1900" b="1"/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900" b="1"/>
                <a:t>数据</a:t>
              </a:r>
              <a:r>
                <a:rPr lang="en-US" altLang="zh-CN" sz="1900" b="1"/>
                <a:t>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900" b="1"/>
                <a:t>、、、</a:t>
              </a:r>
              <a:endParaRPr lang="zh-CN" altLang="en-US" sz="10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000"/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/>
            </a:p>
          </p:txBody>
        </p:sp>
        <p:sp>
          <p:nvSpPr>
            <p:cNvPr id="51226" name="Line 26">
              <a:extLst>
                <a:ext uri="{FF2B5EF4-FFF2-40B4-BE49-F238E27FC236}">
                  <a16:creationId xmlns="" xmlns:a16="http://schemas.microsoft.com/office/drawing/2014/main" id="{76AE4EF9-1F9E-44A4-8B8A-0EBF1FD05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1613"/>
              <a:ext cx="5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7" name="Line 27">
              <a:extLst>
                <a:ext uri="{FF2B5EF4-FFF2-40B4-BE49-F238E27FC236}">
                  <a16:creationId xmlns="" xmlns:a16="http://schemas.microsoft.com/office/drawing/2014/main" id="{F7AB9946-5B7D-46B9-8D06-688AA5CDA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1810"/>
              <a:ext cx="5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8" name="Line 28">
              <a:extLst>
                <a:ext uri="{FF2B5EF4-FFF2-40B4-BE49-F238E27FC236}">
                  <a16:creationId xmlns="" xmlns:a16="http://schemas.microsoft.com/office/drawing/2014/main" id="{D92EF510-F1C9-4EAB-ACCF-A6DDC1BCF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1958"/>
              <a:ext cx="5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9" name="Line 29">
              <a:extLst>
                <a:ext uri="{FF2B5EF4-FFF2-40B4-BE49-F238E27FC236}">
                  <a16:creationId xmlns="" xmlns:a16="http://schemas.microsoft.com/office/drawing/2014/main" id="{3793AA57-69F4-4F8D-B33A-936621B68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2156"/>
              <a:ext cx="5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0" name="Line 30">
              <a:extLst>
                <a:ext uri="{FF2B5EF4-FFF2-40B4-BE49-F238E27FC236}">
                  <a16:creationId xmlns="" xmlns:a16="http://schemas.microsoft.com/office/drawing/2014/main" id="{3431C818-94AF-43A8-B1CF-B5620A7CD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2650"/>
              <a:ext cx="5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1" name="Line 31">
              <a:extLst>
                <a:ext uri="{FF2B5EF4-FFF2-40B4-BE49-F238E27FC236}">
                  <a16:creationId xmlns="" xmlns:a16="http://schemas.microsoft.com/office/drawing/2014/main" id="{62853525-6768-4A37-8FE9-F32DCD65A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2848"/>
              <a:ext cx="5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2" name="Line 32">
              <a:extLst>
                <a:ext uri="{FF2B5EF4-FFF2-40B4-BE49-F238E27FC236}">
                  <a16:creationId xmlns="" xmlns:a16="http://schemas.microsoft.com/office/drawing/2014/main" id="{19D0F761-FC8F-4C0D-83FB-44FA5F981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3045"/>
              <a:ext cx="5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3" name="Line 33">
              <a:extLst>
                <a:ext uri="{FF2B5EF4-FFF2-40B4-BE49-F238E27FC236}">
                  <a16:creationId xmlns="" xmlns:a16="http://schemas.microsoft.com/office/drawing/2014/main" id="{E7EC3495-6241-4DFC-AE85-3827E1E95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3243"/>
              <a:ext cx="5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4" name="Line 34">
              <a:extLst>
                <a:ext uri="{FF2B5EF4-FFF2-40B4-BE49-F238E27FC236}">
                  <a16:creationId xmlns="" xmlns:a16="http://schemas.microsoft.com/office/drawing/2014/main" id="{212492DB-9AD7-472E-A60E-6B9CA8727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1415"/>
              <a:ext cx="5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5" name="Text Box 35">
              <a:extLst>
                <a:ext uri="{FF2B5EF4-FFF2-40B4-BE49-F238E27FC236}">
                  <a16:creationId xmlns="" xmlns:a16="http://schemas.microsoft.com/office/drawing/2014/main" id="{C5F5FD19-6A69-4F9D-8012-A63B7A805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2554"/>
              <a:ext cx="976" cy="20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200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指令寄存器</a:t>
              </a:r>
            </a:p>
          </p:txBody>
        </p:sp>
        <p:sp>
          <p:nvSpPr>
            <p:cNvPr id="51236" name="Text Box 36">
              <a:extLst>
                <a:ext uri="{FF2B5EF4-FFF2-40B4-BE49-F238E27FC236}">
                  <a16:creationId xmlns="" xmlns:a16="http://schemas.microsoft.com/office/drawing/2014/main" id="{8063257C-2462-4D97-8F2F-671F290D74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7" y="2192"/>
              <a:ext cx="977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200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数据暂存器</a:t>
              </a:r>
            </a:p>
          </p:txBody>
        </p:sp>
        <p:sp>
          <p:nvSpPr>
            <p:cNvPr id="51237" name="Text Box 37">
              <a:extLst>
                <a:ext uri="{FF2B5EF4-FFF2-40B4-BE49-F238E27FC236}">
                  <a16:creationId xmlns="" xmlns:a16="http://schemas.microsoft.com/office/drawing/2014/main" id="{C758700C-9844-4021-8B17-440451E65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287"/>
              <a:ext cx="932" cy="20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200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控制电路</a:t>
              </a:r>
            </a:p>
          </p:txBody>
        </p:sp>
        <p:sp>
          <p:nvSpPr>
            <p:cNvPr id="51238" name="Text Box 38">
              <a:extLst>
                <a:ext uri="{FF2B5EF4-FFF2-40B4-BE49-F238E27FC236}">
                  <a16:creationId xmlns="" xmlns:a16="http://schemas.microsoft.com/office/drawing/2014/main" id="{03610365-CCCF-4651-A5C5-569F8AC6E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9" y="2947"/>
              <a:ext cx="977" cy="19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200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指令译码器</a:t>
              </a:r>
            </a:p>
          </p:txBody>
        </p:sp>
        <p:sp>
          <p:nvSpPr>
            <p:cNvPr id="51239" name="Line 39">
              <a:extLst>
                <a:ext uri="{FF2B5EF4-FFF2-40B4-BE49-F238E27FC236}">
                  <a16:creationId xmlns="" xmlns:a16="http://schemas.microsoft.com/office/drawing/2014/main" id="{902DC8DE-5BCE-4AA2-B31A-9BE976909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" y="2403"/>
              <a:ext cx="22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0" name="Line 40">
              <a:extLst>
                <a:ext uri="{FF2B5EF4-FFF2-40B4-BE49-F238E27FC236}">
                  <a16:creationId xmlns="" xmlns:a16="http://schemas.microsoft.com/office/drawing/2014/main" id="{A63A3909-7EA3-4202-906C-E001E8D72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" y="2398"/>
              <a:ext cx="0" cy="98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1" name="Text Box 41">
              <a:extLst>
                <a:ext uri="{FF2B5EF4-FFF2-40B4-BE49-F238E27FC236}">
                  <a16:creationId xmlns="" xmlns:a16="http://schemas.microsoft.com/office/drawing/2014/main" id="{3F65FEF1-F3D8-4880-9148-49D859234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2" y="1135"/>
              <a:ext cx="307" cy="97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200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地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址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寄存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器</a:t>
              </a:r>
              <a:endParaRPr lang="zh-CN" altLang="en-US" sz="1000"/>
            </a:p>
          </p:txBody>
        </p:sp>
        <p:sp>
          <p:nvSpPr>
            <p:cNvPr id="51242" name="Text Box 42">
              <a:extLst>
                <a:ext uri="{FF2B5EF4-FFF2-40B4-BE49-F238E27FC236}">
                  <a16:creationId xmlns="" xmlns:a16="http://schemas.microsoft.com/office/drawing/2014/main" id="{91750006-8C2A-49E6-B26E-4BF2E1935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1" y="1256"/>
              <a:ext cx="545" cy="61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指 令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指 针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寄存器</a:t>
              </a:r>
              <a:endParaRPr lang="zh-CN" altLang="en-US" sz="1800" b="1"/>
            </a:p>
          </p:txBody>
        </p:sp>
        <p:sp>
          <p:nvSpPr>
            <p:cNvPr id="51243" name="Text Box 43">
              <a:extLst>
                <a:ext uri="{FF2B5EF4-FFF2-40B4-BE49-F238E27FC236}">
                  <a16:creationId xmlns="" xmlns:a16="http://schemas.microsoft.com/office/drawing/2014/main" id="{431C9731-BDC3-4C19-B26A-1A0D762E9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28"/>
              <a:ext cx="582" cy="1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R1</a:t>
              </a:r>
              <a:endParaRPr lang="en-US" altLang="zh-CN" sz="2600" b="1"/>
            </a:p>
          </p:txBody>
        </p:sp>
        <p:sp>
          <p:nvSpPr>
            <p:cNvPr id="51244" name="Text Box 44">
              <a:extLst>
                <a:ext uri="{FF2B5EF4-FFF2-40B4-BE49-F238E27FC236}">
                  <a16:creationId xmlns="" xmlns:a16="http://schemas.microsoft.com/office/drawing/2014/main" id="{7582852A-DA5E-4884-B3CD-466ED3E18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" y="1480"/>
              <a:ext cx="582" cy="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R2</a:t>
              </a:r>
              <a:endParaRPr lang="en-US" altLang="zh-CN" sz="2200" b="1"/>
            </a:p>
          </p:txBody>
        </p:sp>
        <p:sp>
          <p:nvSpPr>
            <p:cNvPr id="51245" name="Text Box 45">
              <a:extLst>
                <a:ext uri="{FF2B5EF4-FFF2-40B4-BE49-F238E27FC236}">
                  <a16:creationId xmlns="" xmlns:a16="http://schemas.microsoft.com/office/drawing/2014/main" id="{F40258D0-F196-4F35-AB37-0F841728A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" y="1647"/>
              <a:ext cx="582" cy="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R3</a:t>
              </a:r>
            </a:p>
          </p:txBody>
        </p:sp>
        <p:sp>
          <p:nvSpPr>
            <p:cNvPr id="51246" name="Text Box 46">
              <a:extLst>
                <a:ext uri="{FF2B5EF4-FFF2-40B4-BE49-F238E27FC236}">
                  <a16:creationId xmlns="" xmlns:a16="http://schemas.microsoft.com/office/drawing/2014/main" id="{EFC681F0-6B79-4864-8747-2358A44F5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" y="1814"/>
              <a:ext cx="582" cy="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R4</a:t>
              </a:r>
            </a:p>
          </p:txBody>
        </p:sp>
        <p:sp>
          <p:nvSpPr>
            <p:cNvPr id="51247" name="Text Box 47">
              <a:extLst>
                <a:ext uri="{FF2B5EF4-FFF2-40B4-BE49-F238E27FC236}">
                  <a16:creationId xmlns="" xmlns:a16="http://schemas.microsoft.com/office/drawing/2014/main" id="{6757826C-B9BB-444B-B19E-37909FFB7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05"/>
              <a:ext cx="71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寄存器组</a:t>
              </a:r>
              <a:endParaRPr lang="zh-CN" altLang="en-US" sz="2600" b="1"/>
            </a:p>
          </p:txBody>
        </p:sp>
        <p:sp>
          <p:nvSpPr>
            <p:cNvPr id="51248" name="Line 48">
              <a:extLst>
                <a:ext uri="{FF2B5EF4-FFF2-40B4-BE49-F238E27FC236}">
                  <a16:creationId xmlns="" xmlns:a16="http://schemas.microsoft.com/office/drawing/2014/main" id="{D037F620-E052-4B4C-80F6-6B2689F21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" y="2210"/>
              <a:ext cx="0" cy="6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9" name="Text Box 49">
              <a:extLst>
                <a:ext uri="{FF2B5EF4-FFF2-40B4-BE49-F238E27FC236}">
                  <a16:creationId xmlns="" xmlns:a16="http://schemas.microsoft.com/office/drawing/2014/main" id="{9267451B-35E7-4E8C-978D-B96EF063E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" y="2246"/>
              <a:ext cx="229" cy="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运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算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器</a:t>
              </a:r>
              <a:endParaRPr lang="zh-CN" altLang="en-US" sz="1000"/>
            </a:p>
          </p:txBody>
        </p:sp>
        <p:sp>
          <p:nvSpPr>
            <p:cNvPr id="51250" name="Line 50">
              <a:extLst>
                <a:ext uri="{FF2B5EF4-FFF2-40B4-BE49-F238E27FC236}">
                  <a16:creationId xmlns="" xmlns:a16="http://schemas.microsoft.com/office/drawing/2014/main" id="{498B9A61-DD84-4BF5-B180-37C6BC384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2" y="2294"/>
              <a:ext cx="0" cy="4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1" name="Line 51">
              <a:extLst>
                <a:ext uri="{FF2B5EF4-FFF2-40B4-BE49-F238E27FC236}">
                  <a16:creationId xmlns="" xmlns:a16="http://schemas.microsoft.com/office/drawing/2014/main" id="{5EA3FF8F-ABA9-4DC0-8923-63987B60B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" y="2276"/>
              <a:ext cx="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2" name="Line 52">
              <a:extLst>
                <a:ext uri="{FF2B5EF4-FFF2-40B4-BE49-F238E27FC236}">
                  <a16:creationId xmlns="" xmlns:a16="http://schemas.microsoft.com/office/drawing/2014/main" id="{C276B2DC-2DE5-4FCF-B441-BB11C086AC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2027"/>
              <a:ext cx="341" cy="1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3" name="Line 53">
              <a:extLst>
                <a:ext uri="{FF2B5EF4-FFF2-40B4-BE49-F238E27FC236}">
                  <a16:creationId xmlns="" xmlns:a16="http://schemas.microsoft.com/office/drawing/2014/main" id="{BF78CB20-FB48-4516-B268-BCE1A4903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2" y="2247"/>
              <a:ext cx="95" cy="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4" name="Line 54">
              <a:extLst>
                <a:ext uri="{FF2B5EF4-FFF2-40B4-BE49-F238E27FC236}">
                  <a16:creationId xmlns="" xmlns:a16="http://schemas.microsoft.com/office/drawing/2014/main" id="{75B8FAB8-19A9-4929-8E59-B927C02B9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" y="2027"/>
              <a:ext cx="0" cy="2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5" name="Line 55">
              <a:extLst>
                <a:ext uri="{FF2B5EF4-FFF2-40B4-BE49-F238E27FC236}">
                  <a16:creationId xmlns="" xmlns:a16="http://schemas.microsoft.com/office/drawing/2014/main" id="{3986D2C5-7A2A-4392-9F57-A2BCB03C2F7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937" y="2736"/>
              <a:ext cx="47" cy="1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6" name="Line 56">
              <a:extLst>
                <a:ext uri="{FF2B5EF4-FFF2-40B4-BE49-F238E27FC236}">
                  <a16:creationId xmlns="" xmlns:a16="http://schemas.microsoft.com/office/drawing/2014/main" id="{00AFD199-DCC9-48A4-8F1E-F980B48FB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" y="2867"/>
              <a:ext cx="360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7" name="Line 57">
              <a:extLst>
                <a:ext uri="{FF2B5EF4-FFF2-40B4-BE49-F238E27FC236}">
                  <a16:creationId xmlns="" xmlns:a16="http://schemas.microsoft.com/office/drawing/2014/main" id="{C658CD40-0C77-4D22-9285-EAC00F362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5" y="2815"/>
              <a:ext cx="0" cy="2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8" name="Line 58">
              <a:extLst>
                <a:ext uri="{FF2B5EF4-FFF2-40B4-BE49-F238E27FC236}">
                  <a16:creationId xmlns="" xmlns:a16="http://schemas.microsoft.com/office/drawing/2014/main" id="{55D9B839-1D8A-4513-AEBA-274D7803AD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663"/>
              <a:ext cx="3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9" name="Line 59">
              <a:extLst>
                <a:ext uri="{FF2B5EF4-FFF2-40B4-BE49-F238E27FC236}">
                  <a16:creationId xmlns="" xmlns:a16="http://schemas.microsoft.com/office/drawing/2014/main" id="{7F9F322A-4431-433A-92AA-7E47E9314B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3" y="1516"/>
              <a:ext cx="21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0" name="Line 60">
              <a:extLst>
                <a:ext uri="{FF2B5EF4-FFF2-40B4-BE49-F238E27FC236}">
                  <a16:creationId xmlns="" xmlns:a16="http://schemas.microsoft.com/office/drawing/2014/main" id="{0F92A9DD-DB60-4211-918F-64139CB5A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1516"/>
              <a:ext cx="2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1" name="Line 61">
              <a:extLst>
                <a:ext uri="{FF2B5EF4-FFF2-40B4-BE49-F238E27FC236}">
                  <a16:creationId xmlns="" xmlns:a16="http://schemas.microsoft.com/office/drawing/2014/main" id="{E58CE4B7-67A8-4850-8A9C-E104310F4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5" y="1986"/>
              <a:ext cx="100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2" name="Line 62">
              <a:extLst>
                <a:ext uri="{FF2B5EF4-FFF2-40B4-BE49-F238E27FC236}">
                  <a16:creationId xmlns="" xmlns:a16="http://schemas.microsoft.com/office/drawing/2014/main" id="{A0239136-EBA6-4686-9536-BD120544FD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5" y="2131"/>
              <a:ext cx="3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3" name="Line 63">
              <a:extLst>
                <a:ext uri="{FF2B5EF4-FFF2-40B4-BE49-F238E27FC236}">
                  <a16:creationId xmlns="" xmlns:a16="http://schemas.microsoft.com/office/drawing/2014/main" id="{C8985F53-01EF-41C0-883E-2E3BF39A40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10" y="2902"/>
              <a:ext cx="30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4" name="Line 64">
              <a:extLst>
                <a:ext uri="{FF2B5EF4-FFF2-40B4-BE49-F238E27FC236}">
                  <a16:creationId xmlns="" xmlns:a16="http://schemas.microsoft.com/office/drawing/2014/main" id="{9D779BDA-EFEC-424A-A081-882DDB6A7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389"/>
              <a:ext cx="12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5" name="Line 65">
              <a:extLst>
                <a:ext uri="{FF2B5EF4-FFF2-40B4-BE49-F238E27FC236}">
                  <a16:creationId xmlns="" xmlns:a16="http://schemas.microsoft.com/office/drawing/2014/main" id="{7FC84D7D-F41A-49B5-B4F1-287B80223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2792"/>
              <a:ext cx="7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6" name="Line 66">
              <a:extLst>
                <a:ext uri="{FF2B5EF4-FFF2-40B4-BE49-F238E27FC236}">
                  <a16:creationId xmlns="" xmlns:a16="http://schemas.microsoft.com/office/drawing/2014/main" id="{A852C71F-8D41-4546-AA05-D750D0E80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" y="2804"/>
              <a:ext cx="0" cy="3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7" name="Line 67">
              <a:extLst>
                <a:ext uri="{FF2B5EF4-FFF2-40B4-BE49-F238E27FC236}">
                  <a16:creationId xmlns="" xmlns:a16="http://schemas.microsoft.com/office/drawing/2014/main" id="{93C7E94E-3780-4C20-AD61-0465F8E1B0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1" y="3116"/>
              <a:ext cx="74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8" name="Line 68">
              <a:extLst>
                <a:ext uri="{FF2B5EF4-FFF2-40B4-BE49-F238E27FC236}">
                  <a16:creationId xmlns="" xmlns:a16="http://schemas.microsoft.com/office/drawing/2014/main" id="{0A6BDB47-D3C2-488A-8FE4-D1F9C828E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15" y="2353"/>
              <a:ext cx="27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9" name="Line 69">
              <a:extLst>
                <a:ext uri="{FF2B5EF4-FFF2-40B4-BE49-F238E27FC236}">
                  <a16:creationId xmlns="" xmlns:a16="http://schemas.microsoft.com/office/drawing/2014/main" id="{DDED7F20-2530-4D12-B554-8E2FE9F97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8" y="2403"/>
              <a:ext cx="0" cy="1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0" name="Line 70">
              <a:extLst>
                <a:ext uri="{FF2B5EF4-FFF2-40B4-BE49-F238E27FC236}">
                  <a16:creationId xmlns="" xmlns:a16="http://schemas.microsoft.com/office/drawing/2014/main" id="{7FAD995D-38D8-499A-A557-FC23C1AAD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5" y="3391"/>
              <a:ext cx="3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1" name="Line 71">
              <a:extLst>
                <a:ext uri="{FF2B5EF4-FFF2-40B4-BE49-F238E27FC236}">
                  <a16:creationId xmlns="" xmlns:a16="http://schemas.microsoft.com/office/drawing/2014/main" id="{96577FD8-B43D-4F4B-A73F-C46829515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" y="3377"/>
              <a:ext cx="134" cy="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2" name="Text Box 72">
              <a:extLst>
                <a:ext uri="{FF2B5EF4-FFF2-40B4-BE49-F238E27FC236}">
                  <a16:creationId xmlns="" xmlns:a16="http://schemas.microsoft.com/office/drawing/2014/main" id="{CD587241-CD90-4BC8-80A6-B3E5318B3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5" y="1082"/>
              <a:ext cx="217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IP</a:t>
              </a:r>
              <a:endParaRPr lang="en-US" altLang="zh-CN" sz="2200" b="1"/>
            </a:p>
          </p:txBody>
        </p:sp>
        <p:sp>
          <p:nvSpPr>
            <p:cNvPr id="51273" name="Line 73">
              <a:extLst>
                <a:ext uri="{FF2B5EF4-FFF2-40B4-BE49-F238E27FC236}">
                  <a16:creationId xmlns="" xmlns:a16="http://schemas.microsoft.com/office/drawing/2014/main" id="{78FF9884-AAD4-4AB4-B492-87CF2B5C7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8" y="2749"/>
              <a:ext cx="0" cy="19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4" name="Line 74">
              <a:extLst>
                <a:ext uri="{FF2B5EF4-FFF2-40B4-BE49-F238E27FC236}">
                  <a16:creationId xmlns="" xmlns:a16="http://schemas.microsoft.com/office/drawing/2014/main" id="{13294C79-2ACC-46CB-8C1D-720D4E2291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8" y="3129"/>
              <a:ext cx="0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5" name="Line 75">
              <a:extLst>
                <a:ext uri="{FF2B5EF4-FFF2-40B4-BE49-F238E27FC236}">
                  <a16:creationId xmlns="" xmlns:a16="http://schemas.microsoft.com/office/drawing/2014/main" id="{296641BD-C8F2-4276-8447-688BA7864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51" y="2305"/>
              <a:ext cx="219" cy="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6" name="Line 76">
              <a:extLst>
                <a:ext uri="{FF2B5EF4-FFF2-40B4-BE49-F238E27FC236}">
                  <a16:creationId xmlns="" xmlns:a16="http://schemas.microsoft.com/office/drawing/2014/main" id="{C054FDA9-3214-4EE2-8B4E-BA8646C0E6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71" y="1175"/>
              <a:ext cx="222" cy="3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Tm="11297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="" xmlns:a16="http://schemas.microsoft.com/office/drawing/2014/main" id="{DC0113F3-85FD-480F-B712-EF39F9C46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2" y="1512165"/>
            <a:ext cx="8307388" cy="113877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1200"/>
              </a:spcBef>
              <a:spcAft>
                <a:spcPts val="1200"/>
              </a:spcAft>
              <a:buClrTx/>
              <a:buSzTx/>
              <a:buNone/>
            </a:pPr>
            <a:r>
              <a:rPr lang="zh-CN" altLang="en-US" sz="2400" b="1">
                <a:solidFill>
                  <a:srgbClr val="3333FF"/>
                </a:solidFill>
                <a:ea typeface="楷体_GB2312" pitchFamily="49" charset="-122"/>
              </a:rPr>
              <a:t>不同的指令，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CPU</a:t>
            </a:r>
            <a:r>
              <a:rPr lang="zh-CN" altLang="en-US" sz="2400" b="1">
                <a:solidFill>
                  <a:srgbClr val="3333FF"/>
                </a:solidFill>
                <a:ea typeface="楷体_GB2312" pitchFamily="49" charset="-122"/>
              </a:rPr>
              <a:t>的具体执行过程不同。</a:t>
            </a:r>
            <a:endParaRPr lang="zh-CN" altLang="en-US" sz="2400" b="1">
              <a:ea typeface="楷体_GB2312" pitchFamily="49" charset="-122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  <a:buClrTx/>
              <a:buSzTx/>
              <a:buNone/>
            </a:pPr>
            <a:r>
              <a:rPr lang="en-US" altLang="zh-CN" sz="2400" b="1">
                <a:ea typeface="楷体_GB2312" pitchFamily="49" charset="-122"/>
              </a:rPr>
              <a:t>CPU </a:t>
            </a:r>
            <a:r>
              <a:rPr lang="zh-CN" altLang="en-US" sz="2400" b="1">
                <a:ea typeface="楷体_GB2312" pitchFamily="49" charset="-122"/>
              </a:rPr>
              <a:t>可执行的操作通常有数据传送、算术逻辑运算等等。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55299" name="Text Box 3">
            <a:extLst>
              <a:ext uri="{FF2B5EF4-FFF2-40B4-BE49-F238E27FC236}">
                <a16:creationId xmlns="" xmlns:a16="http://schemas.microsoft.com/office/drawing/2014/main" id="{ADE88371-63EC-4F90-B1E5-6F55EE9A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417165"/>
            <a:ext cx="8151813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80000"/>
              </a:spcAft>
              <a:buClrTx/>
              <a:buSzTx/>
              <a:buFontTx/>
              <a:buNone/>
            </a:pPr>
            <a:r>
              <a:rPr lang="zh-CN" altLang="en-US" sz="2400" b="1" dirty="0">
                <a:ea typeface="楷体_GB2312" pitchFamily="49" charset="-122"/>
              </a:rPr>
              <a:t>当一条指令需要从内存或</a:t>
            </a:r>
            <a:r>
              <a:rPr lang="en-US" altLang="zh-CN" sz="2400" b="1" dirty="0">
                <a:ea typeface="楷体_GB2312" pitchFamily="49" charset="-122"/>
              </a:rPr>
              <a:t>I/O</a:t>
            </a:r>
            <a:r>
              <a:rPr lang="zh-CN" altLang="en-US" sz="2400" b="1" dirty="0">
                <a:ea typeface="楷体_GB2312" pitchFamily="49" charset="-122"/>
              </a:rPr>
              <a:t>端口取得或存放数据时，</a:t>
            </a:r>
          </a:p>
          <a:p>
            <a:pPr algn="just" eaLnBrk="1" hangingPunct="1">
              <a:spcBef>
                <a:spcPct val="0"/>
              </a:spcBef>
              <a:spcAft>
                <a:spcPct val="80000"/>
              </a:spcAft>
              <a:buClrTx/>
              <a:buSzTx/>
              <a:buFontTx/>
              <a:buNone/>
            </a:pPr>
            <a:r>
              <a:rPr lang="en-US" altLang="zh-CN" sz="2400" b="1" dirty="0">
                <a:ea typeface="楷体_GB2312" pitchFamily="49" charset="-122"/>
              </a:rPr>
              <a:t>CPU</a:t>
            </a:r>
            <a:r>
              <a:rPr lang="zh-CN" altLang="en-US" sz="2400" b="1" dirty="0">
                <a:ea typeface="楷体_GB2312" pitchFamily="49" charset="-122"/>
              </a:rPr>
              <a:t>在执行阶段，</a:t>
            </a:r>
          </a:p>
          <a:p>
            <a:pPr algn="just" eaLnBrk="1" hangingPunct="1">
              <a:spcBef>
                <a:spcPct val="0"/>
              </a:spcBef>
              <a:spcAft>
                <a:spcPct val="80000"/>
              </a:spcAft>
              <a:buClrTx/>
              <a:buSzTx/>
              <a:buFontTx/>
              <a:buNone/>
            </a:pPr>
            <a:r>
              <a:rPr lang="zh-CN" altLang="en-US" sz="2400" b="1" dirty="0">
                <a:ea typeface="楷体_GB2312" pitchFamily="49" charset="-122"/>
              </a:rPr>
              <a:t>      需对指令指定的内存单元或</a:t>
            </a:r>
            <a:r>
              <a:rPr lang="en-US" altLang="zh-CN" sz="2400" b="1" dirty="0">
                <a:ea typeface="楷体_GB2312" pitchFamily="49" charset="-122"/>
              </a:rPr>
              <a:t>I/O</a:t>
            </a:r>
            <a:r>
              <a:rPr lang="zh-CN" altLang="en-US" sz="2400" b="1" dirty="0">
                <a:ea typeface="楷体_GB2312" pitchFamily="49" charset="-122"/>
              </a:rPr>
              <a:t>端口进行读</a:t>
            </a:r>
            <a:r>
              <a:rPr lang="en-US" altLang="zh-CN" sz="2400" b="1" dirty="0">
                <a:ea typeface="楷体_GB2312" pitchFamily="49" charset="-122"/>
              </a:rPr>
              <a:t>/</a:t>
            </a:r>
            <a:r>
              <a:rPr lang="zh-CN" altLang="en-US" sz="2400" b="1" dirty="0">
                <a:ea typeface="楷体_GB2312" pitchFamily="49" charset="-122"/>
              </a:rPr>
              <a:t>写操作。</a:t>
            </a:r>
            <a:endParaRPr lang="zh-CN" altLang="en-US" sz="2400" b="1" dirty="0"/>
          </a:p>
        </p:txBody>
      </p:sp>
    </p:spTree>
  </p:cSld>
  <p:clrMapOvr>
    <a:masterClrMapping/>
  </p:clrMapOvr>
  <p:transition advTm="37282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="" xmlns:a16="http://schemas.microsoft.com/office/drawing/2014/main" id="{EC55AFB7-6FB5-4990-9301-3BCEAFF7D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4" y="152403"/>
            <a:ext cx="8114722" cy="46166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3333FF"/>
                </a:solidFill>
              </a:rPr>
              <a:t>例</a:t>
            </a:r>
            <a:r>
              <a:rPr lang="zh-CN" altLang="en-US" sz="2400" b="1"/>
              <a:t>  </a:t>
            </a:r>
            <a:r>
              <a:rPr lang="zh-CN" altLang="en-US" sz="2400" b="1">
                <a:solidFill>
                  <a:srgbClr val="FF00FF"/>
                </a:solidFill>
                <a:ea typeface="楷体_GB2312" pitchFamily="49" charset="-122"/>
              </a:rPr>
              <a:t>指令</a:t>
            </a:r>
            <a:r>
              <a:rPr lang="en-US" altLang="zh-CN" sz="2400" b="1">
                <a:solidFill>
                  <a:srgbClr val="FF00FF"/>
                </a:solidFill>
                <a:ea typeface="楷体_GB2312" pitchFamily="49" charset="-122"/>
              </a:rPr>
              <a:t>1</a:t>
            </a:r>
            <a:r>
              <a:rPr lang="zh-CN" altLang="en-US" sz="2400" b="1">
                <a:ea typeface="楷体_GB2312" pitchFamily="49" charset="-122"/>
              </a:rPr>
              <a:t>：将寄存器</a:t>
            </a:r>
            <a:r>
              <a:rPr lang="en-US" altLang="zh-CN" sz="2400" b="1">
                <a:ea typeface="楷体_GB2312" pitchFamily="49" charset="-122"/>
              </a:rPr>
              <a:t>R1</a:t>
            </a:r>
            <a:r>
              <a:rPr lang="zh-CN" altLang="en-US" sz="2400" b="1">
                <a:ea typeface="楷体_GB2312" pitchFamily="49" charset="-122"/>
              </a:rPr>
              <a:t>与</a:t>
            </a:r>
            <a:r>
              <a:rPr lang="en-US" altLang="zh-CN" sz="2400" b="1">
                <a:ea typeface="楷体_GB2312" pitchFamily="49" charset="-122"/>
              </a:rPr>
              <a:t>R3</a:t>
            </a:r>
            <a:r>
              <a:rPr lang="zh-CN" altLang="en-US" sz="2400" b="1">
                <a:ea typeface="楷体_GB2312" pitchFamily="49" charset="-122"/>
              </a:rPr>
              <a:t>的内容相加，结果存在</a:t>
            </a:r>
            <a:r>
              <a:rPr lang="en-US" altLang="zh-CN" sz="2400" b="1">
                <a:ea typeface="楷体_GB2312" pitchFamily="49" charset="-122"/>
              </a:rPr>
              <a:t>R3</a:t>
            </a:r>
            <a:r>
              <a:rPr lang="zh-CN" altLang="en-US" sz="2400" b="1">
                <a:ea typeface="楷体_GB2312" pitchFamily="49" charset="-122"/>
              </a:rPr>
              <a:t>中。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="" xmlns:a16="http://schemas.microsoft.com/office/drawing/2014/main" id="{09B57DF0-B2FF-4E68-92B5-47BD0E5DD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6" y="5867400"/>
            <a:ext cx="594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3333FF"/>
                </a:solidFill>
                <a:ea typeface="楷体_GB2312" pitchFamily="49" charset="-122"/>
              </a:rPr>
              <a:t>指令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3333FF"/>
                </a:solidFill>
                <a:ea typeface="楷体_GB2312" pitchFamily="49" charset="-122"/>
              </a:rPr>
              <a:t>在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CPU </a:t>
            </a:r>
            <a:r>
              <a:rPr lang="zh-CN" altLang="en-US" sz="2400" b="1">
                <a:solidFill>
                  <a:srgbClr val="3333FF"/>
                </a:solidFill>
                <a:ea typeface="楷体_GB2312" pitchFamily="49" charset="-122"/>
              </a:rPr>
              <a:t>内部即可完成</a:t>
            </a:r>
            <a:endParaRPr lang="zh-CN" altLang="en-US" sz="2400" b="1">
              <a:ea typeface="楷体_GB2312" pitchFamily="49" charset="-122"/>
            </a:endParaRPr>
          </a:p>
        </p:txBody>
      </p:sp>
      <p:grpSp>
        <p:nvGrpSpPr>
          <p:cNvPr id="56324" name="Group 4">
            <a:extLst>
              <a:ext uri="{FF2B5EF4-FFF2-40B4-BE49-F238E27FC236}">
                <a16:creationId xmlns="" xmlns:a16="http://schemas.microsoft.com/office/drawing/2014/main" id="{C474F3D6-6A75-4BF0-8DBC-9C0624B3A333}"/>
              </a:ext>
            </a:extLst>
          </p:cNvPr>
          <p:cNvGrpSpPr>
            <a:grpSpLocks/>
          </p:cNvGrpSpPr>
          <p:nvPr/>
        </p:nvGrpSpPr>
        <p:grpSpPr bwMode="auto">
          <a:xfrm>
            <a:off x="1906588" y="838200"/>
            <a:ext cx="8534400" cy="4673600"/>
            <a:chOff x="240" y="960"/>
            <a:chExt cx="5376" cy="2944"/>
          </a:xfrm>
        </p:grpSpPr>
        <p:sp>
          <p:nvSpPr>
            <p:cNvPr id="56325" name="Text Box 5">
              <a:extLst>
                <a:ext uri="{FF2B5EF4-FFF2-40B4-BE49-F238E27FC236}">
                  <a16:creationId xmlns="" xmlns:a16="http://schemas.microsoft.com/office/drawing/2014/main" id="{02108949-737B-4C42-972C-E340334F4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960"/>
              <a:ext cx="388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3300"/>
                  </a:solidFill>
                </a:rPr>
                <a:t>CPU                              </a:t>
              </a:r>
              <a:r>
                <a:rPr lang="zh-CN" altLang="en-US" sz="2400" b="1">
                  <a:solidFill>
                    <a:srgbClr val="FF3300"/>
                  </a:solidFill>
                </a:rPr>
                <a:t>总线                   内存</a:t>
              </a:r>
              <a:endParaRPr lang="zh-CN" altLang="en-US" sz="2400" b="1">
                <a:solidFill>
                  <a:srgbClr val="008080"/>
                </a:solidFill>
              </a:endParaRPr>
            </a:p>
          </p:txBody>
        </p:sp>
        <p:grpSp>
          <p:nvGrpSpPr>
            <p:cNvPr id="56326" name="Group 6">
              <a:extLst>
                <a:ext uri="{FF2B5EF4-FFF2-40B4-BE49-F238E27FC236}">
                  <a16:creationId xmlns="" xmlns:a16="http://schemas.microsoft.com/office/drawing/2014/main" id="{B96DA5D8-C3F2-4918-A436-FA7B3358D6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180"/>
              <a:ext cx="5376" cy="2724"/>
              <a:chOff x="240" y="1180"/>
              <a:chExt cx="5376" cy="2724"/>
            </a:xfrm>
          </p:grpSpPr>
          <p:sp>
            <p:nvSpPr>
              <p:cNvPr id="56327" name="Rectangle 7">
                <a:extLst>
                  <a:ext uri="{FF2B5EF4-FFF2-40B4-BE49-F238E27FC236}">
                    <a16:creationId xmlns="" xmlns:a16="http://schemas.microsoft.com/office/drawing/2014/main" id="{0C3F908A-6F88-4BAD-AD47-8DF08FAD0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" y="1226"/>
                <a:ext cx="2349" cy="2654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6328" name="Text Box 8">
                <a:extLst>
                  <a:ext uri="{FF2B5EF4-FFF2-40B4-BE49-F238E27FC236}">
                    <a16:creationId xmlns="" xmlns:a16="http://schemas.microsoft.com/office/drawing/2014/main" id="{B13BF09A-4C98-489E-945E-D340F4BB8A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" y="3411"/>
                <a:ext cx="606" cy="4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标  志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寄存器</a:t>
                </a:r>
              </a:p>
            </p:txBody>
          </p:sp>
          <p:sp>
            <p:nvSpPr>
              <p:cNvPr id="56329" name="Rectangle 9">
                <a:extLst>
                  <a:ext uri="{FF2B5EF4-FFF2-40B4-BE49-F238E27FC236}">
                    <a16:creationId xmlns="" xmlns:a16="http://schemas.microsoft.com/office/drawing/2014/main" id="{2362D790-A5D2-46F2-BB0B-2113F0F1A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864"/>
                <a:ext cx="85" cy="4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6330" name="Text Box 10">
                <a:extLst>
                  <a:ext uri="{FF2B5EF4-FFF2-40B4-BE49-F238E27FC236}">
                    <a16:creationId xmlns="" xmlns:a16="http://schemas.microsoft.com/office/drawing/2014/main" id="{4D6A3A4C-D483-46DA-BBD9-18BAF9F712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1573"/>
                <a:ext cx="101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地址总线 </a:t>
                </a:r>
                <a:r>
                  <a:rPr lang="en-US" altLang="zh-CN" sz="2000" b="1"/>
                  <a:t>AB</a:t>
                </a:r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200" b="1"/>
              </a:p>
            </p:txBody>
          </p:sp>
          <p:sp>
            <p:nvSpPr>
              <p:cNvPr id="56331" name="Line 11">
                <a:extLst>
                  <a:ext uri="{FF2B5EF4-FFF2-40B4-BE49-F238E27FC236}">
                    <a16:creationId xmlns="" xmlns:a16="http://schemas.microsoft.com/office/drawing/2014/main" id="{8335728E-D339-4F1F-83E7-EAC28A131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17" y="1383"/>
                <a:ext cx="0" cy="244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32" name="Line 12">
                <a:extLst>
                  <a:ext uri="{FF2B5EF4-FFF2-40B4-BE49-F238E27FC236}">
                    <a16:creationId xmlns="" xmlns:a16="http://schemas.microsoft.com/office/drawing/2014/main" id="{37E865B2-E566-41D2-B29E-E36E55942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71" y="1383"/>
                <a:ext cx="222" cy="33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33" name="Text Box 13">
                <a:extLst>
                  <a:ext uri="{FF2B5EF4-FFF2-40B4-BE49-F238E27FC236}">
                    <a16:creationId xmlns="" xmlns:a16="http://schemas.microsoft.com/office/drawing/2014/main" id="{B5116273-328B-48F1-AE5E-DEC95E57F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4" y="1180"/>
                <a:ext cx="212" cy="17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程序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数据</a:t>
                </a:r>
                <a:endParaRPr lang="zh-CN" altLang="en-US" sz="2200" b="1"/>
              </a:p>
            </p:txBody>
          </p:sp>
          <p:sp>
            <p:nvSpPr>
              <p:cNvPr id="56334" name="Line 14">
                <a:extLst>
                  <a:ext uri="{FF2B5EF4-FFF2-40B4-BE49-F238E27FC236}">
                    <a16:creationId xmlns="" xmlns:a16="http://schemas.microsoft.com/office/drawing/2014/main" id="{7D805E9D-6077-4DE2-A66C-F2161B40DD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1" y="2513"/>
                <a:ext cx="219" cy="4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35" name="AutoShape 15">
                <a:extLst>
                  <a:ext uri="{FF2B5EF4-FFF2-40B4-BE49-F238E27FC236}">
                    <a16:creationId xmlns="" xmlns:a16="http://schemas.microsoft.com/office/drawing/2014/main" id="{0BB467B7-90AD-4490-AC80-B126AEB61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9" y="2437"/>
                <a:ext cx="1363" cy="203"/>
              </a:xfrm>
              <a:prstGeom prst="leftRightArrow">
                <a:avLst>
                  <a:gd name="adj1" fmla="val 80778"/>
                  <a:gd name="adj2" fmla="val 102424"/>
                </a:avLst>
              </a:prstGeom>
              <a:solidFill>
                <a:srgbClr val="00CC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6336" name="AutoShape 16">
                <a:extLst>
                  <a:ext uri="{FF2B5EF4-FFF2-40B4-BE49-F238E27FC236}">
                    <a16:creationId xmlns="" xmlns:a16="http://schemas.microsoft.com/office/drawing/2014/main" id="{3E58F2FE-CA53-4F5D-8EEF-C8AB17679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5" y="1721"/>
                <a:ext cx="1309" cy="227"/>
              </a:xfrm>
              <a:prstGeom prst="rightArrow">
                <a:avLst>
                  <a:gd name="adj1" fmla="val 67000"/>
                  <a:gd name="adj2" fmla="val 93599"/>
                </a:avLst>
              </a:prstGeom>
              <a:solidFill>
                <a:srgbClr val="FFCC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6337" name="AutoShape 17">
                <a:extLst>
                  <a:ext uri="{FF2B5EF4-FFF2-40B4-BE49-F238E27FC236}">
                    <a16:creationId xmlns="" xmlns:a16="http://schemas.microsoft.com/office/drawing/2014/main" id="{751B18D4-3241-4878-A76B-CCC519B7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3446"/>
                <a:ext cx="1363" cy="203"/>
              </a:xfrm>
              <a:prstGeom prst="leftRightArrow">
                <a:avLst>
                  <a:gd name="adj1" fmla="val 80778"/>
                  <a:gd name="adj2" fmla="val 102424"/>
                </a:avLst>
              </a:prstGeom>
              <a:solidFill>
                <a:srgbClr val="FF99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6338" name="Text Box 18">
                <a:extLst>
                  <a:ext uri="{FF2B5EF4-FFF2-40B4-BE49-F238E27FC236}">
                    <a16:creationId xmlns="" xmlns:a16="http://schemas.microsoft.com/office/drawing/2014/main" id="{B167E747-36EB-4B5F-A264-90525693A0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3" y="2275"/>
                <a:ext cx="101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数据总线 </a:t>
                </a:r>
                <a:r>
                  <a:rPr lang="en-US" altLang="zh-CN" sz="2000" b="1"/>
                  <a:t>DB</a:t>
                </a:r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200" b="1"/>
              </a:p>
            </p:txBody>
          </p:sp>
          <p:sp>
            <p:nvSpPr>
              <p:cNvPr id="56339" name="Text Box 19">
                <a:extLst>
                  <a:ext uri="{FF2B5EF4-FFF2-40B4-BE49-F238E27FC236}">
                    <a16:creationId xmlns="" xmlns:a16="http://schemas.microsoft.com/office/drawing/2014/main" id="{C4F2E15C-9DBC-4DB3-AD72-57AB5F269A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264"/>
                <a:ext cx="1011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控制总线 </a:t>
                </a:r>
                <a:r>
                  <a:rPr lang="en-US" altLang="zh-CN" sz="2000" b="1"/>
                  <a:t>CB</a:t>
                </a:r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200" b="1"/>
              </a:p>
            </p:txBody>
          </p:sp>
          <p:sp>
            <p:nvSpPr>
              <p:cNvPr id="56340" name="Rectangle 20">
                <a:extLst>
                  <a:ext uri="{FF2B5EF4-FFF2-40B4-BE49-F238E27FC236}">
                    <a16:creationId xmlns="" xmlns:a16="http://schemas.microsoft.com/office/drawing/2014/main" id="{18691A28-27FE-49F7-A0BE-B3ACF1D73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185"/>
                <a:ext cx="1303" cy="2673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6341" name="Text Box 21">
                <a:extLst>
                  <a:ext uri="{FF2B5EF4-FFF2-40B4-BE49-F238E27FC236}">
                    <a16:creationId xmlns="" xmlns:a16="http://schemas.microsoft.com/office/drawing/2014/main" id="{003E285A-5563-47A8-AB46-85335983F7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8" y="1412"/>
                <a:ext cx="282" cy="2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2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地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址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译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码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器</a:t>
                </a:r>
                <a:endParaRPr lang="zh-CN" altLang="en-US" sz="2200" b="1"/>
              </a:p>
            </p:txBody>
          </p:sp>
          <p:sp>
            <p:nvSpPr>
              <p:cNvPr id="56342" name="Line 22">
                <a:extLst>
                  <a:ext uri="{FF2B5EF4-FFF2-40B4-BE49-F238E27FC236}">
                    <a16:creationId xmlns="" xmlns:a16="http://schemas.microsoft.com/office/drawing/2014/main" id="{C62BD299-59B8-4FE2-8B4B-22AEA4E6D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6" y="2265"/>
                <a:ext cx="22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3" name="Line 23">
                <a:extLst>
                  <a:ext uri="{FF2B5EF4-FFF2-40B4-BE49-F238E27FC236}">
                    <a16:creationId xmlns="" xmlns:a16="http://schemas.microsoft.com/office/drawing/2014/main" id="{4E56A85A-2209-4B07-9338-DA215A1047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1" y="1722"/>
                <a:ext cx="22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4" name="Line 24">
                <a:extLst>
                  <a:ext uri="{FF2B5EF4-FFF2-40B4-BE49-F238E27FC236}">
                    <a16:creationId xmlns="" xmlns:a16="http://schemas.microsoft.com/office/drawing/2014/main" id="{DCF8E20F-9064-4CC9-99E5-A9EDD63D32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1" y="1919"/>
                <a:ext cx="22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5" name="Line 25">
                <a:extLst>
                  <a:ext uri="{FF2B5EF4-FFF2-40B4-BE49-F238E27FC236}">
                    <a16:creationId xmlns="" xmlns:a16="http://schemas.microsoft.com/office/drawing/2014/main" id="{55C0E914-F83B-4585-A94E-EAFB231FC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1" y="2117"/>
                <a:ext cx="22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6" name="Line 26">
                <a:extLst>
                  <a:ext uri="{FF2B5EF4-FFF2-40B4-BE49-F238E27FC236}">
                    <a16:creationId xmlns="" xmlns:a16="http://schemas.microsoft.com/office/drawing/2014/main" id="{194A0899-6207-41DE-9E99-24DA307EC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1" y="2957"/>
                <a:ext cx="22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7" name="Line 27">
                <a:extLst>
                  <a:ext uri="{FF2B5EF4-FFF2-40B4-BE49-F238E27FC236}">
                    <a16:creationId xmlns="" xmlns:a16="http://schemas.microsoft.com/office/drawing/2014/main" id="{62C26BE5-B672-4581-9FA6-8F8DF698E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0" y="3155"/>
                <a:ext cx="22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8" name="Line 28">
                <a:extLst>
                  <a:ext uri="{FF2B5EF4-FFF2-40B4-BE49-F238E27FC236}">
                    <a16:creationId xmlns="" xmlns:a16="http://schemas.microsoft.com/office/drawing/2014/main" id="{B337E04B-D40B-4515-9BE0-345025B5C2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0" y="3352"/>
                <a:ext cx="22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9" name="Text Box 29">
                <a:extLst>
                  <a:ext uri="{FF2B5EF4-FFF2-40B4-BE49-F238E27FC236}">
                    <a16:creationId xmlns="" xmlns:a16="http://schemas.microsoft.com/office/drawing/2014/main" id="{5A199746-5E7F-4D89-950C-FF31653072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41" y="1425"/>
                <a:ext cx="591" cy="227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/>
                  <a:t>、、、</a:t>
                </a:r>
                <a:endParaRPr lang="zh-CN" altLang="en-US" sz="10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>
                    <a:solidFill>
                      <a:srgbClr val="FF00FF"/>
                    </a:solidFill>
                  </a:rPr>
                  <a:t>指令</a:t>
                </a:r>
                <a:r>
                  <a:rPr lang="en-US" altLang="zh-CN" sz="1900" b="1">
                    <a:solidFill>
                      <a:srgbClr val="FF00FF"/>
                    </a:solidFill>
                  </a:rPr>
                  <a:t>1</a:t>
                </a:r>
                <a:endParaRPr lang="en-US" altLang="zh-CN" sz="1900" b="1">
                  <a:solidFill>
                    <a:srgbClr val="FF3300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/>
                  <a:t>指令</a:t>
                </a:r>
                <a:r>
                  <a:rPr lang="en-US" altLang="zh-CN" sz="1900" b="1"/>
                  <a:t>2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/>
                  <a:t>指令</a:t>
                </a:r>
                <a:r>
                  <a:rPr lang="en-US" altLang="zh-CN" sz="1900" b="1"/>
                  <a:t>3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/>
                  <a:t>指令</a:t>
                </a:r>
                <a:r>
                  <a:rPr lang="en-US" altLang="zh-CN" sz="1900" b="1"/>
                  <a:t>4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/>
                  <a:t>、、、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/>
                  <a:t>、、、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900" b="1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/>
                  <a:t>数据</a:t>
                </a:r>
                <a:r>
                  <a:rPr lang="en-US" altLang="zh-CN" sz="1900" b="1"/>
                  <a:t>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/>
                  <a:t>数据</a:t>
                </a:r>
                <a:r>
                  <a:rPr lang="en-US" altLang="zh-CN" sz="1900" b="1"/>
                  <a:t>2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/>
                  <a:t>数据</a:t>
                </a:r>
                <a:r>
                  <a:rPr lang="en-US" altLang="zh-CN" sz="1900" b="1"/>
                  <a:t>3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/>
                  <a:t>、、、</a:t>
                </a:r>
                <a:endParaRPr lang="zh-CN" altLang="en-US" sz="10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000"/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000"/>
              </a:p>
            </p:txBody>
          </p:sp>
          <p:sp>
            <p:nvSpPr>
              <p:cNvPr id="56350" name="Line 30">
                <a:extLst>
                  <a:ext uri="{FF2B5EF4-FFF2-40B4-BE49-F238E27FC236}">
                    <a16:creationId xmlns="" xmlns:a16="http://schemas.microsoft.com/office/drawing/2014/main" id="{55682544-57FC-4AFF-A0D6-230E59664D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1821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1" name="Line 31">
                <a:extLst>
                  <a:ext uri="{FF2B5EF4-FFF2-40B4-BE49-F238E27FC236}">
                    <a16:creationId xmlns="" xmlns:a16="http://schemas.microsoft.com/office/drawing/2014/main" id="{256F61EC-958D-4688-BCC8-356C851B15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2018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2" name="Line 32">
                <a:extLst>
                  <a:ext uri="{FF2B5EF4-FFF2-40B4-BE49-F238E27FC236}">
                    <a16:creationId xmlns="" xmlns:a16="http://schemas.microsoft.com/office/drawing/2014/main" id="{BAED2999-DAB6-4CF7-AC13-CE8DD09E5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2166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3" name="Line 33">
                <a:extLst>
                  <a:ext uri="{FF2B5EF4-FFF2-40B4-BE49-F238E27FC236}">
                    <a16:creationId xmlns="" xmlns:a16="http://schemas.microsoft.com/office/drawing/2014/main" id="{0F33CD43-9FD2-4787-98E7-2033703A8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2364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4" name="Line 34">
                <a:extLst>
                  <a:ext uri="{FF2B5EF4-FFF2-40B4-BE49-F238E27FC236}">
                    <a16:creationId xmlns="" xmlns:a16="http://schemas.microsoft.com/office/drawing/2014/main" id="{5F74E1B9-5EC5-4CA6-A442-B261D6D4A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2858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5" name="Line 35">
                <a:extLst>
                  <a:ext uri="{FF2B5EF4-FFF2-40B4-BE49-F238E27FC236}">
                    <a16:creationId xmlns="" xmlns:a16="http://schemas.microsoft.com/office/drawing/2014/main" id="{95C42736-3E86-451B-AFBC-CBF57724C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3056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6" name="Line 36">
                <a:extLst>
                  <a:ext uri="{FF2B5EF4-FFF2-40B4-BE49-F238E27FC236}">
                    <a16:creationId xmlns="" xmlns:a16="http://schemas.microsoft.com/office/drawing/2014/main" id="{5E27AF99-7B91-4476-88B2-38E21F67B8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3253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7" name="Line 37">
                <a:extLst>
                  <a:ext uri="{FF2B5EF4-FFF2-40B4-BE49-F238E27FC236}">
                    <a16:creationId xmlns="" xmlns:a16="http://schemas.microsoft.com/office/drawing/2014/main" id="{92028BD6-AD73-48C8-9913-B7D521BD8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3451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8" name="Line 38">
                <a:extLst>
                  <a:ext uri="{FF2B5EF4-FFF2-40B4-BE49-F238E27FC236}">
                    <a16:creationId xmlns="" xmlns:a16="http://schemas.microsoft.com/office/drawing/2014/main" id="{7F62F8AD-7155-4542-A813-83A9EAEDB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1623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9" name="Text Box 39">
                <a:extLst>
                  <a:ext uri="{FF2B5EF4-FFF2-40B4-BE49-F238E27FC236}">
                    <a16:creationId xmlns="" xmlns:a16="http://schemas.microsoft.com/office/drawing/2014/main" id="{E8B8CF37-B47D-4E7D-AAEB-30FFBC2BB8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6" y="2762"/>
                <a:ext cx="976" cy="20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7200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指令寄存器</a:t>
                </a:r>
              </a:p>
            </p:txBody>
          </p:sp>
          <p:sp>
            <p:nvSpPr>
              <p:cNvPr id="56360" name="Text Box 40">
                <a:extLst>
                  <a:ext uri="{FF2B5EF4-FFF2-40B4-BE49-F238E27FC236}">
                    <a16:creationId xmlns="" xmlns:a16="http://schemas.microsoft.com/office/drawing/2014/main" id="{553FA271-A188-49ED-BB2E-3C0715820E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7" y="2400"/>
                <a:ext cx="977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7200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数据暂存器</a:t>
                </a:r>
              </a:p>
            </p:txBody>
          </p:sp>
          <p:sp>
            <p:nvSpPr>
              <p:cNvPr id="56361" name="Text Box 41">
                <a:extLst>
                  <a:ext uri="{FF2B5EF4-FFF2-40B4-BE49-F238E27FC236}">
                    <a16:creationId xmlns="" xmlns:a16="http://schemas.microsoft.com/office/drawing/2014/main" id="{14536F48-E90E-429F-9732-4534F414C1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3495"/>
                <a:ext cx="932" cy="20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7200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控制电路</a:t>
                </a:r>
              </a:p>
            </p:txBody>
          </p:sp>
          <p:sp>
            <p:nvSpPr>
              <p:cNvPr id="56362" name="Text Box 42">
                <a:extLst>
                  <a:ext uri="{FF2B5EF4-FFF2-40B4-BE49-F238E27FC236}">
                    <a16:creationId xmlns="" xmlns:a16="http://schemas.microsoft.com/office/drawing/2014/main" id="{16C83888-3462-4981-9503-454225B2F0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9" y="3155"/>
                <a:ext cx="977" cy="19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7200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指令译码器</a:t>
                </a:r>
              </a:p>
            </p:txBody>
          </p:sp>
          <p:sp>
            <p:nvSpPr>
              <p:cNvPr id="56363" name="Line 43">
                <a:extLst>
                  <a:ext uri="{FF2B5EF4-FFF2-40B4-BE49-F238E27FC236}">
                    <a16:creationId xmlns="" xmlns:a16="http://schemas.microsoft.com/office/drawing/2014/main" id="{DBEA1EF0-CC54-4FD6-86D0-0B69D9612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" y="2611"/>
                <a:ext cx="22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64" name="Line 44">
                <a:extLst>
                  <a:ext uri="{FF2B5EF4-FFF2-40B4-BE49-F238E27FC236}">
                    <a16:creationId xmlns="" xmlns:a16="http://schemas.microsoft.com/office/drawing/2014/main" id="{41ACFE87-B8C9-4318-9139-A1A453A5A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" y="2606"/>
                <a:ext cx="0" cy="98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65" name="Text Box 45">
                <a:extLst>
                  <a:ext uri="{FF2B5EF4-FFF2-40B4-BE49-F238E27FC236}">
                    <a16:creationId xmlns="" xmlns:a16="http://schemas.microsoft.com/office/drawing/2014/main" id="{A0D96714-E78F-4649-93C9-23B000FFA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2" y="1343"/>
                <a:ext cx="307" cy="97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7200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地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址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寄存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器</a:t>
                </a:r>
                <a:endParaRPr lang="zh-CN" altLang="en-US" sz="1000"/>
              </a:p>
            </p:txBody>
          </p:sp>
          <p:sp>
            <p:nvSpPr>
              <p:cNvPr id="56366" name="Text Box 46">
                <a:extLst>
                  <a:ext uri="{FF2B5EF4-FFF2-40B4-BE49-F238E27FC236}">
                    <a16:creationId xmlns="" xmlns:a16="http://schemas.microsoft.com/office/drawing/2014/main" id="{475BF482-C430-4E93-B392-9582E39396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1" y="1464"/>
                <a:ext cx="545" cy="6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指 令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指 针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寄存器</a:t>
                </a:r>
                <a:endParaRPr lang="zh-CN" altLang="en-US" sz="1800" b="1"/>
              </a:p>
            </p:txBody>
          </p:sp>
          <p:sp>
            <p:nvSpPr>
              <p:cNvPr id="56367" name="Text Box 47">
                <a:extLst>
                  <a:ext uri="{FF2B5EF4-FFF2-40B4-BE49-F238E27FC236}">
                    <a16:creationId xmlns="" xmlns:a16="http://schemas.microsoft.com/office/drawing/2014/main" id="{268B680A-D5DB-4ECE-8254-69D0EE42A3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536"/>
                <a:ext cx="582" cy="16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rgbClr val="FF3300"/>
                    </a:solidFill>
                  </a:rPr>
                  <a:t>R1</a:t>
                </a:r>
                <a:endParaRPr lang="en-US" altLang="zh-CN" sz="2600" b="1"/>
              </a:p>
            </p:txBody>
          </p:sp>
          <p:sp>
            <p:nvSpPr>
              <p:cNvPr id="56368" name="Text Box 48">
                <a:extLst>
                  <a:ext uri="{FF2B5EF4-FFF2-40B4-BE49-F238E27FC236}">
                    <a16:creationId xmlns="" xmlns:a16="http://schemas.microsoft.com/office/drawing/2014/main" id="{C052863A-348B-47C8-8DA2-0A58AA14F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" y="1688"/>
                <a:ext cx="582" cy="16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R2</a:t>
                </a:r>
                <a:endParaRPr lang="en-US" altLang="zh-CN" sz="2200" b="1"/>
              </a:p>
            </p:txBody>
          </p:sp>
          <p:sp>
            <p:nvSpPr>
              <p:cNvPr id="56369" name="Text Box 49">
                <a:extLst>
                  <a:ext uri="{FF2B5EF4-FFF2-40B4-BE49-F238E27FC236}">
                    <a16:creationId xmlns="" xmlns:a16="http://schemas.microsoft.com/office/drawing/2014/main" id="{20A8928C-2F3D-4DD0-A7CB-17C60B94D7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" y="1855"/>
                <a:ext cx="582" cy="16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rgbClr val="FF3300"/>
                    </a:solidFill>
                  </a:rPr>
                  <a:t>R3</a:t>
                </a:r>
                <a:endParaRPr lang="en-US" altLang="zh-CN" sz="1800" b="1"/>
              </a:p>
            </p:txBody>
          </p:sp>
          <p:sp>
            <p:nvSpPr>
              <p:cNvPr id="56370" name="Text Box 50">
                <a:extLst>
                  <a:ext uri="{FF2B5EF4-FFF2-40B4-BE49-F238E27FC236}">
                    <a16:creationId xmlns="" xmlns:a16="http://schemas.microsoft.com/office/drawing/2014/main" id="{2A8A4539-CD92-4E5D-908D-14E943C4B9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" y="2022"/>
                <a:ext cx="582" cy="16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R4</a:t>
                </a:r>
              </a:p>
            </p:txBody>
          </p:sp>
          <p:sp>
            <p:nvSpPr>
              <p:cNvPr id="56371" name="Text Box 51">
                <a:extLst>
                  <a:ext uri="{FF2B5EF4-FFF2-40B4-BE49-F238E27FC236}">
                    <a16:creationId xmlns="" xmlns:a16="http://schemas.microsoft.com/office/drawing/2014/main" id="{23A9C355-2CCB-4624-B43E-CA3FBB373E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1313"/>
                <a:ext cx="715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寄存器组</a:t>
                </a:r>
                <a:endParaRPr lang="zh-CN" altLang="en-US" sz="2600" b="1"/>
              </a:p>
            </p:txBody>
          </p:sp>
          <p:sp>
            <p:nvSpPr>
              <p:cNvPr id="56372" name="Line 52">
                <a:extLst>
                  <a:ext uri="{FF2B5EF4-FFF2-40B4-BE49-F238E27FC236}">
                    <a16:creationId xmlns="" xmlns:a16="http://schemas.microsoft.com/office/drawing/2014/main" id="{3AE19502-961B-4C94-A0DF-5ECDC27C4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8" y="2418"/>
                <a:ext cx="0" cy="65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3" name="Text Box 53">
                <a:extLst>
                  <a:ext uri="{FF2B5EF4-FFF2-40B4-BE49-F238E27FC236}">
                    <a16:creationId xmlns="" xmlns:a16="http://schemas.microsoft.com/office/drawing/2014/main" id="{D79BEA41-9CD1-4A67-9653-76F6994AC2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" y="2454"/>
                <a:ext cx="229" cy="5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运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算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器</a:t>
                </a:r>
                <a:endParaRPr lang="zh-CN" altLang="en-US" sz="1000"/>
              </a:p>
            </p:txBody>
          </p:sp>
          <p:sp>
            <p:nvSpPr>
              <p:cNvPr id="56374" name="Line 54">
                <a:extLst>
                  <a:ext uri="{FF2B5EF4-FFF2-40B4-BE49-F238E27FC236}">
                    <a16:creationId xmlns="" xmlns:a16="http://schemas.microsoft.com/office/drawing/2014/main" id="{9D67688D-9D23-49A4-AA19-111767F9CA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02" y="2502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5" name="Line 55">
                <a:extLst>
                  <a:ext uri="{FF2B5EF4-FFF2-40B4-BE49-F238E27FC236}">
                    <a16:creationId xmlns="" xmlns:a16="http://schemas.microsoft.com/office/drawing/2014/main" id="{73F4D00F-90FE-43ED-8109-59264450C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0" y="2484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6" name="Line 56">
                <a:extLst>
                  <a:ext uri="{FF2B5EF4-FFF2-40B4-BE49-F238E27FC236}">
                    <a16:creationId xmlns="" xmlns:a16="http://schemas.microsoft.com/office/drawing/2014/main" id="{F14ADE7E-27C2-4F6E-8CE6-1FD582C6C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6" y="2235"/>
                <a:ext cx="341" cy="17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7" name="Line 57">
                <a:extLst>
                  <a:ext uri="{FF2B5EF4-FFF2-40B4-BE49-F238E27FC236}">
                    <a16:creationId xmlns="" xmlns:a16="http://schemas.microsoft.com/office/drawing/2014/main" id="{338FECDE-65D9-4337-A870-A9E54BF6F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02" y="2455"/>
                <a:ext cx="95" cy="4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8" name="Line 58">
                <a:extLst>
                  <a:ext uri="{FF2B5EF4-FFF2-40B4-BE49-F238E27FC236}">
                    <a16:creationId xmlns="" xmlns:a16="http://schemas.microsoft.com/office/drawing/2014/main" id="{3AB0C245-F601-488F-8A58-EE8F42DB3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2235"/>
                <a:ext cx="0" cy="22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9" name="Line 59">
                <a:extLst>
                  <a:ext uri="{FF2B5EF4-FFF2-40B4-BE49-F238E27FC236}">
                    <a16:creationId xmlns="" xmlns:a16="http://schemas.microsoft.com/office/drawing/2014/main" id="{8D2E6559-72BA-47C3-8850-F4293361CB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937" y="2944"/>
                <a:ext cx="47" cy="11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80" name="Line 60">
                <a:extLst>
                  <a:ext uri="{FF2B5EF4-FFF2-40B4-BE49-F238E27FC236}">
                    <a16:creationId xmlns="" xmlns:a16="http://schemas.microsoft.com/office/drawing/2014/main" id="{79E9B362-FA2E-4BA4-93B3-0E14C81B1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0" y="3075"/>
                <a:ext cx="360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81" name="Line 61">
                <a:extLst>
                  <a:ext uri="{FF2B5EF4-FFF2-40B4-BE49-F238E27FC236}">
                    <a16:creationId xmlns="" xmlns:a16="http://schemas.microsoft.com/office/drawing/2014/main" id="{0DF6474C-32E7-44BD-A63C-CFAED49AB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5" y="3023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82" name="Line 62">
                <a:extLst>
                  <a:ext uri="{FF2B5EF4-FFF2-40B4-BE49-F238E27FC236}">
                    <a16:creationId xmlns="" xmlns:a16="http://schemas.microsoft.com/office/drawing/2014/main" id="{C60D6681-2FC6-474F-90E5-BCCF69B07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8" y="1871"/>
                <a:ext cx="30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83" name="Line 63">
                <a:extLst>
                  <a:ext uri="{FF2B5EF4-FFF2-40B4-BE49-F238E27FC236}">
                    <a16:creationId xmlns="" xmlns:a16="http://schemas.microsoft.com/office/drawing/2014/main" id="{047ACF43-810C-460C-9D63-B3CE14B50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33" y="1724"/>
                <a:ext cx="21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84" name="Line 64">
                <a:extLst>
                  <a:ext uri="{FF2B5EF4-FFF2-40B4-BE49-F238E27FC236}">
                    <a16:creationId xmlns="" xmlns:a16="http://schemas.microsoft.com/office/drawing/2014/main" id="{F3FA5763-626E-4105-9829-660079D5A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8" y="1724"/>
                <a:ext cx="20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85" name="Line 65">
                <a:extLst>
                  <a:ext uri="{FF2B5EF4-FFF2-40B4-BE49-F238E27FC236}">
                    <a16:creationId xmlns="" xmlns:a16="http://schemas.microsoft.com/office/drawing/2014/main" id="{730C97D7-AE9B-426F-AE4B-4F8FD20859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5" y="2194"/>
                <a:ext cx="100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86" name="Line 66">
                <a:extLst>
                  <a:ext uri="{FF2B5EF4-FFF2-40B4-BE49-F238E27FC236}">
                    <a16:creationId xmlns="" xmlns:a16="http://schemas.microsoft.com/office/drawing/2014/main" id="{5B8190AF-30DC-4CC4-A1FE-BAFB3977E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15" y="2339"/>
                <a:ext cx="30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87" name="Line 67">
                <a:extLst>
                  <a:ext uri="{FF2B5EF4-FFF2-40B4-BE49-F238E27FC236}">
                    <a16:creationId xmlns="" xmlns:a16="http://schemas.microsoft.com/office/drawing/2014/main" id="{95E01C9F-BBA5-46C8-A7C8-15F4F53C5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10" y="3110"/>
                <a:ext cx="30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88" name="Line 68">
                <a:extLst>
                  <a:ext uri="{FF2B5EF4-FFF2-40B4-BE49-F238E27FC236}">
                    <a16:creationId xmlns="" xmlns:a16="http://schemas.microsoft.com/office/drawing/2014/main" id="{1987D957-BD27-49DD-81FC-7DFD01D78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597"/>
                <a:ext cx="12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89" name="Line 69">
                <a:extLst>
                  <a:ext uri="{FF2B5EF4-FFF2-40B4-BE49-F238E27FC236}">
                    <a16:creationId xmlns="" xmlns:a16="http://schemas.microsoft.com/office/drawing/2014/main" id="{28DDC404-6E9A-4BF5-9457-3E90490865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" y="3000"/>
                <a:ext cx="7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0" name="Line 70">
                <a:extLst>
                  <a:ext uri="{FF2B5EF4-FFF2-40B4-BE49-F238E27FC236}">
                    <a16:creationId xmlns="" xmlns:a16="http://schemas.microsoft.com/office/drawing/2014/main" id="{DBDD2514-39B7-4072-8EA3-79A6656BA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012"/>
                <a:ext cx="0" cy="30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1" name="Line 71">
                <a:extLst>
                  <a:ext uri="{FF2B5EF4-FFF2-40B4-BE49-F238E27FC236}">
                    <a16:creationId xmlns="" xmlns:a16="http://schemas.microsoft.com/office/drawing/2014/main" id="{A45EE4ED-6997-411B-8515-A3CF83AFF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1" y="3324"/>
                <a:ext cx="748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2" name="Line 72">
                <a:extLst>
                  <a:ext uri="{FF2B5EF4-FFF2-40B4-BE49-F238E27FC236}">
                    <a16:creationId xmlns="" xmlns:a16="http://schemas.microsoft.com/office/drawing/2014/main" id="{710D94E8-3CCB-4928-AF1F-0052D74F6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15" y="2561"/>
                <a:ext cx="27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3" name="Line 73">
                <a:extLst>
                  <a:ext uri="{FF2B5EF4-FFF2-40B4-BE49-F238E27FC236}">
                    <a16:creationId xmlns="" xmlns:a16="http://schemas.microsoft.com/office/drawing/2014/main" id="{545CAD7E-E3E5-4ECC-B25D-5D11844C7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8" y="2611"/>
                <a:ext cx="0" cy="19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4" name="Line 74">
                <a:extLst>
                  <a:ext uri="{FF2B5EF4-FFF2-40B4-BE49-F238E27FC236}">
                    <a16:creationId xmlns="" xmlns:a16="http://schemas.microsoft.com/office/drawing/2014/main" id="{A2850DDC-430A-41C1-AAB5-55CE2B1CE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5" y="3599"/>
                <a:ext cx="30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5" name="Line 75">
                <a:extLst>
                  <a:ext uri="{FF2B5EF4-FFF2-40B4-BE49-F238E27FC236}">
                    <a16:creationId xmlns="" xmlns:a16="http://schemas.microsoft.com/office/drawing/2014/main" id="{224F98C4-81AA-400D-9245-011CB42A2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" y="3585"/>
                <a:ext cx="134" cy="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6" name="Text Box 76">
                <a:extLst>
                  <a:ext uri="{FF2B5EF4-FFF2-40B4-BE49-F238E27FC236}">
                    <a16:creationId xmlns="" xmlns:a16="http://schemas.microsoft.com/office/drawing/2014/main" id="{6266E5CF-718D-4CBB-A67A-280C956C37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5" y="1290"/>
                <a:ext cx="217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IP</a:t>
                </a:r>
                <a:endParaRPr lang="en-US" altLang="zh-CN" sz="2200" b="1"/>
              </a:p>
            </p:txBody>
          </p:sp>
          <p:sp>
            <p:nvSpPr>
              <p:cNvPr id="56397" name="Line 77">
                <a:extLst>
                  <a:ext uri="{FF2B5EF4-FFF2-40B4-BE49-F238E27FC236}">
                    <a16:creationId xmlns="" xmlns:a16="http://schemas.microsoft.com/office/drawing/2014/main" id="{CBB9FAC6-16B5-47E9-A8F8-042905AA5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8" y="2957"/>
                <a:ext cx="0" cy="1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8" name="Line 78">
                <a:extLst>
                  <a:ext uri="{FF2B5EF4-FFF2-40B4-BE49-F238E27FC236}">
                    <a16:creationId xmlns="" xmlns:a16="http://schemas.microsoft.com/office/drawing/2014/main" id="{48A128C9-FAFC-489D-AECC-4696C9A89D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8" y="3337"/>
                <a:ext cx="0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advTm="29797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extLst>
              <a:ext uri="{FF2B5EF4-FFF2-40B4-BE49-F238E27FC236}">
                <a16:creationId xmlns="" xmlns:a16="http://schemas.microsoft.com/office/drawing/2014/main" id="{5971EF8B-D46F-4FAC-BEF9-DED5023E9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90" y="228601"/>
            <a:ext cx="7847012" cy="46166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zh-CN" altLang="en-US" sz="2400" b="1" dirty="0">
                <a:ea typeface="楷体_GB2312" pitchFamily="49" charset="-122"/>
              </a:rPr>
              <a:t>  </a:t>
            </a:r>
            <a:r>
              <a:rPr lang="zh-CN" altLang="en-US" sz="2400" b="1" dirty="0">
                <a:solidFill>
                  <a:srgbClr val="FF00FF"/>
                </a:solidFill>
                <a:ea typeface="楷体_GB2312" pitchFamily="49" charset="-122"/>
              </a:rPr>
              <a:t>指令</a:t>
            </a:r>
            <a:r>
              <a:rPr lang="en-US" altLang="zh-CN" sz="2400" b="1" dirty="0">
                <a:solidFill>
                  <a:srgbClr val="FF00FF"/>
                </a:solidFill>
                <a:ea typeface="楷体_GB2312" pitchFamily="49" charset="-122"/>
              </a:rPr>
              <a:t>2</a:t>
            </a:r>
            <a:r>
              <a:rPr lang="zh-CN" altLang="en-US" sz="2400" b="1" dirty="0">
                <a:ea typeface="楷体_GB2312" pitchFamily="49" charset="-122"/>
              </a:rPr>
              <a:t>：将内存中的数据</a:t>
            </a:r>
            <a:r>
              <a:rPr lang="en-US" altLang="zh-CN" sz="2400" b="1" dirty="0">
                <a:ea typeface="楷体_GB2312" pitchFamily="49" charset="-122"/>
              </a:rPr>
              <a:t>2</a:t>
            </a:r>
            <a:r>
              <a:rPr lang="zh-CN" altLang="en-US" sz="2400" b="1" dirty="0">
                <a:ea typeface="楷体_GB2312" pitchFamily="49" charset="-122"/>
              </a:rPr>
              <a:t>送至</a:t>
            </a:r>
            <a:r>
              <a:rPr lang="en-US" altLang="zh-CN" sz="2400" b="1" dirty="0">
                <a:ea typeface="楷体_GB2312" pitchFamily="49" charset="-122"/>
              </a:rPr>
              <a:t>CPU</a:t>
            </a:r>
            <a:r>
              <a:rPr lang="zh-CN" altLang="en-US" sz="2400" b="1" dirty="0">
                <a:ea typeface="楷体_GB2312" pitchFamily="49" charset="-122"/>
              </a:rPr>
              <a:t>的寄存器</a:t>
            </a:r>
            <a:r>
              <a:rPr lang="en-US" altLang="zh-CN" sz="2400" b="1" dirty="0">
                <a:ea typeface="楷体_GB2312" pitchFamily="49" charset="-122"/>
              </a:rPr>
              <a:t>R2</a:t>
            </a:r>
            <a:r>
              <a:rPr lang="zh-CN" altLang="en-US" sz="2400" b="1" dirty="0">
                <a:ea typeface="楷体_GB2312" pitchFamily="49" charset="-122"/>
              </a:rPr>
              <a:t>中</a:t>
            </a:r>
            <a:endParaRPr lang="zh-CN" altLang="en-US" sz="2400" dirty="0"/>
          </a:p>
        </p:txBody>
      </p:sp>
      <p:sp>
        <p:nvSpPr>
          <p:cNvPr id="57347" name="Text Box 3">
            <a:extLst>
              <a:ext uri="{FF2B5EF4-FFF2-40B4-BE49-F238E27FC236}">
                <a16:creationId xmlns="" xmlns:a16="http://schemas.microsoft.com/office/drawing/2014/main" id="{966A13FE-AB7C-42F0-9895-5278ADE7C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3"/>
            <a:ext cx="777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3333FF"/>
                </a:solidFill>
                <a:ea typeface="楷体_GB2312" pitchFamily="49" charset="-122"/>
              </a:rPr>
              <a:t>指令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3333FF"/>
                </a:solidFill>
                <a:ea typeface="楷体_GB2312" pitchFamily="49" charset="-122"/>
              </a:rPr>
              <a:t>的执行阶段包括一个到内存取数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即读内存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)</a:t>
            </a:r>
            <a:r>
              <a:rPr lang="zh-CN" altLang="en-US" sz="2400" b="1">
                <a:solidFill>
                  <a:srgbClr val="3333FF"/>
                </a:solidFill>
                <a:ea typeface="楷体_GB2312" pitchFamily="49" charset="-122"/>
              </a:rPr>
              <a:t>的过程。</a:t>
            </a:r>
            <a:endParaRPr lang="zh-CN" altLang="en-US" sz="2400" b="1">
              <a:solidFill>
                <a:srgbClr val="3333FF"/>
              </a:solidFill>
            </a:endParaRPr>
          </a:p>
        </p:txBody>
      </p:sp>
      <p:grpSp>
        <p:nvGrpSpPr>
          <p:cNvPr id="57348" name="Group 4">
            <a:extLst>
              <a:ext uri="{FF2B5EF4-FFF2-40B4-BE49-F238E27FC236}">
                <a16:creationId xmlns="" xmlns:a16="http://schemas.microsoft.com/office/drawing/2014/main" id="{9B781C44-F7F1-40FB-AF6A-E43F6864AB8D}"/>
              </a:ext>
            </a:extLst>
          </p:cNvPr>
          <p:cNvGrpSpPr>
            <a:grpSpLocks/>
          </p:cNvGrpSpPr>
          <p:nvPr/>
        </p:nvGrpSpPr>
        <p:grpSpPr bwMode="auto">
          <a:xfrm>
            <a:off x="1906588" y="838200"/>
            <a:ext cx="8534400" cy="4673600"/>
            <a:chOff x="240" y="960"/>
            <a:chExt cx="5376" cy="2944"/>
          </a:xfrm>
        </p:grpSpPr>
        <p:sp>
          <p:nvSpPr>
            <p:cNvPr id="57349" name="Text Box 5">
              <a:extLst>
                <a:ext uri="{FF2B5EF4-FFF2-40B4-BE49-F238E27FC236}">
                  <a16:creationId xmlns="" xmlns:a16="http://schemas.microsoft.com/office/drawing/2014/main" id="{028F1BFA-151B-40D7-B7F8-95B9C3A36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960"/>
              <a:ext cx="388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3300"/>
                  </a:solidFill>
                </a:rPr>
                <a:t>CPU                              </a:t>
              </a:r>
              <a:r>
                <a:rPr lang="zh-CN" altLang="en-US" sz="2400" b="1">
                  <a:solidFill>
                    <a:srgbClr val="FF3300"/>
                  </a:solidFill>
                </a:rPr>
                <a:t>总线                   内存</a:t>
              </a:r>
              <a:endParaRPr lang="zh-CN" altLang="en-US" sz="2400" b="1">
                <a:solidFill>
                  <a:srgbClr val="008080"/>
                </a:solidFill>
              </a:endParaRPr>
            </a:p>
          </p:txBody>
        </p:sp>
        <p:grpSp>
          <p:nvGrpSpPr>
            <p:cNvPr id="57350" name="Group 6">
              <a:extLst>
                <a:ext uri="{FF2B5EF4-FFF2-40B4-BE49-F238E27FC236}">
                  <a16:creationId xmlns="" xmlns:a16="http://schemas.microsoft.com/office/drawing/2014/main" id="{F64DB2CC-7640-43C7-AF9B-C5DEBA1164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180"/>
              <a:ext cx="5376" cy="2724"/>
              <a:chOff x="240" y="1180"/>
              <a:chExt cx="5376" cy="2724"/>
            </a:xfrm>
          </p:grpSpPr>
          <p:sp>
            <p:nvSpPr>
              <p:cNvPr id="57351" name="Rectangle 7">
                <a:extLst>
                  <a:ext uri="{FF2B5EF4-FFF2-40B4-BE49-F238E27FC236}">
                    <a16:creationId xmlns="" xmlns:a16="http://schemas.microsoft.com/office/drawing/2014/main" id="{DC6054CC-3F9D-40A4-B6DF-E9B0D556C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" y="1226"/>
                <a:ext cx="2349" cy="2654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7352" name="Text Box 8">
                <a:extLst>
                  <a:ext uri="{FF2B5EF4-FFF2-40B4-BE49-F238E27FC236}">
                    <a16:creationId xmlns="" xmlns:a16="http://schemas.microsoft.com/office/drawing/2014/main" id="{32531E01-93DA-4B8C-843D-ED8AC15A30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" y="3411"/>
                <a:ext cx="606" cy="4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标  志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寄存器</a:t>
                </a:r>
              </a:p>
            </p:txBody>
          </p:sp>
          <p:sp>
            <p:nvSpPr>
              <p:cNvPr id="57353" name="Rectangle 9">
                <a:extLst>
                  <a:ext uri="{FF2B5EF4-FFF2-40B4-BE49-F238E27FC236}">
                    <a16:creationId xmlns="" xmlns:a16="http://schemas.microsoft.com/office/drawing/2014/main" id="{27F570A2-C92E-43FF-80A2-30A00E1EC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864"/>
                <a:ext cx="85" cy="4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7354" name="Text Box 10">
                <a:extLst>
                  <a:ext uri="{FF2B5EF4-FFF2-40B4-BE49-F238E27FC236}">
                    <a16:creationId xmlns="" xmlns:a16="http://schemas.microsoft.com/office/drawing/2014/main" id="{9923996C-F153-4BED-97A2-4BCE13AA60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1573"/>
                <a:ext cx="101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地址总线 </a:t>
                </a:r>
                <a:r>
                  <a:rPr lang="en-US" altLang="zh-CN" sz="2000" b="1"/>
                  <a:t>AB</a:t>
                </a:r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200" b="1"/>
              </a:p>
            </p:txBody>
          </p:sp>
          <p:sp>
            <p:nvSpPr>
              <p:cNvPr id="57355" name="Line 11">
                <a:extLst>
                  <a:ext uri="{FF2B5EF4-FFF2-40B4-BE49-F238E27FC236}">
                    <a16:creationId xmlns="" xmlns:a16="http://schemas.microsoft.com/office/drawing/2014/main" id="{993381F5-7B09-44A5-9397-7BF7E8CAB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17" y="1383"/>
                <a:ext cx="0" cy="244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6" name="Line 12">
                <a:extLst>
                  <a:ext uri="{FF2B5EF4-FFF2-40B4-BE49-F238E27FC236}">
                    <a16:creationId xmlns="" xmlns:a16="http://schemas.microsoft.com/office/drawing/2014/main" id="{45CCC177-9600-4955-B311-BFEF5D575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71" y="1383"/>
                <a:ext cx="222" cy="33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7" name="Text Box 13">
                <a:extLst>
                  <a:ext uri="{FF2B5EF4-FFF2-40B4-BE49-F238E27FC236}">
                    <a16:creationId xmlns="" xmlns:a16="http://schemas.microsoft.com/office/drawing/2014/main" id="{7A2BC5DA-E014-4644-8E2E-2CABDFA65A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4" y="1180"/>
                <a:ext cx="212" cy="17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程序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数据</a:t>
                </a:r>
                <a:endParaRPr lang="zh-CN" altLang="en-US" sz="2200" b="1"/>
              </a:p>
            </p:txBody>
          </p:sp>
          <p:sp>
            <p:nvSpPr>
              <p:cNvPr id="57358" name="Line 14">
                <a:extLst>
                  <a:ext uri="{FF2B5EF4-FFF2-40B4-BE49-F238E27FC236}">
                    <a16:creationId xmlns="" xmlns:a16="http://schemas.microsoft.com/office/drawing/2014/main" id="{982D6113-A7B3-43DE-A78A-CCBE51DD3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1" y="2513"/>
                <a:ext cx="219" cy="4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9" name="AutoShape 15">
                <a:extLst>
                  <a:ext uri="{FF2B5EF4-FFF2-40B4-BE49-F238E27FC236}">
                    <a16:creationId xmlns="" xmlns:a16="http://schemas.microsoft.com/office/drawing/2014/main" id="{EC080036-DE00-4AC4-8348-0A5363055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9" y="2437"/>
                <a:ext cx="1363" cy="203"/>
              </a:xfrm>
              <a:prstGeom prst="leftRightArrow">
                <a:avLst>
                  <a:gd name="adj1" fmla="val 80778"/>
                  <a:gd name="adj2" fmla="val 102424"/>
                </a:avLst>
              </a:prstGeom>
              <a:solidFill>
                <a:srgbClr val="00CC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7360" name="AutoShape 16">
                <a:extLst>
                  <a:ext uri="{FF2B5EF4-FFF2-40B4-BE49-F238E27FC236}">
                    <a16:creationId xmlns="" xmlns:a16="http://schemas.microsoft.com/office/drawing/2014/main" id="{00301A1A-02A3-471B-9D1D-95EB7E974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5" y="1721"/>
                <a:ext cx="1309" cy="227"/>
              </a:xfrm>
              <a:prstGeom prst="rightArrow">
                <a:avLst>
                  <a:gd name="adj1" fmla="val 67000"/>
                  <a:gd name="adj2" fmla="val 93599"/>
                </a:avLst>
              </a:prstGeom>
              <a:solidFill>
                <a:srgbClr val="FFCC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7361" name="AutoShape 17">
                <a:extLst>
                  <a:ext uri="{FF2B5EF4-FFF2-40B4-BE49-F238E27FC236}">
                    <a16:creationId xmlns="" xmlns:a16="http://schemas.microsoft.com/office/drawing/2014/main" id="{E6F9A912-27ED-4857-BA8B-2AEB280E3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3446"/>
                <a:ext cx="1363" cy="203"/>
              </a:xfrm>
              <a:prstGeom prst="leftRightArrow">
                <a:avLst>
                  <a:gd name="adj1" fmla="val 80778"/>
                  <a:gd name="adj2" fmla="val 102424"/>
                </a:avLst>
              </a:prstGeom>
              <a:solidFill>
                <a:srgbClr val="FF99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7362" name="Text Box 18">
                <a:extLst>
                  <a:ext uri="{FF2B5EF4-FFF2-40B4-BE49-F238E27FC236}">
                    <a16:creationId xmlns="" xmlns:a16="http://schemas.microsoft.com/office/drawing/2014/main" id="{C2BBB896-7F84-46D0-BA6E-359AC333EA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3" y="2275"/>
                <a:ext cx="101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数据总线 </a:t>
                </a:r>
                <a:r>
                  <a:rPr lang="en-US" altLang="zh-CN" sz="2000" b="1"/>
                  <a:t>DB</a:t>
                </a:r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200" b="1"/>
              </a:p>
            </p:txBody>
          </p:sp>
          <p:sp>
            <p:nvSpPr>
              <p:cNvPr id="57363" name="Text Box 19">
                <a:extLst>
                  <a:ext uri="{FF2B5EF4-FFF2-40B4-BE49-F238E27FC236}">
                    <a16:creationId xmlns="" xmlns:a16="http://schemas.microsoft.com/office/drawing/2014/main" id="{E66B1186-34DA-403B-8756-59FB62BFFF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264"/>
                <a:ext cx="1011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控制总线 </a:t>
                </a:r>
                <a:r>
                  <a:rPr lang="en-US" altLang="zh-CN" sz="2000" b="1"/>
                  <a:t>CB</a:t>
                </a:r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200" b="1"/>
              </a:p>
            </p:txBody>
          </p:sp>
          <p:sp>
            <p:nvSpPr>
              <p:cNvPr id="57364" name="Rectangle 20">
                <a:extLst>
                  <a:ext uri="{FF2B5EF4-FFF2-40B4-BE49-F238E27FC236}">
                    <a16:creationId xmlns="" xmlns:a16="http://schemas.microsoft.com/office/drawing/2014/main" id="{71FF3249-CCF6-4E3F-BAFC-299A599AB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185"/>
                <a:ext cx="1303" cy="2673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7365" name="Text Box 21">
                <a:extLst>
                  <a:ext uri="{FF2B5EF4-FFF2-40B4-BE49-F238E27FC236}">
                    <a16:creationId xmlns="" xmlns:a16="http://schemas.microsoft.com/office/drawing/2014/main" id="{4B932E67-A8F6-47A1-BFB5-58DD7B67FC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8" y="1412"/>
                <a:ext cx="282" cy="2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2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地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址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译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码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器</a:t>
                </a:r>
                <a:endParaRPr lang="zh-CN" altLang="en-US" sz="2200" b="1"/>
              </a:p>
            </p:txBody>
          </p:sp>
          <p:sp>
            <p:nvSpPr>
              <p:cNvPr id="57366" name="Line 22">
                <a:extLst>
                  <a:ext uri="{FF2B5EF4-FFF2-40B4-BE49-F238E27FC236}">
                    <a16:creationId xmlns="" xmlns:a16="http://schemas.microsoft.com/office/drawing/2014/main" id="{0688B530-2E60-4400-924B-74683DC5FA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6" y="2265"/>
                <a:ext cx="22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7" name="Line 23">
                <a:extLst>
                  <a:ext uri="{FF2B5EF4-FFF2-40B4-BE49-F238E27FC236}">
                    <a16:creationId xmlns="" xmlns:a16="http://schemas.microsoft.com/office/drawing/2014/main" id="{41FFB5E6-4E27-483C-BC50-D42D8F0BD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1" y="1722"/>
                <a:ext cx="22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8" name="Line 24">
                <a:extLst>
                  <a:ext uri="{FF2B5EF4-FFF2-40B4-BE49-F238E27FC236}">
                    <a16:creationId xmlns="" xmlns:a16="http://schemas.microsoft.com/office/drawing/2014/main" id="{B0D56287-B5C4-4464-BDF6-756414C4C9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1" y="1919"/>
                <a:ext cx="22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9" name="Line 25">
                <a:extLst>
                  <a:ext uri="{FF2B5EF4-FFF2-40B4-BE49-F238E27FC236}">
                    <a16:creationId xmlns="" xmlns:a16="http://schemas.microsoft.com/office/drawing/2014/main" id="{8F09B76F-0C07-41DF-A580-3A274D1767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1" y="2117"/>
                <a:ext cx="22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0" name="Line 26">
                <a:extLst>
                  <a:ext uri="{FF2B5EF4-FFF2-40B4-BE49-F238E27FC236}">
                    <a16:creationId xmlns="" xmlns:a16="http://schemas.microsoft.com/office/drawing/2014/main" id="{7A3FEEAA-4941-4203-A50E-534180B80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1" y="2957"/>
                <a:ext cx="22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1" name="Line 27">
                <a:extLst>
                  <a:ext uri="{FF2B5EF4-FFF2-40B4-BE49-F238E27FC236}">
                    <a16:creationId xmlns="" xmlns:a16="http://schemas.microsoft.com/office/drawing/2014/main" id="{B33F5C1C-9DEB-4BAB-8EB8-4C7FBA8BC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0" y="3155"/>
                <a:ext cx="22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2" name="Line 28">
                <a:extLst>
                  <a:ext uri="{FF2B5EF4-FFF2-40B4-BE49-F238E27FC236}">
                    <a16:creationId xmlns="" xmlns:a16="http://schemas.microsoft.com/office/drawing/2014/main" id="{7C3A3E31-0AFA-46A2-B2A2-A73E84121E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0" y="3352"/>
                <a:ext cx="22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3" name="Text Box 29">
                <a:extLst>
                  <a:ext uri="{FF2B5EF4-FFF2-40B4-BE49-F238E27FC236}">
                    <a16:creationId xmlns="" xmlns:a16="http://schemas.microsoft.com/office/drawing/2014/main" id="{A0E8C30E-74DB-4756-8D11-61A1695A87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41" y="1425"/>
                <a:ext cx="591" cy="227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/>
                  <a:t>、、、</a:t>
                </a:r>
                <a:endParaRPr lang="zh-CN" altLang="en-US" sz="10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/>
                  <a:t>指令</a:t>
                </a:r>
                <a:r>
                  <a:rPr lang="en-US" altLang="zh-CN" sz="1900" b="1"/>
                  <a:t>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>
                    <a:solidFill>
                      <a:srgbClr val="FF00FF"/>
                    </a:solidFill>
                  </a:rPr>
                  <a:t>指令</a:t>
                </a:r>
                <a:r>
                  <a:rPr lang="en-US" altLang="zh-CN" sz="1900" b="1">
                    <a:solidFill>
                      <a:srgbClr val="FF00FF"/>
                    </a:solidFill>
                  </a:rPr>
                  <a:t>2</a:t>
                </a:r>
                <a:endParaRPr lang="en-US" altLang="zh-CN" sz="1900" b="1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/>
                  <a:t>指令</a:t>
                </a:r>
                <a:r>
                  <a:rPr lang="en-US" altLang="zh-CN" sz="1900" b="1"/>
                  <a:t>3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/>
                  <a:t>指令</a:t>
                </a:r>
                <a:r>
                  <a:rPr lang="en-US" altLang="zh-CN" sz="1900" b="1"/>
                  <a:t>4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/>
                  <a:t>、、、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/>
                  <a:t>、、、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900" b="1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/>
                  <a:t>数据</a:t>
                </a:r>
                <a:r>
                  <a:rPr lang="en-US" altLang="zh-CN" sz="1900" b="1"/>
                  <a:t>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>
                    <a:solidFill>
                      <a:srgbClr val="FF00FF"/>
                    </a:solidFill>
                  </a:rPr>
                  <a:t>数据</a:t>
                </a:r>
                <a:r>
                  <a:rPr lang="en-US" altLang="zh-CN" sz="1900" b="1">
                    <a:solidFill>
                      <a:srgbClr val="FF00FF"/>
                    </a:solidFill>
                  </a:rPr>
                  <a:t>2</a:t>
                </a:r>
                <a:endParaRPr lang="en-US" altLang="zh-CN" sz="1900" b="1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/>
                  <a:t>数据</a:t>
                </a:r>
                <a:r>
                  <a:rPr lang="en-US" altLang="zh-CN" sz="1900" b="1"/>
                  <a:t>3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/>
                  <a:t>、、、</a:t>
                </a:r>
                <a:endParaRPr lang="zh-CN" altLang="en-US" sz="10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000"/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000"/>
              </a:p>
            </p:txBody>
          </p:sp>
          <p:sp>
            <p:nvSpPr>
              <p:cNvPr id="57374" name="Line 30">
                <a:extLst>
                  <a:ext uri="{FF2B5EF4-FFF2-40B4-BE49-F238E27FC236}">
                    <a16:creationId xmlns="" xmlns:a16="http://schemas.microsoft.com/office/drawing/2014/main" id="{60EC28FE-7646-4F47-ADD5-A15C1BCB6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1821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5" name="Line 31">
                <a:extLst>
                  <a:ext uri="{FF2B5EF4-FFF2-40B4-BE49-F238E27FC236}">
                    <a16:creationId xmlns="" xmlns:a16="http://schemas.microsoft.com/office/drawing/2014/main" id="{D01C4FA7-24F8-483D-91FC-1C3F7A2EBC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2018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6" name="Line 32">
                <a:extLst>
                  <a:ext uri="{FF2B5EF4-FFF2-40B4-BE49-F238E27FC236}">
                    <a16:creationId xmlns="" xmlns:a16="http://schemas.microsoft.com/office/drawing/2014/main" id="{B9EA67D6-1128-4F41-8177-ED7E2E371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2166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7" name="Line 33">
                <a:extLst>
                  <a:ext uri="{FF2B5EF4-FFF2-40B4-BE49-F238E27FC236}">
                    <a16:creationId xmlns="" xmlns:a16="http://schemas.microsoft.com/office/drawing/2014/main" id="{0DAC2583-0B57-4AC3-9011-ACC569D98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2364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8" name="Line 34">
                <a:extLst>
                  <a:ext uri="{FF2B5EF4-FFF2-40B4-BE49-F238E27FC236}">
                    <a16:creationId xmlns="" xmlns:a16="http://schemas.microsoft.com/office/drawing/2014/main" id="{FEAAA3F9-961A-4B87-B486-FDE845144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2858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9" name="Line 35">
                <a:extLst>
                  <a:ext uri="{FF2B5EF4-FFF2-40B4-BE49-F238E27FC236}">
                    <a16:creationId xmlns="" xmlns:a16="http://schemas.microsoft.com/office/drawing/2014/main" id="{E27DDE8B-1C98-47E6-8930-9D9F52D7E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3056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0" name="Line 36">
                <a:extLst>
                  <a:ext uri="{FF2B5EF4-FFF2-40B4-BE49-F238E27FC236}">
                    <a16:creationId xmlns="" xmlns:a16="http://schemas.microsoft.com/office/drawing/2014/main" id="{4931196D-3047-483F-B419-15867AD50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3253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1" name="Line 37">
                <a:extLst>
                  <a:ext uri="{FF2B5EF4-FFF2-40B4-BE49-F238E27FC236}">
                    <a16:creationId xmlns="" xmlns:a16="http://schemas.microsoft.com/office/drawing/2014/main" id="{A626CD28-0B0F-4687-9B22-F1757B433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3451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2" name="Line 38">
                <a:extLst>
                  <a:ext uri="{FF2B5EF4-FFF2-40B4-BE49-F238E27FC236}">
                    <a16:creationId xmlns="" xmlns:a16="http://schemas.microsoft.com/office/drawing/2014/main" id="{96FD9E9C-07D9-4C39-8E41-F6DA5DFE8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1623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3" name="Text Box 39">
                <a:extLst>
                  <a:ext uri="{FF2B5EF4-FFF2-40B4-BE49-F238E27FC236}">
                    <a16:creationId xmlns="" xmlns:a16="http://schemas.microsoft.com/office/drawing/2014/main" id="{969A4E14-59CF-496B-951C-1B92CFC9C6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6" y="2762"/>
                <a:ext cx="976" cy="20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7200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指令寄存器</a:t>
                </a:r>
              </a:p>
            </p:txBody>
          </p:sp>
          <p:sp>
            <p:nvSpPr>
              <p:cNvPr id="57384" name="Text Box 40">
                <a:extLst>
                  <a:ext uri="{FF2B5EF4-FFF2-40B4-BE49-F238E27FC236}">
                    <a16:creationId xmlns="" xmlns:a16="http://schemas.microsoft.com/office/drawing/2014/main" id="{7D15AA6F-FA9A-4BE7-A9A1-EB36B6DD1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7" y="2400"/>
                <a:ext cx="977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7200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数据暂存器</a:t>
                </a:r>
              </a:p>
            </p:txBody>
          </p:sp>
          <p:sp>
            <p:nvSpPr>
              <p:cNvPr id="57385" name="Text Box 41">
                <a:extLst>
                  <a:ext uri="{FF2B5EF4-FFF2-40B4-BE49-F238E27FC236}">
                    <a16:creationId xmlns="" xmlns:a16="http://schemas.microsoft.com/office/drawing/2014/main" id="{E53C72E8-419B-4637-AB49-04294F4D5D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3495"/>
                <a:ext cx="932" cy="20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7200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控制电路</a:t>
                </a:r>
              </a:p>
            </p:txBody>
          </p:sp>
          <p:sp>
            <p:nvSpPr>
              <p:cNvPr id="57386" name="Text Box 42">
                <a:extLst>
                  <a:ext uri="{FF2B5EF4-FFF2-40B4-BE49-F238E27FC236}">
                    <a16:creationId xmlns="" xmlns:a16="http://schemas.microsoft.com/office/drawing/2014/main" id="{B073908F-4D8E-4AA5-ADC8-6AD0391A8A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9" y="3155"/>
                <a:ext cx="977" cy="19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7200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指令译码器</a:t>
                </a:r>
              </a:p>
            </p:txBody>
          </p:sp>
          <p:sp>
            <p:nvSpPr>
              <p:cNvPr id="57387" name="Line 43">
                <a:extLst>
                  <a:ext uri="{FF2B5EF4-FFF2-40B4-BE49-F238E27FC236}">
                    <a16:creationId xmlns="" xmlns:a16="http://schemas.microsoft.com/office/drawing/2014/main" id="{0FDAC312-92B4-41E2-8806-7CD012BAF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" y="2611"/>
                <a:ext cx="22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8" name="Line 44">
                <a:extLst>
                  <a:ext uri="{FF2B5EF4-FFF2-40B4-BE49-F238E27FC236}">
                    <a16:creationId xmlns="" xmlns:a16="http://schemas.microsoft.com/office/drawing/2014/main" id="{E692F7B8-F17F-4270-B0C1-00F2CBB92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" y="2606"/>
                <a:ext cx="0" cy="98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9" name="Text Box 45">
                <a:extLst>
                  <a:ext uri="{FF2B5EF4-FFF2-40B4-BE49-F238E27FC236}">
                    <a16:creationId xmlns="" xmlns:a16="http://schemas.microsoft.com/office/drawing/2014/main" id="{23113E9F-AB2F-4D25-BE9D-75EF484931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2" y="1343"/>
                <a:ext cx="307" cy="97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7200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地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址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寄存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器</a:t>
                </a:r>
                <a:endParaRPr lang="zh-CN" altLang="en-US" sz="1000"/>
              </a:p>
            </p:txBody>
          </p:sp>
          <p:sp>
            <p:nvSpPr>
              <p:cNvPr id="57390" name="Text Box 46">
                <a:extLst>
                  <a:ext uri="{FF2B5EF4-FFF2-40B4-BE49-F238E27FC236}">
                    <a16:creationId xmlns="" xmlns:a16="http://schemas.microsoft.com/office/drawing/2014/main" id="{D72047E0-007D-4B50-AABE-7F7FCE1B22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1" y="1464"/>
                <a:ext cx="545" cy="6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指 令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指 针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寄存器</a:t>
                </a:r>
                <a:endParaRPr lang="zh-CN" altLang="en-US" sz="1800" b="1"/>
              </a:p>
            </p:txBody>
          </p:sp>
          <p:sp>
            <p:nvSpPr>
              <p:cNvPr id="57391" name="Text Box 47">
                <a:extLst>
                  <a:ext uri="{FF2B5EF4-FFF2-40B4-BE49-F238E27FC236}">
                    <a16:creationId xmlns="" xmlns:a16="http://schemas.microsoft.com/office/drawing/2014/main" id="{961E1DA4-72AA-4B24-8ECD-0504FB8774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536"/>
                <a:ext cx="582" cy="16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R1</a:t>
                </a:r>
                <a:endParaRPr lang="en-US" altLang="zh-CN" sz="2600" b="1"/>
              </a:p>
            </p:txBody>
          </p:sp>
          <p:sp>
            <p:nvSpPr>
              <p:cNvPr id="57392" name="Text Box 48">
                <a:extLst>
                  <a:ext uri="{FF2B5EF4-FFF2-40B4-BE49-F238E27FC236}">
                    <a16:creationId xmlns="" xmlns:a16="http://schemas.microsoft.com/office/drawing/2014/main" id="{4DC9C0E4-657C-4CFF-AE21-A3D6ED6E3B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" y="1688"/>
                <a:ext cx="582" cy="16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rgbClr val="FF3300"/>
                    </a:solidFill>
                  </a:rPr>
                  <a:t>R2</a:t>
                </a:r>
                <a:endParaRPr lang="en-US" altLang="zh-CN" sz="2200" b="1"/>
              </a:p>
            </p:txBody>
          </p:sp>
          <p:sp>
            <p:nvSpPr>
              <p:cNvPr id="57393" name="Text Box 49">
                <a:extLst>
                  <a:ext uri="{FF2B5EF4-FFF2-40B4-BE49-F238E27FC236}">
                    <a16:creationId xmlns="" xmlns:a16="http://schemas.microsoft.com/office/drawing/2014/main" id="{05ACD1F8-7000-4D8C-BCC9-5954735AC3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" y="1855"/>
                <a:ext cx="582" cy="16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R3</a:t>
                </a:r>
              </a:p>
            </p:txBody>
          </p:sp>
          <p:sp>
            <p:nvSpPr>
              <p:cNvPr id="57394" name="Text Box 50">
                <a:extLst>
                  <a:ext uri="{FF2B5EF4-FFF2-40B4-BE49-F238E27FC236}">
                    <a16:creationId xmlns="" xmlns:a16="http://schemas.microsoft.com/office/drawing/2014/main" id="{3361EA01-2047-478F-AC05-10A5397C3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" y="2022"/>
                <a:ext cx="582" cy="16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R4</a:t>
                </a:r>
              </a:p>
            </p:txBody>
          </p:sp>
          <p:sp>
            <p:nvSpPr>
              <p:cNvPr id="57395" name="Text Box 51">
                <a:extLst>
                  <a:ext uri="{FF2B5EF4-FFF2-40B4-BE49-F238E27FC236}">
                    <a16:creationId xmlns="" xmlns:a16="http://schemas.microsoft.com/office/drawing/2014/main" id="{919F3E13-F206-443E-A12E-21AB041FE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1313"/>
                <a:ext cx="715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寄存器组</a:t>
                </a:r>
                <a:endParaRPr lang="zh-CN" altLang="en-US" sz="2600" b="1"/>
              </a:p>
            </p:txBody>
          </p:sp>
          <p:sp>
            <p:nvSpPr>
              <p:cNvPr id="57396" name="Line 52">
                <a:extLst>
                  <a:ext uri="{FF2B5EF4-FFF2-40B4-BE49-F238E27FC236}">
                    <a16:creationId xmlns="" xmlns:a16="http://schemas.microsoft.com/office/drawing/2014/main" id="{E22D2F54-1CF9-4F13-949C-2E25A8499E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8" y="2418"/>
                <a:ext cx="0" cy="65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97" name="Text Box 53">
                <a:extLst>
                  <a:ext uri="{FF2B5EF4-FFF2-40B4-BE49-F238E27FC236}">
                    <a16:creationId xmlns="" xmlns:a16="http://schemas.microsoft.com/office/drawing/2014/main" id="{6C7C4DD5-AD7D-47C5-89B6-157ED119A5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" y="2454"/>
                <a:ext cx="229" cy="5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运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算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器</a:t>
                </a:r>
                <a:endParaRPr lang="zh-CN" altLang="en-US" sz="1000"/>
              </a:p>
            </p:txBody>
          </p:sp>
          <p:sp>
            <p:nvSpPr>
              <p:cNvPr id="57398" name="Line 54">
                <a:extLst>
                  <a:ext uri="{FF2B5EF4-FFF2-40B4-BE49-F238E27FC236}">
                    <a16:creationId xmlns="" xmlns:a16="http://schemas.microsoft.com/office/drawing/2014/main" id="{AB0DC46A-1F39-4C7B-90EF-A41EE79CC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02" y="2502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99" name="Line 55">
                <a:extLst>
                  <a:ext uri="{FF2B5EF4-FFF2-40B4-BE49-F238E27FC236}">
                    <a16:creationId xmlns="" xmlns:a16="http://schemas.microsoft.com/office/drawing/2014/main" id="{58867F5D-D711-4597-A18B-95D629A739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0" y="2484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00" name="Line 56">
                <a:extLst>
                  <a:ext uri="{FF2B5EF4-FFF2-40B4-BE49-F238E27FC236}">
                    <a16:creationId xmlns="" xmlns:a16="http://schemas.microsoft.com/office/drawing/2014/main" id="{2484E296-206C-4074-8E73-5B92433EEA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6" y="2235"/>
                <a:ext cx="341" cy="17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01" name="Line 57">
                <a:extLst>
                  <a:ext uri="{FF2B5EF4-FFF2-40B4-BE49-F238E27FC236}">
                    <a16:creationId xmlns="" xmlns:a16="http://schemas.microsoft.com/office/drawing/2014/main" id="{171E1C63-A59A-4707-9465-1226F53F55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02" y="2455"/>
                <a:ext cx="95" cy="4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02" name="Line 58">
                <a:extLst>
                  <a:ext uri="{FF2B5EF4-FFF2-40B4-BE49-F238E27FC236}">
                    <a16:creationId xmlns="" xmlns:a16="http://schemas.microsoft.com/office/drawing/2014/main" id="{30650512-0A77-4ED6-A024-F11BE22B38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2235"/>
                <a:ext cx="0" cy="22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03" name="Line 59">
                <a:extLst>
                  <a:ext uri="{FF2B5EF4-FFF2-40B4-BE49-F238E27FC236}">
                    <a16:creationId xmlns="" xmlns:a16="http://schemas.microsoft.com/office/drawing/2014/main" id="{60E23D83-0C26-4B0A-A181-07BE9C4F7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937" y="2944"/>
                <a:ext cx="47" cy="11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04" name="Line 60">
                <a:extLst>
                  <a:ext uri="{FF2B5EF4-FFF2-40B4-BE49-F238E27FC236}">
                    <a16:creationId xmlns="" xmlns:a16="http://schemas.microsoft.com/office/drawing/2014/main" id="{081057B5-F488-43EA-AF32-B32E4C377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0" y="3075"/>
                <a:ext cx="360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05" name="Line 61">
                <a:extLst>
                  <a:ext uri="{FF2B5EF4-FFF2-40B4-BE49-F238E27FC236}">
                    <a16:creationId xmlns="" xmlns:a16="http://schemas.microsoft.com/office/drawing/2014/main" id="{E5F401AC-8608-4E52-9123-E0124D332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5" y="3023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06" name="Line 62">
                <a:extLst>
                  <a:ext uri="{FF2B5EF4-FFF2-40B4-BE49-F238E27FC236}">
                    <a16:creationId xmlns="" xmlns:a16="http://schemas.microsoft.com/office/drawing/2014/main" id="{7EA6E847-3AC5-41F5-B1D8-42A98342C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8" y="1871"/>
                <a:ext cx="30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07" name="Line 63">
                <a:extLst>
                  <a:ext uri="{FF2B5EF4-FFF2-40B4-BE49-F238E27FC236}">
                    <a16:creationId xmlns="" xmlns:a16="http://schemas.microsoft.com/office/drawing/2014/main" id="{0F8D8D92-E247-4DED-8EAC-0F1EFEBD8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33" y="1724"/>
                <a:ext cx="21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08" name="Line 64">
                <a:extLst>
                  <a:ext uri="{FF2B5EF4-FFF2-40B4-BE49-F238E27FC236}">
                    <a16:creationId xmlns="" xmlns:a16="http://schemas.microsoft.com/office/drawing/2014/main" id="{82EE5BD7-DC14-4C44-8A5C-6F1941F4D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8" y="1724"/>
                <a:ext cx="20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09" name="Line 65">
                <a:extLst>
                  <a:ext uri="{FF2B5EF4-FFF2-40B4-BE49-F238E27FC236}">
                    <a16:creationId xmlns="" xmlns:a16="http://schemas.microsoft.com/office/drawing/2014/main" id="{393EA289-C3DE-44B4-BDF3-6960E6C05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5" y="2194"/>
                <a:ext cx="100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10" name="Line 66">
                <a:extLst>
                  <a:ext uri="{FF2B5EF4-FFF2-40B4-BE49-F238E27FC236}">
                    <a16:creationId xmlns="" xmlns:a16="http://schemas.microsoft.com/office/drawing/2014/main" id="{EA19C950-6ACB-4809-995A-0A0B67622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15" y="2339"/>
                <a:ext cx="30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11" name="Line 67">
                <a:extLst>
                  <a:ext uri="{FF2B5EF4-FFF2-40B4-BE49-F238E27FC236}">
                    <a16:creationId xmlns="" xmlns:a16="http://schemas.microsoft.com/office/drawing/2014/main" id="{22D10DDB-FB63-442D-9A33-D396F56AC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10" y="3110"/>
                <a:ext cx="30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12" name="Line 68">
                <a:extLst>
                  <a:ext uri="{FF2B5EF4-FFF2-40B4-BE49-F238E27FC236}">
                    <a16:creationId xmlns="" xmlns:a16="http://schemas.microsoft.com/office/drawing/2014/main" id="{8B01A0BB-CA56-4AC1-8E80-BCF00B79A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597"/>
                <a:ext cx="12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13" name="Line 69">
                <a:extLst>
                  <a:ext uri="{FF2B5EF4-FFF2-40B4-BE49-F238E27FC236}">
                    <a16:creationId xmlns="" xmlns:a16="http://schemas.microsoft.com/office/drawing/2014/main" id="{8EE5FD6A-92C7-4EAD-87F9-8BEA4FAB0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" y="3000"/>
                <a:ext cx="7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14" name="Line 70">
                <a:extLst>
                  <a:ext uri="{FF2B5EF4-FFF2-40B4-BE49-F238E27FC236}">
                    <a16:creationId xmlns="" xmlns:a16="http://schemas.microsoft.com/office/drawing/2014/main" id="{930CDE58-8249-4915-A401-51182DE4D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012"/>
                <a:ext cx="0" cy="30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15" name="Line 71">
                <a:extLst>
                  <a:ext uri="{FF2B5EF4-FFF2-40B4-BE49-F238E27FC236}">
                    <a16:creationId xmlns="" xmlns:a16="http://schemas.microsoft.com/office/drawing/2014/main" id="{7506CE03-8CB6-4CF0-86C5-5D3EBA9FF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1" y="3324"/>
                <a:ext cx="748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16" name="Line 72">
                <a:extLst>
                  <a:ext uri="{FF2B5EF4-FFF2-40B4-BE49-F238E27FC236}">
                    <a16:creationId xmlns="" xmlns:a16="http://schemas.microsoft.com/office/drawing/2014/main" id="{19A683B2-EB42-4206-9BCC-CF5844C20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15" y="2561"/>
                <a:ext cx="27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17" name="Line 73">
                <a:extLst>
                  <a:ext uri="{FF2B5EF4-FFF2-40B4-BE49-F238E27FC236}">
                    <a16:creationId xmlns="" xmlns:a16="http://schemas.microsoft.com/office/drawing/2014/main" id="{B7312712-0E2E-464C-B794-7F624DFDB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8" y="2611"/>
                <a:ext cx="0" cy="19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18" name="Line 74">
                <a:extLst>
                  <a:ext uri="{FF2B5EF4-FFF2-40B4-BE49-F238E27FC236}">
                    <a16:creationId xmlns="" xmlns:a16="http://schemas.microsoft.com/office/drawing/2014/main" id="{593DE382-C895-49FD-9092-CE065C9772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5" y="3599"/>
                <a:ext cx="30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19" name="Line 75">
                <a:extLst>
                  <a:ext uri="{FF2B5EF4-FFF2-40B4-BE49-F238E27FC236}">
                    <a16:creationId xmlns="" xmlns:a16="http://schemas.microsoft.com/office/drawing/2014/main" id="{D949A758-66FD-4347-93DA-9478081E5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" y="3585"/>
                <a:ext cx="134" cy="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20" name="Text Box 76">
                <a:extLst>
                  <a:ext uri="{FF2B5EF4-FFF2-40B4-BE49-F238E27FC236}">
                    <a16:creationId xmlns="" xmlns:a16="http://schemas.microsoft.com/office/drawing/2014/main" id="{7B8A0FCA-4044-4723-B4E8-23BB7D64E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5" y="1290"/>
                <a:ext cx="217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IP</a:t>
                </a:r>
                <a:endParaRPr lang="en-US" altLang="zh-CN" sz="2200" b="1"/>
              </a:p>
            </p:txBody>
          </p:sp>
          <p:sp>
            <p:nvSpPr>
              <p:cNvPr id="57421" name="Line 77">
                <a:extLst>
                  <a:ext uri="{FF2B5EF4-FFF2-40B4-BE49-F238E27FC236}">
                    <a16:creationId xmlns="" xmlns:a16="http://schemas.microsoft.com/office/drawing/2014/main" id="{16A53D63-0CBF-44BC-A50F-16B218881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8" y="2957"/>
                <a:ext cx="0" cy="1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22" name="Line 78">
                <a:extLst>
                  <a:ext uri="{FF2B5EF4-FFF2-40B4-BE49-F238E27FC236}">
                    <a16:creationId xmlns="" xmlns:a16="http://schemas.microsoft.com/office/drawing/2014/main" id="{05623AC0-CED6-472B-A633-0F892002B4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8" y="3337"/>
                <a:ext cx="0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advTm="38906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>
            <a:extLst>
              <a:ext uri="{FF2B5EF4-FFF2-40B4-BE49-F238E27FC236}">
                <a16:creationId xmlns="" xmlns:a16="http://schemas.microsoft.com/office/drawing/2014/main" id="{E5184EE2-DB3F-4582-818B-8870651F6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6" y="228601"/>
            <a:ext cx="8307387" cy="46166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zh-CN" altLang="en-US" sz="2400" b="1">
                <a:ea typeface="楷体_GB2312" pitchFamily="49" charset="-122"/>
              </a:rPr>
              <a:t>  </a:t>
            </a:r>
            <a:r>
              <a:rPr lang="zh-CN" altLang="en-US" sz="2400" b="1">
                <a:solidFill>
                  <a:srgbClr val="FF00FF"/>
                </a:solidFill>
                <a:ea typeface="楷体_GB2312" pitchFamily="49" charset="-122"/>
              </a:rPr>
              <a:t>指令</a:t>
            </a:r>
            <a:r>
              <a:rPr lang="en-US" altLang="zh-CN" sz="2400" b="1">
                <a:solidFill>
                  <a:srgbClr val="FF00FF"/>
                </a:solidFill>
                <a:ea typeface="楷体_GB2312" pitchFamily="49" charset="-122"/>
              </a:rPr>
              <a:t>3</a:t>
            </a:r>
            <a:r>
              <a:rPr lang="zh-CN" altLang="en-US" sz="2400" b="1">
                <a:ea typeface="楷体_GB2312" pitchFamily="49" charset="-122"/>
              </a:rPr>
              <a:t>：将寄存器</a:t>
            </a:r>
            <a:r>
              <a:rPr lang="en-US" altLang="zh-CN" sz="2400" b="1">
                <a:ea typeface="楷体_GB2312" pitchFamily="49" charset="-122"/>
              </a:rPr>
              <a:t>R3</a:t>
            </a:r>
            <a:r>
              <a:rPr lang="zh-CN" altLang="en-US" sz="2400" b="1">
                <a:ea typeface="楷体_GB2312" pitchFamily="49" charset="-122"/>
              </a:rPr>
              <a:t>的内容送至数据</a:t>
            </a:r>
            <a:r>
              <a:rPr lang="en-US" altLang="zh-CN" sz="2400" b="1">
                <a:ea typeface="楷体_GB2312" pitchFamily="49" charset="-122"/>
              </a:rPr>
              <a:t>3</a:t>
            </a:r>
            <a:r>
              <a:rPr lang="zh-CN" altLang="en-US" sz="2400" b="1">
                <a:ea typeface="楷体_GB2312" pitchFamily="49" charset="-122"/>
              </a:rPr>
              <a:t>的内存单元中</a:t>
            </a:r>
            <a:endParaRPr lang="zh-CN" altLang="en-US" sz="2400"/>
          </a:p>
        </p:txBody>
      </p:sp>
      <p:sp>
        <p:nvSpPr>
          <p:cNvPr id="58371" name="Text Box 3">
            <a:extLst>
              <a:ext uri="{FF2B5EF4-FFF2-40B4-BE49-F238E27FC236}">
                <a16:creationId xmlns="" xmlns:a16="http://schemas.microsoft.com/office/drawing/2014/main" id="{81CBB53D-EECD-4B5B-9E2F-44EDC544F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790" y="6019803"/>
            <a:ext cx="85328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3333FF"/>
                </a:solidFill>
                <a:ea typeface="楷体_GB2312" pitchFamily="49" charset="-122"/>
              </a:rPr>
              <a:t>指令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zh-CN" altLang="en-US" sz="2400" b="1">
                <a:solidFill>
                  <a:srgbClr val="3333FF"/>
                </a:solidFill>
                <a:ea typeface="楷体_GB2312" pitchFamily="49" charset="-122"/>
              </a:rPr>
              <a:t>的执行阶段包括一个向内存存数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即写内存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)</a:t>
            </a:r>
            <a:r>
              <a:rPr lang="zh-CN" altLang="en-US" sz="2400" b="1">
                <a:solidFill>
                  <a:srgbClr val="3333FF"/>
                </a:solidFill>
                <a:ea typeface="楷体_GB2312" pitchFamily="49" charset="-122"/>
              </a:rPr>
              <a:t>的过程</a:t>
            </a:r>
            <a:r>
              <a:rPr lang="zh-CN" altLang="en-US" sz="2400" b="1">
                <a:ea typeface="楷体_GB2312" pitchFamily="49" charset="-122"/>
              </a:rPr>
              <a:t>。</a:t>
            </a:r>
            <a:endParaRPr lang="zh-CN" altLang="en-US" sz="2400" b="1"/>
          </a:p>
        </p:txBody>
      </p:sp>
      <p:grpSp>
        <p:nvGrpSpPr>
          <p:cNvPr id="58372" name="Group 4">
            <a:extLst>
              <a:ext uri="{FF2B5EF4-FFF2-40B4-BE49-F238E27FC236}">
                <a16:creationId xmlns="" xmlns:a16="http://schemas.microsoft.com/office/drawing/2014/main" id="{62507061-1F5D-4E3D-B093-F4F3FD35D5E6}"/>
              </a:ext>
            </a:extLst>
          </p:cNvPr>
          <p:cNvGrpSpPr>
            <a:grpSpLocks/>
          </p:cNvGrpSpPr>
          <p:nvPr/>
        </p:nvGrpSpPr>
        <p:grpSpPr bwMode="auto">
          <a:xfrm>
            <a:off x="1906588" y="914400"/>
            <a:ext cx="8534400" cy="4673600"/>
            <a:chOff x="240" y="960"/>
            <a:chExt cx="5376" cy="2944"/>
          </a:xfrm>
        </p:grpSpPr>
        <p:sp>
          <p:nvSpPr>
            <p:cNvPr id="58373" name="Text Box 5">
              <a:extLst>
                <a:ext uri="{FF2B5EF4-FFF2-40B4-BE49-F238E27FC236}">
                  <a16:creationId xmlns="" xmlns:a16="http://schemas.microsoft.com/office/drawing/2014/main" id="{358BEA40-7036-4977-AD9B-3528FC133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960"/>
              <a:ext cx="388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3300"/>
                  </a:solidFill>
                </a:rPr>
                <a:t>CPU                              </a:t>
              </a:r>
              <a:r>
                <a:rPr lang="zh-CN" altLang="en-US" sz="2400" b="1">
                  <a:solidFill>
                    <a:srgbClr val="FF3300"/>
                  </a:solidFill>
                </a:rPr>
                <a:t>总线                   内存</a:t>
              </a:r>
              <a:endParaRPr lang="zh-CN" altLang="en-US" sz="2400" b="1">
                <a:solidFill>
                  <a:srgbClr val="008080"/>
                </a:solidFill>
              </a:endParaRPr>
            </a:p>
          </p:txBody>
        </p:sp>
        <p:grpSp>
          <p:nvGrpSpPr>
            <p:cNvPr id="58374" name="Group 6">
              <a:extLst>
                <a:ext uri="{FF2B5EF4-FFF2-40B4-BE49-F238E27FC236}">
                  <a16:creationId xmlns="" xmlns:a16="http://schemas.microsoft.com/office/drawing/2014/main" id="{8DEA2E5B-54B1-4B57-90D7-DDDE9C4BAE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180"/>
              <a:ext cx="5376" cy="2724"/>
              <a:chOff x="240" y="1180"/>
              <a:chExt cx="5376" cy="2724"/>
            </a:xfrm>
          </p:grpSpPr>
          <p:sp>
            <p:nvSpPr>
              <p:cNvPr id="58375" name="Rectangle 7">
                <a:extLst>
                  <a:ext uri="{FF2B5EF4-FFF2-40B4-BE49-F238E27FC236}">
                    <a16:creationId xmlns="" xmlns:a16="http://schemas.microsoft.com/office/drawing/2014/main" id="{61110E0A-505C-4620-AA6B-2B53D976E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" y="1226"/>
                <a:ext cx="2349" cy="2654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8376" name="Text Box 8">
                <a:extLst>
                  <a:ext uri="{FF2B5EF4-FFF2-40B4-BE49-F238E27FC236}">
                    <a16:creationId xmlns="" xmlns:a16="http://schemas.microsoft.com/office/drawing/2014/main" id="{03B35328-76C6-4E0E-A5B4-ACBAD6A512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" y="3411"/>
                <a:ext cx="606" cy="4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标  志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寄存器</a:t>
                </a:r>
              </a:p>
            </p:txBody>
          </p:sp>
          <p:sp>
            <p:nvSpPr>
              <p:cNvPr id="58377" name="Rectangle 9">
                <a:extLst>
                  <a:ext uri="{FF2B5EF4-FFF2-40B4-BE49-F238E27FC236}">
                    <a16:creationId xmlns="" xmlns:a16="http://schemas.microsoft.com/office/drawing/2014/main" id="{AFFF1DB2-E089-4D92-AEE0-622AD2BF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864"/>
                <a:ext cx="85" cy="4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8378" name="Text Box 10">
                <a:extLst>
                  <a:ext uri="{FF2B5EF4-FFF2-40B4-BE49-F238E27FC236}">
                    <a16:creationId xmlns="" xmlns:a16="http://schemas.microsoft.com/office/drawing/2014/main" id="{88B35B22-8240-4369-89B3-9179DB9CCB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1573"/>
                <a:ext cx="101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地址总线 </a:t>
                </a:r>
                <a:r>
                  <a:rPr lang="en-US" altLang="zh-CN" sz="2000" b="1"/>
                  <a:t>AB</a:t>
                </a:r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200" b="1"/>
              </a:p>
            </p:txBody>
          </p:sp>
          <p:sp>
            <p:nvSpPr>
              <p:cNvPr id="58379" name="Line 11">
                <a:extLst>
                  <a:ext uri="{FF2B5EF4-FFF2-40B4-BE49-F238E27FC236}">
                    <a16:creationId xmlns="" xmlns:a16="http://schemas.microsoft.com/office/drawing/2014/main" id="{7DEF7913-EDF7-4A92-B4D7-273B0C1AE5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17" y="1383"/>
                <a:ext cx="0" cy="244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0" name="Line 12">
                <a:extLst>
                  <a:ext uri="{FF2B5EF4-FFF2-40B4-BE49-F238E27FC236}">
                    <a16:creationId xmlns="" xmlns:a16="http://schemas.microsoft.com/office/drawing/2014/main" id="{9054B1A7-D8FB-425D-976F-A5174E0BE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71" y="1383"/>
                <a:ext cx="222" cy="33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1" name="Text Box 13">
                <a:extLst>
                  <a:ext uri="{FF2B5EF4-FFF2-40B4-BE49-F238E27FC236}">
                    <a16:creationId xmlns="" xmlns:a16="http://schemas.microsoft.com/office/drawing/2014/main" id="{620C8679-6A8F-445A-BC9A-190EC976D0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4" y="1180"/>
                <a:ext cx="212" cy="17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程序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数据</a:t>
                </a:r>
                <a:endParaRPr lang="zh-CN" altLang="en-US" sz="2200" b="1"/>
              </a:p>
            </p:txBody>
          </p:sp>
          <p:sp>
            <p:nvSpPr>
              <p:cNvPr id="58382" name="Line 14">
                <a:extLst>
                  <a:ext uri="{FF2B5EF4-FFF2-40B4-BE49-F238E27FC236}">
                    <a16:creationId xmlns="" xmlns:a16="http://schemas.microsoft.com/office/drawing/2014/main" id="{9720C1C9-F8A7-4280-A863-27EB7F7FA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1" y="2513"/>
                <a:ext cx="219" cy="4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3" name="AutoShape 15">
                <a:extLst>
                  <a:ext uri="{FF2B5EF4-FFF2-40B4-BE49-F238E27FC236}">
                    <a16:creationId xmlns="" xmlns:a16="http://schemas.microsoft.com/office/drawing/2014/main" id="{5B407B85-0747-4273-A22E-0D474FC37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9" y="2437"/>
                <a:ext cx="1363" cy="203"/>
              </a:xfrm>
              <a:prstGeom prst="leftRightArrow">
                <a:avLst>
                  <a:gd name="adj1" fmla="val 80778"/>
                  <a:gd name="adj2" fmla="val 102424"/>
                </a:avLst>
              </a:prstGeom>
              <a:solidFill>
                <a:srgbClr val="00CC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8384" name="AutoShape 16">
                <a:extLst>
                  <a:ext uri="{FF2B5EF4-FFF2-40B4-BE49-F238E27FC236}">
                    <a16:creationId xmlns="" xmlns:a16="http://schemas.microsoft.com/office/drawing/2014/main" id="{DADF61E2-782C-426E-8553-E92587F46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5" y="1721"/>
                <a:ext cx="1309" cy="227"/>
              </a:xfrm>
              <a:prstGeom prst="rightArrow">
                <a:avLst>
                  <a:gd name="adj1" fmla="val 67000"/>
                  <a:gd name="adj2" fmla="val 93599"/>
                </a:avLst>
              </a:prstGeom>
              <a:solidFill>
                <a:srgbClr val="FFCC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8385" name="AutoShape 17">
                <a:extLst>
                  <a:ext uri="{FF2B5EF4-FFF2-40B4-BE49-F238E27FC236}">
                    <a16:creationId xmlns="" xmlns:a16="http://schemas.microsoft.com/office/drawing/2014/main" id="{1A20B213-6DAA-4CB1-ACB6-1FA7E27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3446"/>
                <a:ext cx="1363" cy="203"/>
              </a:xfrm>
              <a:prstGeom prst="leftRightArrow">
                <a:avLst>
                  <a:gd name="adj1" fmla="val 80778"/>
                  <a:gd name="adj2" fmla="val 102424"/>
                </a:avLst>
              </a:prstGeom>
              <a:solidFill>
                <a:srgbClr val="FF99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8386" name="Text Box 18">
                <a:extLst>
                  <a:ext uri="{FF2B5EF4-FFF2-40B4-BE49-F238E27FC236}">
                    <a16:creationId xmlns="" xmlns:a16="http://schemas.microsoft.com/office/drawing/2014/main" id="{962320C6-377E-411B-8C46-06BAF66CF9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3" y="2275"/>
                <a:ext cx="101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数据总线 </a:t>
                </a:r>
                <a:r>
                  <a:rPr lang="en-US" altLang="zh-CN" sz="2000" b="1"/>
                  <a:t>DB</a:t>
                </a:r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200" b="1"/>
              </a:p>
            </p:txBody>
          </p:sp>
          <p:sp>
            <p:nvSpPr>
              <p:cNvPr id="58387" name="Text Box 19">
                <a:extLst>
                  <a:ext uri="{FF2B5EF4-FFF2-40B4-BE49-F238E27FC236}">
                    <a16:creationId xmlns="" xmlns:a16="http://schemas.microsoft.com/office/drawing/2014/main" id="{E6B3C8DC-8091-49FC-B6FB-92724CFCC1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264"/>
                <a:ext cx="1011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控制总线 </a:t>
                </a:r>
                <a:r>
                  <a:rPr lang="en-US" altLang="zh-CN" sz="2000" b="1"/>
                  <a:t>CB</a:t>
                </a:r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200" b="1"/>
              </a:p>
            </p:txBody>
          </p:sp>
          <p:sp>
            <p:nvSpPr>
              <p:cNvPr id="58388" name="Rectangle 20">
                <a:extLst>
                  <a:ext uri="{FF2B5EF4-FFF2-40B4-BE49-F238E27FC236}">
                    <a16:creationId xmlns="" xmlns:a16="http://schemas.microsoft.com/office/drawing/2014/main" id="{6028B5C3-0119-4F72-B25F-218F25DBD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185"/>
                <a:ext cx="1303" cy="2673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8389" name="Text Box 21">
                <a:extLst>
                  <a:ext uri="{FF2B5EF4-FFF2-40B4-BE49-F238E27FC236}">
                    <a16:creationId xmlns="" xmlns:a16="http://schemas.microsoft.com/office/drawing/2014/main" id="{595222A0-88C6-40CC-A964-2A6518A6B9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8" y="1412"/>
                <a:ext cx="282" cy="2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2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地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址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译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码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器</a:t>
                </a:r>
                <a:endParaRPr lang="zh-CN" altLang="en-US" sz="2200" b="1"/>
              </a:p>
            </p:txBody>
          </p:sp>
          <p:sp>
            <p:nvSpPr>
              <p:cNvPr id="58390" name="Line 22">
                <a:extLst>
                  <a:ext uri="{FF2B5EF4-FFF2-40B4-BE49-F238E27FC236}">
                    <a16:creationId xmlns="" xmlns:a16="http://schemas.microsoft.com/office/drawing/2014/main" id="{641C1E58-26C8-49C3-9325-165E53E360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6" y="2265"/>
                <a:ext cx="22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91" name="Line 23">
                <a:extLst>
                  <a:ext uri="{FF2B5EF4-FFF2-40B4-BE49-F238E27FC236}">
                    <a16:creationId xmlns="" xmlns:a16="http://schemas.microsoft.com/office/drawing/2014/main" id="{9A850A32-205C-429B-8989-D8BBF8B8B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1" y="1722"/>
                <a:ext cx="22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92" name="Line 24">
                <a:extLst>
                  <a:ext uri="{FF2B5EF4-FFF2-40B4-BE49-F238E27FC236}">
                    <a16:creationId xmlns="" xmlns:a16="http://schemas.microsoft.com/office/drawing/2014/main" id="{18A0D2AF-A7F5-4169-BE10-1ACABAAD9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1" y="1919"/>
                <a:ext cx="22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93" name="Line 25">
                <a:extLst>
                  <a:ext uri="{FF2B5EF4-FFF2-40B4-BE49-F238E27FC236}">
                    <a16:creationId xmlns="" xmlns:a16="http://schemas.microsoft.com/office/drawing/2014/main" id="{2EA33995-DA43-4593-9C11-461B85C6E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1" y="2117"/>
                <a:ext cx="22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94" name="Line 26">
                <a:extLst>
                  <a:ext uri="{FF2B5EF4-FFF2-40B4-BE49-F238E27FC236}">
                    <a16:creationId xmlns="" xmlns:a16="http://schemas.microsoft.com/office/drawing/2014/main" id="{F3309966-70C3-42AB-92A0-A689DF558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1" y="2957"/>
                <a:ext cx="22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95" name="Line 27">
                <a:extLst>
                  <a:ext uri="{FF2B5EF4-FFF2-40B4-BE49-F238E27FC236}">
                    <a16:creationId xmlns="" xmlns:a16="http://schemas.microsoft.com/office/drawing/2014/main" id="{0A7FB946-EF51-440D-8B15-DE7645248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0" y="3155"/>
                <a:ext cx="22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96" name="Line 28">
                <a:extLst>
                  <a:ext uri="{FF2B5EF4-FFF2-40B4-BE49-F238E27FC236}">
                    <a16:creationId xmlns="" xmlns:a16="http://schemas.microsoft.com/office/drawing/2014/main" id="{A0E18A49-2A5B-4754-8706-8C956FD3CE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0" y="3352"/>
                <a:ext cx="22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97" name="Text Box 29">
                <a:extLst>
                  <a:ext uri="{FF2B5EF4-FFF2-40B4-BE49-F238E27FC236}">
                    <a16:creationId xmlns="" xmlns:a16="http://schemas.microsoft.com/office/drawing/2014/main" id="{F42A3643-BB20-483C-A9C5-EEC87D0CEC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41" y="1425"/>
                <a:ext cx="591" cy="227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/>
                  <a:t>、、、</a:t>
                </a:r>
                <a:endParaRPr lang="zh-CN" altLang="en-US" sz="10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/>
                  <a:t>指令</a:t>
                </a:r>
                <a:r>
                  <a:rPr lang="en-US" altLang="zh-CN" sz="1900" b="1"/>
                  <a:t>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/>
                  <a:t>指令</a:t>
                </a:r>
                <a:r>
                  <a:rPr lang="en-US" altLang="zh-CN" sz="1900" b="1"/>
                  <a:t>2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>
                    <a:solidFill>
                      <a:srgbClr val="FF00FF"/>
                    </a:solidFill>
                  </a:rPr>
                  <a:t>指令</a:t>
                </a:r>
                <a:r>
                  <a:rPr lang="en-US" altLang="zh-CN" sz="1900" b="1">
                    <a:solidFill>
                      <a:srgbClr val="FF00FF"/>
                    </a:solidFill>
                  </a:rPr>
                  <a:t>3</a:t>
                </a:r>
                <a:endParaRPr lang="en-US" altLang="zh-CN" sz="1900" b="1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/>
                  <a:t>指令</a:t>
                </a:r>
                <a:r>
                  <a:rPr lang="en-US" altLang="zh-CN" sz="1900" b="1"/>
                  <a:t>4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/>
                  <a:t>、、、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/>
                  <a:t>、、、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900" b="1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/>
                  <a:t>数据</a:t>
                </a:r>
                <a:r>
                  <a:rPr lang="en-US" altLang="zh-CN" sz="1900" b="1"/>
                  <a:t>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/>
                  <a:t>数据</a:t>
                </a:r>
                <a:r>
                  <a:rPr lang="en-US" altLang="zh-CN" sz="1900" b="1"/>
                  <a:t>2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>
                    <a:solidFill>
                      <a:srgbClr val="FF00FF"/>
                    </a:solidFill>
                  </a:rPr>
                  <a:t>数据</a:t>
                </a:r>
                <a:r>
                  <a:rPr lang="en-US" altLang="zh-CN" sz="1900" b="1">
                    <a:solidFill>
                      <a:srgbClr val="FF00FF"/>
                    </a:solidFill>
                  </a:rPr>
                  <a:t>3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900" b="1"/>
                  <a:t>、、、</a:t>
                </a:r>
                <a:endParaRPr lang="zh-CN" altLang="en-US" sz="10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000"/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000"/>
              </a:p>
            </p:txBody>
          </p:sp>
          <p:sp>
            <p:nvSpPr>
              <p:cNvPr id="58398" name="Line 30">
                <a:extLst>
                  <a:ext uri="{FF2B5EF4-FFF2-40B4-BE49-F238E27FC236}">
                    <a16:creationId xmlns="" xmlns:a16="http://schemas.microsoft.com/office/drawing/2014/main" id="{83BB7E2D-472E-4A81-8F96-601363E9BD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1821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399" name="Line 31">
                <a:extLst>
                  <a:ext uri="{FF2B5EF4-FFF2-40B4-BE49-F238E27FC236}">
                    <a16:creationId xmlns="" xmlns:a16="http://schemas.microsoft.com/office/drawing/2014/main" id="{398D2D6D-C016-4DF4-88A4-6789DFA30E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2018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00" name="Line 32">
                <a:extLst>
                  <a:ext uri="{FF2B5EF4-FFF2-40B4-BE49-F238E27FC236}">
                    <a16:creationId xmlns="" xmlns:a16="http://schemas.microsoft.com/office/drawing/2014/main" id="{DD72CC2B-CEED-4BF9-B8BD-A5A0FEF51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2166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01" name="Line 33">
                <a:extLst>
                  <a:ext uri="{FF2B5EF4-FFF2-40B4-BE49-F238E27FC236}">
                    <a16:creationId xmlns="" xmlns:a16="http://schemas.microsoft.com/office/drawing/2014/main" id="{AEAB9753-578A-4CDA-A3B9-B24423473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2364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02" name="Line 34">
                <a:extLst>
                  <a:ext uri="{FF2B5EF4-FFF2-40B4-BE49-F238E27FC236}">
                    <a16:creationId xmlns="" xmlns:a16="http://schemas.microsoft.com/office/drawing/2014/main" id="{29BAC8F8-7611-4A48-B9AF-65F8B7226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2858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03" name="Line 35">
                <a:extLst>
                  <a:ext uri="{FF2B5EF4-FFF2-40B4-BE49-F238E27FC236}">
                    <a16:creationId xmlns="" xmlns:a16="http://schemas.microsoft.com/office/drawing/2014/main" id="{B0621DCD-5ECC-4072-A8C5-3A9A5DF2B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3056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04" name="Line 36">
                <a:extLst>
                  <a:ext uri="{FF2B5EF4-FFF2-40B4-BE49-F238E27FC236}">
                    <a16:creationId xmlns="" xmlns:a16="http://schemas.microsoft.com/office/drawing/2014/main" id="{ABCF7B25-0CDD-40D8-AD4B-7530E5F32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3253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05" name="Line 37">
                <a:extLst>
                  <a:ext uri="{FF2B5EF4-FFF2-40B4-BE49-F238E27FC236}">
                    <a16:creationId xmlns="" xmlns:a16="http://schemas.microsoft.com/office/drawing/2014/main" id="{B3769E6E-FBB3-4BB9-BEC1-32CDCE662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3451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06" name="Line 38">
                <a:extLst>
                  <a:ext uri="{FF2B5EF4-FFF2-40B4-BE49-F238E27FC236}">
                    <a16:creationId xmlns="" xmlns:a16="http://schemas.microsoft.com/office/drawing/2014/main" id="{7F637399-8997-4D6E-961A-36E851634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1623"/>
                <a:ext cx="5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07" name="Text Box 39">
                <a:extLst>
                  <a:ext uri="{FF2B5EF4-FFF2-40B4-BE49-F238E27FC236}">
                    <a16:creationId xmlns="" xmlns:a16="http://schemas.microsoft.com/office/drawing/2014/main" id="{13F5840C-70FF-4DFF-A02E-424B8EEF3B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6" y="2762"/>
                <a:ext cx="976" cy="20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7200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指令寄存器</a:t>
                </a:r>
              </a:p>
            </p:txBody>
          </p:sp>
          <p:sp>
            <p:nvSpPr>
              <p:cNvPr id="58408" name="Text Box 40">
                <a:extLst>
                  <a:ext uri="{FF2B5EF4-FFF2-40B4-BE49-F238E27FC236}">
                    <a16:creationId xmlns="" xmlns:a16="http://schemas.microsoft.com/office/drawing/2014/main" id="{9512DE69-6A79-4FF0-A9BF-38D9CC3AC3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7" y="2400"/>
                <a:ext cx="977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7200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数据暂存器</a:t>
                </a:r>
              </a:p>
            </p:txBody>
          </p:sp>
          <p:sp>
            <p:nvSpPr>
              <p:cNvPr id="58409" name="Text Box 41">
                <a:extLst>
                  <a:ext uri="{FF2B5EF4-FFF2-40B4-BE49-F238E27FC236}">
                    <a16:creationId xmlns="" xmlns:a16="http://schemas.microsoft.com/office/drawing/2014/main" id="{F5EF57D2-8367-4921-B9CD-C58BDB28ED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3495"/>
                <a:ext cx="932" cy="20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7200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控制电路</a:t>
                </a:r>
              </a:p>
            </p:txBody>
          </p:sp>
          <p:sp>
            <p:nvSpPr>
              <p:cNvPr id="58410" name="Text Box 42">
                <a:extLst>
                  <a:ext uri="{FF2B5EF4-FFF2-40B4-BE49-F238E27FC236}">
                    <a16:creationId xmlns="" xmlns:a16="http://schemas.microsoft.com/office/drawing/2014/main" id="{FBE03024-B2E2-4650-9DC3-DFBFB96C4B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9" y="3155"/>
                <a:ext cx="977" cy="19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7200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指令译码器</a:t>
                </a:r>
              </a:p>
            </p:txBody>
          </p:sp>
          <p:sp>
            <p:nvSpPr>
              <p:cNvPr id="58411" name="Line 43">
                <a:extLst>
                  <a:ext uri="{FF2B5EF4-FFF2-40B4-BE49-F238E27FC236}">
                    <a16:creationId xmlns="" xmlns:a16="http://schemas.microsoft.com/office/drawing/2014/main" id="{DBDA33C9-A6C2-4A28-9381-2B9A4C32F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" y="2611"/>
                <a:ext cx="22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12" name="Line 44">
                <a:extLst>
                  <a:ext uri="{FF2B5EF4-FFF2-40B4-BE49-F238E27FC236}">
                    <a16:creationId xmlns="" xmlns:a16="http://schemas.microsoft.com/office/drawing/2014/main" id="{DC853BCB-5D38-48AD-8B2D-5069839A21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" y="2606"/>
                <a:ext cx="0" cy="98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13" name="Text Box 45">
                <a:extLst>
                  <a:ext uri="{FF2B5EF4-FFF2-40B4-BE49-F238E27FC236}">
                    <a16:creationId xmlns="" xmlns:a16="http://schemas.microsoft.com/office/drawing/2014/main" id="{A8997C7D-2B9B-48E8-B665-B12E9F92DE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2" y="1343"/>
                <a:ext cx="307" cy="97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7200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地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址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寄存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器</a:t>
                </a:r>
                <a:endParaRPr lang="zh-CN" altLang="en-US" sz="1000"/>
              </a:p>
            </p:txBody>
          </p:sp>
          <p:sp>
            <p:nvSpPr>
              <p:cNvPr id="58414" name="Text Box 46">
                <a:extLst>
                  <a:ext uri="{FF2B5EF4-FFF2-40B4-BE49-F238E27FC236}">
                    <a16:creationId xmlns="" xmlns:a16="http://schemas.microsoft.com/office/drawing/2014/main" id="{7171B960-73CF-4ED4-B17A-D5B369642A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1" y="1464"/>
                <a:ext cx="545" cy="6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指 令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指 针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寄存器</a:t>
                </a:r>
                <a:endParaRPr lang="zh-CN" altLang="en-US" sz="1800" b="1"/>
              </a:p>
            </p:txBody>
          </p:sp>
          <p:sp>
            <p:nvSpPr>
              <p:cNvPr id="58415" name="Text Box 47">
                <a:extLst>
                  <a:ext uri="{FF2B5EF4-FFF2-40B4-BE49-F238E27FC236}">
                    <a16:creationId xmlns="" xmlns:a16="http://schemas.microsoft.com/office/drawing/2014/main" id="{54FBCBE7-D6F1-4F64-85C5-575519FFD5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536"/>
                <a:ext cx="582" cy="16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R1</a:t>
                </a:r>
                <a:endParaRPr lang="en-US" altLang="zh-CN" sz="2600" b="1"/>
              </a:p>
            </p:txBody>
          </p:sp>
          <p:sp>
            <p:nvSpPr>
              <p:cNvPr id="58416" name="Text Box 48">
                <a:extLst>
                  <a:ext uri="{FF2B5EF4-FFF2-40B4-BE49-F238E27FC236}">
                    <a16:creationId xmlns="" xmlns:a16="http://schemas.microsoft.com/office/drawing/2014/main" id="{474B63BD-8733-465B-AA45-7B2E24175E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" y="1688"/>
                <a:ext cx="582" cy="16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R2</a:t>
                </a:r>
                <a:endParaRPr lang="en-US" altLang="zh-CN" sz="2200" b="1"/>
              </a:p>
            </p:txBody>
          </p:sp>
          <p:sp>
            <p:nvSpPr>
              <p:cNvPr id="58417" name="Text Box 49">
                <a:extLst>
                  <a:ext uri="{FF2B5EF4-FFF2-40B4-BE49-F238E27FC236}">
                    <a16:creationId xmlns="" xmlns:a16="http://schemas.microsoft.com/office/drawing/2014/main" id="{7DF1756D-4428-4357-8028-4E769B8762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" y="1855"/>
                <a:ext cx="582" cy="16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rgbClr val="FF3300"/>
                    </a:solidFill>
                  </a:rPr>
                  <a:t>R3</a:t>
                </a:r>
                <a:endParaRPr lang="en-US" altLang="zh-CN" sz="1800" b="1"/>
              </a:p>
            </p:txBody>
          </p:sp>
          <p:sp>
            <p:nvSpPr>
              <p:cNvPr id="58418" name="Text Box 50">
                <a:extLst>
                  <a:ext uri="{FF2B5EF4-FFF2-40B4-BE49-F238E27FC236}">
                    <a16:creationId xmlns="" xmlns:a16="http://schemas.microsoft.com/office/drawing/2014/main" id="{88BA1106-61E3-4B7F-8AE9-CA52A8ABF0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" y="2022"/>
                <a:ext cx="582" cy="16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R4</a:t>
                </a:r>
              </a:p>
            </p:txBody>
          </p:sp>
          <p:sp>
            <p:nvSpPr>
              <p:cNvPr id="58419" name="Text Box 51">
                <a:extLst>
                  <a:ext uri="{FF2B5EF4-FFF2-40B4-BE49-F238E27FC236}">
                    <a16:creationId xmlns="" xmlns:a16="http://schemas.microsoft.com/office/drawing/2014/main" id="{6C8D8271-11B2-4979-8070-CE59899C23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1313"/>
                <a:ext cx="715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寄存器组</a:t>
                </a:r>
                <a:endParaRPr lang="zh-CN" altLang="en-US" sz="2600" b="1"/>
              </a:p>
            </p:txBody>
          </p:sp>
          <p:sp>
            <p:nvSpPr>
              <p:cNvPr id="58420" name="Line 52">
                <a:extLst>
                  <a:ext uri="{FF2B5EF4-FFF2-40B4-BE49-F238E27FC236}">
                    <a16:creationId xmlns="" xmlns:a16="http://schemas.microsoft.com/office/drawing/2014/main" id="{CC09BEB0-B10E-4B63-AB18-EA710410CF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8" y="2418"/>
                <a:ext cx="0" cy="65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21" name="Text Box 53">
                <a:extLst>
                  <a:ext uri="{FF2B5EF4-FFF2-40B4-BE49-F238E27FC236}">
                    <a16:creationId xmlns="" xmlns:a16="http://schemas.microsoft.com/office/drawing/2014/main" id="{43D509FA-41D5-4752-9AA9-39FA5B92A8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" y="2454"/>
                <a:ext cx="229" cy="5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运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算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器</a:t>
                </a:r>
                <a:endParaRPr lang="zh-CN" altLang="en-US" sz="1000"/>
              </a:p>
            </p:txBody>
          </p:sp>
          <p:sp>
            <p:nvSpPr>
              <p:cNvPr id="58422" name="Line 54">
                <a:extLst>
                  <a:ext uri="{FF2B5EF4-FFF2-40B4-BE49-F238E27FC236}">
                    <a16:creationId xmlns="" xmlns:a16="http://schemas.microsoft.com/office/drawing/2014/main" id="{E72E3437-A303-47FA-BA43-5FAA175902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02" y="2502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23" name="Line 55">
                <a:extLst>
                  <a:ext uri="{FF2B5EF4-FFF2-40B4-BE49-F238E27FC236}">
                    <a16:creationId xmlns="" xmlns:a16="http://schemas.microsoft.com/office/drawing/2014/main" id="{E4AFB027-97F7-4AEF-8574-A12DB8D6F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0" y="2484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24" name="Line 56">
                <a:extLst>
                  <a:ext uri="{FF2B5EF4-FFF2-40B4-BE49-F238E27FC236}">
                    <a16:creationId xmlns="" xmlns:a16="http://schemas.microsoft.com/office/drawing/2014/main" id="{969CFA96-7575-4E1E-A3F3-58655C92B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6" y="2235"/>
                <a:ext cx="341" cy="17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25" name="Line 57">
                <a:extLst>
                  <a:ext uri="{FF2B5EF4-FFF2-40B4-BE49-F238E27FC236}">
                    <a16:creationId xmlns="" xmlns:a16="http://schemas.microsoft.com/office/drawing/2014/main" id="{945F3B02-E030-4666-938B-F71E779BD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02" y="2455"/>
                <a:ext cx="95" cy="4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26" name="Line 58">
                <a:extLst>
                  <a:ext uri="{FF2B5EF4-FFF2-40B4-BE49-F238E27FC236}">
                    <a16:creationId xmlns="" xmlns:a16="http://schemas.microsoft.com/office/drawing/2014/main" id="{3E3D5730-C9C0-45CD-8CD5-2C45849118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2235"/>
                <a:ext cx="0" cy="22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27" name="Line 59">
                <a:extLst>
                  <a:ext uri="{FF2B5EF4-FFF2-40B4-BE49-F238E27FC236}">
                    <a16:creationId xmlns="" xmlns:a16="http://schemas.microsoft.com/office/drawing/2014/main" id="{00F57096-C464-4703-A0CD-A0AC458D6B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937" y="2944"/>
                <a:ext cx="47" cy="11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28" name="Line 60">
                <a:extLst>
                  <a:ext uri="{FF2B5EF4-FFF2-40B4-BE49-F238E27FC236}">
                    <a16:creationId xmlns="" xmlns:a16="http://schemas.microsoft.com/office/drawing/2014/main" id="{B4C1235E-3F1B-4561-90D0-51203AF12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0" y="3075"/>
                <a:ext cx="360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29" name="Line 61">
                <a:extLst>
                  <a:ext uri="{FF2B5EF4-FFF2-40B4-BE49-F238E27FC236}">
                    <a16:creationId xmlns="" xmlns:a16="http://schemas.microsoft.com/office/drawing/2014/main" id="{97A0FC10-76FF-4513-BF87-6A80A9BF0C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5" y="3023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30" name="Line 62">
                <a:extLst>
                  <a:ext uri="{FF2B5EF4-FFF2-40B4-BE49-F238E27FC236}">
                    <a16:creationId xmlns="" xmlns:a16="http://schemas.microsoft.com/office/drawing/2014/main" id="{CE0DC20A-6789-47E3-A781-C3C53F6642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8" y="1871"/>
                <a:ext cx="30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31" name="Line 63">
                <a:extLst>
                  <a:ext uri="{FF2B5EF4-FFF2-40B4-BE49-F238E27FC236}">
                    <a16:creationId xmlns="" xmlns:a16="http://schemas.microsoft.com/office/drawing/2014/main" id="{422D95B2-92BC-4011-A9AD-585499B0A5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33" y="1724"/>
                <a:ext cx="21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32" name="Line 64">
                <a:extLst>
                  <a:ext uri="{FF2B5EF4-FFF2-40B4-BE49-F238E27FC236}">
                    <a16:creationId xmlns="" xmlns:a16="http://schemas.microsoft.com/office/drawing/2014/main" id="{1752FA36-D0EC-4BB7-8BBD-9B2896B23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8" y="1724"/>
                <a:ext cx="20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33" name="Line 65">
                <a:extLst>
                  <a:ext uri="{FF2B5EF4-FFF2-40B4-BE49-F238E27FC236}">
                    <a16:creationId xmlns="" xmlns:a16="http://schemas.microsoft.com/office/drawing/2014/main" id="{8B4B1E73-0A5C-4694-AA3A-67A0C94095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5" y="2194"/>
                <a:ext cx="100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34" name="Line 66">
                <a:extLst>
                  <a:ext uri="{FF2B5EF4-FFF2-40B4-BE49-F238E27FC236}">
                    <a16:creationId xmlns="" xmlns:a16="http://schemas.microsoft.com/office/drawing/2014/main" id="{3C8C6B83-B032-4A41-9FF1-AED2557D06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15" y="2339"/>
                <a:ext cx="30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35" name="Line 67">
                <a:extLst>
                  <a:ext uri="{FF2B5EF4-FFF2-40B4-BE49-F238E27FC236}">
                    <a16:creationId xmlns="" xmlns:a16="http://schemas.microsoft.com/office/drawing/2014/main" id="{5B6EACE1-9D1E-4783-A3E4-95A421541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10" y="3110"/>
                <a:ext cx="30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36" name="Line 68">
                <a:extLst>
                  <a:ext uri="{FF2B5EF4-FFF2-40B4-BE49-F238E27FC236}">
                    <a16:creationId xmlns="" xmlns:a16="http://schemas.microsoft.com/office/drawing/2014/main" id="{E6D8CECF-D646-492A-8A29-978142BDA5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597"/>
                <a:ext cx="12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37" name="Line 69">
                <a:extLst>
                  <a:ext uri="{FF2B5EF4-FFF2-40B4-BE49-F238E27FC236}">
                    <a16:creationId xmlns="" xmlns:a16="http://schemas.microsoft.com/office/drawing/2014/main" id="{C89DF3B6-BB5C-4273-B882-15393FA368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" y="3000"/>
                <a:ext cx="7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38" name="Line 70">
                <a:extLst>
                  <a:ext uri="{FF2B5EF4-FFF2-40B4-BE49-F238E27FC236}">
                    <a16:creationId xmlns="" xmlns:a16="http://schemas.microsoft.com/office/drawing/2014/main" id="{A5E8321C-1C71-4AAF-A299-E6B23520C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012"/>
                <a:ext cx="0" cy="30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39" name="Line 71">
                <a:extLst>
                  <a:ext uri="{FF2B5EF4-FFF2-40B4-BE49-F238E27FC236}">
                    <a16:creationId xmlns="" xmlns:a16="http://schemas.microsoft.com/office/drawing/2014/main" id="{62B351B5-8173-47C9-95DE-0EA5735BBD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1" y="3324"/>
                <a:ext cx="748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40" name="Line 72">
                <a:extLst>
                  <a:ext uri="{FF2B5EF4-FFF2-40B4-BE49-F238E27FC236}">
                    <a16:creationId xmlns="" xmlns:a16="http://schemas.microsoft.com/office/drawing/2014/main" id="{414B67CD-1196-45FA-887B-F12F917E7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15" y="2561"/>
                <a:ext cx="27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41" name="Line 73">
                <a:extLst>
                  <a:ext uri="{FF2B5EF4-FFF2-40B4-BE49-F238E27FC236}">
                    <a16:creationId xmlns="" xmlns:a16="http://schemas.microsoft.com/office/drawing/2014/main" id="{128053B7-EE56-4F23-8DC7-FBFB17DEB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8" y="2611"/>
                <a:ext cx="0" cy="19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42" name="Line 74">
                <a:extLst>
                  <a:ext uri="{FF2B5EF4-FFF2-40B4-BE49-F238E27FC236}">
                    <a16:creationId xmlns="" xmlns:a16="http://schemas.microsoft.com/office/drawing/2014/main" id="{F2811784-333C-4AD6-A73A-163D9F589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5" y="3599"/>
                <a:ext cx="30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43" name="Line 75">
                <a:extLst>
                  <a:ext uri="{FF2B5EF4-FFF2-40B4-BE49-F238E27FC236}">
                    <a16:creationId xmlns="" xmlns:a16="http://schemas.microsoft.com/office/drawing/2014/main" id="{EC46B870-1448-4A35-A1BD-1CB06C21C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" y="3585"/>
                <a:ext cx="134" cy="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44" name="Text Box 76">
                <a:extLst>
                  <a:ext uri="{FF2B5EF4-FFF2-40B4-BE49-F238E27FC236}">
                    <a16:creationId xmlns="" xmlns:a16="http://schemas.microsoft.com/office/drawing/2014/main" id="{49BB4314-060C-4C01-A9BD-E97C2EA763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5" y="1290"/>
                <a:ext cx="217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IP</a:t>
                </a:r>
                <a:endParaRPr lang="en-US" altLang="zh-CN" sz="2200" b="1"/>
              </a:p>
            </p:txBody>
          </p:sp>
          <p:sp>
            <p:nvSpPr>
              <p:cNvPr id="58445" name="Line 77">
                <a:extLst>
                  <a:ext uri="{FF2B5EF4-FFF2-40B4-BE49-F238E27FC236}">
                    <a16:creationId xmlns="" xmlns:a16="http://schemas.microsoft.com/office/drawing/2014/main" id="{C6083661-3710-4060-8C87-70AD87E0D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8" y="2957"/>
                <a:ext cx="0" cy="1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46" name="Line 78">
                <a:extLst>
                  <a:ext uri="{FF2B5EF4-FFF2-40B4-BE49-F238E27FC236}">
                    <a16:creationId xmlns="" xmlns:a16="http://schemas.microsoft.com/office/drawing/2014/main" id="{44650B9D-4F6B-41D2-AB40-739681137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8" y="3337"/>
                <a:ext cx="0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advTm="9656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31800" y="333375"/>
            <a:ext cx="10974917" cy="2308324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100000"/>
              </a:spcAft>
            </a:pPr>
            <a:r>
              <a:rPr kumimoji="1" lang="zh-CN" altLang="en-US" sz="2800" b="1" smtClean="0">
                <a:solidFill>
                  <a:srgbClr val="FF3300"/>
                </a:solidFill>
                <a:ea typeface="楷体_GB2312"/>
                <a:cs typeface="楷体_GB2312"/>
              </a:rPr>
              <a:t>微机的工作过程：</a:t>
            </a:r>
            <a:endParaRPr kumimoji="1" lang="zh-CN" altLang="en-US" sz="2400" b="1" smtClean="0">
              <a:solidFill>
                <a:srgbClr val="463634"/>
              </a:solidFill>
            </a:endParaRP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463634"/>
              </a:solidFill>
            </a:endParaRP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noProof="1" smtClean="0">
                <a:solidFill>
                  <a:srgbClr val="463634"/>
                </a:solidFill>
              </a:rPr>
              <a:t>   </a:t>
            </a:r>
            <a:r>
              <a:rPr kumimoji="1" lang="zh-CN" altLang="en-US" sz="2800" b="1" smtClean="0">
                <a:solidFill>
                  <a:srgbClr val="3333FF"/>
                </a:solidFill>
                <a:ea typeface="楷体_GB2312"/>
                <a:cs typeface="楷体_GB2312"/>
              </a:rPr>
              <a:t>取指令</a:t>
            </a:r>
            <a:r>
              <a:rPr kumimoji="1" lang="zh-CN" altLang="en-US" sz="2400" b="1" smtClean="0">
                <a:solidFill>
                  <a:srgbClr val="463634"/>
                </a:solidFill>
                <a:ea typeface="楷体_GB2312"/>
                <a:cs typeface="楷体_GB2312"/>
              </a:rPr>
              <a:t>  →  </a:t>
            </a:r>
            <a:r>
              <a:rPr kumimoji="1" lang="zh-CN" altLang="en-US" sz="2800" b="1" smtClean="0">
                <a:solidFill>
                  <a:srgbClr val="FF00FF"/>
                </a:solidFill>
                <a:ea typeface="楷体_GB2312"/>
                <a:cs typeface="楷体_GB2312"/>
              </a:rPr>
              <a:t> 执行指令</a:t>
            </a:r>
            <a:r>
              <a:rPr kumimoji="1" lang="zh-CN" altLang="en-US" sz="2400" b="1" smtClean="0">
                <a:solidFill>
                  <a:srgbClr val="463634"/>
                </a:solidFill>
                <a:ea typeface="楷体_GB2312"/>
                <a:cs typeface="楷体_GB2312"/>
              </a:rPr>
              <a:t>  →   </a:t>
            </a:r>
            <a:r>
              <a:rPr kumimoji="1" lang="zh-CN" altLang="en-US" sz="2800" b="1" smtClean="0">
                <a:solidFill>
                  <a:srgbClr val="3333FF"/>
                </a:solidFill>
                <a:ea typeface="楷体_GB2312"/>
                <a:cs typeface="楷体_GB2312"/>
              </a:rPr>
              <a:t>取指令 </a:t>
            </a:r>
            <a:r>
              <a:rPr kumimoji="1" lang="zh-CN" altLang="en-US" sz="2400" b="1" smtClean="0">
                <a:solidFill>
                  <a:srgbClr val="463634"/>
                </a:solidFill>
                <a:ea typeface="楷体_GB2312"/>
                <a:cs typeface="楷体_GB2312"/>
              </a:rPr>
              <a:t>→  </a:t>
            </a:r>
            <a:r>
              <a:rPr kumimoji="1" lang="zh-CN" altLang="en-US" sz="2800" b="1" smtClean="0">
                <a:solidFill>
                  <a:srgbClr val="FF00FF"/>
                </a:solidFill>
                <a:ea typeface="楷体_GB2312"/>
                <a:cs typeface="楷体_GB2312"/>
              </a:rPr>
              <a:t>执行指令</a:t>
            </a:r>
            <a:r>
              <a:rPr kumimoji="1" lang="zh-CN" altLang="en-US" sz="2400" b="1" smtClean="0">
                <a:solidFill>
                  <a:srgbClr val="463634"/>
                </a:solidFill>
                <a:ea typeface="楷体_GB2312"/>
                <a:cs typeface="楷体_GB2312"/>
              </a:rPr>
              <a:t> 、、、</a:t>
            </a:r>
            <a:r>
              <a:rPr kumimoji="1" lang="zh-CN" altLang="en-US" sz="2400" b="1" smtClean="0">
                <a:solidFill>
                  <a:srgbClr val="463634"/>
                </a:solidFill>
              </a:rPr>
              <a:t>   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en-US" altLang="zh-CN" sz="2400" smtClean="0">
              <a:solidFill>
                <a:srgbClr val="463634"/>
              </a:solidFill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200151" y="3429000"/>
            <a:ext cx="9791700" cy="26543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36000" tIns="46800" rIns="0" bIns="4680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0481A"/>
                </a:solidFill>
              </a:rPr>
              <a:t>比喻</a:t>
            </a:r>
            <a:r>
              <a:rPr kumimoji="1" lang="en-US" altLang="zh-CN" sz="2800" b="1" smtClean="0">
                <a:solidFill>
                  <a:srgbClr val="F0481A"/>
                </a:solidFill>
              </a:rPr>
              <a:t>:</a:t>
            </a:r>
            <a:r>
              <a:rPr kumimoji="1" lang="zh-CN" altLang="en-US" sz="2800" b="1" smtClean="0">
                <a:solidFill>
                  <a:srgbClr val="463634"/>
                </a:solidFill>
              </a:rPr>
              <a:t>若把</a:t>
            </a:r>
            <a:r>
              <a:rPr kumimoji="1" lang="zh-CN" altLang="en-US" sz="2800" b="1" smtClean="0">
                <a:solidFill>
                  <a:srgbClr val="560000"/>
                </a:solidFill>
              </a:rPr>
              <a:t>计算机</a:t>
            </a:r>
            <a:r>
              <a:rPr kumimoji="1" lang="zh-CN" altLang="en-US" sz="2800" b="1" smtClean="0">
                <a:solidFill>
                  <a:srgbClr val="463634"/>
                </a:solidFill>
              </a:rPr>
              <a:t>比作一个</a:t>
            </a:r>
            <a:r>
              <a:rPr kumimoji="1" lang="zh-CN" altLang="en-US" sz="2800" b="1" smtClean="0">
                <a:solidFill>
                  <a:srgbClr val="560000"/>
                </a:solidFill>
              </a:rPr>
              <a:t>工厂，</a:t>
            </a:r>
            <a:r>
              <a:rPr kumimoji="1" lang="zh-CN" altLang="en-US" sz="2800" b="1" smtClean="0">
                <a:solidFill>
                  <a:srgbClr val="463634"/>
                </a:solidFill>
              </a:rPr>
              <a:t> 那么</a:t>
            </a:r>
            <a:endParaRPr kumimoji="1" lang="zh-CN" altLang="en-US" sz="2800" smtClean="0">
              <a:solidFill>
                <a:srgbClr val="463634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463634"/>
                </a:solidFill>
              </a:rPr>
              <a:t>运算器   车间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463634"/>
                </a:solidFill>
              </a:rPr>
              <a:t>控制器    生产科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463634"/>
                </a:solidFill>
              </a:rPr>
              <a:t>输入设备    供应科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463634"/>
                </a:solidFill>
              </a:rPr>
              <a:t>输出设备   销售科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463634"/>
                </a:solidFill>
              </a:rPr>
              <a:t>存储器    仓库</a:t>
            </a:r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2303917" y="4111869"/>
            <a:ext cx="38523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lIns="36000" tIns="46800" rIns="0" bIns="468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smtClean="0">
              <a:solidFill>
                <a:srgbClr val="463634"/>
              </a:solidFill>
            </a:endParaRPr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2330294" y="5814281"/>
            <a:ext cx="38523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lIns="36000" tIns="46800" rIns="0" bIns="468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smtClean="0">
              <a:solidFill>
                <a:srgbClr val="463634"/>
              </a:solidFill>
            </a:endParaRPr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2286333" y="4543670"/>
            <a:ext cx="38523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lIns="36000" tIns="46800" rIns="0" bIns="468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smtClean="0">
              <a:solidFill>
                <a:srgbClr val="463634"/>
              </a:solidFill>
            </a:endParaRPr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2634932" y="4959472"/>
            <a:ext cx="38523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lIns="36000" tIns="46800" rIns="0" bIns="468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smtClean="0">
              <a:solidFill>
                <a:srgbClr val="463634"/>
              </a:solidFill>
            </a:endParaRPr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2592432" y="5417649"/>
            <a:ext cx="38523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lIns="36000" tIns="46800" rIns="0" bIns="468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smtClean="0">
              <a:solidFill>
                <a:srgbClr val="463634"/>
              </a:solidFill>
            </a:endParaRPr>
          </a:p>
        </p:txBody>
      </p:sp>
    </p:spTree>
  </p:cSld>
  <p:clrMapOvr>
    <a:masterClrMapping/>
  </p:clrMapOvr>
  <p:transition advTm="5375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02684" y="304800"/>
            <a:ext cx="1137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463634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FF"/>
                </a:solidFill>
                <a:ea typeface="楷体_GB2312"/>
                <a:cs typeface="楷体_GB2312"/>
              </a:rPr>
              <a:t>2</a:t>
            </a:r>
            <a:r>
              <a:rPr kumimoji="1" lang="zh-CN" altLang="en-US" sz="2400" b="1" smtClean="0">
                <a:solidFill>
                  <a:srgbClr val="0000FF"/>
                </a:solidFill>
                <a:ea typeface="楷体_GB2312"/>
                <a:cs typeface="楷体_GB2312"/>
              </a:rPr>
              <a:t>．微处理器、微型计算机、微型计算机系统</a:t>
            </a:r>
            <a:endParaRPr kumimoji="1" lang="zh-CN" altLang="en-US" sz="2400" smtClean="0">
              <a:solidFill>
                <a:srgbClr val="463634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1717" y="685803"/>
            <a:ext cx="11176000" cy="5102225"/>
            <a:chOff x="288" y="576"/>
            <a:chExt cx="5280" cy="3214"/>
          </a:xfrm>
        </p:grpSpPr>
        <p:sp>
          <p:nvSpPr>
            <p:cNvPr id="61444" name="Text Box 4"/>
            <p:cNvSpPr txBox="1">
              <a:spLocks noChangeArrowheads="1"/>
            </p:cNvSpPr>
            <p:nvPr/>
          </p:nvSpPr>
          <p:spPr bwMode="auto">
            <a:xfrm>
              <a:off x="1902" y="3162"/>
              <a:ext cx="3648" cy="6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500" b="1" smtClean="0">
                <a:solidFill>
                  <a:srgbClr val="463634"/>
                </a:solidFill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463634"/>
                  </a:solidFill>
                  <a:ea typeface="楷体_GB2312"/>
                  <a:cs typeface="楷体_GB2312"/>
                </a:rPr>
                <a:t>系统软件：</a:t>
              </a:r>
              <a:r>
                <a:rPr kumimoji="1" lang="en-US" altLang="zh-CN" sz="2400" b="1" smtClean="0">
                  <a:solidFill>
                    <a:srgbClr val="463634"/>
                  </a:solidFill>
                  <a:ea typeface="楷体_GB2312"/>
                  <a:cs typeface="楷体_GB2312"/>
                </a:rPr>
                <a:t>DOS</a:t>
              </a:r>
              <a:r>
                <a:rPr kumimoji="1" lang="zh-CN" altLang="en-US" sz="2400" b="1" smtClean="0">
                  <a:solidFill>
                    <a:srgbClr val="463634"/>
                  </a:solidFill>
                  <a:ea typeface="楷体_GB2312"/>
                  <a:cs typeface="楷体_GB2312"/>
                </a:rPr>
                <a:t>、</a:t>
              </a:r>
              <a:r>
                <a:rPr kumimoji="1" lang="en-US" altLang="zh-CN" sz="2400" b="1" smtClean="0">
                  <a:solidFill>
                    <a:srgbClr val="463634"/>
                  </a:solidFill>
                  <a:ea typeface="楷体_GB2312"/>
                  <a:cs typeface="楷体_GB2312"/>
                </a:rPr>
                <a:t>Windows  XP/2000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463634"/>
                  </a:solidFill>
                  <a:ea typeface="楷体_GB2312"/>
                  <a:cs typeface="楷体_GB2312"/>
                </a:rPr>
                <a:t>应用软件：</a:t>
              </a:r>
              <a:r>
                <a:rPr kumimoji="1" lang="en-US" altLang="zh-CN" sz="2400" b="1" smtClean="0">
                  <a:solidFill>
                    <a:srgbClr val="463634"/>
                  </a:solidFill>
                  <a:ea typeface="楷体_GB2312"/>
                  <a:cs typeface="楷体_GB2312"/>
                </a:rPr>
                <a:t>Word</a:t>
              </a:r>
              <a:r>
                <a:rPr kumimoji="1" lang="zh-CN" altLang="en-US" sz="2400" b="1" smtClean="0">
                  <a:solidFill>
                    <a:srgbClr val="463634"/>
                  </a:solidFill>
                  <a:ea typeface="楷体_GB2312"/>
                  <a:cs typeface="楷体_GB2312"/>
                </a:rPr>
                <a:t>、</a:t>
              </a:r>
              <a:r>
                <a:rPr kumimoji="1" lang="en-US" altLang="zh-CN" sz="2400" b="1" smtClean="0">
                  <a:solidFill>
                    <a:srgbClr val="463634"/>
                  </a:solidFill>
                  <a:ea typeface="楷体_GB2312"/>
                  <a:cs typeface="楷体_GB2312"/>
                </a:rPr>
                <a:t>Photoshop</a:t>
              </a:r>
            </a:p>
          </p:txBody>
        </p:sp>
        <p:sp>
          <p:nvSpPr>
            <p:cNvPr id="61445" name="Text Box 5"/>
            <p:cNvSpPr txBox="1">
              <a:spLocks noChangeArrowheads="1"/>
            </p:cNvSpPr>
            <p:nvPr/>
          </p:nvSpPr>
          <p:spPr bwMode="auto">
            <a:xfrm>
              <a:off x="2917" y="860"/>
              <a:ext cx="2297" cy="95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FF3300"/>
                  </a:solidFill>
                  <a:ea typeface="楷体_GB2312"/>
                  <a:cs typeface="楷体_GB2312"/>
                </a:rPr>
                <a:t>微 处 理 器 </a:t>
              </a:r>
              <a:r>
                <a:rPr kumimoji="1" lang="en-US" altLang="zh-CN" sz="2400" b="1" smtClean="0">
                  <a:solidFill>
                    <a:srgbClr val="FF3300"/>
                  </a:solidFill>
                  <a:ea typeface="楷体_GB2312"/>
                  <a:cs typeface="楷体_GB2312"/>
                </a:rPr>
                <a:t>CPU</a:t>
              </a:r>
              <a:r>
                <a:rPr kumimoji="1" lang="en-US" altLang="zh-CN" sz="2400" b="1" smtClean="0">
                  <a:solidFill>
                    <a:srgbClr val="463634"/>
                  </a:solidFill>
                  <a:ea typeface="楷体_GB2312"/>
                  <a:cs typeface="楷体_GB2312"/>
                </a:rPr>
                <a:t>    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463634"/>
                  </a:solidFill>
                  <a:ea typeface="楷体_GB2312"/>
                  <a:cs typeface="楷体_GB2312"/>
                </a:rPr>
                <a:t>存储器</a:t>
              </a:r>
              <a:r>
                <a:rPr kumimoji="1" lang="en-US" altLang="zh-CN" b="1" smtClean="0">
                  <a:solidFill>
                    <a:srgbClr val="463634"/>
                  </a:solidFill>
                  <a:ea typeface="楷体_GB2312"/>
                  <a:cs typeface="楷体_GB2312"/>
                </a:rPr>
                <a:t>(RAM,ROM)</a:t>
              </a:r>
              <a:endParaRPr kumimoji="1" lang="en-US" altLang="zh-CN" sz="2400" b="1" smtClean="0">
                <a:solidFill>
                  <a:srgbClr val="463634"/>
                </a:solidFill>
                <a:ea typeface="楷体_GB2312"/>
                <a:cs typeface="楷体_GB2312"/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463634"/>
                  </a:solidFill>
                  <a:ea typeface="楷体_GB2312"/>
                  <a:cs typeface="楷体_GB2312"/>
                </a:rPr>
                <a:t> I/O</a:t>
              </a:r>
              <a:r>
                <a:rPr kumimoji="1" lang="zh-CN" altLang="en-US" sz="2400" b="1" smtClean="0">
                  <a:solidFill>
                    <a:srgbClr val="463634"/>
                  </a:solidFill>
                  <a:ea typeface="楷体_GB2312"/>
                  <a:cs typeface="楷体_GB2312"/>
                </a:rPr>
                <a:t>接口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463634"/>
                  </a:solidFill>
                  <a:ea typeface="楷体_GB2312"/>
                  <a:cs typeface="楷体_GB2312"/>
                </a:rPr>
                <a:t>总线 </a:t>
              </a:r>
            </a:p>
          </p:txBody>
        </p:sp>
        <p:sp>
          <p:nvSpPr>
            <p:cNvPr id="61446" name="Text Box 6"/>
            <p:cNvSpPr txBox="1">
              <a:spLocks noChangeArrowheads="1"/>
            </p:cNvSpPr>
            <p:nvPr/>
          </p:nvSpPr>
          <p:spPr bwMode="auto">
            <a:xfrm>
              <a:off x="1165" y="1896"/>
              <a:ext cx="585" cy="184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463634"/>
                  </a:solidFill>
                  <a:latin typeface="楷体_GB2312"/>
                  <a:ea typeface="楷体_GB2312"/>
                  <a:cs typeface="楷体_GB2312"/>
                </a:rPr>
                <a:t>硬 件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463634"/>
                </a:solidFill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463634"/>
                </a:solidFill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463634"/>
                </a:solidFill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463634"/>
                </a:solidFill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463634"/>
                </a:solidFill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463634"/>
                  </a:solidFill>
                  <a:latin typeface="楷体_GB2312"/>
                  <a:ea typeface="楷体_GB2312"/>
                  <a:cs typeface="楷体_GB2312"/>
                </a:rPr>
                <a:t>软 件</a:t>
              </a:r>
            </a:p>
          </p:txBody>
        </p:sp>
        <p:sp>
          <p:nvSpPr>
            <p:cNvPr id="61447" name="AutoShape 7"/>
            <p:cNvSpPr>
              <a:spLocks/>
            </p:cNvSpPr>
            <p:nvPr/>
          </p:nvSpPr>
          <p:spPr bwMode="auto">
            <a:xfrm>
              <a:off x="1001" y="1985"/>
              <a:ext cx="115" cy="1299"/>
            </a:xfrm>
            <a:prstGeom prst="leftBrace">
              <a:avLst>
                <a:gd name="adj1" fmla="val 94130"/>
                <a:gd name="adj2" fmla="val 49148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smtClean="0">
                <a:solidFill>
                  <a:srgbClr val="463634"/>
                </a:solidFill>
              </a:endParaRPr>
            </a:p>
          </p:txBody>
        </p:sp>
        <p:sp>
          <p:nvSpPr>
            <p:cNvPr id="61448" name="Text Box 8"/>
            <p:cNvSpPr txBox="1">
              <a:spLocks noChangeArrowheads="1"/>
            </p:cNvSpPr>
            <p:nvPr/>
          </p:nvSpPr>
          <p:spPr bwMode="auto">
            <a:xfrm>
              <a:off x="288" y="2295"/>
              <a:ext cx="702" cy="67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FF3300"/>
                  </a:solidFill>
                  <a:ea typeface="楷体_GB2312"/>
                  <a:cs typeface="楷体_GB2312"/>
                </a:rPr>
                <a:t>微    型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FF3300"/>
                  </a:solidFill>
                  <a:ea typeface="楷体_GB2312"/>
                  <a:cs typeface="楷体_GB2312"/>
                </a:rPr>
                <a:t>计算机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FF3300"/>
                  </a:solidFill>
                  <a:ea typeface="楷体_GB2312"/>
                  <a:cs typeface="楷体_GB2312"/>
                </a:rPr>
                <a:t>系    统</a:t>
              </a:r>
              <a:endParaRPr kumimoji="1" lang="zh-CN" altLang="en-US" sz="2400" b="1" smtClean="0">
                <a:solidFill>
                  <a:srgbClr val="463634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61449" name="AutoShape 9"/>
            <p:cNvSpPr>
              <a:spLocks/>
            </p:cNvSpPr>
            <p:nvPr/>
          </p:nvSpPr>
          <p:spPr bwMode="auto">
            <a:xfrm>
              <a:off x="1749" y="3291"/>
              <a:ext cx="142" cy="295"/>
            </a:xfrm>
            <a:prstGeom prst="leftBrace">
              <a:avLst>
                <a:gd name="adj1" fmla="val 17312"/>
                <a:gd name="adj2" fmla="val 50523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smtClean="0">
                <a:solidFill>
                  <a:srgbClr val="463634"/>
                </a:solidFill>
              </a:endParaRPr>
            </a:p>
          </p:txBody>
        </p:sp>
        <p:sp>
          <p:nvSpPr>
            <p:cNvPr id="61450" name="AutoShape 10"/>
            <p:cNvSpPr>
              <a:spLocks/>
            </p:cNvSpPr>
            <p:nvPr/>
          </p:nvSpPr>
          <p:spPr bwMode="auto">
            <a:xfrm>
              <a:off x="2700" y="947"/>
              <a:ext cx="180" cy="877"/>
            </a:xfrm>
            <a:prstGeom prst="leftBrace">
              <a:avLst>
                <a:gd name="adj1" fmla="val 40602"/>
                <a:gd name="adj2" fmla="val 50542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smtClean="0">
                <a:solidFill>
                  <a:srgbClr val="463634"/>
                </a:solidFill>
              </a:endParaRPr>
            </a:p>
          </p:txBody>
        </p:sp>
        <p:sp>
          <p:nvSpPr>
            <p:cNvPr id="61451" name="AutoShape 11"/>
            <p:cNvSpPr>
              <a:spLocks/>
            </p:cNvSpPr>
            <p:nvPr/>
          </p:nvSpPr>
          <p:spPr bwMode="auto">
            <a:xfrm>
              <a:off x="1773" y="1435"/>
              <a:ext cx="135" cy="1123"/>
            </a:xfrm>
            <a:prstGeom prst="leftBrace">
              <a:avLst>
                <a:gd name="adj1" fmla="val 69321"/>
                <a:gd name="adj2" fmla="val 50523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smtClean="0">
                <a:solidFill>
                  <a:srgbClr val="463634"/>
                </a:solidFill>
              </a:endParaRPr>
            </a:p>
          </p:txBody>
        </p:sp>
        <p:sp>
          <p:nvSpPr>
            <p:cNvPr id="61452" name="Text Box 12"/>
            <p:cNvSpPr txBox="1">
              <a:spLocks noChangeArrowheads="1"/>
            </p:cNvSpPr>
            <p:nvPr/>
          </p:nvSpPr>
          <p:spPr bwMode="auto">
            <a:xfrm>
              <a:off x="1934" y="1157"/>
              <a:ext cx="832" cy="7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FF3300"/>
                  </a:solidFill>
                  <a:ea typeface="楷体_GB2312"/>
                  <a:cs typeface="楷体_GB2312"/>
                </a:rPr>
                <a:t>微  型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FF3300"/>
                  </a:solidFill>
                  <a:ea typeface="楷体_GB2312"/>
                  <a:cs typeface="楷体_GB2312"/>
                </a:rPr>
                <a:t>计算机</a:t>
              </a:r>
              <a:endParaRPr kumimoji="1" lang="zh-CN" altLang="en-US" sz="2400" b="1" smtClean="0">
                <a:solidFill>
                  <a:srgbClr val="463634"/>
                </a:solidFill>
                <a:ea typeface="楷体_GB2312"/>
                <a:cs typeface="楷体_GB2312"/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FF3300"/>
                  </a:solidFill>
                  <a:ea typeface="楷体_GB2312"/>
                  <a:cs typeface="楷体_GB2312"/>
                </a:rPr>
                <a:t>(</a:t>
              </a:r>
              <a:r>
                <a:rPr kumimoji="1" lang="zh-CN" altLang="en-US" sz="2400" b="1" smtClean="0">
                  <a:solidFill>
                    <a:srgbClr val="FF3300"/>
                  </a:solidFill>
                  <a:ea typeface="楷体_GB2312"/>
                  <a:cs typeface="楷体_GB2312"/>
                </a:rPr>
                <a:t>主机</a:t>
              </a:r>
              <a:r>
                <a:rPr kumimoji="1" lang="en-US" altLang="zh-CN" sz="2400" b="1" smtClean="0">
                  <a:solidFill>
                    <a:srgbClr val="FF3300"/>
                  </a:solidFill>
                  <a:ea typeface="楷体_GB2312"/>
                  <a:cs typeface="楷体_GB2312"/>
                </a:rPr>
                <a:t>)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 smtClean="0">
                <a:solidFill>
                  <a:srgbClr val="463634"/>
                </a:solidFill>
                <a:ea typeface="楷体_GB2312"/>
                <a:cs typeface="楷体_GB2312"/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463634"/>
                </a:solidFill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463634"/>
                </a:solidFill>
              </a:endParaRPr>
            </a:p>
          </p:txBody>
        </p:sp>
        <p:sp>
          <p:nvSpPr>
            <p:cNvPr id="61453" name="Text Box 13"/>
            <p:cNvSpPr txBox="1">
              <a:spLocks noChangeArrowheads="1"/>
            </p:cNvSpPr>
            <p:nvPr/>
          </p:nvSpPr>
          <p:spPr bwMode="auto">
            <a:xfrm>
              <a:off x="1932" y="2383"/>
              <a:ext cx="659" cy="281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463634"/>
                  </a:solidFill>
                  <a:latin typeface="楷体_GB2312"/>
                  <a:ea typeface="楷体_GB2312"/>
                  <a:cs typeface="楷体_GB2312"/>
                </a:rPr>
                <a:t>外 设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4368" y="576"/>
              <a:ext cx="1200" cy="659"/>
              <a:chOff x="4368" y="576"/>
              <a:chExt cx="1200" cy="659"/>
            </a:xfrm>
          </p:grpSpPr>
          <p:sp>
            <p:nvSpPr>
              <p:cNvPr id="61457" name="AutoShape 15"/>
              <p:cNvSpPr>
                <a:spLocks/>
              </p:cNvSpPr>
              <p:nvPr/>
            </p:nvSpPr>
            <p:spPr bwMode="auto">
              <a:xfrm>
                <a:off x="4368" y="672"/>
                <a:ext cx="144" cy="563"/>
              </a:xfrm>
              <a:prstGeom prst="leftBrace">
                <a:avLst>
                  <a:gd name="adj1" fmla="val 32581"/>
                  <a:gd name="adj2" fmla="val 50000"/>
                </a:avLst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smtClean="0">
                  <a:solidFill>
                    <a:srgbClr val="463634"/>
                  </a:solidFill>
                </a:endParaRPr>
              </a:p>
            </p:txBody>
          </p:sp>
          <p:sp>
            <p:nvSpPr>
              <p:cNvPr id="61458" name="Text Box 16"/>
              <p:cNvSpPr txBox="1">
                <a:spLocks noChangeArrowheads="1"/>
              </p:cNvSpPr>
              <p:nvPr/>
            </p:nvSpPr>
            <p:spPr bwMode="auto">
              <a:xfrm>
                <a:off x="4485" y="576"/>
                <a:ext cx="1083" cy="61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smtClean="0">
                    <a:solidFill>
                      <a:srgbClr val="463634"/>
                    </a:solidFill>
                    <a:ea typeface="楷体_GB2312"/>
                    <a:cs typeface="楷体_GB2312"/>
                  </a:rPr>
                  <a:t>ALU</a:t>
                </a:r>
              </a:p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463634"/>
                    </a:solidFill>
                    <a:ea typeface="楷体_GB2312"/>
                    <a:cs typeface="楷体_GB2312"/>
                  </a:rPr>
                  <a:t>寄存器</a:t>
                </a:r>
              </a:p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463634"/>
                    </a:solidFill>
                    <a:ea typeface="楷体_GB2312"/>
                    <a:cs typeface="楷体_GB2312"/>
                  </a:rPr>
                  <a:t>控制部件</a:t>
                </a:r>
                <a:endParaRPr kumimoji="1" lang="zh-CN" altLang="en-US" sz="2200" b="1" smtClean="0">
                  <a:solidFill>
                    <a:srgbClr val="463634"/>
                  </a:solidFill>
                </a:endParaRPr>
              </a:p>
            </p:txBody>
          </p:sp>
        </p:grpSp>
        <p:sp>
          <p:nvSpPr>
            <p:cNvPr id="61455" name="AutoShape 17"/>
            <p:cNvSpPr>
              <a:spLocks/>
            </p:cNvSpPr>
            <p:nvPr/>
          </p:nvSpPr>
          <p:spPr bwMode="auto">
            <a:xfrm>
              <a:off x="2701" y="2186"/>
              <a:ext cx="161" cy="807"/>
            </a:xfrm>
            <a:prstGeom prst="leftBrace">
              <a:avLst>
                <a:gd name="adj1" fmla="val 41770"/>
                <a:gd name="adj2" fmla="val 50542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smtClean="0">
                <a:solidFill>
                  <a:srgbClr val="463634"/>
                </a:solidFill>
              </a:endParaRPr>
            </a:p>
          </p:txBody>
        </p:sp>
        <p:sp>
          <p:nvSpPr>
            <p:cNvPr id="61456" name="Rectangle 18"/>
            <p:cNvSpPr>
              <a:spLocks noChangeArrowheads="1"/>
            </p:cNvSpPr>
            <p:nvPr/>
          </p:nvSpPr>
          <p:spPr bwMode="auto">
            <a:xfrm>
              <a:off x="2874" y="2081"/>
              <a:ext cx="1110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463634"/>
                  </a:solidFill>
                  <a:ea typeface="楷体_GB2312"/>
                  <a:cs typeface="楷体_GB2312"/>
                </a:rPr>
                <a:t>键盘、鼠标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463634"/>
                  </a:solidFill>
                  <a:ea typeface="楷体_GB2312"/>
                  <a:cs typeface="楷体_GB2312"/>
                </a:rPr>
                <a:t>显示器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463634"/>
                  </a:solidFill>
                  <a:ea typeface="楷体_GB2312"/>
                  <a:cs typeface="楷体_GB2312"/>
                </a:rPr>
                <a:t>硬盘、光驱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463634"/>
                  </a:solidFill>
                  <a:ea typeface="楷体_GB2312"/>
                  <a:cs typeface="楷体_GB2312"/>
                </a:rPr>
                <a:t>打印机、扫描仪</a:t>
              </a:r>
            </a:p>
          </p:txBody>
        </p:sp>
      </p:grpSp>
    </p:spTree>
  </p:cSld>
  <p:clrMapOvr>
    <a:masterClrMapping/>
  </p:clrMapOvr>
  <p:transition advTm="50032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2684" y="304800"/>
            <a:ext cx="6618578" cy="461963"/>
            <a:chOff x="144" y="192"/>
            <a:chExt cx="3126" cy="291"/>
          </a:xfrm>
        </p:grpSpPr>
        <p:sp>
          <p:nvSpPr>
            <p:cNvPr id="64518" name="Text Box 3"/>
            <p:cNvSpPr txBox="1">
              <a:spLocks noChangeArrowheads="1"/>
            </p:cNvSpPr>
            <p:nvPr/>
          </p:nvSpPr>
          <p:spPr bwMode="auto">
            <a:xfrm>
              <a:off x="144" y="192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1" hangingPunct="1"/>
              <a:r>
                <a:rPr lang="en-US" altLang="zh-CN" sz="2400" b="1">
                  <a:solidFill>
                    <a:srgbClr val="0000FF"/>
                  </a:solidFill>
                  <a:ea typeface="楷体_GB2312"/>
                  <a:cs typeface="楷体_GB2312"/>
                </a:rPr>
                <a:t>1)</a:t>
              </a:r>
              <a:r>
                <a:rPr lang="en-US" altLang="zh-CN" sz="2400">
                  <a:latin typeface="楷体_GB2312"/>
                  <a:ea typeface="楷体_GB2312"/>
                  <a:cs typeface="楷体_GB2312"/>
                </a:rPr>
                <a:t> </a:t>
              </a:r>
              <a:r>
                <a:rPr lang="zh-CN" altLang="en-US" sz="2400" b="1">
                  <a:solidFill>
                    <a:srgbClr val="0000FF"/>
                  </a:solidFill>
                  <a:latin typeface="楷体_GB2312"/>
                  <a:ea typeface="楷体_GB2312"/>
                  <a:cs typeface="楷体_GB2312"/>
                </a:rPr>
                <a:t>按构成分类</a:t>
              </a:r>
              <a:endParaRPr lang="zh-CN" altLang="en-US" sz="2400" b="1"/>
            </a:p>
          </p:txBody>
        </p:sp>
        <p:sp>
          <p:nvSpPr>
            <p:cNvPr id="64519" name="Rectangle 4"/>
            <p:cNvSpPr>
              <a:spLocks noChangeArrowheads="1"/>
            </p:cNvSpPr>
            <p:nvPr/>
          </p:nvSpPr>
          <p:spPr bwMode="auto">
            <a:xfrm>
              <a:off x="2015" y="192"/>
              <a:ext cx="12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b="1">
                  <a:ea typeface="楷体_GB2312"/>
                  <a:cs typeface="楷体_GB2312"/>
                </a:rPr>
                <a:t>单片机、微机系统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0" y="1196975"/>
            <a:ext cx="12192000" cy="4692650"/>
            <a:chOff x="240" y="768"/>
            <a:chExt cx="6355" cy="2956"/>
          </a:xfrm>
        </p:grpSpPr>
        <p:sp>
          <p:nvSpPr>
            <p:cNvPr id="64516" name="Text Box 6"/>
            <p:cNvSpPr txBox="1">
              <a:spLocks noChangeArrowheads="1"/>
            </p:cNvSpPr>
            <p:nvPr/>
          </p:nvSpPr>
          <p:spPr bwMode="auto">
            <a:xfrm>
              <a:off x="336" y="768"/>
              <a:ext cx="1488" cy="28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1" hangingPunct="1">
                <a:buClr>
                  <a:srgbClr val="FF3300"/>
                </a:buClr>
                <a:buFont typeface="Monotype Sorts" pitchFamily="2" charset="2"/>
                <a:buChar char="¬"/>
              </a:pPr>
              <a:r>
                <a:rPr lang="en-US" altLang="zh-CN" sz="2400" b="1">
                  <a:solidFill>
                    <a:srgbClr val="FF3300"/>
                  </a:solidFill>
                </a:rPr>
                <a:t> </a:t>
              </a:r>
              <a:r>
                <a:rPr lang="zh-CN" altLang="en-US" sz="2400" b="1">
                  <a:solidFill>
                    <a:srgbClr val="FF3300"/>
                  </a:solidFill>
                  <a:ea typeface="楷体_GB2312"/>
                  <a:cs typeface="楷体_GB2312"/>
                </a:rPr>
                <a:t>单片机</a:t>
              </a:r>
              <a:endParaRPr lang="zh-CN" altLang="en-US" sz="2400" b="1"/>
            </a:p>
          </p:txBody>
        </p:sp>
        <p:sp>
          <p:nvSpPr>
            <p:cNvPr id="64517" name="Rectangle 7"/>
            <p:cNvSpPr>
              <a:spLocks noChangeArrowheads="1"/>
            </p:cNvSpPr>
            <p:nvPr/>
          </p:nvSpPr>
          <p:spPr bwMode="auto">
            <a:xfrm>
              <a:off x="240" y="1200"/>
              <a:ext cx="6355" cy="2524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 eaLnBrk="1" hangingPunct="1">
                <a:buClr>
                  <a:srgbClr val="FF3300"/>
                </a:buClr>
                <a:buFont typeface="Wingdings" pitchFamily="2" charset="2"/>
                <a:buChar char="l"/>
              </a:pPr>
              <a:r>
                <a:rPr lang="en-US" altLang="zh-CN" sz="2400" b="1">
                  <a:ea typeface="楷体_GB2312"/>
                  <a:cs typeface="楷体_GB2312"/>
                </a:rPr>
                <a:t> </a:t>
              </a:r>
              <a:r>
                <a:rPr lang="zh-CN" altLang="en-US" sz="2400" b="1">
                  <a:ea typeface="楷体_GB2312"/>
                  <a:cs typeface="楷体_GB2312"/>
                </a:rPr>
                <a:t>将</a:t>
              </a:r>
              <a:r>
                <a:rPr lang="en-US" altLang="zh-CN" sz="2400" b="1">
                  <a:ea typeface="楷体_GB2312"/>
                  <a:cs typeface="楷体_GB2312"/>
                </a:rPr>
                <a:t>CPU</a:t>
              </a:r>
              <a:r>
                <a:rPr lang="zh-CN" altLang="en-US" sz="2400" b="1">
                  <a:ea typeface="楷体_GB2312"/>
                  <a:cs typeface="楷体_GB2312"/>
                </a:rPr>
                <a:t>、内存、</a:t>
              </a:r>
              <a:r>
                <a:rPr lang="en-US" altLang="zh-CN" sz="2400" b="1">
                  <a:ea typeface="楷体_GB2312"/>
                  <a:cs typeface="楷体_GB2312"/>
                </a:rPr>
                <a:t>I/O</a:t>
              </a:r>
              <a:r>
                <a:rPr lang="zh-CN" altLang="en-US" sz="2400" b="1">
                  <a:ea typeface="楷体_GB2312"/>
                  <a:cs typeface="楷体_GB2312"/>
                </a:rPr>
                <a:t>接口电路全部集成一块芯片上，</a:t>
              </a:r>
            </a:p>
            <a:p>
              <a:pPr lvl="3" eaLnBrk="1" hangingPunct="1"/>
              <a:r>
                <a:rPr lang="zh-CN" altLang="en-US" sz="2400" b="1">
                  <a:ea typeface="楷体_GB2312"/>
                  <a:cs typeface="楷体_GB2312"/>
                </a:rPr>
                <a:t>  构成具备基本功能的计算机，称单片机。</a:t>
              </a:r>
            </a:p>
            <a:p>
              <a:pPr lvl="3" eaLnBrk="1" hangingPunct="1"/>
              <a:endParaRPr lang="zh-CN" altLang="en-US" sz="2400" b="1">
                <a:ea typeface="楷体_GB2312"/>
                <a:cs typeface="楷体_GB2312"/>
              </a:endParaRPr>
            </a:p>
            <a:p>
              <a:pPr lvl="1" eaLnBrk="1" hangingPunct="1">
                <a:buClr>
                  <a:srgbClr val="FF3300"/>
                </a:buClr>
                <a:buFont typeface="Wingdings" pitchFamily="2" charset="2"/>
                <a:buChar char="l"/>
              </a:pPr>
              <a:r>
                <a:rPr lang="zh-CN" altLang="en-US" sz="2400" b="1">
                  <a:ea typeface="楷体_GB2312"/>
                  <a:cs typeface="楷体_GB2312"/>
                </a:rPr>
                <a:t> 特点：超小型、高可靠性、价廉</a:t>
              </a:r>
            </a:p>
            <a:p>
              <a:pPr lvl="3" eaLnBrk="1" hangingPunct="1"/>
              <a:endParaRPr lang="zh-CN" altLang="en-US" sz="2400" b="1">
                <a:ea typeface="楷体_GB2312"/>
                <a:cs typeface="楷体_GB2312"/>
              </a:endParaRPr>
            </a:p>
            <a:p>
              <a:pPr lvl="1" eaLnBrk="1" hangingPunct="1">
                <a:buClr>
                  <a:srgbClr val="FF3300"/>
                </a:buClr>
                <a:buFont typeface="Wingdings" pitchFamily="2" charset="2"/>
                <a:buChar char="l"/>
              </a:pPr>
              <a:r>
                <a:rPr lang="zh-CN" altLang="en-US" sz="2400" b="1">
                  <a:ea typeface="楷体_GB2312"/>
                  <a:cs typeface="楷体_GB2312"/>
                </a:rPr>
                <a:t> 应用：智能仪表、工业实时控制、家用电器等</a:t>
              </a:r>
            </a:p>
            <a:p>
              <a:pPr lvl="3" eaLnBrk="1" hangingPunct="1"/>
              <a:endParaRPr lang="zh-CN" altLang="en-US" sz="2400" b="1">
                <a:ea typeface="楷体_GB2312"/>
                <a:cs typeface="楷体_GB2312"/>
              </a:endParaRPr>
            </a:p>
            <a:p>
              <a:pPr lvl="1" eaLnBrk="1" hangingPunct="1">
                <a:spcAft>
                  <a:spcPct val="30000"/>
                </a:spcAft>
                <a:buClr>
                  <a:srgbClr val="FF3300"/>
                </a:buClr>
                <a:buFont typeface="Wingdings" pitchFamily="2" charset="2"/>
                <a:buChar char="l"/>
              </a:pPr>
              <a:r>
                <a:rPr lang="zh-CN" altLang="en-US" sz="2400" b="1">
                  <a:ea typeface="楷体_GB2312"/>
                  <a:cs typeface="楷体_GB2312"/>
                </a:rPr>
                <a:t> 产品：</a:t>
              </a:r>
              <a:r>
                <a:rPr lang="en-US" altLang="zh-CN" sz="2400" b="1">
                  <a:ea typeface="楷体_GB2312"/>
                  <a:cs typeface="楷体_GB2312"/>
                </a:rPr>
                <a:t>Intel </a:t>
              </a:r>
              <a:r>
                <a:rPr lang="zh-CN" altLang="en-US" sz="2400" b="1">
                  <a:ea typeface="楷体_GB2312"/>
                  <a:cs typeface="楷体_GB2312"/>
                </a:rPr>
                <a:t>的</a:t>
              </a:r>
              <a:r>
                <a:rPr lang="en-US" altLang="zh-CN" sz="2400" b="1">
                  <a:ea typeface="楷体_GB2312"/>
                  <a:cs typeface="楷体_GB2312"/>
                </a:rPr>
                <a:t>8051</a:t>
              </a:r>
              <a:r>
                <a:rPr lang="zh-CN" altLang="en-US" sz="2400" b="1">
                  <a:ea typeface="楷体_GB2312"/>
                  <a:cs typeface="楷体_GB2312"/>
                </a:rPr>
                <a:t>、</a:t>
              </a:r>
              <a:r>
                <a:rPr lang="en-US" altLang="zh-CN" sz="2400" b="1">
                  <a:ea typeface="楷体_GB2312"/>
                  <a:cs typeface="楷体_GB2312"/>
                </a:rPr>
                <a:t>ARM</a:t>
              </a:r>
              <a:r>
                <a:rPr lang="zh-CN" altLang="en-US" sz="2400" b="1">
                  <a:ea typeface="楷体_GB2312"/>
                  <a:cs typeface="楷体_GB2312"/>
                </a:rPr>
                <a:t>公司的 </a:t>
              </a:r>
              <a:r>
                <a:rPr lang="en-US" altLang="zh-CN" sz="2400" b="1">
                  <a:ea typeface="楷体_GB2312"/>
                  <a:cs typeface="楷体_GB2312"/>
                </a:rPr>
                <a:t>ARM</a:t>
              </a:r>
              <a:r>
                <a:rPr lang="zh-CN" altLang="en-US" sz="2400" b="1">
                  <a:ea typeface="楷体_GB2312"/>
                  <a:cs typeface="楷体_GB2312"/>
                </a:rPr>
                <a:t>系列 </a:t>
              </a:r>
            </a:p>
            <a:p>
              <a:pPr lvl="1" eaLnBrk="1" hangingPunct="1">
                <a:spcAft>
                  <a:spcPct val="30000"/>
                </a:spcAft>
                <a:buClr>
                  <a:srgbClr val="FF3300"/>
                </a:buClr>
                <a:buFont typeface="Wingdings" pitchFamily="2" charset="2"/>
                <a:buNone/>
              </a:pPr>
              <a:r>
                <a:rPr lang="zh-CN" altLang="en-US" sz="2400" b="1">
                  <a:ea typeface="楷体_GB2312"/>
                  <a:cs typeface="楷体_GB2312"/>
                </a:rPr>
                <a:t>                </a:t>
              </a:r>
              <a:r>
                <a:rPr lang="en-US" altLang="zh-CN" sz="2400" b="1">
                  <a:ea typeface="楷体_GB2312"/>
                  <a:cs typeface="楷体_GB2312"/>
                </a:rPr>
                <a:t>Motorola </a:t>
              </a:r>
              <a:r>
                <a:rPr lang="zh-CN" altLang="en-US" sz="2400" b="1">
                  <a:ea typeface="楷体_GB2312"/>
                  <a:cs typeface="楷体_GB2312"/>
                </a:rPr>
                <a:t>的</a:t>
              </a:r>
              <a:r>
                <a:rPr lang="en-US" altLang="zh-CN" sz="2400" b="1">
                  <a:ea typeface="楷体_GB2312"/>
                  <a:cs typeface="楷体_GB2312"/>
                </a:rPr>
                <a:t>6805</a:t>
              </a:r>
              <a:r>
                <a:rPr lang="zh-CN" altLang="en-US" sz="2400" b="1">
                  <a:ea typeface="楷体_GB2312"/>
                  <a:cs typeface="楷体_GB2312"/>
                </a:rPr>
                <a:t>、</a:t>
              </a:r>
              <a:r>
                <a:rPr lang="en-US" altLang="zh-CN" sz="2400" b="1">
                  <a:ea typeface="楷体_GB2312"/>
                  <a:cs typeface="楷体_GB2312"/>
                </a:rPr>
                <a:t>6811</a:t>
              </a:r>
              <a:r>
                <a:rPr lang="zh-CN" altLang="en-US" sz="2400" b="1">
                  <a:ea typeface="楷体_GB2312"/>
                  <a:cs typeface="楷体_GB2312"/>
                </a:rPr>
                <a:t>系列，</a:t>
              </a:r>
              <a:r>
                <a:rPr lang="en-US" altLang="zh-CN" sz="2400" b="1">
                  <a:ea typeface="楷体_GB2312"/>
                  <a:cs typeface="楷体_GB2312"/>
                </a:rPr>
                <a:t>ATMEL</a:t>
              </a:r>
              <a:r>
                <a:rPr lang="zh-CN" altLang="en-US" sz="2400" b="1">
                  <a:ea typeface="楷体_GB2312"/>
                  <a:cs typeface="楷体_GB2312"/>
                </a:rPr>
                <a:t>的</a:t>
              </a:r>
              <a:r>
                <a:rPr lang="en-US" altLang="zh-CN" sz="2400" b="1">
                  <a:ea typeface="楷体_GB2312"/>
                  <a:cs typeface="楷体_GB2312"/>
                </a:rPr>
                <a:t>AT89C51</a:t>
              </a:r>
            </a:p>
            <a:p>
              <a:pPr lvl="2" eaLnBrk="1" hangingPunct="1">
                <a:spcAft>
                  <a:spcPct val="30000"/>
                </a:spcAft>
              </a:pPr>
              <a:r>
                <a:rPr lang="en-US" altLang="zh-CN" sz="2400" b="1">
                  <a:ea typeface="楷体_GB2312"/>
                  <a:cs typeface="楷体_GB2312"/>
                </a:rPr>
                <a:t>          Hitachi (</a:t>
              </a:r>
              <a:r>
                <a:rPr lang="zh-CN" altLang="en-US" sz="2400" b="1">
                  <a:ea typeface="楷体_GB2312"/>
                  <a:cs typeface="楷体_GB2312"/>
                </a:rPr>
                <a:t>日立</a:t>
              </a:r>
              <a:r>
                <a:rPr lang="en-US" altLang="zh-CN" sz="2400" b="1">
                  <a:ea typeface="楷体_GB2312"/>
                  <a:cs typeface="楷体_GB2312"/>
                </a:rPr>
                <a:t>) </a:t>
              </a:r>
              <a:r>
                <a:rPr lang="zh-CN" altLang="en-US" sz="2400" b="1">
                  <a:ea typeface="楷体_GB2312"/>
                  <a:cs typeface="楷体_GB2312"/>
                </a:rPr>
                <a:t>的 </a:t>
              </a:r>
              <a:r>
                <a:rPr lang="en-US" altLang="zh-CN" sz="2400" b="1">
                  <a:ea typeface="楷体_GB2312"/>
                  <a:cs typeface="楷体_GB2312"/>
                </a:rPr>
                <a:t>H8S</a:t>
              </a:r>
              <a:r>
                <a:rPr lang="zh-CN" altLang="en-US" sz="2400" b="1">
                  <a:ea typeface="楷体_GB2312"/>
                  <a:cs typeface="楷体_GB2312"/>
                </a:rPr>
                <a:t>、</a:t>
              </a:r>
              <a:r>
                <a:rPr lang="en-US" altLang="zh-CN" sz="2400" b="1">
                  <a:ea typeface="楷体_GB2312"/>
                  <a:cs typeface="楷体_GB2312"/>
                </a:rPr>
                <a:t>SH</a:t>
              </a:r>
              <a:r>
                <a:rPr lang="zh-CN" altLang="en-US" sz="2400" b="1">
                  <a:ea typeface="楷体_GB2312"/>
                  <a:cs typeface="楷体_GB2312"/>
                </a:rPr>
                <a:t>系列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3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39184" y="404813"/>
            <a:ext cx="8846199" cy="5116914"/>
            <a:chOff x="192" y="576"/>
            <a:chExt cx="4161" cy="3098"/>
          </a:xfrm>
        </p:grpSpPr>
        <p:sp>
          <p:nvSpPr>
            <p:cNvPr id="65539" name="Text Box 3"/>
            <p:cNvSpPr txBox="1">
              <a:spLocks noChangeArrowheads="1"/>
            </p:cNvSpPr>
            <p:nvPr/>
          </p:nvSpPr>
          <p:spPr bwMode="auto">
            <a:xfrm>
              <a:off x="192" y="576"/>
              <a:ext cx="1392" cy="277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1" hangingPunct="1">
                <a:buClr>
                  <a:srgbClr val="FF3300"/>
                </a:buClr>
                <a:buFont typeface="Monotype Sorts" pitchFamily="2" charset="2"/>
                <a:buChar char="®"/>
              </a:pPr>
              <a:r>
                <a:rPr lang="en-US" altLang="zh-CN" sz="2400" b="1">
                  <a:solidFill>
                    <a:srgbClr val="FF3300"/>
                  </a:solidFill>
                </a:rPr>
                <a:t> </a:t>
              </a:r>
              <a:r>
                <a:rPr lang="zh-CN" altLang="en-US" sz="2400" b="1">
                  <a:solidFill>
                    <a:srgbClr val="FF3300"/>
                  </a:solidFill>
                  <a:ea typeface="楷体_GB2312"/>
                  <a:cs typeface="楷体_GB2312"/>
                </a:rPr>
                <a:t>微机系统</a:t>
              </a:r>
            </a:p>
          </p:txBody>
        </p:sp>
        <p:sp>
          <p:nvSpPr>
            <p:cNvPr id="65540" name="Rectangle 4"/>
            <p:cNvSpPr>
              <a:spLocks noChangeArrowheads="1"/>
            </p:cNvSpPr>
            <p:nvPr/>
          </p:nvSpPr>
          <p:spPr bwMode="auto">
            <a:xfrm>
              <a:off x="418" y="912"/>
              <a:ext cx="3935" cy="276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altLang="zh-CN" sz="2400" b="1"/>
            </a:p>
            <a:p>
              <a:pPr eaLnBrk="1" hangingPunct="1">
                <a:spcAft>
                  <a:spcPct val="20000"/>
                </a:spcAft>
                <a:buClr>
                  <a:srgbClr val="FF3300"/>
                </a:buClr>
                <a:buFont typeface="Wingdings" pitchFamily="2" charset="2"/>
                <a:buChar char="l"/>
              </a:pPr>
              <a:r>
                <a:rPr lang="en-US" altLang="zh-CN" sz="2400" b="1">
                  <a:ea typeface="楷体_GB2312"/>
                  <a:cs typeface="楷体_GB2312"/>
                </a:rPr>
                <a:t> </a:t>
              </a:r>
              <a:r>
                <a:rPr lang="zh-CN" altLang="en-US" sz="2400" b="1">
                  <a:ea typeface="楷体_GB2312"/>
                  <a:cs typeface="楷体_GB2312"/>
                </a:rPr>
                <a:t>把</a:t>
              </a:r>
              <a:r>
                <a:rPr lang="en-US" altLang="zh-CN" sz="2400" b="1">
                  <a:ea typeface="楷体_GB2312"/>
                  <a:cs typeface="楷体_GB2312"/>
                </a:rPr>
                <a:t>CPU</a:t>
              </a:r>
              <a:r>
                <a:rPr lang="zh-CN" altLang="en-US" sz="2400" b="1">
                  <a:ea typeface="楷体_GB2312"/>
                  <a:cs typeface="楷体_GB2312"/>
                </a:rPr>
                <a:t>、内存、</a:t>
              </a:r>
              <a:r>
                <a:rPr lang="en-US" altLang="zh-CN" sz="2400" b="1">
                  <a:ea typeface="楷体_GB2312"/>
                  <a:cs typeface="楷体_GB2312"/>
                </a:rPr>
                <a:t>I/O</a:t>
              </a:r>
              <a:r>
                <a:rPr lang="zh-CN" altLang="en-US" sz="2400" b="1">
                  <a:ea typeface="楷体_GB2312"/>
                  <a:cs typeface="楷体_GB2312"/>
                </a:rPr>
                <a:t>接口芯片装在多块电路板上，</a:t>
              </a:r>
            </a:p>
            <a:p>
              <a:pPr lvl="2" eaLnBrk="1" hangingPunct="1">
                <a:spcAft>
                  <a:spcPct val="20000"/>
                </a:spcAft>
              </a:pPr>
              <a:r>
                <a:rPr lang="zh-CN" altLang="en-US" sz="2400" b="1">
                  <a:ea typeface="楷体_GB2312"/>
                  <a:cs typeface="楷体_GB2312"/>
                </a:rPr>
                <a:t>   各印刷板插在主机板的总线插槽上，</a:t>
              </a:r>
            </a:p>
            <a:p>
              <a:pPr lvl="2" eaLnBrk="1" hangingPunct="1">
                <a:spcAft>
                  <a:spcPct val="20000"/>
                </a:spcAft>
              </a:pPr>
              <a:r>
                <a:rPr lang="zh-CN" altLang="en-US" sz="2400" b="1">
                  <a:ea typeface="楷体_GB2312"/>
                  <a:cs typeface="楷体_GB2312"/>
                </a:rPr>
                <a:t>   通过系统总线连接起来，构成微机系统。</a:t>
              </a:r>
            </a:p>
            <a:p>
              <a:pPr lvl="2" eaLnBrk="1" hangingPunct="1">
                <a:spcAft>
                  <a:spcPct val="20000"/>
                </a:spcAft>
              </a:pPr>
              <a:endParaRPr lang="zh-CN" altLang="en-US" sz="2400" b="1">
                <a:ea typeface="楷体_GB2312"/>
                <a:cs typeface="楷体_GB2312"/>
              </a:endParaRPr>
            </a:p>
            <a:p>
              <a:pPr eaLnBrk="1" hangingPunct="1">
                <a:spcAft>
                  <a:spcPct val="20000"/>
                </a:spcAft>
                <a:buClr>
                  <a:srgbClr val="FF3300"/>
                </a:buClr>
                <a:buFont typeface="Wingdings" pitchFamily="2" charset="2"/>
                <a:buChar char="l"/>
              </a:pPr>
              <a:r>
                <a:rPr lang="zh-CN" altLang="en-US" sz="2400" b="1">
                  <a:ea typeface="楷体_GB2312"/>
                  <a:cs typeface="楷体_GB2312"/>
                </a:rPr>
                <a:t> 特点：见前面微型计算机的特点</a:t>
              </a:r>
            </a:p>
            <a:p>
              <a:pPr lvl="2" eaLnBrk="1" hangingPunct="1">
                <a:spcAft>
                  <a:spcPct val="20000"/>
                </a:spcAft>
              </a:pPr>
              <a:endParaRPr lang="zh-CN" altLang="en-US" sz="2400" b="1">
                <a:ea typeface="楷体_GB2312"/>
                <a:cs typeface="楷体_GB2312"/>
              </a:endParaRPr>
            </a:p>
            <a:p>
              <a:pPr eaLnBrk="1" hangingPunct="1">
                <a:spcAft>
                  <a:spcPct val="20000"/>
                </a:spcAft>
                <a:buClr>
                  <a:srgbClr val="FF3300"/>
                </a:buClr>
                <a:buFont typeface="Wingdings" pitchFamily="2" charset="2"/>
                <a:buChar char="l"/>
              </a:pPr>
              <a:r>
                <a:rPr lang="zh-CN" altLang="en-US" sz="2400" b="1">
                  <a:ea typeface="楷体_GB2312"/>
                  <a:cs typeface="楷体_GB2312"/>
                </a:rPr>
                <a:t> 产品：</a:t>
              </a:r>
              <a:r>
                <a:rPr lang="en-US" altLang="zh-CN" sz="2400" b="1">
                  <a:ea typeface="楷体_GB2312"/>
                  <a:cs typeface="楷体_GB2312"/>
                </a:rPr>
                <a:t>IBM PC/XT</a:t>
              </a:r>
              <a:r>
                <a:rPr lang="zh-CN" altLang="en-US" sz="2400" b="1">
                  <a:ea typeface="楷体_GB2312"/>
                  <a:cs typeface="楷体_GB2312"/>
                </a:rPr>
                <a:t>、</a:t>
              </a:r>
              <a:r>
                <a:rPr lang="en-US" altLang="zh-CN" sz="2400" b="1">
                  <a:ea typeface="楷体_GB2312"/>
                  <a:cs typeface="楷体_GB2312"/>
                </a:rPr>
                <a:t>486</a:t>
              </a:r>
              <a:r>
                <a:rPr lang="zh-CN" altLang="en-US" sz="2400" b="1">
                  <a:ea typeface="楷体_GB2312"/>
                  <a:cs typeface="楷体_GB2312"/>
                </a:rPr>
                <a:t>机、</a:t>
              </a:r>
              <a:r>
                <a:rPr lang="en-US" altLang="zh-CN" sz="2400" b="1">
                  <a:ea typeface="楷体_GB2312"/>
                  <a:cs typeface="楷体_GB2312"/>
                </a:rPr>
                <a:t>Pentium</a:t>
              </a:r>
              <a:r>
                <a:rPr lang="zh-CN" altLang="en-US" sz="2400" b="1">
                  <a:ea typeface="楷体_GB2312"/>
                  <a:cs typeface="楷体_GB2312"/>
                </a:rPr>
                <a:t>机等</a:t>
              </a:r>
            </a:p>
            <a:p>
              <a:pPr lvl="2" eaLnBrk="1" hangingPunct="1">
                <a:spcAft>
                  <a:spcPct val="20000"/>
                </a:spcAft>
              </a:pPr>
              <a:r>
                <a:rPr lang="zh-CN" altLang="en-US" sz="2400" b="1">
                  <a:ea typeface="楷体_GB2312"/>
                  <a:cs typeface="楷体_GB2312"/>
                </a:rPr>
                <a:t>   </a:t>
              </a:r>
              <a:r>
                <a:rPr lang="en-US" altLang="zh-CN" sz="2400" b="1">
                  <a:ea typeface="楷体_GB2312"/>
                  <a:cs typeface="楷体_GB2312"/>
                </a:rPr>
                <a:t>90</a:t>
              </a:r>
              <a:r>
                <a:rPr lang="zh-CN" altLang="en-US" sz="2400" b="1">
                  <a:ea typeface="楷体_GB2312"/>
                  <a:cs typeface="楷体_GB2312"/>
                </a:rPr>
                <a:t>年代以来各院校“微机原理”和计算机硬件的实验机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zh-CN" sz="2400"/>
            </a:p>
          </p:txBody>
        </p:sp>
      </p:grp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58F200D-8E17-468F-B10C-88BB02AD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797169"/>
          </a:xfrm>
        </p:spPr>
        <p:txBody>
          <a:bodyPr/>
          <a:lstStyle/>
          <a:p>
            <a:r>
              <a:rPr lang="zh-CN" altLang="en-US" dirty="0" smtClean="0"/>
              <a:t>上节课回顾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74BB85A-71CD-478B-826B-B376D6A7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18846"/>
            <a:ext cx="9043715" cy="485568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400" dirty="0" smtClean="0"/>
              <a:t>嵌入式系统 （行车记录仪，树莓派微型电脑例子）</a:t>
            </a:r>
            <a:endParaRPr lang="en-US" altLang="zh-CN" sz="2400" dirty="0"/>
          </a:p>
          <a:p>
            <a:r>
              <a:rPr lang="zh-CN" altLang="en-US" sz="2400" dirty="0" smtClean="0"/>
              <a:t>单片机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（老人防跌倒报警系统，室内环境监测例子，视力保护系统）</a:t>
            </a:r>
            <a:endParaRPr lang="en-US" altLang="zh-CN" sz="2400" dirty="0" smtClean="0"/>
          </a:p>
          <a:p>
            <a:r>
              <a:rPr lang="zh-CN" altLang="en-US" sz="2400" dirty="0" smtClean="0"/>
              <a:t>超级计算机（</a:t>
            </a:r>
            <a:r>
              <a:rPr lang="zh-CN" altLang="en-US" sz="2400" dirty="0" smtClean="0">
                <a:solidFill>
                  <a:srgbClr val="00B0F0"/>
                </a:solidFill>
              </a:rPr>
              <a:t>旧时又名巨型机，更强调浮点计算性能，适合科学与工程计算，用于尖端科学领域</a:t>
            </a:r>
            <a:r>
              <a:rPr lang="en-US" altLang="zh-CN" sz="2400" dirty="0" smtClean="0">
                <a:solidFill>
                  <a:srgbClr val="00B0F0"/>
                </a:solidFill>
              </a:rPr>
              <a:t>,</a:t>
            </a:r>
            <a:r>
              <a:rPr lang="zh-CN" altLang="en-US" sz="2400" dirty="0" smtClean="0">
                <a:solidFill>
                  <a:srgbClr val="00B0F0"/>
                </a:solidFill>
              </a:rPr>
              <a:t>特别是国防领域。“天河二号”，“神威</a:t>
            </a:r>
            <a:r>
              <a:rPr lang="en-US" altLang="zh-CN" sz="2400" dirty="0" smtClean="0">
                <a:solidFill>
                  <a:srgbClr val="00B0F0"/>
                </a:solidFill>
              </a:rPr>
              <a:t>•</a:t>
            </a:r>
            <a:r>
              <a:rPr lang="zh-CN" altLang="en-US" sz="2400" dirty="0" smtClean="0">
                <a:solidFill>
                  <a:srgbClr val="00B0F0"/>
                </a:solidFill>
              </a:rPr>
              <a:t>太湖之光” 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大型机（</a:t>
            </a:r>
            <a:r>
              <a:rPr lang="zh-CN" altLang="en-US" sz="2400" dirty="0" smtClean="0">
                <a:solidFill>
                  <a:srgbClr val="00B0F0"/>
                </a:solidFill>
              </a:rPr>
              <a:t>更倾向非数值计算</a:t>
            </a:r>
            <a:r>
              <a:rPr lang="en-US" altLang="zh-CN" sz="2400" dirty="0" smtClean="0">
                <a:solidFill>
                  <a:srgbClr val="00B0F0"/>
                </a:solidFill>
              </a:rPr>
              <a:t>(</a:t>
            </a:r>
            <a:r>
              <a:rPr lang="zh-CN" altLang="en-US" sz="2400" dirty="0" smtClean="0">
                <a:solidFill>
                  <a:srgbClr val="00B0F0"/>
                </a:solidFill>
              </a:rPr>
              <a:t>数据处理</a:t>
            </a:r>
            <a:r>
              <a:rPr lang="en-US" altLang="zh-CN" sz="2400" dirty="0" smtClean="0">
                <a:solidFill>
                  <a:srgbClr val="00B0F0"/>
                </a:solidFill>
              </a:rPr>
              <a:t>)</a:t>
            </a:r>
            <a:r>
              <a:rPr lang="zh-CN" altLang="en-US" sz="2400" dirty="0" smtClean="0">
                <a:solidFill>
                  <a:srgbClr val="00B0F0"/>
                </a:solidFill>
              </a:rPr>
              <a:t> ，主要用于商业领域</a:t>
            </a:r>
            <a:r>
              <a:rPr lang="en-US" altLang="zh-CN" sz="2400" dirty="0" smtClean="0">
                <a:solidFill>
                  <a:srgbClr val="00B0F0"/>
                </a:solidFill>
              </a:rPr>
              <a:t>,</a:t>
            </a:r>
            <a:r>
              <a:rPr lang="zh-CN" altLang="en-US" sz="2400" dirty="0" smtClean="0">
                <a:solidFill>
                  <a:srgbClr val="00B0F0"/>
                </a:solidFill>
              </a:rPr>
              <a:t>如银行和电信等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中型，小型机（现在不怎么提）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微型计算机（</a:t>
            </a:r>
            <a:r>
              <a:rPr lang="en-US" altLang="zh-CN" sz="2400" dirty="0" smtClean="0">
                <a:solidFill>
                  <a:srgbClr val="FF0000"/>
                </a:solidFill>
              </a:rPr>
              <a:t>PC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DSP</a:t>
            </a:r>
            <a:r>
              <a:rPr lang="zh-CN" altLang="en-US" sz="2400" dirty="0" smtClean="0"/>
              <a:t>数字信号处理器 </a:t>
            </a:r>
            <a:r>
              <a:rPr lang="zh-CN" altLang="en-US" sz="4000" dirty="0" smtClean="0">
                <a:solidFill>
                  <a:srgbClr val="00B0F0"/>
                </a:solidFill>
              </a:rPr>
              <a:t>？</a:t>
            </a:r>
            <a:r>
              <a:rPr lang="zh-CN" altLang="en-US" sz="2400" dirty="0" smtClean="0">
                <a:solidFill>
                  <a:srgbClr val="00B0F0"/>
                </a:solidFill>
              </a:rPr>
              <a:t>（适合高速实时信号处理任务，如音视频信号，目前广泛用于雷达、军事、航空航天、医疗、家用电器等许多领域）</a:t>
            </a:r>
            <a:endParaRPr lang="en-US" altLang="zh-CN" sz="2400" dirty="0">
              <a:solidFill>
                <a:srgbClr val="00B0F0"/>
              </a:solidFill>
            </a:endParaRPr>
          </a:p>
          <a:p>
            <a:endParaRPr lang="en-US" altLang="zh-CN" sz="2400" dirty="0"/>
          </a:p>
          <a:p>
            <a:r>
              <a:rPr lang="zh-CN" altLang="en-US" sz="4000" dirty="0" smtClean="0">
                <a:solidFill>
                  <a:srgbClr val="00B0F0"/>
                </a:solidFill>
              </a:rPr>
              <a:t>本课程：微型计算机与前面列出来的系统有什么区别和联系？</a:t>
            </a:r>
            <a:endParaRPr lang="zh-CN" alt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950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="" xmlns:a16="http://schemas.microsoft.com/office/drawing/2014/main" id="{073529D4-4936-4654-B392-C3B3A6E00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6" y="228601"/>
            <a:ext cx="3354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微机的主要性能指标</a:t>
            </a:r>
            <a:endParaRPr lang="zh-CN" altLang="en-US" sz="2400" dirty="0"/>
          </a:p>
        </p:txBody>
      </p:sp>
      <p:grpSp>
        <p:nvGrpSpPr>
          <p:cNvPr id="66563" name="Group 3">
            <a:extLst>
              <a:ext uri="{FF2B5EF4-FFF2-40B4-BE49-F238E27FC236}">
                <a16:creationId xmlns="" xmlns:a16="http://schemas.microsoft.com/office/drawing/2014/main" id="{6A2E902E-9244-4B7B-BE05-763177DBC229}"/>
              </a:ext>
            </a:extLst>
          </p:cNvPr>
          <p:cNvGrpSpPr>
            <a:grpSpLocks/>
          </p:cNvGrpSpPr>
          <p:nvPr/>
        </p:nvGrpSpPr>
        <p:grpSpPr bwMode="auto">
          <a:xfrm>
            <a:off x="2094605" y="836763"/>
            <a:ext cx="7856739" cy="2895599"/>
            <a:chOff x="768" y="557"/>
            <a:chExt cx="4656" cy="1824"/>
          </a:xfrm>
        </p:grpSpPr>
        <p:sp>
          <p:nvSpPr>
            <p:cNvPr id="66566" name="Rectangle 4">
              <a:extLst>
                <a:ext uri="{FF2B5EF4-FFF2-40B4-BE49-F238E27FC236}">
                  <a16:creationId xmlns="" xmlns:a16="http://schemas.microsoft.com/office/drawing/2014/main" id="{3A6D450A-7625-4D55-A4C6-2053300CF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57"/>
              <a:ext cx="4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zh-CN" sz="2400" b="1" dirty="0">
                  <a:ea typeface="楷体_GB2312" pitchFamily="49" charset="-122"/>
                </a:rPr>
                <a:t>CPU</a:t>
              </a:r>
              <a:r>
                <a:rPr lang="zh-CN" altLang="en-US" sz="2400" b="1" dirty="0">
                  <a:ea typeface="楷体_GB2312" pitchFamily="49" charset="-122"/>
                </a:rPr>
                <a:t>的性能可以用三个主要参数来描述：</a:t>
              </a:r>
            </a:p>
          </p:txBody>
        </p:sp>
        <p:sp>
          <p:nvSpPr>
            <p:cNvPr id="66567" name="Rectangle 5">
              <a:extLst>
                <a:ext uri="{FF2B5EF4-FFF2-40B4-BE49-F238E27FC236}">
                  <a16:creationId xmlns="" xmlns:a16="http://schemas.microsoft.com/office/drawing/2014/main" id="{8BE4EE4A-839C-47C8-8ADD-5287D84AD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" y="960"/>
              <a:ext cx="4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50000"/>
                </a:spcAft>
                <a:buClrTx/>
                <a:buSzTx/>
                <a:buNone/>
              </a:pPr>
              <a:r>
                <a:rPr lang="zh-CN" altLang="en-US" sz="2400" b="1" dirty="0">
                  <a:solidFill>
                    <a:srgbClr val="FF3300"/>
                  </a:solidFill>
                  <a:ea typeface="楷体_GB2312" pitchFamily="49" charset="-122"/>
                </a:rPr>
                <a:t>速度：</a:t>
              </a:r>
              <a:r>
                <a:rPr lang="zh-CN" altLang="en-US" sz="2400" b="1" dirty="0">
                  <a:ea typeface="楷体_GB2312" pitchFamily="49" charset="-122"/>
                </a:rPr>
                <a:t>用</a:t>
              </a:r>
              <a:r>
                <a:rPr lang="en-US" altLang="zh-CN" sz="2400" b="1" dirty="0">
                  <a:ea typeface="楷体_GB2312" pitchFamily="49" charset="-122"/>
                </a:rPr>
                <a:t>CPU</a:t>
              </a:r>
              <a:r>
                <a:rPr lang="zh-CN" altLang="en-US" sz="2400" b="1" dirty="0">
                  <a:ea typeface="楷体_GB2312" pitchFamily="49" charset="-122"/>
                </a:rPr>
                <a:t>的工作频率表示，单位</a:t>
              </a:r>
              <a:r>
                <a:rPr lang="en-US" altLang="zh-CN" sz="2400" b="1" dirty="0">
                  <a:ea typeface="楷体_GB2312" pitchFamily="49" charset="-122"/>
                </a:rPr>
                <a:t>MHz</a:t>
              </a:r>
              <a:r>
                <a:rPr lang="zh-CN" altLang="en-US" sz="2400" b="1" dirty="0">
                  <a:ea typeface="楷体_GB2312" pitchFamily="49" charset="-122"/>
                </a:rPr>
                <a:t>，</a:t>
              </a:r>
              <a:r>
                <a:rPr lang="en-US" altLang="zh-CN" sz="2400" b="1" dirty="0">
                  <a:ea typeface="楷体_GB2312" pitchFamily="49" charset="-122"/>
                </a:rPr>
                <a:t>GHz</a:t>
              </a:r>
            </a:p>
          </p:txBody>
        </p:sp>
        <p:grpSp>
          <p:nvGrpSpPr>
            <p:cNvPr id="66568" name="Group 6">
              <a:extLst>
                <a:ext uri="{FF2B5EF4-FFF2-40B4-BE49-F238E27FC236}">
                  <a16:creationId xmlns="" xmlns:a16="http://schemas.microsoft.com/office/drawing/2014/main" id="{1A52F945-3E73-42F5-94F7-71A3F517B2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392"/>
              <a:ext cx="4608" cy="989"/>
              <a:chOff x="816" y="1296"/>
              <a:chExt cx="4608" cy="989"/>
            </a:xfrm>
          </p:grpSpPr>
          <p:sp>
            <p:nvSpPr>
              <p:cNvPr id="66569" name="Text Box 7">
                <a:extLst>
                  <a:ext uri="{FF2B5EF4-FFF2-40B4-BE49-F238E27FC236}">
                    <a16:creationId xmlns="" xmlns:a16="http://schemas.microsoft.com/office/drawing/2014/main" id="{BC610000-9014-4E49-8534-339E48C715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96"/>
                <a:ext cx="4608" cy="9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3">
                  <a:spcBef>
                    <a:spcPct val="50000"/>
                  </a:spcBef>
                  <a:buNone/>
                </a:pPr>
                <a:r>
                  <a:rPr lang="en-US" altLang="zh-CN" sz="2400" b="1" dirty="0">
                    <a:ea typeface="楷体_GB2312" pitchFamily="49" charset="-122"/>
                  </a:rPr>
                  <a:t>CPU</a:t>
                </a:r>
                <a:r>
                  <a:rPr lang="zh-CN" altLang="en-US" sz="2400" b="1" dirty="0">
                    <a:ea typeface="楷体_GB2312" pitchFamily="49" charset="-122"/>
                  </a:rPr>
                  <a:t>内部寄存器宽度：寄存器的位数（</a:t>
                </a:r>
                <a:r>
                  <a:rPr lang="zh-CN" altLang="en-US" sz="2400" b="1" dirty="0">
                    <a:solidFill>
                      <a:srgbClr val="0000FF"/>
                    </a:solidFill>
                    <a:ea typeface="楷体_GB2312" pitchFamily="49" charset="-122"/>
                  </a:rPr>
                  <a:t>字长</a:t>
                </a:r>
                <a:r>
                  <a:rPr lang="zh-CN" altLang="en-US" sz="2400" b="1" dirty="0">
                    <a:ea typeface="楷体_GB2312" pitchFamily="49" charset="-122"/>
                  </a:rPr>
                  <a:t>）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FF3300"/>
                    </a:solidFill>
                    <a:ea typeface="楷体_GB2312" pitchFamily="49" charset="-122"/>
                  </a:rPr>
                  <a:t>宽度：</a:t>
                </a:r>
                <a:r>
                  <a:rPr lang="zh-CN" altLang="en-US" sz="2400" b="1" dirty="0">
                    <a:ea typeface="楷体_GB2312" pitchFamily="49" charset="-122"/>
                  </a:rPr>
                  <a:t>      外部数据总线宽度：数据线的根数</a:t>
                </a:r>
              </a:p>
              <a:p>
                <a:pPr lvl="3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400" b="1" dirty="0">
                    <a:ea typeface="楷体_GB2312" pitchFamily="49" charset="-122"/>
                  </a:rPr>
                  <a:t>地址总线宽度：地址线的根数</a:t>
                </a:r>
              </a:p>
            </p:txBody>
          </p:sp>
          <p:sp>
            <p:nvSpPr>
              <p:cNvPr id="66570" name="AutoShape 8">
                <a:extLst>
                  <a:ext uri="{FF2B5EF4-FFF2-40B4-BE49-F238E27FC236}">
                    <a16:creationId xmlns="" xmlns:a16="http://schemas.microsoft.com/office/drawing/2014/main" id="{F52FDB0A-A0B2-4E09-A141-0698C8826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" y="1392"/>
                <a:ext cx="144" cy="768"/>
              </a:xfrm>
              <a:prstGeom prst="leftBrace">
                <a:avLst>
                  <a:gd name="adj1" fmla="val 4444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/>
              </a:p>
            </p:txBody>
          </p:sp>
        </p:grpSp>
      </p:grpSp>
      <p:sp>
        <p:nvSpPr>
          <p:cNvPr id="66564" name="Rectangle 10">
            <a:extLst>
              <a:ext uri="{FF2B5EF4-FFF2-40B4-BE49-F238E27FC236}">
                <a16:creationId xmlns="" xmlns:a16="http://schemas.microsoft.com/office/drawing/2014/main" id="{E4B2FED7-314F-4B88-85E4-ECDFB7DED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4" y="5373692"/>
            <a:ext cx="9215731" cy="106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30000"/>
              </a:spcAft>
              <a:buClr>
                <a:srgbClr val="FF3300"/>
              </a:buClr>
              <a:buSzTx/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   主存容量：</a:t>
            </a:r>
            <a:r>
              <a:rPr lang="zh-CN" altLang="en-US" sz="2400" b="1" dirty="0">
                <a:solidFill>
                  <a:schemeClr val="bg2"/>
                </a:solidFill>
                <a:ea typeface="楷体_GB2312" pitchFamily="49" charset="-122"/>
              </a:rPr>
              <a:t>主存储器所能存储的信息总量，以字节为单位表示</a:t>
            </a:r>
          </a:p>
          <a:p>
            <a:pPr eaLnBrk="1" hangingPunct="1">
              <a:spcBef>
                <a:spcPct val="0"/>
              </a:spcBef>
              <a:spcAft>
                <a:spcPct val="3000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C4DC2D18-CE7A-48FF-8C26-71D2D847995F}"/>
              </a:ext>
            </a:extLst>
          </p:cNvPr>
          <p:cNvSpPr/>
          <p:nvPr/>
        </p:nvSpPr>
        <p:spPr>
          <a:xfrm>
            <a:off x="2094606" y="4253064"/>
            <a:ext cx="9481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运算速度</a:t>
            </a:r>
            <a:r>
              <a:rPr lang="zh-CN" altLang="en-US" sz="2400" b="1" dirty="0">
                <a:solidFill>
                  <a:schemeClr val="bg2"/>
                </a:solidFill>
                <a:ea typeface="楷体_GB2312" pitchFamily="49" charset="-122"/>
              </a:rPr>
              <a:t>：</a:t>
            </a:r>
            <a:r>
              <a:rPr lang="en-US" altLang="zh-CN" sz="2400" b="1" dirty="0">
                <a:solidFill>
                  <a:schemeClr val="bg2"/>
                </a:solidFill>
                <a:ea typeface="楷体_GB2312" pitchFamily="49" charset="-122"/>
              </a:rPr>
              <a:t> MIPS</a:t>
            </a:r>
            <a:r>
              <a:rPr lang="zh-CN" altLang="en-US" sz="2400" b="1" dirty="0">
                <a:solidFill>
                  <a:schemeClr val="bg2"/>
                </a:solidFill>
                <a:ea typeface="楷体_GB2312" pitchFamily="49" charset="-122"/>
              </a:rPr>
              <a:t>是</a:t>
            </a:r>
            <a:r>
              <a:rPr lang="en-US" altLang="zh-CN" sz="2400" b="1" dirty="0">
                <a:solidFill>
                  <a:schemeClr val="bg2"/>
                </a:solidFill>
                <a:ea typeface="楷体_GB2312" pitchFamily="49" charset="-122"/>
              </a:rPr>
              <a:t>Millions of Instruction Per Second</a:t>
            </a:r>
            <a:r>
              <a:rPr lang="zh-CN" altLang="en-US" sz="2400" b="1" dirty="0">
                <a:solidFill>
                  <a:schemeClr val="bg2"/>
                </a:solidFill>
                <a:ea typeface="楷体_GB2312" pitchFamily="49" charset="-122"/>
              </a:rPr>
              <a:t>的缩写，用来表示微处理器的性能，意思是每秒钟能执行多少百万条指令。 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advTm="24609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="" xmlns:a16="http://schemas.microsoft.com/office/drawing/2014/main" id="{4789B7AD-7239-4BAB-B38D-2366971B8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4" y="228601"/>
            <a:ext cx="47259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以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Intel</a:t>
            </a: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公司生产的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80x86</a:t>
            </a: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为例</a:t>
            </a:r>
            <a:r>
              <a:rPr lang="zh-CN" altLang="en-US" sz="2400" b="1">
                <a:solidFill>
                  <a:srgbClr val="463634"/>
                </a:solidFill>
                <a:ea typeface="楷体_GB2312" pitchFamily="49" charset="-122"/>
              </a:rPr>
              <a:t>：</a:t>
            </a:r>
            <a:endParaRPr lang="zh-CN" altLang="en-US" sz="2400" b="1">
              <a:solidFill>
                <a:srgbClr val="463634"/>
              </a:solidFill>
            </a:endParaRPr>
          </a:p>
        </p:txBody>
      </p:sp>
      <p:graphicFrame>
        <p:nvGraphicFramePr>
          <p:cNvPr id="67587" name="Object 3">
            <a:extLst>
              <a:ext uri="{FF2B5EF4-FFF2-40B4-BE49-F238E27FC236}">
                <a16:creationId xmlns="" xmlns:a16="http://schemas.microsoft.com/office/drawing/2014/main" id="{9814F95F-6B07-40B7-AAB2-475B48F619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3" y="981080"/>
          <a:ext cx="8893175" cy="5688013"/>
        </p:xfrm>
        <a:graphic>
          <a:graphicData uri="http://schemas.openxmlformats.org/presentationml/2006/ole">
            <p:oleObj spid="_x0000_s2114" name="文档" r:id="rId4" imgW="13603959" imgH="6776680" progId="Word.Document.8">
              <p:embed/>
            </p:oleObj>
          </a:graphicData>
        </a:graphic>
      </p:graphicFrame>
    </p:spTree>
  </p:cSld>
  <p:clrMapOvr>
    <a:masterClrMapping/>
  </p:clrMapOvr>
  <p:transition advTm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="" xmlns:a16="http://schemas.microsoft.com/office/drawing/2014/main" id="{DB0C4FAA-103B-40A2-97C0-F1C67439A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790" y="304803"/>
            <a:ext cx="39608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</a:rPr>
              <a:t>5. IBM PC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机的发展简史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graphicFrame>
        <p:nvGraphicFramePr>
          <p:cNvPr id="71683" name="Object 3">
            <a:extLst>
              <a:ext uri="{FF2B5EF4-FFF2-40B4-BE49-F238E27FC236}">
                <a16:creationId xmlns="" xmlns:a16="http://schemas.microsoft.com/office/drawing/2014/main" id="{26EBFBFB-5A35-4D63-810C-DE03DF3F52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6" y="1052518"/>
          <a:ext cx="8675687" cy="5102225"/>
        </p:xfrm>
        <a:graphic>
          <a:graphicData uri="http://schemas.openxmlformats.org/presentationml/2006/ole">
            <p:oleObj spid="_x0000_s1115" name="文档" r:id="rId3" imgW="11807381" imgH="5736313" progId="Word.Document.8">
              <p:embed/>
            </p:oleObj>
          </a:graphicData>
        </a:graphic>
      </p:graphicFrame>
    </p:spTree>
  </p:cSld>
  <p:clrMapOvr>
    <a:masterClrMapping/>
  </p:clrMapOvr>
  <p:transition advTm="9344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>
            <a:extLst>
              <a:ext uri="{FF2B5EF4-FFF2-40B4-BE49-F238E27FC236}">
                <a16:creationId xmlns="" xmlns:a16="http://schemas.microsoft.com/office/drawing/2014/main" id="{BC3A8362-87C9-4B2D-923D-BD03A96D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3C54496A-1329-4245-A6B7-B753E6B22A45}" type="slidenum">
              <a:rPr lang="en-US" altLang="zh-CN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="" xmlns:a16="http://schemas.microsoft.com/office/drawing/2014/main" id="{737CFDB8-EC0E-40F5-A3E2-431BB94D3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85800"/>
            <a:ext cx="8305800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kumimoji="1" lang="zh-CN" altLang="en-US" sz="3200" b="1">
                <a:solidFill>
                  <a:srgbClr val="0000FF"/>
                </a:solidFill>
                <a:ea typeface="楷体_GB2312" pitchFamily="49" charset="-122"/>
              </a:rPr>
              <a:t>、寄存器详解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、通用寄存器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）数据寄存器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AX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BX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CX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DX   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作为通用寄存器。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5048F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用来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暂存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计算过程中所用到的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操作数，结果或其它信息。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访问形式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	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可以用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位的访问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或者可以用字节（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位）形式访问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它们的高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位记作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 AH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BH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CH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DH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它们的低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位记作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 AL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BL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CL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DL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485" y="430823"/>
            <a:ext cx="1477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第二章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>
            <a:extLst>
              <a:ext uri="{FF2B5EF4-FFF2-40B4-BE49-F238E27FC236}">
                <a16:creationId xmlns="" xmlns:a16="http://schemas.microsoft.com/office/drawing/2014/main" id="{6371560A-68D6-41BE-B162-427C0A71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CF5BC0-E0A8-46A0-A050-339F46EC2110}" type="slidenum">
              <a:rPr lang="en-US" altLang="zh-CN">
                <a:solidFill>
                  <a:srgbClr val="000000"/>
                </a:solidFill>
              </a:rPr>
              <a:pPr eaLnBrk="1" hangingPunct="1"/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="" xmlns:a16="http://schemas.microsoft.com/office/drawing/2014/main" id="{EA8F4427-A379-43A1-9177-D0602282F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09601"/>
            <a:ext cx="86106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AX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Accumulator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）作为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累加器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	它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是算术运算的主要寄存器，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	所有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I/O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指令都使用这一寄存器与外部设备交换数据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例：        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IN     AL  ,   20H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		OUT     30H ,    AX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BX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——Base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用作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基址寄存器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使用。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	 在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计算内存储器地址时，经常用来存放基址。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例：	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     AX,   [BX+03H]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="" xmlns:a16="http://schemas.microsoft.com/office/drawing/2014/main" id="{A863611A-B76C-4A8B-A0D9-9E7E2DA5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831EE9-89AB-406D-8453-AE1D71180079}" type="slidenum">
              <a:rPr lang="en-US" altLang="zh-CN">
                <a:solidFill>
                  <a:srgbClr val="000000"/>
                </a:solidFill>
              </a:rPr>
              <a:pPr eaLnBrk="1" hangingPunct="1"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="" xmlns:a16="http://schemas.microsoft.com/office/drawing/2014/main" id="{5B67BD57-DF5F-445C-BB4D-BEED74E64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1"/>
            <a:ext cx="8610600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CX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——Count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可以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作计数寄存器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使用。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	在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循环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LOOP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指令和串处理指令中用作隐含计数器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例：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   CX ,  200H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B6F19"/>
                </a:solidFill>
                <a:latin typeface="Times New Roman" panose="02020603050405020304" pitchFamily="18" charset="0"/>
                <a:ea typeface="楷体_GB2312" pitchFamily="49" charset="-122"/>
              </a:rPr>
              <a:t>AGAIN: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……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	……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kumimoji="1" lang="en-US" altLang="zh-CN" sz="2400" b="1">
                <a:solidFill>
                  <a:srgbClr val="0B0674"/>
                </a:solidFill>
                <a:latin typeface="Times New Roman" panose="02020603050405020304" pitchFamily="18" charset="0"/>
                <a:ea typeface="楷体_GB2312" pitchFamily="49" charset="-122"/>
              </a:rPr>
              <a:t>LOOP      </a:t>
            </a:r>
            <a:r>
              <a:rPr kumimoji="1" lang="en-US" altLang="zh-CN" sz="2400" b="1">
                <a:solidFill>
                  <a:srgbClr val="0B6F19"/>
                </a:solidFill>
                <a:latin typeface="Times New Roman" panose="02020603050405020304" pitchFamily="18" charset="0"/>
                <a:ea typeface="楷体_GB2312" pitchFamily="49" charset="-122"/>
              </a:rPr>
              <a:t>AGAIN 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CX)-1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(CX),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结果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转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AGAIN</a:t>
            </a:r>
            <a:endParaRPr kumimoji="1"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DX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——Data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可以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作为数据寄存器使用。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一般在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双字长乘除法运算时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把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DX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AX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组合在一起存放一个双字长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(32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位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数，</a:t>
            </a:r>
            <a:r>
              <a:rPr kumimoji="1" lang="en-US" altLang="zh-CN" sz="2000" b="1">
                <a:solidFill>
                  <a:srgbClr val="0B6F19"/>
                </a:solidFill>
                <a:latin typeface="Times New Roman" panose="02020603050405020304" pitchFamily="18" charset="0"/>
                <a:ea typeface="楷体_GB2312" pitchFamily="49" charset="-122"/>
              </a:rPr>
              <a:t>DX</a:t>
            </a:r>
            <a:r>
              <a:rPr kumimoji="1" lang="zh-CN" altLang="en-US" sz="2000" b="1">
                <a:solidFill>
                  <a:srgbClr val="0B6F19"/>
                </a:solidFill>
                <a:latin typeface="Times New Roman" panose="02020603050405020304" pitchFamily="18" charset="0"/>
                <a:ea typeface="楷体_GB2312" pitchFamily="49" charset="-122"/>
              </a:rPr>
              <a:t>用来存放高</a:t>
            </a:r>
            <a:r>
              <a:rPr kumimoji="1" lang="en-US" altLang="zh-CN" sz="2000" b="1">
                <a:solidFill>
                  <a:srgbClr val="0B6F19"/>
                </a:solidFill>
                <a:latin typeface="Times New Roman" panose="02020603050405020304" pitchFamily="18" charset="0"/>
                <a:ea typeface="楷体_GB2312" pitchFamily="49" charset="-122"/>
              </a:rPr>
              <a:t>16</a:t>
            </a:r>
            <a:r>
              <a:rPr kumimoji="1" lang="zh-CN" altLang="en-US" sz="2000" b="1">
                <a:solidFill>
                  <a:srgbClr val="0B6F19"/>
                </a:solidFill>
                <a:latin typeface="Times New Roman" panose="02020603050405020304" pitchFamily="18" charset="0"/>
                <a:ea typeface="楷体_GB2312" pitchFamily="49" charset="-122"/>
              </a:rPr>
              <a:t>位</a:t>
            </a:r>
            <a:r>
              <a:rPr kumimoji="1" lang="en-US" altLang="zh-CN" sz="2000" b="1">
                <a:solidFill>
                  <a:srgbClr val="0B6F19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对某些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I/O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DX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可用来存放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I/O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的端口地址（</a:t>
            </a:r>
            <a:r>
              <a:rPr kumimoji="1" lang="zh-CN" altLang="en-US" sz="2000" b="1">
                <a:solidFill>
                  <a:srgbClr val="0B6F19"/>
                </a:solidFill>
                <a:latin typeface="Times New Roman" panose="02020603050405020304" pitchFamily="18" charset="0"/>
                <a:ea typeface="楷体_GB2312" pitchFamily="49" charset="-122"/>
              </a:rPr>
              <a:t>口地址 </a:t>
            </a:r>
            <a:r>
              <a:rPr kumimoji="1" lang="zh-CN" altLang="en-US" sz="2000" b="1">
                <a:solidFill>
                  <a:srgbClr val="0B6F19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kumimoji="1" lang="en-US" altLang="zh-CN" sz="2000" b="1">
                <a:solidFill>
                  <a:srgbClr val="0B6F19"/>
                </a:solidFill>
                <a:latin typeface="Times New Roman" panose="02020603050405020304" pitchFamily="18" charset="0"/>
                <a:ea typeface="楷体_GB2312" pitchFamily="49" charset="-122"/>
              </a:rPr>
              <a:t>256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）。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例：	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MUL      BX  		;  (AX)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(BX)(DX)(AX)</a:t>
            </a:r>
            <a:endParaRPr kumimoji="1"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	IN         AL , DX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>
            <a:extLst>
              <a:ext uri="{FF2B5EF4-FFF2-40B4-BE49-F238E27FC236}">
                <a16:creationId xmlns="" xmlns:a16="http://schemas.microsoft.com/office/drawing/2014/main" id="{D21838A1-6E68-4AB1-BF65-4364D03E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46534127-C799-47F9-B4F3-62C798DEC2BA}" type="slidenum">
              <a:rPr lang="en-US" altLang="zh-CN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="" xmlns:a16="http://schemas.microsoft.com/office/drawing/2014/main" id="{FBBE7613-30F0-495E-B86C-2A6B0DE66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57201"/>
            <a:ext cx="8991600" cy="450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）地址指针与变址寄存器</a:t>
            </a:r>
            <a:r>
              <a:rPr kumimoji="1"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  </a:t>
            </a:r>
            <a:r>
              <a:rPr kumimoji="1" lang="zh-CN" altLang="en-US" sz="2000" b="1">
                <a:solidFill>
                  <a:srgbClr val="52283D"/>
                </a:solidFill>
                <a:latin typeface="Times New Roman" panose="02020603050405020304" pitchFamily="18" charset="0"/>
                <a:ea typeface="楷体_GB2312" pitchFamily="49" charset="-122"/>
              </a:rPr>
              <a:t>段起始地址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SP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BP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SI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DI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四个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位寄存器。</a:t>
            </a:r>
            <a:endParaRPr kumimoji="1" lang="zh-CN" altLang="en-US" b="1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以字为单位在运算过程中存放操作数，</a:t>
            </a:r>
            <a:endParaRPr kumimoji="1" lang="zh-CN" altLang="en-US" b="1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经常用以在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段内寻址时提供偏移地址。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						   段内偏移地址</a:t>
            </a:r>
            <a:endParaRPr kumimoji="1"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5048F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						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段地址  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段起始地址的高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位值。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偏移地址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相对段起始地址的偏移值。 	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="" xmlns:a16="http://schemas.microsoft.com/office/drawing/2014/main" id="{C8E5AB72-6EEF-4F05-8D93-4B5E0D572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762000"/>
            <a:ext cx="1143000" cy="2133600"/>
          </a:xfrm>
          <a:prstGeom prst="rect">
            <a:avLst/>
          </a:prstGeom>
          <a:solidFill>
            <a:srgbClr val="C8F7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9701" name="Line 4">
            <a:extLst>
              <a:ext uri="{FF2B5EF4-FFF2-40B4-BE49-F238E27FC236}">
                <a16:creationId xmlns="" xmlns:a16="http://schemas.microsoft.com/office/drawing/2014/main" id="{C90DF62A-897F-40F5-8F55-1B85603A2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1219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02" name="Line 5">
            <a:extLst>
              <a:ext uri="{FF2B5EF4-FFF2-40B4-BE49-F238E27FC236}">
                <a16:creationId xmlns="" xmlns:a16="http://schemas.microsoft.com/office/drawing/2014/main" id="{CB4F17E1-F307-41E7-86BA-06DAB6220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03" name="Line 6">
            <a:extLst>
              <a:ext uri="{FF2B5EF4-FFF2-40B4-BE49-F238E27FC236}">
                <a16:creationId xmlns="" xmlns:a16="http://schemas.microsoft.com/office/drawing/2014/main" id="{F5B32423-C51A-4AA8-BF58-63CCF2C6E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2743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04" name="Line 7">
            <a:extLst>
              <a:ext uri="{FF2B5EF4-FFF2-40B4-BE49-F238E27FC236}">
                <a16:creationId xmlns="" xmlns:a16="http://schemas.microsoft.com/office/drawing/2014/main" id="{836173D1-A9AD-4FE2-BBA6-446F3D8DB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05" name="Line 8">
            <a:extLst>
              <a:ext uri="{FF2B5EF4-FFF2-40B4-BE49-F238E27FC236}">
                <a16:creationId xmlns="" xmlns:a16="http://schemas.microsoft.com/office/drawing/2014/main" id="{E06C76C1-1BEF-4867-8267-460FB99A5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106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06" name="Line 9">
            <a:extLst>
              <a:ext uri="{FF2B5EF4-FFF2-40B4-BE49-F238E27FC236}">
                <a16:creationId xmlns="" xmlns:a16="http://schemas.microsoft.com/office/drawing/2014/main" id="{8F52D44E-E0F8-4303-8FF1-16A712085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1066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07" name="Rectangle 10">
            <a:extLst>
              <a:ext uri="{FF2B5EF4-FFF2-40B4-BE49-F238E27FC236}">
                <a16:creationId xmlns="" xmlns:a16="http://schemas.microsoft.com/office/drawing/2014/main" id="{52C7C037-9992-49F4-84EA-635CA66C6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10000"/>
            <a:ext cx="3048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高</a:t>
            </a: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16</a:t>
            </a: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位值                 </a:t>
            </a:r>
            <a:r>
              <a:rPr kumimoji="1" lang="en-US" altLang="zh-CN" sz="2400">
                <a:solidFill>
                  <a:srgbClr val="0B6F19"/>
                </a:solidFill>
                <a:latin typeface="Times New Roman" panose="02020603050405020304" pitchFamily="18" charset="0"/>
              </a:rPr>
              <a:t>0000B</a:t>
            </a:r>
          </a:p>
        </p:txBody>
      </p:sp>
      <p:sp>
        <p:nvSpPr>
          <p:cNvPr id="29708" name="Line 11">
            <a:extLst>
              <a:ext uri="{FF2B5EF4-FFF2-40B4-BE49-F238E27FC236}">
                <a16:creationId xmlns="" xmlns:a16="http://schemas.microsoft.com/office/drawing/2014/main" id="{2B3872CA-9F34-4E20-B55E-58F401C86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1200" y="3886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09" name="Line 12">
            <a:extLst>
              <a:ext uri="{FF2B5EF4-FFF2-40B4-BE49-F238E27FC236}">
                <a16:creationId xmlns="" xmlns:a16="http://schemas.microsoft.com/office/drawing/2014/main" id="{E7E353EB-174B-4EAB-A8B6-47AC235B8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="" xmlns:a16="http://schemas.microsoft.com/office/drawing/2014/main" id="{713544A4-AA32-4C48-A9FF-7A49FBF9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6CDF5ECD-73D7-4751-AD29-63462AF8535B}" type="slidenum">
              <a:rPr lang="en-US" altLang="zh-CN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="" xmlns:a16="http://schemas.microsoft.com/office/drawing/2014/main" id="{375250ED-5AC3-4845-BE9F-956D1454E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33400"/>
            <a:ext cx="83820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地址指针寄存器</a:t>
            </a:r>
            <a:r>
              <a:rPr kumimoji="1" lang="en-US" altLang="zh-CN" sz="32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(SP 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sz="32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BP )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en-US" altLang="zh-CN" sz="2400" b="1">
              <a:solidFill>
                <a:srgbClr val="5048F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en-US" altLang="zh-CN" sz="28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SP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stack pointer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堆栈指针寄存器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用来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指示栈顶的偏移地址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SS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段寄存器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联合使用确定实际地址。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     堆栈和指针如下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页</a:t>
            </a:r>
            <a:r>
              <a:rPr kumimoji="1" lang="zh-CN" altLang="en-US" sz="28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图所示。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5048F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8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BP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base pointer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基址指针寄存器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可以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SS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寄存器联合使用来确定</a:t>
            </a:r>
            <a:r>
              <a:rPr kumimoji="1" lang="zh-CN" altLang="en-US" sz="28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堆栈段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中</a:t>
            </a:r>
            <a:r>
              <a:rPr kumimoji="1" lang="zh-CN" altLang="en-US" sz="28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某一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存储器单元地址</a:t>
            </a:r>
            <a:r>
              <a:rPr kumimoji="1" lang="zh-CN" altLang="en-US" sz="28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>
            <a:extLst>
              <a:ext uri="{FF2B5EF4-FFF2-40B4-BE49-F238E27FC236}">
                <a16:creationId xmlns="" xmlns:a16="http://schemas.microsoft.com/office/drawing/2014/main" id="{86898558-EDD6-4E47-81B8-CB25BF6E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DEED7FE1-A8A1-461C-B043-CFF96E74DD4B}" type="slidenum">
              <a:rPr lang="en-US" altLang="zh-CN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747" name="Text Box 2">
            <a:extLst>
              <a:ext uri="{FF2B5EF4-FFF2-40B4-BE49-F238E27FC236}">
                <a16:creationId xmlns="" xmlns:a16="http://schemas.microsoft.com/office/drawing/2014/main" id="{9044ECCB-FFD8-4D92-98DA-3069BB574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4267200" cy="457200"/>
          </a:xfrm>
          <a:prstGeom prst="rect">
            <a:avLst/>
          </a:prstGeom>
          <a:gradFill rotWithShape="0">
            <a:gsLst>
              <a:gs pos="0">
                <a:srgbClr val="00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B0674"/>
                </a:solidFill>
                <a:latin typeface="Times New Roman" panose="02020603050405020304" pitchFamily="18" charset="0"/>
                <a:ea typeface="楷体_GB2312" pitchFamily="49" charset="-122"/>
              </a:rPr>
              <a:t>8088</a:t>
            </a:r>
            <a:r>
              <a:rPr kumimoji="1" lang="zh-CN" altLang="en-US" sz="2400" b="1">
                <a:solidFill>
                  <a:srgbClr val="0B0674"/>
                </a:solidFill>
                <a:latin typeface="Times New Roman" panose="02020603050405020304" pitchFamily="18" charset="0"/>
                <a:ea typeface="楷体_GB2312" pitchFamily="49" charset="-122"/>
              </a:rPr>
              <a:t>系统存储器与总线连接</a:t>
            </a:r>
          </a:p>
        </p:txBody>
      </p:sp>
      <p:sp>
        <p:nvSpPr>
          <p:cNvPr id="31748" name="Text Box 3">
            <a:extLst>
              <a:ext uri="{FF2B5EF4-FFF2-40B4-BE49-F238E27FC236}">
                <a16:creationId xmlns="" xmlns:a16="http://schemas.microsoft.com/office/drawing/2014/main" id="{57089453-555A-4B0D-94CE-C63339F9C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5126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9" name="Text Box 4">
            <a:extLst>
              <a:ext uri="{FF2B5EF4-FFF2-40B4-BE49-F238E27FC236}">
                <a16:creationId xmlns="" xmlns:a16="http://schemas.microsoft.com/office/drawing/2014/main" id="{D7FE36DC-627E-4E82-85F6-191D889D9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1"/>
            <a:ext cx="1828800" cy="396875"/>
          </a:xfrm>
          <a:prstGeom prst="rect">
            <a:avLst/>
          </a:prstGeom>
          <a:gradFill rotWithShape="0">
            <a:gsLst>
              <a:gs pos="0">
                <a:srgbClr val="00CC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堆栈和指针</a:t>
            </a:r>
          </a:p>
        </p:txBody>
      </p:sp>
      <p:sp>
        <p:nvSpPr>
          <p:cNvPr id="745477" name="Text Box 5">
            <a:extLst>
              <a:ext uri="{FF2B5EF4-FFF2-40B4-BE49-F238E27FC236}">
                <a16:creationId xmlns="" xmlns:a16="http://schemas.microsoft.com/office/drawing/2014/main" id="{7F8609E1-5ACB-4F7E-B80D-D9C690B6A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88914"/>
            <a:ext cx="8208962" cy="1373187"/>
          </a:xfrm>
          <a:prstGeom prst="rect">
            <a:avLst/>
          </a:prstGeom>
          <a:gradFill rotWithShape="0">
            <a:gsLst>
              <a:gs pos="0">
                <a:srgbClr val="00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:  ( SS)=3F00H,(SP)=0060H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堆栈和指针如下图：</a:t>
            </a:r>
            <a:r>
              <a:rPr kumimoji="1" lang="zh-CN" altLang="en-US" sz="28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堆栈是内存开辟的一个特殊数据区，一端固定，一端浮动，严格按照后进先出的工作原则。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="" xmlns:a16="http://schemas.microsoft.com/office/drawing/2014/main" id="{0CE8AE64-9144-4E74-982A-FCE8B76244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63750" y="1557339"/>
            <a:ext cx="8001000" cy="4014787"/>
            <a:chOff x="340" y="981"/>
            <a:chExt cx="5040" cy="2529"/>
          </a:xfrm>
        </p:grpSpPr>
        <p:sp>
          <p:nvSpPr>
            <p:cNvPr id="31752" name="AutoShape 7">
              <a:extLst>
                <a:ext uri="{FF2B5EF4-FFF2-40B4-BE49-F238E27FC236}">
                  <a16:creationId xmlns="" xmlns:a16="http://schemas.microsoft.com/office/drawing/2014/main" id="{AD62B7CA-EC71-4B2E-90AB-E0924D97AD3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40" y="981"/>
              <a:ext cx="5040" cy="2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53" name="Rectangle 9">
              <a:extLst>
                <a:ext uri="{FF2B5EF4-FFF2-40B4-BE49-F238E27FC236}">
                  <a16:creationId xmlns="" xmlns:a16="http://schemas.microsoft.com/office/drawing/2014/main" id="{14FDBA53-52DE-4D58-8A79-27051AA3D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1318"/>
              <a:ext cx="1698" cy="77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54" name="Rectangle 10">
              <a:extLst>
                <a:ext uri="{FF2B5EF4-FFF2-40B4-BE49-F238E27FC236}">
                  <a16:creationId xmlns="" xmlns:a16="http://schemas.microsoft.com/office/drawing/2014/main" id="{AC617CCE-A375-4C77-99C9-60A5C64EF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1627"/>
              <a:ext cx="1390" cy="1236"/>
            </a:xfrm>
            <a:prstGeom prst="rect">
              <a:avLst/>
            </a:prstGeom>
            <a:solidFill>
              <a:srgbClr val="FFFF00"/>
            </a:solidFill>
            <a:ln w="158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55" name="Rectangle 11">
              <a:extLst>
                <a:ext uri="{FF2B5EF4-FFF2-40B4-BE49-F238E27FC236}">
                  <a16:creationId xmlns="" xmlns:a16="http://schemas.microsoft.com/office/drawing/2014/main" id="{AA76D8A2-34A1-4833-AAB6-5DE659704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3095"/>
              <a:ext cx="1698" cy="77"/>
            </a:xfrm>
            <a:prstGeom prst="rect">
              <a:avLst/>
            </a:prstGeom>
            <a:solidFill>
              <a:srgbClr val="00FF00"/>
            </a:solidFill>
            <a:ln w="158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56" name="Freeform 12">
              <a:extLst>
                <a:ext uri="{FF2B5EF4-FFF2-40B4-BE49-F238E27FC236}">
                  <a16:creationId xmlns="" xmlns:a16="http://schemas.microsoft.com/office/drawing/2014/main" id="{E26AED52-996F-4661-B765-0EACD9A27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863"/>
              <a:ext cx="154" cy="232"/>
            </a:xfrm>
            <a:custGeom>
              <a:avLst/>
              <a:gdLst>
                <a:gd name="T0" fmla="*/ 77 w 154"/>
                <a:gd name="T1" fmla="*/ 0 h 232"/>
                <a:gd name="T2" fmla="*/ 154 w 154"/>
                <a:gd name="T3" fmla="*/ 77 h 232"/>
                <a:gd name="T4" fmla="*/ 104 w 154"/>
                <a:gd name="T5" fmla="*/ 77 h 232"/>
                <a:gd name="T6" fmla="*/ 104 w 154"/>
                <a:gd name="T7" fmla="*/ 154 h 232"/>
                <a:gd name="T8" fmla="*/ 154 w 154"/>
                <a:gd name="T9" fmla="*/ 154 h 232"/>
                <a:gd name="T10" fmla="*/ 77 w 154"/>
                <a:gd name="T11" fmla="*/ 232 h 232"/>
                <a:gd name="T12" fmla="*/ 0 w 154"/>
                <a:gd name="T13" fmla="*/ 154 h 232"/>
                <a:gd name="T14" fmla="*/ 51 w 154"/>
                <a:gd name="T15" fmla="*/ 154 h 232"/>
                <a:gd name="T16" fmla="*/ 51 w 154"/>
                <a:gd name="T17" fmla="*/ 77 h 232"/>
                <a:gd name="T18" fmla="*/ 0 w 154"/>
                <a:gd name="T19" fmla="*/ 77 h 232"/>
                <a:gd name="T20" fmla="*/ 77 w 154"/>
                <a:gd name="T21" fmla="*/ 0 h 2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4"/>
                <a:gd name="T34" fmla="*/ 0 h 232"/>
                <a:gd name="T35" fmla="*/ 154 w 154"/>
                <a:gd name="T36" fmla="*/ 232 h 2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4" h="232">
                  <a:moveTo>
                    <a:pt x="77" y="0"/>
                  </a:moveTo>
                  <a:lnTo>
                    <a:pt x="154" y="77"/>
                  </a:lnTo>
                  <a:lnTo>
                    <a:pt x="104" y="77"/>
                  </a:lnTo>
                  <a:lnTo>
                    <a:pt x="104" y="154"/>
                  </a:lnTo>
                  <a:lnTo>
                    <a:pt x="154" y="154"/>
                  </a:lnTo>
                  <a:lnTo>
                    <a:pt x="77" y="232"/>
                  </a:lnTo>
                  <a:lnTo>
                    <a:pt x="0" y="154"/>
                  </a:lnTo>
                  <a:lnTo>
                    <a:pt x="51" y="154"/>
                  </a:lnTo>
                  <a:lnTo>
                    <a:pt x="51" y="77"/>
                  </a:lnTo>
                  <a:lnTo>
                    <a:pt x="0" y="7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00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57" name="Freeform 13">
              <a:extLst>
                <a:ext uri="{FF2B5EF4-FFF2-40B4-BE49-F238E27FC236}">
                  <a16:creationId xmlns="" xmlns:a16="http://schemas.microsoft.com/office/drawing/2014/main" id="{0402B84A-9272-4454-ABC2-D4C3EE233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1395"/>
              <a:ext cx="155" cy="232"/>
            </a:xfrm>
            <a:custGeom>
              <a:avLst/>
              <a:gdLst>
                <a:gd name="T0" fmla="*/ 78 w 155"/>
                <a:gd name="T1" fmla="*/ 0 h 232"/>
                <a:gd name="T2" fmla="*/ 155 w 155"/>
                <a:gd name="T3" fmla="*/ 77 h 232"/>
                <a:gd name="T4" fmla="*/ 103 w 155"/>
                <a:gd name="T5" fmla="*/ 77 h 232"/>
                <a:gd name="T6" fmla="*/ 103 w 155"/>
                <a:gd name="T7" fmla="*/ 154 h 232"/>
                <a:gd name="T8" fmla="*/ 155 w 155"/>
                <a:gd name="T9" fmla="*/ 154 h 232"/>
                <a:gd name="T10" fmla="*/ 78 w 155"/>
                <a:gd name="T11" fmla="*/ 232 h 232"/>
                <a:gd name="T12" fmla="*/ 0 w 155"/>
                <a:gd name="T13" fmla="*/ 154 h 232"/>
                <a:gd name="T14" fmla="*/ 52 w 155"/>
                <a:gd name="T15" fmla="*/ 154 h 232"/>
                <a:gd name="T16" fmla="*/ 52 w 155"/>
                <a:gd name="T17" fmla="*/ 77 h 232"/>
                <a:gd name="T18" fmla="*/ 0 w 155"/>
                <a:gd name="T19" fmla="*/ 77 h 232"/>
                <a:gd name="T20" fmla="*/ 78 w 155"/>
                <a:gd name="T21" fmla="*/ 0 h 2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5"/>
                <a:gd name="T34" fmla="*/ 0 h 232"/>
                <a:gd name="T35" fmla="*/ 155 w 155"/>
                <a:gd name="T36" fmla="*/ 232 h 2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5" h="232">
                  <a:moveTo>
                    <a:pt x="78" y="0"/>
                  </a:moveTo>
                  <a:lnTo>
                    <a:pt x="155" y="77"/>
                  </a:lnTo>
                  <a:lnTo>
                    <a:pt x="103" y="77"/>
                  </a:lnTo>
                  <a:lnTo>
                    <a:pt x="103" y="154"/>
                  </a:lnTo>
                  <a:lnTo>
                    <a:pt x="155" y="154"/>
                  </a:lnTo>
                  <a:lnTo>
                    <a:pt x="78" y="232"/>
                  </a:lnTo>
                  <a:lnTo>
                    <a:pt x="0" y="154"/>
                  </a:lnTo>
                  <a:lnTo>
                    <a:pt x="52" y="154"/>
                  </a:lnTo>
                  <a:lnTo>
                    <a:pt x="52" y="77"/>
                  </a:lnTo>
                  <a:lnTo>
                    <a:pt x="0" y="7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00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58" name="Rectangle 14">
              <a:extLst>
                <a:ext uri="{FF2B5EF4-FFF2-40B4-BE49-F238E27FC236}">
                  <a16:creationId xmlns="" xmlns:a16="http://schemas.microsoft.com/office/drawing/2014/main" id="{3231ED9C-766A-444D-A19D-CA18BDD8C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1096"/>
              <a:ext cx="48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数据总线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59" name="Rectangle 15">
              <a:extLst>
                <a:ext uri="{FF2B5EF4-FFF2-40B4-BE49-F238E27FC236}">
                  <a16:creationId xmlns="" xmlns:a16="http://schemas.microsoft.com/office/drawing/2014/main" id="{C3E4F8A5-9965-489D-A27E-FF91D7F34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3259"/>
              <a:ext cx="48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地址总线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60" name="Rectangle 16">
              <a:extLst>
                <a:ext uri="{FF2B5EF4-FFF2-40B4-BE49-F238E27FC236}">
                  <a16:creationId xmlns="" xmlns:a16="http://schemas.microsoft.com/office/drawing/2014/main" id="{776C6BB3-BF05-48D2-8A3C-AC2EC31B3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" y="1752"/>
              <a:ext cx="30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D7~D0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61" name="Rectangle 17">
              <a:extLst>
                <a:ext uri="{FF2B5EF4-FFF2-40B4-BE49-F238E27FC236}">
                  <a16:creationId xmlns="" xmlns:a16="http://schemas.microsoft.com/office/drawing/2014/main" id="{95115C2F-A14F-4794-B1A4-BA0C4C6F2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2061"/>
              <a:ext cx="95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仿宋_GB2312" pitchFamily="49" charset="-122"/>
                  <a:ea typeface="仿宋_GB2312" pitchFamily="49" charset="-122"/>
                </a:rPr>
                <a:t>1 M X 8</a:t>
              </a:r>
              <a:r>
                <a:rPr lang="zh-CN" altLang="en-US" sz="1500" b="1">
                  <a:solidFill>
                    <a:srgbClr val="000000"/>
                  </a:solidFill>
                  <a:latin typeface="仿宋_GB2312" pitchFamily="49" charset="-122"/>
                  <a:ea typeface="仿宋_GB2312" pitchFamily="49" charset="-122"/>
                </a:rPr>
                <a:t>位存储体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62" name="Rectangle 18">
              <a:extLst>
                <a:ext uri="{FF2B5EF4-FFF2-40B4-BE49-F238E27FC236}">
                  <a16:creationId xmlns="" xmlns:a16="http://schemas.microsoft.com/office/drawing/2014/main" id="{9E5AEA49-859E-41CF-B769-A397030B5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" y="2564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A19~A0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63" name="Rectangle 19">
              <a:extLst>
                <a:ext uri="{FF2B5EF4-FFF2-40B4-BE49-F238E27FC236}">
                  <a16:creationId xmlns="" xmlns:a16="http://schemas.microsoft.com/office/drawing/2014/main" id="{3EEE2FCF-30B1-4CF0-B7FC-8227C8FB5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1637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00000H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64" name="Rectangle 20">
              <a:extLst>
                <a:ext uri="{FF2B5EF4-FFF2-40B4-BE49-F238E27FC236}">
                  <a16:creationId xmlns="" xmlns:a16="http://schemas.microsoft.com/office/drawing/2014/main" id="{79354089-2C7A-4D3C-B993-590B72C26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2719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FFFFFH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65" name="Rectangle 21">
              <a:extLst>
                <a:ext uri="{FF2B5EF4-FFF2-40B4-BE49-F238E27FC236}">
                  <a16:creationId xmlns="" xmlns:a16="http://schemas.microsoft.com/office/drawing/2014/main" id="{86CC58C9-0466-4031-B65A-49DA2BDD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3067"/>
              <a:ext cx="3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A19~0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66" name="Rectangle 22">
              <a:extLst>
                <a:ext uri="{FF2B5EF4-FFF2-40B4-BE49-F238E27FC236}">
                  <a16:creationId xmlns="" xmlns:a16="http://schemas.microsoft.com/office/drawing/2014/main" id="{9422FD61-7AFF-4C9B-9D7F-5EC4AB99C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1008"/>
              <a:ext cx="926" cy="310"/>
            </a:xfrm>
            <a:prstGeom prst="rect">
              <a:avLst/>
            </a:prstGeom>
            <a:solidFill>
              <a:srgbClr val="FFFF00"/>
            </a:solidFill>
            <a:ln w="30163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67" name="Rectangle 23">
              <a:extLst>
                <a:ext uri="{FF2B5EF4-FFF2-40B4-BE49-F238E27FC236}">
                  <a16:creationId xmlns="" xmlns:a16="http://schemas.microsoft.com/office/drawing/2014/main" id="{82EF2DD4-FA8C-4572-A4E3-16541797C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1318"/>
              <a:ext cx="926" cy="309"/>
            </a:xfrm>
            <a:prstGeom prst="rect">
              <a:avLst/>
            </a:prstGeom>
            <a:solidFill>
              <a:srgbClr val="FFFF00"/>
            </a:solidFill>
            <a:ln w="30163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68" name="Rectangle 24">
              <a:extLst>
                <a:ext uri="{FF2B5EF4-FFF2-40B4-BE49-F238E27FC236}">
                  <a16:creationId xmlns="" xmlns:a16="http://schemas.microsoft.com/office/drawing/2014/main" id="{4BFD2FCA-25B5-4DC5-9018-C4B32DE39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1627"/>
              <a:ext cx="926" cy="309"/>
            </a:xfrm>
            <a:prstGeom prst="rect">
              <a:avLst/>
            </a:prstGeom>
            <a:solidFill>
              <a:srgbClr val="FFFF00"/>
            </a:solidFill>
            <a:ln w="30163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69" name="Rectangle 25">
              <a:extLst>
                <a:ext uri="{FF2B5EF4-FFF2-40B4-BE49-F238E27FC236}">
                  <a16:creationId xmlns="" xmlns:a16="http://schemas.microsoft.com/office/drawing/2014/main" id="{C291219A-BD31-4C2C-BF16-38D17644F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1714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......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70" name="Rectangle 26">
              <a:extLst>
                <a:ext uri="{FF2B5EF4-FFF2-40B4-BE49-F238E27FC236}">
                  <a16:creationId xmlns="" xmlns:a16="http://schemas.microsoft.com/office/drawing/2014/main" id="{E7F5AAEF-BD5C-45DF-83D1-D20CB7480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1936"/>
              <a:ext cx="926" cy="309"/>
            </a:xfrm>
            <a:prstGeom prst="rect">
              <a:avLst/>
            </a:prstGeom>
            <a:solidFill>
              <a:srgbClr val="FFFF00"/>
            </a:solidFill>
            <a:ln w="30163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71" name="Rectangle 27">
              <a:extLst>
                <a:ext uri="{FF2B5EF4-FFF2-40B4-BE49-F238E27FC236}">
                  <a16:creationId xmlns="" xmlns:a16="http://schemas.microsoft.com/office/drawing/2014/main" id="{9FBC224E-4683-4AA5-933F-562CCC950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2245"/>
              <a:ext cx="926" cy="309"/>
            </a:xfrm>
            <a:prstGeom prst="rect">
              <a:avLst/>
            </a:prstGeom>
            <a:solidFill>
              <a:srgbClr val="FFFF00"/>
            </a:solidFill>
            <a:ln w="30163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72" name="Rectangle 28">
              <a:extLst>
                <a:ext uri="{FF2B5EF4-FFF2-40B4-BE49-F238E27FC236}">
                  <a16:creationId xmlns="" xmlns:a16="http://schemas.microsoft.com/office/drawing/2014/main" id="{4A3857E0-6B23-4C28-9D8B-D56C7C5D9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332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......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73" name="Rectangle 29">
              <a:extLst>
                <a:ext uri="{FF2B5EF4-FFF2-40B4-BE49-F238E27FC236}">
                  <a16:creationId xmlns="" xmlns:a16="http://schemas.microsoft.com/office/drawing/2014/main" id="{E442C7A1-0C5E-4841-B04B-7FA2C5CB2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2554"/>
              <a:ext cx="926" cy="309"/>
            </a:xfrm>
            <a:prstGeom prst="rect">
              <a:avLst/>
            </a:prstGeom>
            <a:solidFill>
              <a:srgbClr val="FFFF00"/>
            </a:solidFill>
            <a:ln w="30163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74" name="Rectangle 30">
              <a:extLst>
                <a:ext uri="{FF2B5EF4-FFF2-40B4-BE49-F238E27FC236}">
                  <a16:creationId xmlns="" xmlns:a16="http://schemas.microsoft.com/office/drawing/2014/main" id="{420BC71E-47DA-4FF5-8C36-5A13A4221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" y="2641"/>
              <a:ext cx="12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a1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75" name="Rectangle 31">
              <a:extLst>
                <a:ext uri="{FF2B5EF4-FFF2-40B4-BE49-F238E27FC236}">
                  <a16:creationId xmlns="" xmlns:a16="http://schemas.microsoft.com/office/drawing/2014/main" id="{6057C118-6732-498B-9705-EEAF4709A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2863"/>
              <a:ext cx="926" cy="309"/>
            </a:xfrm>
            <a:prstGeom prst="rect">
              <a:avLst/>
            </a:prstGeom>
            <a:solidFill>
              <a:srgbClr val="FFFF00"/>
            </a:solidFill>
            <a:ln w="30163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76" name="Rectangle 32">
              <a:extLst>
                <a:ext uri="{FF2B5EF4-FFF2-40B4-BE49-F238E27FC236}">
                  <a16:creationId xmlns="" xmlns:a16="http://schemas.microsoft.com/office/drawing/2014/main" id="{8A36F101-51BB-4A9B-83D9-962D32FA7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" y="2950"/>
              <a:ext cx="12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a0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77" name="Rectangle 33">
              <a:extLst>
                <a:ext uri="{FF2B5EF4-FFF2-40B4-BE49-F238E27FC236}">
                  <a16:creationId xmlns="" xmlns:a16="http://schemas.microsoft.com/office/drawing/2014/main" id="{123EFAE5-D0F1-4CB8-A24A-1D23912FF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3172"/>
              <a:ext cx="926" cy="309"/>
            </a:xfrm>
            <a:prstGeom prst="rect">
              <a:avLst/>
            </a:prstGeom>
            <a:solidFill>
              <a:srgbClr val="FFFF00"/>
            </a:solidFill>
            <a:ln w="30163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78" name="Rectangle 34">
              <a:extLst>
                <a:ext uri="{FF2B5EF4-FFF2-40B4-BE49-F238E27FC236}">
                  <a16:creationId xmlns="" xmlns:a16="http://schemas.microsoft.com/office/drawing/2014/main" id="{D5ABD92D-8520-4D69-91B2-304872EB8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3259"/>
              <a:ext cx="24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栈底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79" name="Rectangle 35">
              <a:extLst>
                <a:ext uri="{FF2B5EF4-FFF2-40B4-BE49-F238E27FC236}">
                  <a16:creationId xmlns="" xmlns:a16="http://schemas.microsoft.com/office/drawing/2014/main" id="{F1DE5DD8-45FD-4F7B-8506-52D94B2EF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" y="3337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4EFFFH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80" name="Rectangle 36">
              <a:extLst>
                <a:ext uri="{FF2B5EF4-FFF2-40B4-BE49-F238E27FC236}">
                  <a16:creationId xmlns="" xmlns:a16="http://schemas.microsoft.com/office/drawing/2014/main" id="{7C0BDD48-2B2F-4611-AF23-FDD56970D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" y="2016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3F060H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81" name="Rectangle 37">
              <a:extLst>
                <a:ext uri="{FF2B5EF4-FFF2-40B4-BE49-F238E27FC236}">
                  <a16:creationId xmlns="" xmlns:a16="http://schemas.microsoft.com/office/drawing/2014/main" id="{6DA77829-8FCB-42F2-8398-76831DE7A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" y="2023"/>
              <a:ext cx="48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(SP)=60H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82" name="Line 38">
              <a:extLst>
                <a:ext uri="{FF2B5EF4-FFF2-40B4-BE49-F238E27FC236}">
                  <a16:creationId xmlns="" xmlns:a16="http://schemas.microsoft.com/office/drawing/2014/main" id="{979B5401-BA2A-4882-A786-2E9EE0575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9" y="2090"/>
              <a:ext cx="209" cy="1"/>
            </a:xfrm>
            <a:prstGeom prst="line">
              <a:avLst/>
            </a:prstGeom>
            <a:noFill/>
            <a:ln w="301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83" name="Freeform 39">
              <a:extLst>
                <a:ext uri="{FF2B5EF4-FFF2-40B4-BE49-F238E27FC236}">
                  <a16:creationId xmlns="" xmlns:a16="http://schemas.microsoft.com/office/drawing/2014/main" id="{1829A055-A61E-4D7A-A693-1DA687F84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9" y="2051"/>
              <a:ext cx="81" cy="79"/>
            </a:xfrm>
            <a:custGeom>
              <a:avLst/>
              <a:gdLst>
                <a:gd name="T0" fmla="*/ 81 w 81"/>
                <a:gd name="T1" fmla="*/ 39 h 79"/>
                <a:gd name="T2" fmla="*/ 0 w 81"/>
                <a:gd name="T3" fmla="*/ 79 h 79"/>
                <a:gd name="T4" fmla="*/ 2 w 81"/>
                <a:gd name="T5" fmla="*/ 73 h 79"/>
                <a:gd name="T6" fmla="*/ 5 w 81"/>
                <a:gd name="T7" fmla="*/ 68 h 79"/>
                <a:gd name="T8" fmla="*/ 7 w 81"/>
                <a:gd name="T9" fmla="*/ 63 h 79"/>
                <a:gd name="T10" fmla="*/ 7 w 81"/>
                <a:gd name="T11" fmla="*/ 56 h 79"/>
                <a:gd name="T12" fmla="*/ 9 w 81"/>
                <a:gd name="T13" fmla="*/ 51 h 79"/>
                <a:gd name="T14" fmla="*/ 9 w 81"/>
                <a:gd name="T15" fmla="*/ 44 h 79"/>
                <a:gd name="T16" fmla="*/ 9 w 81"/>
                <a:gd name="T17" fmla="*/ 39 h 79"/>
                <a:gd name="T18" fmla="*/ 9 w 81"/>
                <a:gd name="T19" fmla="*/ 34 h 79"/>
                <a:gd name="T20" fmla="*/ 9 w 81"/>
                <a:gd name="T21" fmla="*/ 27 h 79"/>
                <a:gd name="T22" fmla="*/ 7 w 81"/>
                <a:gd name="T23" fmla="*/ 22 h 79"/>
                <a:gd name="T24" fmla="*/ 7 w 81"/>
                <a:gd name="T25" fmla="*/ 15 h 79"/>
                <a:gd name="T26" fmla="*/ 5 w 81"/>
                <a:gd name="T27" fmla="*/ 10 h 79"/>
                <a:gd name="T28" fmla="*/ 2 w 81"/>
                <a:gd name="T29" fmla="*/ 5 h 79"/>
                <a:gd name="T30" fmla="*/ 0 w 81"/>
                <a:gd name="T31" fmla="*/ 0 h 79"/>
                <a:gd name="T32" fmla="*/ 81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81" y="39"/>
                  </a:moveTo>
                  <a:lnTo>
                    <a:pt x="0" y="79"/>
                  </a:lnTo>
                  <a:lnTo>
                    <a:pt x="2" y="73"/>
                  </a:lnTo>
                  <a:lnTo>
                    <a:pt x="5" y="68"/>
                  </a:lnTo>
                  <a:lnTo>
                    <a:pt x="7" y="63"/>
                  </a:lnTo>
                  <a:lnTo>
                    <a:pt x="7" y="56"/>
                  </a:lnTo>
                  <a:lnTo>
                    <a:pt x="9" y="51"/>
                  </a:lnTo>
                  <a:lnTo>
                    <a:pt x="9" y="44"/>
                  </a:lnTo>
                  <a:lnTo>
                    <a:pt x="9" y="39"/>
                  </a:lnTo>
                  <a:lnTo>
                    <a:pt x="9" y="34"/>
                  </a:lnTo>
                  <a:lnTo>
                    <a:pt x="9" y="27"/>
                  </a:lnTo>
                  <a:lnTo>
                    <a:pt x="7" y="22"/>
                  </a:lnTo>
                  <a:lnTo>
                    <a:pt x="7" y="15"/>
                  </a:lnTo>
                  <a:lnTo>
                    <a:pt x="5" y="10"/>
                  </a:lnTo>
                  <a:lnTo>
                    <a:pt x="2" y="5"/>
                  </a:lnTo>
                  <a:lnTo>
                    <a:pt x="0" y="0"/>
                  </a:lnTo>
                  <a:lnTo>
                    <a:pt x="81" y="3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84" name="Rectangle 40">
              <a:extLst>
                <a:ext uri="{FF2B5EF4-FFF2-40B4-BE49-F238E27FC236}">
                  <a16:creationId xmlns="" xmlns:a16="http://schemas.microsoft.com/office/drawing/2014/main" id="{8A46C923-1751-44AA-9DE1-321E5EE34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" y="1405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3F000H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85" name="Rectangle 41">
              <a:extLst>
                <a:ext uri="{FF2B5EF4-FFF2-40B4-BE49-F238E27FC236}">
                  <a16:creationId xmlns="" xmlns:a16="http://schemas.microsoft.com/office/drawing/2014/main" id="{77D502FE-AB19-4D17-857D-3882F1043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405"/>
              <a:ext cx="60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(SS)=3F00H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86" name="Line 42">
              <a:extLst>
                <a:ext uri="{FF2B5EF4-FFF2-40B4-BE49-F238E27FC236}">
                  <a16:creationId xmlns="" xmlns:a16="http://schemas.microsoft.com/office/drawing/2014/main" id="{742CBCC7-1B3F-407D-AA5A-3F240A388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1" y="1472"/>
              <a:ext cx="247" cy="1"/>
            </a:xfrm>
            <a:prstGeom prst="line">
              <a:avLst/>
            </a:prstGeom>
            <a:noFill/>
            <a:ln w="301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87" name="Freeform 43">
              <a:extLst>
                <a:ext uri="{FF2B5EF4-FFF2-40B4-BE49-F238E27FC236}">
                  <a16:creationId xmlns="" xmlns:a16="http://schemas.microsoft.com/office/drawing/2014/main" id="{BDB4281B-192C-4111-A7A4-BE30CA48C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9" y="1431"/>
              <a:ext cx="81" cy="81"/>
            </a:xfrm>
            <a:custGeom>
              <a:avLst/>
              <a:gdLst>
                <a:gd name="T0" fmla="*/ 81 w 81"/>
                <a:gd name="T1" fmla="*/ 41 h 81"/>
                <a:gd name="T2" fmla="*/ 0 w 81"/>
                <a:gd name="T3" fmla="*/ 81 h 81"/>
                <a:gd name="T4" fmla="*/ 2 w 81"/>
                <a:gd name="T5" fmla="*/ 75 h 81"/>
                <a:gd name="T6" fmla="*/ 5 w 81"/>
                <a:gd name="T7" fmla="*/ 70 h 81"/>
                <a:gd name="T8" fmla="*/ 7 w 81"/>
                <a:gd name="T9" fmla="*/ 65 h 81"/>
                <a:gd name="T10" fmla="*/ 7 w 81"/>
                <a:gd name="T11" fmla="*/ 58 h 81"/>
                <a:gd name="T12" fmla="*/ 9 w 81"/>
                <a:gd name="T13" fmla="*/ 53 h 81"/>
                <a:gd name="T14" fmla="*/ 9 w 81"/>
                <a:gd name="T15" fmla="*/ 46 h 81"/>
                <a:gd name="T16" fmla="*/ 9 w 81"/>
                <a:gd name="T17" fmla="*/ 41 h 81"/>
                <a:gd name="T18" fmla="*/ 9 w 81"/>
                <a:gd name="T19" fmla="*/ 34 h 81"/>
                <a:gd name="T20" fmla="*/ 9 w 81"/>
                <a:gd name="T21" fmla="*/ 29 h 81"/>
                <a:gd name="T22" fmla="*/ 7 w 81"/>
                <a:gd name="T23" fmla="*/ 24 h 81"/>
                <a:gd name="T24" fmla="*/ 7 w 81"/>
                <a:gd name="T25" fmla="*/ 17 h 81"/>
                <a:gd name="T26" fmla="*/ 5 w 81"/>
                <a:gd name="T27" fmla="*/ 12 h 81"/>
                <a:gd name="T28" fmla="*/ 2 w 81"/>
                <a:gd name="T29" fmla="*/ 7 h 81"/>
                <a:gd name="T30" fmla="*/ 0 w 81"/>
                <a:gd name="T31" fmla="*/ 0 h 81"/>
                <a:gd name="T32" fmla="*/ 81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81" y="41"/>
                  </a:moveTo>
                  <a:lnTo>
                    <a:pt x="0" y="81"/>
                  </a:lnTo>
                  <a:lnTo>
                    <a:pt x="2" y="75"/>
                  </a:lnTo>
                  <a:lnTo>
                    <a:pt x="5" y="70"/>
                  </a:lnTo>
                  <a:lnTo>
                    <a:pt x="7" y="65"/>
                  </a:lnTo>
                  <a:lnTo>
                    <a:pt x="7" y="58"/>
                  </a:lnTo>
                  <a:lnTo>
                    <a:pt x="9" y="53"/>
                  </a:lnTo>
                  <a:lnTo>
                    <a:pt x="9" y="46"/>
                  </a:lnTo>
                  <a:lnTo>
                    <a:pt x="9" y="41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7" y="24"/>
                  </a:lnTo>
                  <a:lnTo>
                    <a:pt x="7" y="17"/>
                  </a:lnTo>
                  <a:lnTo>
                    <a:pt x="5" y="12"/>
                  </a:lnTo>
                  <a:lnTo>
                    <a:pt x="2" y="7"/>
                  </a:lnTo>
                  <a:lnTo>
                    <a:pt x="0" y="0"/>
                  </a:lnTo>
                  <a:lnTo>
                    <a:pt x="81" y="4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49471" y="2963008"/>
            <a:ext cx="257614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讨论：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堆栈向下生长？向上生长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？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7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>
            <a:extLst>
              <a:ext uri="{FF2B5EF4-FFF2-40B4-BE49-F238E27FC236}">
                <a16:creationId xmlns="" xmlns:a16="http://schemas.microsoft.com/office/drawing/2014/main" id="{2E56A713-DF48-4BE7-BE1E-6D79A5D6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B054E075-93F4-4704-B0E0-0FB18D5597DD}" type="slidenum">
              <a:rPr lang="en-US" altLang="zh-CN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="" xmlns:a16="http://schemas.microsoft.com/office/drawing/2014/main" id="{7BD2D04F-79E5-4A0D-9B3B-2D226D9E0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8382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2" name="Rectangle 3">
            <a:extLst>
              <a:ext uri="{FF2B5EF4-FFF2-40B4-BE49-F238E27FC236}">
                <a16:creationId xmlns="" xmlns:a16="http://schemas.microsoft.com/office/drawing/2014/main" id="{F0568C10-7D5F-4CCB-A144-E151612E0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09600"/>
            <a:ext cx="8229600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CN" sz="3200" b="1">
                <a:solidFill>
                  <a:srgbClr val="5048F8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32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变址寄存器</a:t>
            </a:r>
            <a:r>
              <a:rPr kumimoji="1" lang="en-US" altLang="zh-CN" sz="32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(SI </a:t>
            </a:r>
            <a:r>
              <a:rPr kumimoji="1" lang="zh-CN" altLang="en-US" sz="32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、 </a:t>
            </a:r>
            <a:r>
              <a:rPr kumimoji="1" lang="en-US" altLang="zh-CN" sz="32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DI)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	SI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——Source Index Register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源变址寄存器。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DI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——Destination Index     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目的变址寄存器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5048F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使用场合：常用于变址寻址。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  一般与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DS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联用，用来确定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数据段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中某一存储单元的地址，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		      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SI , DI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具有自动增量和自动减量功能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例：	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   AX,  [SI]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en-US" altLang="zh-CN" sz="2400" b="1">
              <a:solidFill>
                <a:srgbClr val="FF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https://gss0.baidu.com/-vo3dSag_xI4khGko9WTAnF6hhy/zhidao/wh%3D600%2C800/sign=eaf65d0fa6ec08fa26551ba169de1155/ac4bd11373f08202475a688f4dfbfbedaa641bb1.jpg">
            <a:hlinkClick r:id="rId2" tooltip="点击查看大图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1" y="1872762"/>
            <a:ext cx="6383867" cy="4633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7" name="TextBox 3"/>
          <p:cNvSpPr txBox="1">
            <a:spLocks noChangeArrowheads="1"/>
          </p:cNvSpPr>
          <p:nvPr/>
        </p:nvSpPr>
        <p:spPr bwMode="auto">
          <a:xfrm>
            <a:off x="348765" y="2644289"/>
            <a:ext cx="452217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463634"/>
                </a:solidFill>
                <a:ea typeface="楷体_GB2312"/>
                <a:cs typeface="楷体_GB2312"/>
              </a:rPr>
              <a:t>机器总体</a:t>
            </a:r>
            <a:r>
              <a:rPr kumimoji="1" lang="zh-CN" altLang="zh-CN" sz="2800" b="1" dirty="0" smtClean="0">
                <a:solidFill>
                  <a:srgbClr val="463634"/>
                </a:solidFill>
                <a:ea typeface="楷体_GB2312"/>
                <a:cs typeface="楷体_GB2312"/>
              </a:rPr>
              <a:t>重约11</a:t>
            </a:r>
            <a:r>
              <a:rPr kumimoji="1" lang="en-US" altLang="zh-CN" sz="2800" b="1" dirty="0" smtClean="0">
                <a:solidFill>
                  <a:srgbClr val="463634"/>
                </a:solidFill>
                <a:ea typeface="楷体_GB2312"/>
                <a:cs typeface="楷体_GB2312"/>
              </a:rPr>
              <a:t>.</a:t>
            </a:r>
            <a:r>
              <a:rPr kumimoji="1" lang="zh-CN" altLang="zh-CN" sz="2800" b="1" dirty="0" smtClean="0">
                <a:solidFill>
                  <a:srgbClr val="463634"/>
                </a:solidFill>
                <a:ea typeface="楷体_GB2312"/>
                <a:cs typeface="楷体_GB2312"/>
              </a:rPr>
              <a:t>34公斤，仅键盘就重约2</a:t>
            </a:r>
            <a:r>
              <a:rPr kumimoji="1" lang="en-US" altLang="zh-CN" sz="2800" b="1" dirty="0" smtClean="0">
                <a:solidFill>
                  <a:srgbClr val="463634"/>
                </a:solidFill>
                <a:ea typeface="楷体_GB2312"/>
                <a:cs typeface="楷体_GB2312"/>
              </a:rPr>
              <a:t>.</a:t>
            </a:r>
            <a:r>
              <a:rPr kumimoji="1" lang="zh-CN" altLang="zh-CN" sz="2800" b="1" dirty="0" smtClean="0">
                <a:solidFill>
                  <a:srgbClr val="463634"/>
                </a:solidFill>
                <a:ea typeface="楷体_GB2312"/>
                <a:cs typeface="楷体_GB2312"/>
              </a:rPr>
              <a:t>7公斤，它的内存16</a:t>
            </a:r>
            <a:r>
              <a:rPr kumimoji="1" lang="en-US" altLang="zh-CN" sz="2800" b="1" dirty="0" smtClean="0">
                <a:solidFill>
                  <a:srgbClr val="463634"/>
                </a:solidFill>
                <a:ea typeface="楷体_GB2312"/>
                <a:cs typeface="楷体_GB2312"/>
              </a:rPr>
              <a:t>k</a:t>
            </a:r>
            <a:r>
              <a:rPr kumimoji="1" lang="zh-CN" altLang="zh-CN" sz="2800" b="1" dirty="0" smtClean="0">
                <a:solidFill>
                  <a:srgbClr val="463634"/>
                </a:solidFill>
                <a:ea typeface="楷体_GB2312"/>
                <a:cs typeface="楷体_GB2312"/>
              </a:rPr>
              <a:t>字节，配置了16位、4.77MHz 的</a:t>
            </a:r>
            <a:r>
              <a:rPr kumimoji="1" lang="zh-CN" altLang="zh-CN" sz="2800" b="1" dirty="0" smtClean="0">
                <a:solidFill>
                  <a:srgbClr val="FFFF00"/>
                </a:solidFill>
                <a:ea typeface="楷体_GB2312"/>
                <a:cs typeface="楷体_GB2312"/>
                <a:hlinkClick r:id="rId4"/>
              </a:rPr>
              <a:t>Intel</a:t>
            </a:r>
            <a:r>
              <a:rPr kumimoji="1" lang="zh-CN" altLang="zh-CN" sz="2800" b="1" dirty="0" smtClean="0">
                <a:solidFill>
                  <a:srgbClr val="FFFF00"/>
                </a:solidFill>
                <a:ea typeface="楷体_GB2312"/>
                <a:cs typeface="楷体_GB2312"/>
              </a:rPr>
              <a:t> </a:t>
            </a:r>
            <a:r>
              <a:rPr kumimoji="1" lang="zh-CN" altLang="zh-CN" sz="2800" b="1" dirty="0" smtClean="0">
                <a:solidFill>
                  <a:srgbClr val="FFFF00"/>
                </a:solidFill>
                <a:ea typeface="楷体_GB2312"/>
                <a:cs typeface="楷体_GB2312"/>
                <a:hlinkClick r:id="rId5"/>
              </a:rPr>
              <a:t>8088</a:t>
            </a:r>
            <a:r>
              <a:rPr kumimoji="1" lang="zh-CN" altLang="zh-CN" sz="2800" b="1" dirty="0" smtClean="0">
                <a:solidFill>
                  <a:srgbClr val="463634"/>
                </a:solidFill>
                <a:ea typeface="楷体_GB2312"/>
                <a:cs typeface="楷体_GB2312"/>
              </a:rPr>
              <a:t>微处理器，64K的内存，可以使用盒式录音磁带来下载和存储数据，此外也可配备5.25英寸的软盘驱动器。</a:t>
            </a:r>
          </a:p>
        </p:txBody>
      </p:sp>
      <p:sp>
        <p:nvSpPr>
          <p:cNvPr id="72708" name="TextBox 4"/>
          <p:cNvSpPr txBox="1">
            <a:spLocks noChangeArrowheads="1"/>
          </p:cNvSpPr>
          <p:nvPr/>
        </p:nvSpPr>
        <p:spPr bwMode="auto">
          <a:xfrm>
            <a:off x="190503" y="857250"/>
            <a:ext cx="116205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800" dirty="0" smtClean="0">
                <a:solidFill>
                  <a:srgbClr val="333333"/>
                </a:solidFill>
                <a:latin typeface="华文新魏" pitchFamily="2" charset="-122"/>
                <a:ea typeface="楷体" pitchFamily="49" charset="-122"/>
              </a:rPr>
              <a:t>1981年8月，IBM召集12位工程师推出了世界上第一款PC IBM PC 5150它允许任何人及厂商进入PC市场，这对于整个PC未来的发展具有极其重要的意义。</a:t>
            </a:r>
            <a:endParaRPr kumimoji="1" lang="zh-CN" altLang="zh-CN" sz="1400" dirty="0" smtClean="0">
              <a:solidFill>
                <a:srgbClr val="463634"/>
              </a:solidFill>
              <a:latin typeface="华文新魏" pitchFamily="2" charset="-122"/>
              <a:ea typeface="楷体" pitchFamily="49" charset="-122"/>
            </a:endParaRPr>
          </a:p>
        </p:txBody>
      </p:sp>
      <p:sp>
        <p:nvSpPr>
          <p:cNvPr id="72709" name="矩形 5"/>
          <p:cNvSpPr>
            <a:spLocks noChangeArrowheads="1"/>
          </p:cNvSpPr>
          <p:nvPr/>
        </p:nvSpPr>
        <p:spPr bwMode="auto">
          <a:xfrm>
            <a:off x="2667005" y="214314"/>
            <a:ext cx="55531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FF"/>
                </a:solidFill>
                <a:ea typeface="楷体_GB2312"/>
                <a:cs typeface="楷体_GB2312"/>
              </a:rPr>
              <a:t>世界上第一台</a:t>
            </a:r>
            <a:r>
              <a:rPr kumimoji="1" lang="en-US" altLang="zh-CN" sz="2800" b="1" dirty="0" smtClean="0">
                <a:solidFill>
                  <a:srgbClr val="0000FF"/>
                </a:solidFill>
                <a:ea typeface="楷体_GB2312"/>
                <a:cs typeface="楷体_GB2312"/>
              </a:rPr>
              <a:t>PC</a:t>
            </a:r>
            <a:r>
              <a:rPr kumimoji="1" lang="zh-CN" altLang="en-US" sz="2800" b="1" dirty="0" smtClean="0">
                <a:solidFill>
                  <a:srgbClr val="0000FF"/>
                </a:solidFill>
                <a:ea typeface="楷体_GB2312"/>
                <a:cs typeface="楷体_GB2312"/>
              </a:rPr>
              <a:t>机</a:t>
            </a:r>
            <a:r>
              <a:rPr kumimoji="1" lang="en-US" altLang="zh-CN" sz="2800" b="1" dirty="0" smtClean="0">
                <a:solidFill>
                  <a:srgbClr val="0000FF"/>
                </a:solidFill>
                <a:ea typeface="楷体_GB2312"/>
                <a:cs typeface="楷体_GB2312"/>
              </a:rPr>
              <a:t>——IBM PC</a:t>
            </a:r>
            <a:r>
              <a:rPr kumimoji="1" lang="zh-CN" altLang="en-US" sz="2800" b="1" dirty="0" smtClean="0">
                <a:solidFill>
                  <a:srgbClr val="0000FF"/>
                </a:solidFill>
                <a:ea typeface="楷体_GB2312"/>
                <a:cs typeface="楷体_GB2312"/>
              </a:rPr>
              <a:t>机</a:t>
            </a:r>
            <a:endParaRPr kumimoji="1" lang="zh-CN" altLang="en-US" sz="2800" dirty="0" smtClean="0">
              <a:solidFill>
                <a:srgbClr val="463634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3">
            <a:extLst>
              <a:ext uri="{FF2B5EF4-FFF2-40B4-BE49-F238E27FC236}">
                <a16:creationId xmlns="" xmlns:a16="http://schemas.microsoft.com/office/drawing/2014/main" id="{EF7912B2-975A-4F70-B257-D213A0FE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6D7598-9939-44DF-9C9A-00A98E33841C}" type="slidenum">
              <a:rPr lang="en-US" altLang="zh-CN">
                <a:solidFill>
                  <a:srgbClr val="000000"/>
                </a:solidFill>
              </a:rPr>
              <a:pPr eaLnBrk="1" hangingPunct="1"/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52" name="Rectangle 2">
            <a:extLst>
              <a:ext uri="{FF2B5EF4-FFF2-40B4-BE49-F238E27FC236}">
                <a16:creationId xmlns="" xmlns:a16="http://schemas.microsoft.com/office/drawing/2014/main" id="{FD83863F-CA42-4F0C-A62C-20429D87A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"/>
            <a:ext cx="8686800" cy="4941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在串处理指令中，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SI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DI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作为隐含的源变址和目的变址寄  存器分别达到在数据段和附加段中寻址的目的。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执行示意图如右图。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例：		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……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	MOV    SI ,  2000H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	MOV    DI ,  3000H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	MOV    CX,  100H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	CLD......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	MOVSB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		…….</a:t>
            </a:r>
          </a:p>
        </p:txBody>
      </p:sp>
      <p:graphicFrame>
        <p:nvGraphicFramePr>
          <p:cNvPr id="807939" name="Object 3">
            <a:extLst>
              <a:ext uri="{FF2B5EF4-FFF2-40B4-BE49-F238E27FC236}">
                <a16:creationId xmlns="" xmlns:a16="http://schemas.microsoft.com/office/drawing/2014/main" id="{148454EA-E3E7-4B9C-B6BD-37C62E0894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1371601"/>
          <a:ext cx="5257800" cy="4862513"/>
        </p:xfrm>
        <a:graphic>
          <a:graphicData uri="http://schemas.openxmlformats.org/presentationml/2006/ole">
            <p:oleObj spid="_x0000_s134146" name="VISIO" r:id="rId3" imgW="4488180" imgH="4150360" progId="">
              <p:embed/>
            </p:oleObj>
          </a:graphicData>
        </a:graphic>
      </p:graphicFrame>
      <p:sp>
        <p:nvSpPr>
          <p:cNvPr id="2053" name="Text Box 4">
            <a:extLst>
              <a:ext uri="{FF2B5EF4-FFF2-40B4-BE49-F238E27FC236}">
                <a16:creationId xmlns="" xmlns:a16="http://schemas.microsoft.com/office/drawing/2014/main" id="{0A0BC26E-7FC7-4986-8B5A-0EBEC2325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62484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串处理指令执行示意图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>
            <a:extLst>
              <a:ext uri="{FF2B5EF4-FFF2-40B4-BE49-F238E27FC236}">
                <a16:creationId xmlns="" xmlns:a16="http://schemas.microsoft.com/office/drawing/2014/main" id="{AD233DF9-35A1-4C74-805A-DD779614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2127FA-4688-497E-93B6-45A1318E74E8}" type="slidenum">
              <a:rPr lang="en-US" altLang="zh-CN">
                <a:solidFill>
                  <a:srgbClr val="000000"/>
                </a:solidFill>
              </a:rPr>
              <a:pPr eaLnBrk="1" hangingPunct="1"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="" xmlns:a16="http://schemas.microsoft.com/office/drawing/2014/main" id="{93D56946-102F-40D2-BAF3-81834BEBC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8382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="" xmlns:a16="http://schemas.microsoft.com/office/drawing/2014/main" id="{9E2A25EF-B8BC-4FD9-8DC8-8A378169C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8600"/>
            <a:ext cx="8534400" cy="61247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、段寄存器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段寄存器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 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个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位段寄存器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CS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DS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SS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ES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用来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识别当前可寻址的四个段，不可互换的使用。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CS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——Code Segment Register 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代码段寄存器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 用来识别当前代码段（程序一般放在代码段）。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DS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——Data Segment Register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数据段寄存器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	 用来识别当前数据段寄存器。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SS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——Stack Segment Register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堆栈段寄存器，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	用来识别当前堆栈段。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ES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——Extra Segment Register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附加段寄存器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	用来识别当前附加段。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>
            <a:extLst>
              <a:ext uri="{FF2B5EF4-FFF2-40B4-BE49-F238E27FC236}">
                <a16:creationId xmlns="" xmlns:a16="http://schemas.microsoft.com/office/drawing/2014/main" id="{69C65F28-352A-4602-9212-6176EA88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FC157C-9DA7-4D9B-9100-67EAC95C8D9A}" type="slidenum">
              <a:rPr lang="en-US" altLang="zh-CN">
                <a:solidFill>
                  <a:srgbClr val="000000"/>
                </a:solidFill>
              </a:rPr>
              <a:pPr eaLnBrk="1" hangingPunct="1"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="" xmlns:a16="http://schemas.microsoft.com/office/drawing/2014/main" id="{8F42234E-8FB1-4821-8B63-A73E0DC05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8382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="" xmlns:a16="http://schemas.microsoft.com/office/drawing/2014/main" id="{AEBB6924-37CF-4092-9495-17CCC5B20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1000"/>
            <a:ext cx="8915400" cy="53860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、控制寄存器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控制寄存器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en-US" altLang="zh-CN" sz="24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IP </a:t>
            </a:r>
            <a:r>
              <a:rPr kumimoji="1" lang="zh-CN" altLang="en-US" sz="24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、 </a:t>
            </a:r>
            <a:r>
              <a:rPr kumimoji="1" lang="en-US" altLang="zh-CN" sz="24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PSW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IP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Instruction Pointer</a:t>
            </a:r>
            <a:r>
              <a:rPr kumimoji="1" lang="zh-CN" altLang="en-US" sz="24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指令指针寄存器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kumimoji="1" lang="zh-CN" altLang="en-US" sz="2400" b="1" dirty="0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用来存储代码段中的偏移地址</a:t>
            </a:r>
            <a:r>
              <a:rPr kumimoji="1" lang="en-US" altLang="zh-CN" sz="2400" b="1" dirty="0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程序运行过程中</a:t>
            </a:r>
            <a:r>
              <a:rPr kumimoji="1" lang="en-US" altLang="zh-CN" sz="2400" b="1" dirty="0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IP</a:t>
            </a:r>
            <a:r>
              <a:rPr kumimoji="1" lang="zh-CN" altLang="en-US" sz="2400" b="1" dirty="0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始终指向下一次要取出的指令偏移地址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           	</a:t>
            </a:r>
            <a:r>
              <a:rPr kumimoji="1" lang="en-US" altLang="zh-CN" sz="2400" b="1" dirty="0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IP</a:t>
            </a:r>
            <a:r>
              <a:rPr kumimoji="1" lang="zh-CN" altLang="en-US" sz="2400" b="1" dirty="0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要与</a:t>
            </a:r>
            <a:r>
              <a:rPr kumimoji="1" lang="en-US" altLang="zh-CN" sz="2400" b="1" dirty="0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CS</a:t>
            </a:r>
            <a:r>
              <a:rPr kumimoji="1" lang="zh-CN" altLang="en-US" sz="2400" b="1" dirty="0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寄存器相配合才能形成真正的物理地址。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PSW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Program States Word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zh-CN" altLang="en-US" sz="24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程序状态字寄存器， </a:t>
            </a:r>
            <a:r>
              <a:rPr kumimoji="1" lang="en-US" altLang="zh-CN" sz="24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位寄存器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	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由条件码标志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FLAG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、控制标志构成。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只用了其中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9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位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kumimoji="1" lang="zh-CN" altLang="en-US" sz="24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位条件码标志 </a:t>
            </a:r>
            <a:r>
              <a:rPr kumimoji="1" lang="en-US" altLang="zh-CN" sz="24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,  3</a:t>
            </a:r>
            <a:r>
              <a:rPr kumimoji="1" lang="zh-CN" altLang="en-US" sz="24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位控制标志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。如下表示。</a:t>
            </a:r>
          </a:p>
        </p:txBody>
      </p:sp>
      <p:pic>
        <p:nvPicPr>
          <p:cNvPr id="34821" name="Picture 5" descr="p2">
            <a:extLst>
              <a:ext uri="{FF2B5EF4-FFF2-40B4-BE49-F238E27FC236}">
                <a16:creationId xmlns="" xmlns:a16="http://schemas.microsoft.com/office/drawing/2014/main" id="{F2ED0A1D-1D3C-49C5-A4BD-944C72BA8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5734051"/>
            <a:ext cx="71723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>
            <a:extLst>
              <a:ext uri="{FF2B5EF4-FFF2-40B4-BE49-F238E27FC236}">
                <a16:creationId xmlns="" xmlns:a16="http://schemas.microsoft.com/office/drawing/2014/main" id="{7E3EE5B7-F121-4399-A3BF-32DE72AB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B5EB81-CC12-4DB6-8498-6BF4D6B84598}" type="slidenum">
              <a:rPr lang="en-US" altLang="zh-CN">
                <a:solidFill>
                  <a:srgbClr val="000000"/>
                </a:solidFill>
              </a:rPr>
              <a:pPr eaLnBrk="1" hangingPunct="1"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="" xmlns:a16="http://schemas.microsoft.com/office/drawing/2014/main" id="{93E9AB37-636C-4D60-A282-DB85332F9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8913"/>
            <a:ext cx="9144000" cy="5262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zh-CN" altLang="en-US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条件码标志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用来记录程序中运行结果的</a:t>
            </a:r>
            <a:r>
              <a:rPr kumimoji="1" lang="zh-CN" altLang="en-US" sz="28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状态信息，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作为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后续条件转移指令的转移控制条件。</a:t>
            </a:r>
            <a:r>
              <a:rPr kumimoji="1" lang="zh-CN" altLang="en-US" sz="28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∴称为条件码。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kumimoji="1" lang="zh-CN" altLang="en-US" sz="2800" b="1">
              <a:solidFill>
                <a:srgbClr val="FF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条件码包括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位：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CF 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、 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PF 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、 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AF 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、 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ZF 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、 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SF 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、 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OF 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3200" b="1">
              <a:solidFill>
                <a:srgbClr val="5048F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①	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OF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Overflow Flag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溢出标志（一般指补码溢出）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OF=1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：在运算过程中，如操作数超过了机器表示的范围称为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溢出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OF=0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在运算过程中，如操作数未超过了机器能表示的范围称为	  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不溢出。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endParaRPr kumimoji="1"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>
            <a:extLst>
              <a:ext uri="{FF2B5EF4-FFF2-40B4-BE49-F238E27FC236}">
                <a16:creationId xmlns="" xmlns:a16="http://schemas.microsoft.com/office/drawing/2014/main" id="{204DC272-9FBF-4724-A9F5-3D636113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F5483F-5056-487A-A006-C8DD6CCB586B}" type="slidenum">
              <a:rPr lang="en-US" altLang="zh-CN">
                <a:solidFill>
                  <a:srgbClr val="000000"/>
                </a:solidFill>
              </a:rPr>
              <a:pPr eaLnBrk="1" hangingPunct="1"/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="" xmlns:a16="http://schemas.microsoft.com/office/drawing/2014/main" id="{EBBA87DE-11D7-4DBC-BF80-41977D984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8382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="" xmlns:a16="http://schemas.microsoft.com/office/drawing/2014/main" id="{4B7AD7EC-1CDD-4A2D-B07D-653BF032A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76239"/>
            <a:ext cx="8458200" cy="6002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②	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SF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Sign Flag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符号标志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SF=1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：记录运算结果的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符号为负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SF=0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：记录运算结果的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符号为正。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③	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ZF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Zero Flag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零标志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	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ZF=1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：运算结果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  	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ZF=0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运算结果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不为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solidFill>
                <a:srgbClr val="FF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④	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CF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Carry Flag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进位标志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CF=1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记录运算时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从最高有效位产生进位值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借位值。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CF=0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：记录运算时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从最高有效位不产生进位值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借位值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>
            <a:extLst>
              <a:ext uri="{FF2B5EF4-FFF2-40B4-BE49-F238E27FC236}">
                <a16:creationId xmlns="" xmlns:a16="http://schemas.microsoft.com/office/drawing/2014/main" id="{7C080BCB-1A8E-4364-A8D4-C9A0F085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738C642-8867-4ED8-A556-46533E8687DE}" type="slidenum">
              <a:rPr lang="en-US" altLang="zh-CN">
                <a:solidFill>
                  <a:srgbClr val="000000"/>
                </a:solidFill>
              </a:rPr>
              <a:pPr eaLnBrk="1" hangingPunct="1"/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="" xmlns:a16="http://schemas.microsoft.com/office/drawing/2014/main" id="{3D3C050A-11ED-4851-934F-D6FDCB6B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762001"/>
            <a:ext cx="8534400" cy="48936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⑤  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AF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Auxiliary Carry Flag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辅助进位标志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AF=1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记录运算时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位（半个字节）产生进位值。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AF=0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记录运算时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位（半个字节）不产生进位值。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⑥ 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PF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(Parity Flag)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奇偶标志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PF=1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结果操作数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低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位中有偶数个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PF=0: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结果操作数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低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位中有奇数个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程序根据这些检验条件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分支转向。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>
            <a:extLst>
              <a:ext uri="{FF2B5EF4-FFF2-40B4-BE49-F238E27FC236}">
                <a16:creationId xmlns="" xmlns:a16="http://schemas.microsoft.com/office/drawing/2014/main" id="{130A7A0E-1E62-4956-A496-ACA1C660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7DA1983F-CD96-459E-ADFE-C2A59C447591}" type="slidenum">
              <a:rPr lang="en-US" altLang="zh-CN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="" xmlns:a16="http://schemas.microsoft.com/office/drawing/2014/main" id="{74A3584A-EE90-422F-A503-05B2B38B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7201"/>
            <a:ext cx="8382000" cy="5878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1" lang="en-US" altLang="zh-CN" sz="32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控制标志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对控制标志位进行设置后，</a:t>
            </a:r>
            <a:r>
              <a:rPr kumimoji="1" lang="zh-CN" altLang="en-US" sz="32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对其后的操作起控制作用。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控制标志位包括</a:t>
            </a:r>
            <a:r>
              <a:rPr kumimoji="1" lang="en-US" altLang="zh-CN" sz="32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32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位</a:t>
            </a:r>
            <a:r>
              <a:rPr kumimoji="1" lang="en-US" altLang="zh-CN" sz="32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:    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TF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、 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kumimoji="1" lang="en-US" altLang="zh-CN" sz="32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、 </a:t>
            </a:r>
            <a:r>
              <a:rPr kumimoji="1" lang="en-US" altLang="zh-CN" sz="240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DF</a:t>
            </a:r>
            <a:r>
              <a:rPr kumimoji="1" lang="en-US" altLang="zh-CN" sz="2400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      跟踪（陷阱）标志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TF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、中断标志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kumimoji="1" lang="en-US" altLang="zh-CN" sz="32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方向标志</a:t>
            </a:r>
            <a:r>
              <a:rPr kumimoji="1" lang="zh-CN" altLang="en-US" sz="2400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DF </a:t>
            </a:r>
            <a:r>
              <a:rPr kumimoji="1" lang="zh-CN" altLang="en-US" sz="32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① 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TF(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Trap Flag)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跟踪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陷阱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标志位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TF=1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 ,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每执行一条指令后，自动产生一次内部中断，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使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处于单步执行指令工作方式，便于进行程序调试，用户能检查程序。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TF=0, CPU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正常工作，不产生陷阱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>
            <a:extLst>
              <a:ext uri="{FF2B5EF4-FFF2-40B4-BE49-F238E27FC236}">
                <a16:creationId xmlns="" xmlns:a16="http://schemas.microsoft.com/office/drawing/2014/main" id="{8789C18C-2035-42A4-859D-63A18FAC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74BA8B62-DFCF-4569-8541-17BC2295839C}" type="slidenum">
              <a:rPr lang="en-US" altLang="zh-CN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="" xmlns:a16="http://schemas.microsoft.com/office/drawing/2014/main" id="{94B0D555-B5A1-4EB5-A251-5FC131D14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8600"/>
            <a:ext cx="8686800" cy="62971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 startAt="2"/>
            </a:pPr>
            <a:r>
              <a:rPr kumimoji="1" lang="en-US" altLang="zh-CN" sz="28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IF(Interupt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Flag)</a:t>
            </a:r>
            <a:r>
              <a:rPr kumimoji="1" lang="zh-CN" altLang="en-US" sz="28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中断标志 位 </a:t>
            </a:r>
          </a:p>
          <a:p>
            <a:pPr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5048F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IF=1, 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允许外部可屏蔽中断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可以响应可屏蔽中断请求。</a:t>
            </a:r>
          </a:p>
          <a:p>
            <a:pPr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IF=0, 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关闭中断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禁止响应可屏蔽中断请求。</a:t>
            </a:r>
          </a:p>
          <a:p>
            <a:pPr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  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的状态对不可屏蔽中断和内部软中断没有影响。</a:t>
            </a:r>
          </a:p>
          <a:p>
            <a:pPr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5048F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③</a:t>
            </a:r>
            <a:r>
              <a:rPr kumimoji="1" lang="en-US" altLang="zh-CN" sz="28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DF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(Direction Flag)</a:t>
            </a:r>
            <a:r>
              <a:rPr kumimoji="1" lang="zh-CN" altLang="en-US" sz="28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方向标志位 </a:t>
            </a:r>
          </a:p>
          <a:p>
            <a:pPr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5048F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DF=1,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每次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串处理操作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后使变址寄存器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SI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DI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减量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，使串处理从	高地址向低地址方向处理。  </a:t>
            </a:r>
          </a:p>
          <a:p>
            <a:pPr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</a:p>
          <a:p>
            <a:pPr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DF=0,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每次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串处理操作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后使变址寄存器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SI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DI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增量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使串处理从	低地址向高地址方向处理。</a:t>
            </a:r>
          </a:p>
          <a:p>
            <a:pPr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   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DF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方向标志位，用于串处理指令中的控制方向，属于一种控制信息。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>
            <a:extLst>
              <a:ext uri="{FF2B5EF4-FFF2-40B4-BE49-F238E27FC236}">
                <a16:creationId xmlns="" xmlns:a16="http://schemas.microsoft.com/office/drawing/2014/main" id="{9B90B41A-1FA8-4182-8DDC-0C5880AB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AD6B0ED8-EB1E-42A0-9C61-C0917B919533}" type="slidenum">
              <a:rPr lang="en-US" altLang="zh-CN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="" xmlns:a16="http://schemas.microsoft.com/office/drawing/2014/main" id="{ED16136A-6224-49FE-B470-DFD390B4D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838200"/>
            <a:ext cx="8229600" cy="3786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32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控制信息</a:t>
            </a:r>
            <a:r>
              <a:rPr kumimoji="1" lang="en-US" altLang="zh-CN" sz="32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编程序时根据需要，由指令来设置。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32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 状态信息</a:t>
            </a:r>
            <a:r>
              <a:rPr kumimoji="1" lang="en-US" altLang="zh-CN" sz="32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程序控制下的中央处理器产生的计算结果。（当然，必要时，也可以由指令来设置。）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en-US" altLang="zh-CN" sz="3200" b="1">
              <a:solidFill>
                <a:srgbClr val="F54B6B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3">
            <a:extLst>
              <a:ext uri="{FF2B5EF4-FFF2-40B4-BE49-F238E27FC236}">
                <a16:creationId xmlns="" xmlns:a16="http://schemas.microsoft.com/office/drawing/2014/main" id="{B4FA9A3A-59EC-4927-B340-61D577C4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018A63-621C-440B-96C2-5B250621EC03}" type="slidenum">
              <a:rPr lang="en-US" altLang="zh-CN">
                <a:solidFill>
                  <a:srgbClr val="000000"/>
                </a:solidFill>
              </a:rPr>
              <a:pPr eaLnBrk="1" hangingPunct="1"/>
              <a:t>49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757762" name="Object 2">
            <a:extLst>
              <a:ext uri="{FF2B5EF4-FFF2-40B4-BE49-F238E27FC236}">
                <a16:creationId xmlns="" xmlns:a16="http://schemas.microsoft.com/office/drawing/2014/main" id="{BF341F10-39DE-4676-B3DD-4490DDC90C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838200"/>
          <a:ext cx="8047038" cy="2103438"/>
        </p:xfrm>
        <a:graphic>
          <a:graphicData uri="http://schemas.openxmlformats.org/presentationml/2006/ole">
            <p:oleObj spid="_x0000_s135170" name="VISIO" r:id="rId3" imgW="8049260" imgH="2105660" progId="">
              <p:embed/>
            </p:oleObj>
          </a:graphicData>
        </a:graphic>
      </p:graphicFrame>
      <p:sp>
        <p:nvSpPr>
          <p:cNvPr id="4100" name="Rectangle 3">
            <a:extLst>
              <a:ext uri="{FF2B5EF4-FFF2-40B4-BE49-F238E27FC236}">
                <a16:creationId xmlns="" xmlns:a16="http://schemas.microsoft.com/office/drawing/2014/main" id="{DAAA3666-3DBD-4C83-8D56-8BC0A0B93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1650"/>
            <a:ext cx="8243888" cy="38595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标志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	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运算结果最高位为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		∴SF=0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	运算结果本身≠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 		∴ZF=0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低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位中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的个数为奇数个 	∴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PF=0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最高位没有进位       		 ∴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CF=0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第三位向第四位无进位 	∴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AF=0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次高位向最高位没有进位 ，最高位向前没有进位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  ∴OF=0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4101" name="Text Box 4">
            <a:extLst>
              <a:ext uri="{FF2B5EF4-FFF2-40B4-BE49-F238E27FC236}">
                <a16:creationId xmlns="" xmlns:a16="http://schemas.microsoft.com/office/drawing/2014/main" id="{16AF90CB-9F3C-4C64-AED4-60EC94DD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228600"/>
            <a:ext cx="7178675" cy="457200"/>
          </a:xfrm>
          <a:prstGeom prst="rect">
            <a:avLst/>
          </a:prstGeom>
          <a:gradFill rotWithShape="0">
            <a:gsLst>
              <a:gs pos="0">
                <a:srgbClr val="C8F76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：执行两个数的加法，分析对标志位的影响。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50082B9-8350-460F-84F9-434BA688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94CD3CDC-46B7-474C-80C9-BE32D2C00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3" y="582358"/>
            <a:ext cx="7954392" cy="5965794"/>
          </a:xfrm>
        </p:spPr>
      </p:pic>
    </p:spTree>
    <p:extLst>
      <p:ext uri="{BB962C8B-B14F-4D97-AF65-F5344CB8AC3E}">
        <p14:creationId xmlns="" xmlns:p14="http://schemas.microsoft.com/office/powerpoint/2010/main" val="127326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3">
            <a:extLst>
              <a:ext uri="{FF2B5EF4-FFF2-40B4-BE49-F238E27FC236}">
                <a16:creationId xmlns="" xmlns:a16="http://schemas.microsoft.com/office/drawing/2014/main" id="{D562A6AE-4AC2-4755-BDD4-1071FC7E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6EDCE9-11EA-47B7-ADD1-AF2D0EC9C800}" type="slidenum">
              <a:rPr lang="en-US" altLang="zh-CN">
                <a:solidFill>
                  <a:srgbClr val="000000"/>
                </a:solidFill>
              </a:rPr>
              <a:pPr eaLnBrk="1" hangingPunct="1"/>
              <a:t>50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4" name="Text Box 2">
            <a:extLst>
              <a:ext uri="{FF2B5EF4-FFF2-40B4-BE49-F238E27FC236}">
                <a16:creationId xmlns="" xmlns:a16="http://schemas.microsoft.com/office/drawing/2014/main" id="{509AB464-6487-4D54-AAFC-6F48DC021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2492375"/>
            <a:ext cx="8382000" cy="421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标志</a:t>
            </a:r>
            <a:r>
              <a:rPr kumimoji="1" lang="en-US" altLang="zh-CN" sz="28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运算结果最高位为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SF=1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运算结果本身不为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ZF=0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最高位向前无进位，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CF=0 	</a:t>
            </a:r>
          </a:p>
          <a:p>
            <a:pPr eaLnBrk="1" hangingPunct="1"/>
            <a:r>
              <a:rPr kumimoji="1" lang="zh-CN" altLang="en-US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次高位向最高位产生进位，而最高位向前没有进位，对有符号数操作， 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OF=1 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；对无符号数操作， 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OF=0 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结果低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位含偶数个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PF=1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第三位向第四位有进位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AF=1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在绝大多数情况下，一次运算后并不影响所有标志，程序也并不需要对所有的标志作全面的关注。</a:t>
            </a:r>
          </a:p>
          <a:p>
            <a:pPr eaLnBrk="1" hangingPunct="1"/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一般只是在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某些操作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后，对其中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某个标志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进行检测判断。</a:t>
            </a:r>
          </a:p>
        </p:txBody>
      </p:sp>
      <p:sp>
        <p:nvSpPr>
          <p:cNvPr id="5125" name="Text Box 3">
            <a:extLst>
              <a:ext uri="{FF2B5EF4-FFF2-40B4-BE49-F238E27FC236}">
                <a16:creationId xmlns="" xmlns:a16="http://schemas.microsoft.com/office/drawing/2014/main" id="{CE3542A5-71B5-4A19-8A7B-6E8CDC269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-34925"/>
            <a:ext cx="677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：执行两个数的加法，分析对标志位的影响。</a:t>
            </a:r>
          </a:p>
        </p:txBody>
      </p:sp>
      <p:graphicFrame>
        <p:nvGraphicFramePr>
          <p:cNvPr id="5122" name="Object 4">
            <a:extLst>
              <a:ext uri="{FF2B5EF4-FFF2-40B4-BE49-F238E27FC236}">
                <a16:creationId xmlns="" xmlns:a16="http://schemas.microsoft.com/office/drawing/2014/main" id="{C85CED2C-454A-4476-AECE-489B38BCB0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1" y="476250"/>
          <a:ext cx="8048625" cy="2057400"/>
        </p:xfrm>
        <a:graphic>
          <a:graphicData uri="http://schemas.openxmlformats.org/presentationml/2006/ole">
            <p:oleObj spid="_x0000_s136194" name="VISIO" r:id="rId3" imgW="8049260" imgH="2649220" progId="">
              <p:embed/>
            </p:oleObj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895114E-206D-432E-B847-4EABD4F2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周任务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89C53BB-B547-4561-8AAB-8439CEE1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616" y="1556910"/>
            <a:ext cx="9523109" cy="4369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92D050"/>
                </a:solidFill>
                <a:latin typeface="Walbaum Display SemiBold" panose="020B0604020202020204" pitchFamily="18" charset="0"/>
              </a:rPr>
              <a:t>1</a:t>
            </a:r>
            <a:r>
              <a:rPr lang="zh-CN" altLang="en-US" sz="2800" dirty="0">
                <a:solidFill>
                  <a:srgbClr val="92D050"/>
                </a:solidFill>
                <a:latin typeface="Walbaum Display SemiBold" panose="020B0604020202020204" pitchFamily="18" charset="0"/>
              </a:rPr>
              <a:t>、消化本次实时课堂串讲内容</a:t>
            </a:r>
            <a:r>
              <a:rPr lang="zh-CN" altLang="en-US" sz="2800" dirty="0" smtClean="0">
                <a:solidFill>
                  <a:srgbClr val="92D050"/>
                </a:solidFill>
                <a:latin typeface="Walbaum Display SemiBold" panose="020B0604020202020204" pitchFamily="18" charset="0"/>
              </a:rPr>
              <a:t>，</a:t>
            </a:r>
            <a:endParaRPr lang="en-US" altLang="zh-CN" sz="2800" dirty="0" smtClean="0">
              <a:solidFill>
                <a:srgbClr val="92D050"/>
              </a:solidFill>
              <a:latin typeface="Walbaum Display SemiBold" panose="020B0604020202020204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92D050"/>
                </a:solidFill>
                <a:latin typeface="Walbaum Display SemiBold" panose="020B0604020202020204" pitchFamily="18" charset="0"/>
              </a:rPr>
              <a:t>2</a:t>
            </a:r>
            <a:r>
              <a:rPr lang="zh-CN" altLang="en-US" sz="2800" dirty="0">
                <a:solidFill>
                  <a:srgbClr val="92D050"/>
                </a:solidFill>
                <a:latin typeface="Walbaum Display SemiBold" panose="020B0604020202020204" pitchFamily="18" charset="0"/>
              </a:rPr>
              <a:t>、自学</a:t>
            </a:r>
            <a:r>
              <a:rPr lang="en-US" altLang="zh-CN" sz="2800" dirty="0">
                <a:solidFill>
                  <a:srgbClr val="92D050"/>
                </a:solidFill>
                <a:latin typeface="Walbaum Display SemiBold" panose="020B0604020202020204" pitchFamily="18" charset="0"/>
              </a:rPr>
              <a:t>MOOC</a:t>
            </a:r>
            <a:r>
              <a:rPr lang="zh-CN" altLang="en-US" sz="2800" dirty="0">
                <a:solidFill>
                  <a:srgbClr val="92D050"/>
                </a:solidFill>
                <a:latin typeface="Walbaum Display SemiBold" panose="020B0604020202020204" pitchFamily="18" charset="0"/>
              </a:rPr>
              <a:t>平台</a:t>
            </a:r>
            <a:r>
              <a:rPr lang="zh-CN" altLang="en-US" sz="2800" dirty="0" smtClean="0">
                <a:solidFill>
                  <a:srgbClr val="92D050"/>
                </a:solidFill>
                <a:latin typeface="Walbaum Display SemiBold" panose="020B0604020202020204" pitchFamily="18" charset="0"/>
              </a:rPr>
              <a:t>第</a:t>
            </a:r>
            <a:r>
              <a:rPr lang="en-US" altLang="zh-CN" sz="2800" dirty="0" smtClean="0">
                <a:solidFill>
                  <a:srgbClr val="92D050"/>
                </a:solidFill>
                <a:latin typeface="Walbaum Display SemiBold" panose="020B0604020202020204" pitchFamily="18" charset="0"/>
              </a:rPr>
              <a:t>2</a:t>
            </a:r>
            <a:r>
              <a:rPr lang="zh-CN" altLang="en-US" sz="2800" dirty="0" smtClean="0">
                <a:solidFill>
                  <a:srgbClr val="92D050"/>
                </a:solidFill>
                <a:latin typeface="Walbaum Display SemiBold" panose="020B0604020202020204" pitchFamily="18" charset="0"/>
              </a:rPr>
              <a:t>章的第</a:t>
            </a:r>
            <a:r>
              <a:rPr lang="en-US" altLang="zh-CN" sz="2800" dirty="0" smtClean="0">
                <a:solidFill>
                  <a:srgbClr val="92D050"/>
                </a:solidFill>
                <a:latin typeface="Walbaum Display SemiBold" panose="020B0604020202020204" pitchFamily="18" charset="0"/>
              </a:rPr>
              <a:t>2</a:t>
            </a:r>
            <a:r>
              <a:rPr lang="zh-CN" altLang="en-US" sz="2800" dirty="0" smtClean="0">
                <a:solidFill>
                  <a:srgbClr val="92D050"/>
                </a:solidFill>
                <a:latin typeface="Walbaum Display SemiBold" panose="020B0604020202020204" pitchFamily="18" charset="0"/>
              </a:rPr>
              <a:t>节</a:t>
            </a:r>
            <a:r>
              <a:rPr lang="en-US" altLang="zh-CN" sz="2800" dirty="0" smtClean="0">
                <a:solidFill>
                  <a:srgbClr val="92D050"/>
                </a:solidFill>
                <a:latin typeface="Walbaum Display SemiBold" panose="020B0604020202020204" pitchFamily="18" charset="0"/>
              </a:rPr>
              <a:t>CPU</a:t>
            </a:r>
            <a:r>
              <a:rPr lang="zh-CN" altLang="en-US" sz="2800" dirty="0" smtClean="0">
                <a:solidFill>
                  <a:srgbClr val="92D050"/>
                </a:solidFill>
                <a:latin typeface="Walbaum Display SemiBold" panose="020B0604020202020204" pitchFamily="18" charset="0"/>
              </a:rPr>
              <a:t>的工作模式和引脚功能</a:t>
            </a:r>
            <a:r>
              <a:rPr lang="zh-CN" altLang="zh-CN" sz="2800" dirty="0" smtClean="0">
                <a:solidFill>
                  <a:srgbClr val="92D050"/>
                </a:solidFill>
                <a:latin typeface="Walbaum Display SemiBold" panose="020B0604020202020204" pitchFamily="18" charset="0"/>
              </a:rPr>
              <a:t>（</a:t>
            </a:r>
            <a:r>
              <a:rPr lang="en-US" altLang="zh-CN" sz="2800" dirty="0" smtClean="0">
                <a:solidFill>
                  <a:srgbClr val="92D050"/>
                </a:solidFill>
                <a:latin typeface="Walbaum Display SemiBold" panose="020B0604020202020204" pitchFamily="18" charset="0"/>
              </a:rPr>
              <a:t>7</a:t>
            </a:r>
            <a:r>
              <a:rPr lang="zh-CN" altLang="zh-CN" sz="2800" dirty="0" smtClean="0">
                <a:solidFill>
                  <a:srgbClr val="92D050"/>
                </a:solidFill>
                <a:latin typeface="Walbaum Display SemiBold" panose="020B0604020202020204" pitchFamily="18" charset="0"/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  <a:latin typeface="Walbaum Display SemiBold" panose="020B0604020202020204" pitchFamily="18" charset="0"/>
              </a:rPr>
              <a:t>15</a:t>
            </a:r>
            <a:r>
              <a:rPr lang="zh-CN" altLang="zh-CN" sz="2800" dirty="0" smtClean="0">
                <a:solidFill>
                  <a:srgbClr val="92D050"/>
                </a:solidFill>
                <a:latin typeface="Walbaum Display SemiBold" panose="020B0604020202020204" pitchFamily="18" charset="0"/>
              </a:rPr>
              <a:t>秒）</a:t>
            </a:r>
            <a:r>
              <a:rPr lang="zh-CN" altLang="en-US" sz="2800" dirty="0" smtClean="0">
                <a:solidFill>
                  <a:srgbClr val="92D050"/>
                </a:solidFill>
                <a:latin typeface="Walbaum Display SemiBold" panose="020B0604020202020204" pitchFamily="18" charset="0"/>
              </a:rPr>
              <a:t>，</a:t>
            </a:r>
            <a:r>
              <a:rPr lang="zh-CN" altLang="zh-CN" sz="2800" dirty="0" smtClean="0">
                <a:solidFill>
                  <a:srgbClr val="92D050"/>
                </a:solidFill>
                <a:latin typeface="Walbaum Display SemiBold" panose="020B0604020202020204" pitchFamily="18" charset="0"/>
              </a:rPr>
              <a:t>第</a:t>
            </a:r>
            <a:r>
              <a:rPr lang="en-US" altLang="zh-CN" sz="2800" dirty="0" smtClean="0">
                <a:solidFill>
                  <a:srgbClr val="92D050"/>
                </a:solidFill>
                <a:latin typeface="Walbaum Display SemiBold" panose="020B0604020202020204" pitchFamily="18" charset="0"/>
              </a:rPr>
              <a:t>4</a:t>
            </a:r>
            <a:r>
              <a:rPr lang="zh-CN" altLang="zh-CN" sz="2800" dirty="0" smtClean="0">
                <a:solidFill>
                  <a:srgbClr val="92D050"/>
                </a:solidFill>
                <a:latin typeface="Walbaum Display SemiBold" panose="020B0604020202020204" pitchFamily="18" charset="0"/>
              </a:rPr>
              <a:t>节系统</a:t>
            </a:r>
            <a:r>
              <a:rPr lang="zh-CN" altLang="zh-CN" sz="2800" dirty="0" smtClean="0">
                <a:solidFill>
                  <a:srgbClr val="92D050"/>
                </a:solidFill>
              </a:rPr>
              <a:t>存储结构（</a:t>
            </a:r>
            <a:r>
              <a:rPr lang="en-US" altLang="zh-CN" sz="2800" dirty="0" smtClean="0">
                <a:solidFill>
                  <a:srgbClr val="92D050"/>
                </a:solidFill>
              </a:rPr>
              <a:t>19</a:t>
            </a:r>
            <a:r>
              <a:rPr lang="zh-CN" altLang="zh-CN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14</a:t>
            </a:r>
            <a:r>
              <a:rPr lang="zh-CN" altLang="zh-CN" sz="2800" dirty="0" smtClean="0">
                <a:solidFill>
                  <a:srgbClr val="92D050"/>
                </a:solidFill>
              </a:rPr>
              <a:t>秒）</a:t>
            </a:r>
            <a:endParaRPr lang="en-US" altLang="zh-CN" sz="2800" dirty="0" smtClean="0">
              <a:solidFill>
                <a:srgbClr val="92D050"/>
              </a:solidFill>
            </a:endParaRPr>
          </a:p>
          <a:p>
            <a:r>
              <a:rPr lang="zh-CN" altLang="en-US" sz="2800" dirty="0" smtClean="0">
                <a:solidFill>
                  <a:srgbClr val="92D050"/>
                </a:solidFill>
              </a:rPr>
              <a:t>第</a:t>
            </a:r>
            <a:r>
              <a:rPr lang="en-US" altLang="zh-CN" sz="2800" dirty="0" smtClean="0">
                <a:solidFill>
                  <a:srgbClr val="92D050"/>
                </a:solidFill>
              </a:rPr>
              <a:t>2</a:t>
            </a:r>
            <a:r>
              <a:rPr lang="zh-CN" altLang="en-US" sz="2800" dirty="0" smtClean="0">
                <a:solidFill>
                  <a:srgbClr val="92D050"/>
                </a:solidFill>
              </a:rPr>
              <a:t>章第</a:t>
            </a:r>
            <a:r>
              <a:rPr lang="en-US" altLang="zh-CN" sz="2800" dirty="0" smtClean="0">
                <a:solidFill>
                  <a:srgbClr val="92D050"/>
                </a:solidFill>
              </a:rPr>
              <a:t>2,4</a:t>
            </a:r>
            <a:r>
              <a:rPr lang="zh-CN" altLang="en-US" sz="2800" dirty="0" smtClean="0">
                <a:solidFill>
                  <a:srgbClr val="92D050"/>
                </a:solidFill>
              </a:rPr>
              <a:t>节重点掌握：</a:t>
            </a:r>
            <a:endParaRPr lang="en-US" altLang="zh-CN" sz="28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92D050"/>
                </a:solidFill>
                <a:latin typeface="Walbaum Display SemiBold" panose="020B0604020202020204" pitchFamily="18" charset="0"/>
              </a:rPr>
              <a:t>    </a:t>
            </a:r>
            <a:r>
              <a:rPr lang="zh-CN" altLang="en-US" sz="2800" dirty="0">
                <a:solidFill>
                  <a:srgbClr val="92D050"/>
                </a:solidFill>
                <a:latin typeface="Walbaum Display SemiBold" panose="020B0604020202020204" pitchFamily="18" charset="0"/>
              </a:rPr>
              <a:t>① 存储器的分段管理  </a:t>
            </a:r>
            <a:endParaRPr lang="en-US" altLang="zh-CN" sz="2800" dirty="0">
              <a:solidFill>
                <a:srgbClr val="92D050"/>
              </a:solidFill>
              <a:latin typeface="Walbaum Display SemiBold" panose="020B06040202020202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92D050"/>
                </a:solidFill>
                <a:latin typeface="Walbaum Display SemiBold" panose="020B0604020202020204" pitchFamily="18" charset="0"/>
              </a:rPr>
              <a:t>    </a:t>
            </a:r>
            <a:r>
              <a:rPr lang="zh-CN" altLang="en-US" sz="2800" dirty="0">
                <a:solidFill>
                  <a:srgbClr val="92D050"/>
                </a:solidFill>
                <a:latin typeface="Walbaum Display SemiBold" panose="02070703090703020303" pitchFamily="18" charset="0"/>
              </a:rPr>
              <a:t>② 物理地址、逻辑地址、偏移地址的</a:t>
            </a:r>
            <a:r>
              <a:rPr lang="zh-CN" altLang="en-US" sz="2800" dirty="0" smtClean="0">
                <a:solidFill>
                  <a:srgbClr val="92D050"/>
                </a:solidFill>
                <a:latin typeface="Walbaum Display SemiBold" panose="02070703090703020303" pitchFamily="18" charset="0"/>
              </a:rPr>
              <a:t>区别</a:t>
            </a:r>
            <a:endParaRPr lang="en-US" altLang="zh-CN" sz="2800" dirty="0" smtClean="0">
              <a:solidFill>
                <a:srgbClr val="92D050"/>
              </a:solidFill>
              <a:latin typeface="Walbaum Display SemiBold" panose="02070703090703020303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92D050"/>
                </a:solidFill>
                <a:latin typeface="Walbaum Display SemiBold" panose="02070703090703020303" pitchFamily="18" charset="0"/>
              </a:rPr>
              <a:t>  </a:t>
            </a:r>
            <a:r>
              <a:rPr lang="zh-CN" altLang="en-US" sz="2800" dirty="0" smtClean="0">
                <a:solidFill>
                  <a:srgbClr val="92D050"/>
                </a:solidFill>
                <a:latin typeface="Walbaum Display SemiBold" panose="02070703090703020303" pitchFamily="18" charset="0"/>
              </a:rPr>
              <a:t>（</a:t>
            </a:r>
            <a:r>
              <a:rPr lang="en-US" altLang="zh-CN" sz="2800" dirty="0" smtClean="0">
                <a:solidFill>
                  <a:srgbClr val="92D050"/>
                </a:solidFill>
                <a:latin typeface="Walbaum Display SemiBold" panose="02070703090703020303" pitchFamily="18" charset="0"/>
              </a:rPr>
              <a:t>8086</a:t>
            </a:r>
            <a:r>
              <a:rPr lang="zh-CN" altLang="en-US" sz="2800" dirty="0" smtClean="0">
                <a:solidFill>
                  <a:srgbClr val="92D050"/>
                </a:solidFill>
                <a:latin typeface="Walbaum Display SemiBold" panose="02070703090703020303" pitchFamily="18" charset="0"/>
              </a:rPr>
              <a:t>的奇、偶地址做一般了解）</a:t>
            </a:r>
            <a:endParaRPr lang="en-US" altLang="zh-CN" sz="2800" dirty="0" smtClean="0">
              <a:solidFill>
                <a:srgbClr val="92D050"/>
              </a:solidFill>
              <a:latin typeface="Walbaum Display SemiBold" panose="02070703090703020303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92D050"/>
                </a:solidFill>
              </a:rPr>
              <a:t>3</a:t>
            </a:r>
            <a:r>
              <a:rPr lang="zh-CN" altLang="en-US" sz="2800" dirty="0" smtClean="0">
                <a:solidFill>
                  <a:srgbClr val="92D050"/>
                </a:solidFill>
              </a:rPr>
              <a:t>、完成第</a:t>
            </a:r>
            <a:r>
              <a:rPr lang="en-US" altLang="zh-CN" sz="2800" dirty="0" smtClean="0">
                <a:solidFill>
                  <a:srgbClr val="92D050"/>
                </a:solidFill>
              </a:rPr>
              <a:t>1</a:t>
            </a:r>
            <a:r>
              <a:rPr lang="zh-CN" altLang="en-US" sz="2800" dirty="0" smtClean="0">
                <a:solidFill>
                  <a:srgbClr val="92D050"/>
                </a:solidFill>
              </a:rPr>
              <a:t>章单元测验（截止</a:t>
            </a:r>
            <a:r>
              <a:rPr lang="en-US" altLang="zh-CN" sz="2800" dirty="0" smtClean="0">
                <a:solidFill>
                  <a:srgbClr val="92D050"/>
                </a:solidFill>
              </a:rPr>
              <a:t>3</a:t>
            </a:r>
            <a:r>
              <a:rPr lang="zh-CN" altLang="en-US" sz="2800" dirty="0" smtClean="0">
                <a:solidFill>
                  <a:srgbClr val="92D050"/>
                </a:solidFill>
              </a:rPr>
              <a:t>月</a:t>
            </a:r>
            <a:r>
              <a:rPr lang="en-US" altLang="zh-CN" sz="2800" dirty="0" smtClean="0">
                <a:solidFill>
                  <a:srgbClr val="92D050"/>
                </a:solidFill>
              </a:rPr>
              <a:t>20</a:t>
            </a:r>
            <a:r>
              <a:rPr lang="zh-CN" altLang="en-US" sz="2800" dirty="0" smtClean="0">
                <a:solidFill>
                  <a:srgbClr val="92D050"/>
                </a:solidFill>
              </a:rPr>
              <a:t>号）</a:t>
            </a:r>
            <a:endParaRPr lang="zh-CN" altLang="zh-CN" sz="28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="" xmlns:p14="http://schemas.microsoft.com/office/powerpoint/2010/main" val="329859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2D5FDDE-BE9C-4755-853A-592F4478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="" xmlns:a16="http://schemas.microsoft.com/office/drawing/2014/main" id="{E77260D9-1433-4296-BFC0-5ABE6A377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129" r="34297"/>
          <a:stretch/>
        </p:blipFill>
        <p:spPr>
          <a:xfrm>
            <a:off x="5427946" y="589253"/>
            <a:ext cx="2000103" cy="5605584"/>
          </a:xfr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80FBD9AD-7478-427C-B24C-0DB6A1113E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7459" r="7667" b="9548"/>
          <a:stretch/>
        </p:blipFill>
        <p:spPr>
          <a:xfrm>
            <a:off x="393513" y="589253"/>
            <a:ext cx="4610141" cy="55585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2E8B5776-F188-4108-A5F1-908B1A4792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214" r="32855"/>
          <a:stretch/>
        </p:blipFill>
        <p:spPr>
          <a:xfrm>
            <a:off x="7908692" y="609602"/>
            <a:ext cx="1337565" cy="55852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475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>
            <a:extLst>
              <a:ext uri="{FF2B5EF4-FFF2-40B4-BE49-F238E27FC236}">
                <a16:creationId xmlns="" xmlns:a16="http://schemas.microsoft.com/office/drawing/2014/main" id="{1AA9AE13-11E0-47E7-9EF2-4B8E9911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3" y="528643"/>
            <a:ext cx="284163" cy="338137"/>
          </a:xfrm>
          <a:prstGeom prst="downArrow">
            <a:avLst>
              <a:gd name="adj1" fmla="val 50000"/>
              <a:gd name="adj2" fmla="val 29749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>
              <a:solidFill>
                <a:srgbClr val="463634"/>
              </a:solidFill>
            </a:endParaRPr>
          </a:p>
        </p:txBody>
      </p:sp>
      <p:sp>
        <p:nvSpPr>
          <p:cNvPr id="20483" name="AutoShape 3">
            <a:extLst>
              <a:ext uri="{FF2B5EF4-FFF2-40B4-BE49-F238E27FC236}">
                <a16:creationId xmlns="" xmlns:a16="http://schemas.microsoft.com/office/drawing/2014/main" id="{4FBB681B-3CC9-410A-A1DE-5C42111C1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1" y="530225"/>
            <a:ext cx="285751" cy="336550"/>
          </a:xfrm>
          <a:prstGeom prst="downArrow">
            <a:avLst>
              <a:gd name="adj1" fmla="val 50000"/>
              <a:gd name="adj2" fmla="val 29444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>
              <a:solidFill>
                <a:srgbClr val="463634"/>
              </a:solidFill>
            </a:endParaRPr>
          </a:p>
        </p:txBody>
      </p:sp>
      <p:sp>
        <p:nvSpPr>
          <p:cNvPr id="20484" name="AutoShape 4">
            <a:extLst>
              <a:ext uri="{FF2B5EF4-FFF2-40B4-BE49-F238E27FC236}">
                <a16:creationId xmlns="" xmlns:a16="http://schemas.microsoft.com/office/drawing/2014/main" id="{57AD2B26-B2D0-4174-B95D-9F76E272A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03" y="2281243"/>
            <a:ext cx="282575" cy="1131887"/>
          </a:xfrm>
          <a:prstGeom prst="upArrow">
            <a:avLst>
              <a:gd name="adj1" fmla="val 56426"/>
              <a:gd name="adj2" fmla="val 4552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>
              <a:solidFill>
                <a:srgbClr val="463634"/>
              </a:solidFill>
            </a:endParaRPr>
          </a:p>
        </p:txBody>
      </p:sp>
      <p:sp>
        <p:nvSpPr>
          <p:cNvPr id="20485" name="AutoShape 5">
            <a:extLst>
              <a:ext uri="{FF2B5EF4-FFF2-40B4-BE49-F238E27FC236}">
                <a16:creationId xmlns="" xmlns:a16="http://schemas.microsoft.com/office/drawing/2014/main" id="{BBB775C5-C3F7-4FC9-88DB-0704B4C90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90" y="2281243"/>
            <a:ext cx="285751" cy="1131887"/>
          </a:xfrm>
          <a:prstGeom prst="upArrow">
            <a:avLst>
              <a:gd name="adj1" fmla="val 56426"/>
              <a:gd name="adj2" fmla="val 45021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>
              <a:solidFill>
                <a:srgbClr val="463634"/>
              </a:solidFill>
            </a:endParaRPr>
          </a:p>
        </p:txBody>
      </p:sp>
      <p:sp>
        <p:nvSpPr>
          <p:cNvPr id="20486" name="AutoShape 6">
            <a:extLst>
              <a:ext uri="{FF2B5EF4-FFF2-40B4-BE49-F238E27FC236}">
                <a16:creationId xmlns="" xmlns:a16="http://schemas.microsoft.com/office/drawing/2014/main" id="{79A32498-863D-4827-8CE2-D40C8907F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779" y="2281243"/>
            <a:ext cx="282575" cy="1131887"/>
          </a:xfrm>
          <a:prstGeom prst="upArrow">
            <a:avLst>
              <a:gd name="adj1" fmla="val 56426"/>
              <a:gd name="adj2" fmla="val 4552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>
              <a:solidFill>
                <a:srgbClr val="463634"/>
              </a:solidFill>
            </a:endParaRPr>
          </a:p>
        </p:txBody>
      </p:sp>
      <p:sp>
        <p:nvSpPr>
          <p:cNvPr id="20487" name="AutoShape 7">
            <a:extLst>
              <a:ext uri="{FF2B5EF4-FFF2-40B4-BE49-F238E27FC236}">
                <a16:creationId xmlns="" xmlns:a16="http://schemas.microsoft.com/office/drawing/2014/main" id="{E453C19E-AA8E-4A97-AE03-EC0D97A31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8" y="266700"/>
            <a:ext cx="6575425" cy="388938"/>
          </a:xfrm>
          <a:prstGeom prst="rightArrow">
            <a:avLst>
              <a:gd name="adj1" fmla="val 50000"/>
              <a:gd name="adj2" fmla="val 5964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>
              <a:solidFill>
                <a:srgbClr val="463634"/>
              </a:solidFill>
            </a:endParaRPr>
          </a:p>
        </p:txBody>
      </p:sp>
      <p:sp>
        <p:nvSpPr>
          <p:cNvPr id="20488" name="Text Box 8">
            <a:extLst>
              <a:ext uri="{FF2B5EF4-FFF2-40B4-BE49-F238E27FC236}">
                <a16:creationId xmlns="" xmlns:a16="http://schemas.microsoft.com/office/drawing/2014/main" id="{9B924B50-D393-4545-8E7F-E021F3273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165" y="877888"/>
            <a:ext cx="560387" cy="1403350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180000" rIns="0" bIns="0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>
                <a:solidFill>
                  <a:srgbClr val="463634"/>
                </a:solidFill>
                <a:latin typeface="宋体" panose="02010600030101010101" pitchFamily="2" charset="-122"/>
              </a:rPr>
              <a:t>存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>
                <a:solidFill>
                  <a:srgbClr val="463634"/>
                </a:solidFill>
                <a:latin typeface="宋体" panose="02010600030101010101" pitchFamily="2" charset="-122"/>
              </a:rPr>
              <a:t>储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>
                <a:solidFill>
                  <a:srgbClr val="463634"/>
                </a:solidFill>
                <a:latin typeface="宋体" panose="02010600030101010101" pitchFamily="2" charset="-122"/>
              </a:rPr>
              <a:t>器</a:t>
            </a:r>
            <a:endParaRPr lang="zh-CN" altLang="en-US" sz="1000">
              <a:solidFill>
                <a:srgbClr val="463634"/>
              </a:solidFill>
            </a:endParaRPr>
          </a:p>
        </p:txBody>
      </p:sp>
      <p:sp>
        <p:nvSpPr>
          <p:cNvPr id="20489" name="Text Box 9">
            <a:extLst>
              <a:ext uri="{FF2B5EF4-FFF2-40B4-BE49-F238E27FC236}">
                <a16:creationId xmlns="" xmlns:a16="http://schemas.microsoft.com/office/drawing/2014/main" id="{4F4A670E-70E3-48E9-8082-ED75DB1C8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163" y="869955"/>
            <a:ext cx="557212" cy="1406525"/>
          </a:xfrm>
          <a:prstGeom prst="rect">
            <a:avLst/>
          </a:prstGeom>
          <a:solidFill>
            <a:srgbClr val="FF99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180000" rIns="0" bIns="0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463634"/>
                </a:solidFill>
              </a:rPr>
              <a:t>I/O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>
                <a:solidFill>
                  <a:srgbClr val="463634"/>
                </a:solidFill>
                <a:latin typeface="宋体" panose="02010600030101010101" pitchFamily="2" charset="-122"/>
              </a:rPr>
              <a:t>接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>
                <a:solidFill>
                  <a:srgbClr val="463634"/>
                </a:solidFill>
                <a:latin typeface="宋体" panose="02010600030101010101" pitchFamily="2" charset="-122"/>
              </a:rPr>
              <a:t>口</a:t>
            </a:r>
            <a:endParaRPr lang="zh-CN" altLang="en-US" sz="1400">
              <a:solidFill>
                <a:srgbClr val="463634"/>
              </a:solidFill>
            </a:endParaRPr>
          </a:p>
        </p:txBody>
      </p:sp>
      <p:sp>
        <p:nvSpPr>
          <p:cNvPr id="20490" name="AutoShape 10">
            <a:extLst>
              <a:ext uri="{FF2B5EF4-FFF2-40B4-BE49-F238E27FC236}">
                <a16:creationId xmlns="" xmlns:a16="http://schemas.microsoft.com/office/drawing/2014/main" id="{84C4D279-152F-4B7D-BA95-BFB58EB2C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42" y="1357313"/>
            <a:ext cx="471487" cy="342900"/>
          </a:xfrm>
          <a:prstGeom prst="leftRightArrow">
            <a:avLst>
              <a:gd name="adj1" fmla="val 50000"/>
              <a:gd name="adj2" fmla="val 27500"/>
            </a:avLst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>
              <a:solidFill>
                <a:srgbClr val="463634"/>
              </a:solidFill>
            </a:endParaRPr>
          </a:p>
        </p:txBody>
      </p:sp>
      <p:sp>
        <p:nvSpPr>
          <p:cNvPr id="20491" name="Text Box 11">
            <a:extLst>
              <a:ext uri="{FF2B5EF4-FFF2-40B4-BE49-F238E27FC236}">
                <a16:creationId xmlns="" xmlns:a16="http://schemas.microsoft.com/office/drawing/2014/main" id="{86EF693C-E6DC-4878-AAA1-9D3E10D11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928" y="930279"/>
            <a:ext cx="447675" cy="1376363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200" b="1">
                <a:solidFill>
                  <a:srgbClr val="FFFFFF"/>
                </a:solidFill>
              </a:rPr>
              <a:t>输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200" b="1">
                <a:solidFill>
                  <a:srgbClr val="FFFFFF"/>
                </a:solidFill>
              </a:rPr>
              <a:t>入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200" b="1">
                <a:solidFill>
                  <a:srgbClr val="FFFFFF"/>
                </a:solidFill>
              </a:rPr>
              <a:t>设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200" b="1">
                <a:solidFill>
                  <a:srgbClr val="FFFFFF"/>
                </a:solidFill>
              </a:rPr>
              <a:t>备</a:t>
            </a:r>
            <a:endParaRPr lang="zh-CN" altLang="en-US" sz="3600">
              <a:solidFill>
                <a:srgbClr val="463634"/>
              </a:solidFill>
            </a:endParaRPr>
          </a:p>
        </p:txBody>
      </p:sp>
      <p:sp>
        <p:nvSpPr>
          <p:cNvPr id="20492" name="Oval 12">
            <a:extLst>
              <a:ext uri="{FF2B5EF4-FFF2-40B4-BE49-F238E27FC236}">
                <a16:creationId xmlns="" xmlns:a16="http://schemas.microsoft.com/office/drawing/2014/main" id="{3CE57068-0007-4B34-8F88-8C556E230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4" y="1504950"/>
            <a:ext cx="68263" cy="65088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>
              <a:solidFill>
                <a:srgbClr val="463634"/>
              </a:solidFill>
            </a:endParaRPr>
          </a:p>
        </p:txBody>
      </p:sp>
      <p:sp>
        <p:nvSpPr>
          <p:cNvPr id="20493" name="Oval 13">
            <a:extLst>
              <a:ext uri="{FF2B5EF4-FFF2-40B4-BE49-F238E27FC236}">
                <a16:creationId xmlns="" xmlns:a16="http://schemas.microsoft.com/office/drawing/2014/main" id="{353ED190-BBB7-49E6-9AC1-E9BBBF95E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9" y="1504950"/>
            <a:ext cx="68263" cy="65088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>
              <a:solidFill>
                <a:srgbClr val="463634"/>
              </a:solidFill>
            </a:endParaRPr>
          </a:p>
        </p:txBody>
      </p:sp>
      <p:sp>
        <p:nvSpPr>
          <p:cNvPr id="20494" name="Oval 14">
            <a:extLst>
              <a:ext uri="{FF2B5EF4-FFF2-40B4-BE49-F238E27FC236}">
                <a16:creationId xmlns="" xmlns:a16="http://schemas.microsoft.com/office/drawing/2014/main" id="{F77166E9-9A7C-4548-A94A-3CCB8B43A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303" y="1497018"/>
            <a:ext cx="68263" cy="65087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>
              <a:solidFill>
                <a:srgbClr val="463634"/>
              </a:solidFill>
            </a:endParaRPr>
          </a:p>
        </p:txBody>
      </p:sp>
      <p:sp>
        <p:nvSpPr>
          <p:cNvPr id="20495" name="Text Box 15">
            <a:extLst>
              <a:ext uri="{FF2B5EF4-FFF2-40B4-BE49-F238E27FC236}">
                <a16:creationId xmlns="" xmlns:a16="http://schemas.microsoft.com/office/drawing/2014/main" id="{EEDC7DC2-CF0B-4781-98E0-A7B93C97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052" y="866775"/>
            <a:ext cx="557213" cy="1403350"/>
          </a:xfrm>
          <a:prstGeom prst="rect">
            <a:avLst/>
          </a:prstGeom>
          <a:solidFill>
            <a:srgbClr val="CC99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180000" rIns="0" bIns="0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463634"/>
                </a:solidFill>
              </a:rPr>
              <a:t>I/O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>
                <a:solidFill>
                  <a:srgbClr val="463634"/>
                </a:solidFill>
              </a:rPr>
              <a:t>接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>
                <a:solidFill>
                  <a:srgbClr val="463634"/>
                </a:solidFill>
              </a:rPr>
              <a:t>口</a:t>
            </a:r>
            <a:endParaRPr lang="zh-CN" altLang="en-US" sz="1000">
              <a:solidFill>
                <a:srgbClr val="463634"/>
              </a:solidFill>
            </a:endParaRPr>
          </a:p>
        </p:txBody>
      </p:sp>
      <p:sp>
        <p:nvSpPr>
          <p:cNvPr id="20496" name="Text Box 16">
            <a:extLst>
              <a:ext uri="{FF2B5EF4-FFF2-40B4-BE49-F238E27FC236}">
                <a16:creationId xmlns="" xmlns:a16="http://schemas.microsoft.com/office/drawing/2014/main" id="{4B0F0753-C2D5-48C3-B5A0-76D3EC037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3688" y="2447925"/>
            <a:ext cx="2220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>
                <a:solidFill>
                  <a:srgbClr val="463634"/>
                </a:solidFill>
                <a:ea typeface="楷体_GB2312" pitchFamily="49" charset="-122"/>
              </a:rPr>
              <a:t>数据总线 </a:t>
            </a:r>
            <a:r>
              <a:rPr lang="en-US" altLang="zh-CN" sz="2400" b="1">
                <a:solidFill>
                  <a:srgbClr val="463634"/>
                </a:solidFill>
                <a:ea typeface="楷体_GB2312" pitchFamily="49" charset="-122"/>
              </a:rPr>
              <a:t>DB</a:t>
            </a:r>
          </a:p>
        </p:txBody>
      </p:sp>
      <p:sp>
        <p:nvSpPr>
          <p:cNvPr id="20497" name="Text Box 17">
            <a:extLst>
              <a:ext uri="{FF2B5EF4-FFF2-40B4-BE49-F238E27FC236}">
                <a16:creationId xmlns="" xmlns:a16="http://schemas.microsoft.com/office/drawing/2014/main" id="{93E23D44-CEDA-4886-9CC3-E9FF31FDE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965455"/>
            <a:ext cx="1868488" cy="296863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>
                <a:solidFill>
                  <a:srgbClr val="463634"/>
                </a:solidFill>
                <a:ea typeface="楷体_GB2312" pitchFamily="49" charset="-122"/>
              </a:rPr>
              <a:t>控制总线 </a:t>
            </a:r>
            <a:r>
              <a:rPr lang="en-US" altLang="zh-CN" sz="2400" b="1">
                <a:solidFill>
                  <a:srgbClr val="463634"/>
                </a:solidFill>
                <a:ea typeface="楷体_GB2312" pitchFamily="49" charset="-122"/>
              </a:rPr>
              <a:t>CB</a:t>
            </a:r>
            <a:endParaRPr lang="en-US" altLang="zh-CN" sz="1800" b="1">
              <a:solidFill>
                <a:srgbClr val="463634"/>
              </a:solidFill>
            </a:endParaRPr>
          </a:p>
        </p:txBody>
      </p:sp>
      <p:sp>
        <p:nvSpPr>
          <p:cNvPr id="20498" name="Text Box 18">
            <a:extLst>
              <a:ext uri="{FF2B5EF4-FFF2-40B4-BE49-F238E27FC236}">
                <a16:creationId xmlns="" xmlns:a16="http://schemas.microsoft.com/office/drawing/2014/main" id="{818224BB-A076-4BDE-8E32-4345F67FA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76203"/>
            <a:ext cx="22860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>
                <a:solidFill>
                  <a:srgbClr val="463634"/>
                </a:solidFill>
                <a:ea typeface="楷体_GB2312" pitchFamily="49" charset="-122"/>
              </a:rPr>
              <a:t>地址总线 </a:t>
            </a:r>
            <a:r>
              <a:rPr lang="en-US" altLang="zh-CN" sz="2400" b="1">
                <a:solidFill>
                  <a:srgbClr val="463634"/>
                </a:solidFill>
                <a:ea typeface="楷体_GB2312" pitchFamily="49" charset="-122"/>
              </a:rPr>
              <a:t>AB</a:t>
            </a:r>
          </a:p>
        </p:txBody>
      </p:sp>
      <p:sp>
        <p:nvSpPr>
          <p:cNvPr id="20499" name="AutoShape 19">
            <a:extLst>
              <a:ext uri="{FF2B5EF4-FFF2-40B4-BE49-F238E27FC236}">
                <a16:creationId xmlns="" xmlns:a16="http://schemas.microsoft.com/office/drawing/2014/main" id="{757060E3-9873-4BD3-8542-17D5EB96F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675" y="1357313"/>
            <a:ext cx="471488" cy="342900"/>
          </a:xfrm>
          <a:prstGeom prst="leftRightArrow">
            <a:avLst>
              <a:gd name="adj1" fmla="val 50000"/>
              <a:gd name="adj2" fmla="val 27500"/>
            </a:avLst>
          </a:prstGeom>
          <a:solidFill>
            <a:srgbClr val="33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>
              <a:solidFill>
                <a:srgbClr val="463634"/>
              </a:solidFill>
            </a:endParaRPr>
          </a:p>
        </p:txBody>
      </p:sp>
      <p:sp>
        <p:nvSpPr>
          <p:cNvPr id="20500" name="Text Box 20">
            <a:extLst>
              <a:ext uri="{FF2B5EF4-FFF2-40B4-BE49-F238E27FC236}">
                <a16:creationId xmlns="" xmlns:a16="http://schemas.microsoft.com/office/drawing/2014/main" id="{E2D4C85B-0059-44DF-9CB4-0AF066998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3" y="866780"/>
            <a:ext cx="447675" cy="1376363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200" b="1">
                <a:solidFill>
                  <a:srgbClr val="FFFFFF"/>
                </a:solidFill>
              </a:rPr>
              <a:t>输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200" b="1">
                <a:solidFill>
                  <a:srgbClr val="FFFFFF"/>
                </a:solidFill>
              </a:rPr>
              <a:t>出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200" b="1">
                <a:solidFill>
                  <a:srgbClr val="FFFFFF"/>
                </a:solidFill>
              </a:rPr>
              <a:t>设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200" b="1">
                <a:solidFill>
                  <a:srgbClr val="FFFFFF"/>
                </a:solidFill>
              </a:rPr>
              <a:t>备</a:t>
            </a:r>
            <a:endParaRPr lang="zh-CN" altLang="en-US" sz="3600">
              <a:solidFill>
                <a:srgbClr val="463634"/>
              </a:solidFill>
            </a:endParaRPr>
          </a:p>
        </p:txBody>
      </p:sp>
      <p:sp>
        <p:nvSpPr>
          <p:cNvPr id="20501" name="AutoShape 21">
            <a:extLst>
              <a:ext uri="{FF2B5EF4-FFF2-40B4-BE49-F238E27FC236}">
                <a16:creationId xmlns="" xmlns:a16="http://schemas.microsoft.com/office/drawing/2014/main" id="{CBC1B9CD-40E2-4C16-BC31-F77890DAA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1" y="2692400"/>
            <a:ext cx="6635751" cy="388938"/>
          </a:xfrm>
          <a:prstGeom prst="leftRightArrow">
            <a:avLst>
              <a:gd name="adj1" fmla="val 52056"/>
              <a:gd name="adj2" fmla="val 65401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>
              <a:solidFill>
                <a:srgbClr val="463634"/>
              </a:solidFill>
            </a:endParaRPr>
          </a:p>
        </p:txBody>
      </p:sp>
      <p:sp>
        <p:nvSpPr>
          <p:cNvPr id="20502" name="AutoShape 22">
            <a:extLst>
              <a:ext uri="{FF2B5EF4-FFF2-40B4-BE49-F238E27FC236}">
                <a16:creationId xmlns="" xmlns:a16="http://schemas.microsoft.com/office/drawing/2014/main" id="{A0F08110-7651-406B-9802-8AAEEE4B6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164" y="3192468"/>
            <a:ext cx="6650037" cy="388937"/>
          </a:xfrm>
          <a:prstGeom prst="leftRightArrow">
            <a:avLst>
              <a:gd name="adj1" fmla="val 52056"/>
              <a:gd name="adj2" fmla="val 70529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>
              <a:solidFill>
                <a:srgbClr val="463634"/>
              </a:solidFill>
            </a:endParaRPr>
          </a:p>
        </p:txBody>
      </p:sp>
      <p:sp>
        <p:nvSpPr>
          <p:cNvPr id="20503" name="AutoShape 23">
            <a:extLst>
              <a:ext uri="{FF2B5EF4-FFF2-40B4-BE49-F238E27FC236}">
                <a16:creationId xmlns="" xmlns:a16="http://schemas.microsoft.com/office/drawing/2014/main" id="{E864C9B2-5B55-42A5-AA1C-936415F36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1" y="2281238"/>
            <a:ext cx="285751" cy="501650"/>
          </a:xfrm>
          <a:prstGeom prst="upArrow">
            <a:avLst>
              <a:gd name="adj1" fmla="val 50000"/>
              <a:gd name="adj2" fmla="val 43889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>
              <a:solidFill>
                <a:srgbClr val="463634"/>
              </a:solidFill>
            </a:endParaRPr>
          </a:p>
        </p:txBody>
      </p:sp>
      <p:sp>
        <p:nvSpPr>
          <p:cNvPr id="20504" name="AutoShape 24">
            <a:extLst>
              <a:ext uri="{FF2B5EF4-FFF2-40B4-BE49-F238E27FC236}">
                <a16:creationId xmlns="" xmlns:a16="http://schemas.microsoft.com/office/drawing/2014/main" id="{0F248141-E458-46AF-B725-B11772BCA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2281238"/>
            <a:ext cx="284163" cy="501650"/>
          </a:xfrm>
          <a:prstGeom prst="upArrow">
            <a:avLst>
              <a:gd name="adj1" fmla="val 50000"/>
              <a:gd name="adj2" fmla="val 44134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>
              <a:solidFill>
                <a:srgbClr val="463634"/>
              </a:solidFill>
            </a:endParaRPr>
          </a:p>
        </p:txBody>
      </p:sp>
      <p:sp>
        <p:nvSpPr>
          <p:cNvPr id="20505" name="AutoShape 25">
            <a:extLst>
              <a:ext uri="{FF2B5EF4-FFF2-40B4-BE49-F238E27FC236}">
                <a16:creationId xmlns="" xmlns:a16="http://schemas.microsoft.com/office/drawing/2014/main" id="{22788C01-5764-453B-A31C-243100D5B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137" y="2281238"/>
            <a:ext cx="284163" cy="501650"/>
          </a:xfrm>
          <a:prstGeom prst="upArrow">
            <a:avLst>
              <a:gd name="adj1" fmla="val 50000"/>
              <a:gd name="adj2" fmla="val 44134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>
              <a:solidFill>
                <a:srgbClr val="463634"/>
              </a:solidFill>
            </a:endParaRPr>
          </a:p>
        </p:txBody>
      </p:sp>
      <p:sp>
        <p:nvSpPr>
          <p:cNvPr id="20506" name="Rectangle 26">
            <a:extLst>
              <a:ext uri="{FF2B5EF4-FFF2-40B4-BE49-F238E27FC236}">
                <a16:creationId xmlns="" xmlns:a16="http://schemas.microsoft.com/office/drawing/2014/main" id="{259AAC05-F4FC-4C69-82EE-F97D57F6E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2741613"/>
            <a:ext cx="112712" cy="80962"/>
          </a:xfrm>
          <a:prstGeom prst="rect">
            <a:avLst/>
          </a:prstGeom>
          <a:solidFill>
            <a:srgbClr val="00CCFF"/>
          </a:solidFill>
          <a:ln w="25400">
            <a:solidFill>
              <a:srgbClr val="00CC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>
              <a:solidFill>
                <a:srgbClr val="463634"/>
              </a:solidFill>
            </a:endParaRPr>
          </a:p>
        </p:txBody>
      </p:sp>
      <p:sp>
        <p:nvSpPr>
          <p:cNvPr id="20507" name="Rectangle 27">
            <a:extLst>
              <a:ext uri="{FF2B5EF4-FFF2-40B4-BE49-F238E27FC236}">
                <a16:creationId xmlns="" xmlns:a16="http://schemas.microsoft.com/office/drawing/2014/main" id="{BD3F8138-114C-43BC-AFA1-A48377800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9" y="2741613"/>
            <a:ext cx="104775" cy="80962"/>
          </a:xfrm>
          <a:prstGeom prst="rect">
            <a:avLst/>
          </a:prstGeom>
          <a:solidFill>
            <a:srgbClr val="00CCFF"/>
          </a:solidFill>
          <a:ln w="25400">
            <a:solidFill>
              <a:srgbClr val="00CC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>
              <a:solidFill>
                <a:srgbClr val="463634"/>
              </a:solidFill>
            </a:endParaRPr>
          </a:p>
        </p:txBody>
      </p:sp>
      <p:sp>
        <p:nvSpPr>
          <p:cNvPr id="20508" name="Rectangle 28">
            <a:extLst>
              <a:ext uri="{FF2B5EF4-FFF2-40B4-BE49-F238E27FC236}">
                <a16:creationId xmlns="" xmlns:a16="http://schemas.microsoft.com/office/drawing/2014/main" id="{B15A82FF-EB61-4628-A482-07502AFAB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565" y="3246443"/>
            <a:ext cx="117475" cy="79375"/>
          </a:xfrm>
          <a:prstGeom prst="rect">
            <a:avLst/>
          </a:prstGeom>
          <a:solidFill>
            <a:srgbClr val="FF9900"/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>
              <a:solidFill>
                <a:srgbClr val="463634"/>
              </a:solidFill>
            </a:endParaRPr>
          </a:p>
        </p:txBody>
      </p:sp>
      <p:sp>
        <p:nvSpPr>
          <p:cNvPr id="20509" name="Rectangle 29">
            <a:extLst>
              <a:ext uri="{FF2B5EF4-FFF2-40B4-BE49-F238E27FC236}">
                <a16:creationId xmlns="" xmlns:a16="http://schemas.microsoft.com/office/drawing/2014/main" id="{4236A42A-6018-4303-9FD4-6296206C6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3" y="3262318"/>
            <a:ext cx="117475" cy="79375"/>
          </a:xfrm>
          <a:prstGeom prst="rect">
            <a:avLst/>
          </a:prstGeom>
          <a:solidFill>
            <a:srgbClr val="FF9900"/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>
              <a:solidFill>
                <a:srgbClr val="463634"/>
              </a:solidFill>
            </a:endParaRPr>
          </a:p>
        </p:txBody>
      </p:sp>
      <p:sp>
        <p:nvSpPr>
          <p:cNvPr id="20510" name="Rectangle 30">
            <a:extLst>
              <a:ext uri="{FF2B5EF4-FFF2-40B4-BE49-F238E27FC236}">
                <a16:creationId xmlns="" xmlns:a16="http://schemas.microsoft.com/office/drawing/2014/main" id="{9192BF27-AC0E-4697-9FCB-506ED2072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265" y="3246443"/>
            <a:ext cx="117475" cy="79375"/>
          </a:xfrm>
          <a:prstGeom prst="rect">
            <a:avLst/>
          </a:prstGeom>
          <a:solidFill>
            <a:srgbClr val="FF9900"/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>
              <a:solidFill>
                <a:srgbClr val="463634"/>
              </a:solidFill>
            </a:endParaRPr>
          </a:p>
        </p:txBody>
      </p:sp>
      <p:sp>
        <p:nvSpPr>
          <p:cNvPr id="20511" name="Rectangle 31">
            <a:extLst>
              <a:ext uri="{FF2B5EF4-FFF2-40B4-BE49-F238E27FC236}">
                <a16:creationId xmlns="" xmlns:a16="http://schemas.microsoft.com/office/drawing/2014/main" id="{8CCC5B4E-AB62-4315-A22B-5D0CD3501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4867" y="2732088"/>
            <a:ext cx="104775" cy="80962"/>
          </a:xfrm>
          <a:prstGeom prst="rect">
            <a:avLst/>
          </a:prstGeom>
          <a:solidFill>
            <a:srgbClr val="00CCFF"/>
          </a:solidFill>
          <a:ln w="25400">
            <a:solidFill>
              <a:srgbClr val="00CC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>
              <a:solidFill>
                <a:srgbClr val="463634"/>
              </a:solidFill>
            </a:endParaRPr>
          </a:p>
        </p:txBody>
      </p:sp>
      <p:sp>
        <p:nvSpPr>
          <p:cNvPr id="20512" name="Rectangle 32">
            <a:extLst>
              <a:ext uri="{FF2B5EF4-FFF2-40B4-BE49-F238E27FC236}">
                <a16:creationId xmlns="" xmlns:a16="http://schemas.microsoft.com/office/drawing/2014/main" id="{9155B38F-1D2E-4A88-B616-13166C84F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6" y="509589"/>
            <a:ext cx="109537" cy="52387"/>
          </a:xfrm>
          <a:prstGeom prst="rect">
            <a:avLst/>
          </a:prstGeom>
          <a:solidFill>
            <a:srgbClr val="FFCC00"/>
          </a:solidFill>
          <a:ln w="25400">
            <a:solidFill>
              <a:srgbClr val="FFCC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>
              <a:solidFill>
                <a:srgbClr val="463634"/>
              </a:solidFill>
            </a:endParaRPr>
          </a:p>
        </p:txBody>
      </p:sp>
      <p:sp>
        <p:nvSpPr>
          <p:cNvPr id="20513" name="Rectangle 33">
            <a:extLst>
              <a:ext uri="{FF2B5EF4-FFF2-40B4-BE49-F238E27FC236}">
                <a16:creationId xmlns="" xmlns:a16="http://schemas.microsoft.com/office/drawing/2014/main" id="{FF490DC7-FA01-4AB9-8F27-726AFA88C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49" y="517530"/>
            <a:ext cx="109539" cy="53975"/>
          </a:xfrm>
          <a:prstGeom prst="rect">
            <a:avLst/>
          </a:prstGeom>
          <a:solidFill>
            <a:srgbClr val="FFCC00"/>
          </a:solidFill>
          <a:ln w="25400">
            <a:solidFill>
              <a:srgbClr val="FFCC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>
              <a:solidFill>
                <a:srgbClr val="463634"/>
              </a:solidFill>
            </a:endParaRPr>
          </a:p>
        </p:txBody>
      </p:sp>
      <p:sp>
        <p:nvSpPr>
          <p:cNvPr id="20514" name="Text Box 34">
            <a:extLst>
              <a:ext uri="{FF2B5EF4-FFF2-40B4-BE49-F238E27FC236}">
                <a16:creationId xmlns="" xmlns:a16="http://schemas.microsoft.com/office/drawing/2014/main" id="{90108952-34F6-4D22-86FB-F8123F161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328617"/>
            <a:ext cx="969963" cy="3252787"/>
          </a:xfrm>
          <a:prstGeom prst="rect">
            <a:avLst/>
          </a:prstGeom>
          <a:solidFill>
            <a:srgbClr val="99CC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2000" tIns="360000" rIns="0" bIns="0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z="4200" b="1">
              <a:solidFill>
                <a:srgbClr val="463634"/>
              </a:solidFill>
            </a:endParaRP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z="2800" b="1">
              <a:solidFill>
                <a:srgbClr val="463634"/>
              </a:solidFill>
            </a:endParaRP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63634"/>
                </a:solidFill>
              </a:rPr>
              <a:t>CPU</a:t>
            </a:r>
            <a:endParaRPr lang="en-US" altLang="zh-CN" sz="1000">
              <a:solidFill>
                <a:srgbClr val="463634"/>
              </a:solidFill>
            </a:endParaRPr>
          </a:p>
        </p:txBody>
      </p:sp>
      <p:sp>
        <p:nvSpPr>
          <p:cNvPr id="20515" name="AutoShape 35">
            <a:extLst>
              <a:ext uri="{FF2B5EF4-FFF2-40B4-BE49-F238E27FC236}">
                <a16:creationId xmlns="" xmlns:a16="http://schemas.microsoft.com/office/drawing/2014/main" id="{DEF3FC58-765D-4303-9F86-90EC17CD8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464" y="534988"/>
            <a:ext cx="288925" cy="336550"/>
          </a:xfrm>
          <a:prstGeom prst="downArrow">
            <a:avLst>
              <a:gd name="adj1" fmla="val 50000"/>
              <a:gd name="adj2" fmla="val 2912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>
              <a:solidFill>
                <a:srgbClr val="463634"/>
              </a:solidFill>
            </a:endParaRPr>
          </a:p>
        </p:txBody>
      </p:sp>
      <p:sp>
        <p:nvSpPr>
          <p:cNvPr id="20516" name="Rectangle 36">
            <a:extLst>
              <a:ext uri="{FF2B5EF4-FFF2-40B4-BE49-F238E27FC236}">
                <a16:creationId xmlns="" xmlns:a16="http://schemas.microsoft.com/office/drawing/2014/main" id="{65F06679-092C-49B3-907C-7013362D7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364" y="522291"/>
            <a:ext cx="111125" cy="53975"/>
          </a:xfrm>
          <a:prstGeom prst="rect">
            <a:avLst/>
          </a:prstGeom>
          <a:solidFill>
            <a:srgbClr val="FFCC00"/>
          </a:solidFill>
          <a:ln w="25400">
            <a:solidFill>
              <a:srgbClr val="FFCC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>
              <a:solidFill>
                <a:srgbClr val="463634"/>
              </a:solidFill>
            </a:endParaRPr>
          </a:p>
        </p:txBody>
      </p:sp>
      <p:grpSp>
        <p:nvGrpSpPr>
          <p:cNvPr id="20517" name="Group 37">
            <a:extLst>
              <a:ext uri="{FF2B5EF4-FFF2-40B4-BE49-F238E27FC236}">
                <a16:creationId xmlns="" xmlns:a16="http://schemas.microsoft.com/office/drawing/2014/main" id="{F4E0A0A7-40A7-4FDE-B5F0-037A13B75894}"/>
              </a:ext>
            </a:extLst>
          </p:cNvPr>
          <p:cNvGrpSpPr>
            <a:grpSpLocks/>
          </p:cNvGrpSpPr>
          <p:nvPr/>
        </p:nvGrpSpPr>
        <p:grpSpPr bwMode="auto">
          <a:xfrm>
            <a:off x="1982790" y="3886201"/>
            <a:ext cx="7923212" cy="1901826"/>
            <a:chOff x="288" y="2922"/>
            <a:chExt cx="4992" cy="1198"/>
          </a:xfrm>
        </p:grpSpPr>
        <p:sp>
          <p:nvSpPr>
            <p:cNvPr id="20518" name="Text Box 38">
              <a:extLst>
                <a:ext uri="{FF2B5EF4-FFF2-40B4-BE49-F238E27FC236}">
                  <a16:creationId xmlns="" xmlns:a16="http://schemas.microsoft.com/office/drawing/2014/main" id="{788A2EDF-71CF-4774-A6EB-99C370ECA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922"/>
              <a:ext cx="4560" cy="1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defTabSz="914400" fontAlgn="base">
                <a:spcBef>
                  <a:spcPct val="0"/>
                </a:spcBef>
                <a:spcAft>
                  <a:spcPct val="30000"/>
                </a:spcAft>
                <a:buClrTx/>
                <a:buSzTx/>
                <a:buNone/>
              </a:pPr>
              <a:r>
                <a:rPr lang="zh-CN" altLang="en-US" sz="2400" b="1" dirty="0">
                  <a:solidFill>
                    <a:srgbClr val="463634"/>
                  </a:solidFill>
                  <a:ea typeface="楷体_GB2312" pitchFamily="49" charset="-122"/>
                </a:rPr>
                <a:t>微机的硬件由</a:t>
              </a:r>
              <a:r>
                <a:rPr lang="en-US" altLang="zh-CN" sz="2400" b="1" dirty="0">
                  <a:solidFill>
                    <a:srgbClr val="3333FF"/>
                  </a:solidFill>
                  <a:ea typeface="楷体_GB2312" pitchFamily="49" charset="-122"/>
                </a:rPr>
                <a:t>CPU</a:t>
              </a:r>
              <a:r>
                <a:rPr lang="zh-CN" altLang="en-US" sz="2400" b="1" dirty="0">
                  <a:solidFill>
                    <a:srgbClr val="463634"/>
                  </a:solidFill>
                  <a:ea typeface="楷体_GB2312" pitchFamily="49" charset="-122"/>
                </a:rPr>
                <a:t>、</a:t>
              </a:r>
              <a:r>
                <a:rPr lang="zh-CN" altLang="en-US" sz="2400" b="1" dirty="0">
                  <a:solidFill>
                    <a:srgbClr val="3333FF"/>
                  </a:solidFill>
                  <a:ea typeface="楷体_GB2312" pitchFamily="49" charset="-122"/>
                </a:rPr>
                <a:t>存储器</a:t>
              </a:r>
              <a:r>
                <a:rPr lang="zh-CN" altLang="en-US" sz="2400" b="1" dirty="0">
                  <a:solidFill>
                    <a:srgbClr val="463634"/>
                  </a:solidFill>
                  <a:ea typeface="楷体_GB2312" pitchFamily="49" charset="-122"/>
                </a:rPr>
                <a:t>、</a:t>
              </a:r>
              <a:r>
                <a:rPr lang="zh-CN" altLang="en-US" sz="2400" b="1" dirty="0">
                  <a:solidFill>
                    <a:srgbClr val="3333FF"/>
                  </a:solidFill>
                  <a:ea typeface="楷体_GB2312" pitchFamily="49" charset="-122"/>
                </a:rPr>
                <a:t>输入</a:t>
              </a:r>
              <a:r>
                <a:rPr lang="en-US" altLang="zh-CN" sz="2400" b="1" dirty="0">
                  <a:solidFill>
                    <a:srgbClr val="3333FF"/>
                  </a:solidFill>
                  <a:ea typeface="楷体_GB2312" pitchFamily="49" charset="-122"/>
                </a:rPr>
                <a:t>/</a:t>
              </a:r>
              <a:r>
                <a:rPr lang="zh-CN" altLang="en-US" sz="2400" b="1" dirty="0">
                  <a:solidFill>
                    <a:srgbClr val="3333FF"/>
                  </a:solidFill>
                  <a:ea typeface="楷体_GB2312" pitchFamily="49" charset="-122"/>
                </a:rPr>
                <a:t>输出设备</a:t>
              </a:r>
              <a:r>
                <a:rPr lang="zh-CN" altLang="en-US" sz="2400" b="1" dirty="0">
                  <a:solidFill>
                    <a:srgbClr val="463634"/>
                  </a:solidFill>
                  <a:ea typeface="楷体_GB2312" pitchFamily="49" charset="-122"/>
                </a:rPr>
                <a:t>构成；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30000"/>
                </a:spcAft>
                <a:buClrTx/>
                <a:buSzTx/>
                <a:buNone/>
              </a:pPr>
              <a:r>
                <a:rPr lang="zh-CN" altLang="en-US" sz="2400" b="1" dirty="0">
                  <a:solidFill>
                    <a:srgbClr val="463634"/>
                  </a:solidFill>
                  <a:ea typeface="楷体_GB2312" pitchFamily="49" charset="-122"/>
                </a:rPr>
                <a:t>输入</a:t>
              </a:r>
              <a:r>
                <a:rPr lang="en-US" altLang="zh-CN" sz="2400" b="1" dirty="0">
                  <a:solidFill>
                    <a:srgbClr val="463634"/>
                  </a:solidFill>
                  <a:ea typeface="楷体_GB2312" pitchFamily="49" charset="-122"/>
                </a:rPr>
                <a:t>/</a:t>
              </a:r>
              <a:r>
                <a:rPr lang="zh-CN" altLang="en-US" sz="2400" b="1" dirty="0">
                  <a:solidFill>
                    <a:srgbClr val="463634"/>
                  </a:solidFill>
                  <a:ea typeface="楷体_GB2312" pitchFamily="49" charset="-122"/>
                </a:rPr>
                <a:t>输出设备通过</a:t>
              </a:r>
              <a:r>
                <a:rPr lang="zh-CN" altLang="en-US" sz="2400" b="1" dirty="0">
                  <a:solidFill>
                    <a:srgbClr val="3333FF"/>
                  </a:solidFill>
                  <a:ea typeface="楷体_GB2312" pitchFamily="49" charset="-122"/>
                </a:rPr>
                <a:t>输入</a:t>
              </a:r>
              <a:r>
                <a:rPr lang="en-US" altLang="zh-CN" sz="2400" b="1" dirty="0">
                  <a:solidFill>
                    <a:srgbClr val="3333FF"/>
                  </a:solidFill>
                  <a:ea typeface="楷体_GB2312" pitchFamily="49" charset="-122"/>
                </a:rPr>
                <a:t>/</a:t>
              </a:r>
              <a:r>
                <a:rPr lang="zh-CN" altLang="en-US" sz="2400" b="1" dirty="0">
                  <a:solidFill>
                    <a:srgbClr val="3333FF"/>
                  </a:solidFill>
                  <a:ea typeface="楷体_GB2312" pitchFamily="49" charset="-122"/>
                </a:rPr>
                <a:t>输出接口</a:t>
              </a:r>
              <a:r>
                <a:rPr lang="zh-CN" altLang="en-US" sz="2400" b="1" dirty="0">
                  <a:solidFill>
                    <a:srgbClr val="463634"/>
                  </a:solidFill>
                  <a:ea typeface="楷体_GB2312" pitchFamily="49" charset="-122"/>
                </a:rPr>
                <a:t>与系统相连；  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30000"/>
                </a:spcAft>
                <a:buClrTx/>
                <a:buSzTx/>
                <a:buNone/>
              </a:pPr>
              <a:r>
                <a:rPr lang="zh-CN" altLang="en-US" sz="2400" b="1" dirty="0">
                  <a:solidFill>
                    <a:srgbClr val="463634"/>
                  </a:solidFill>
                  <a:ea typeface="楷体_GB2312" pitchFamily="49" charset="-122"/>
                </a:rPr>
                <a:t>    </a:t>
              </a:r>
              <a:r>
                <a:rPr lang="en-US" altLang="zh-CN" sz="2400" b="1" dirty="0">
                  <a:solidFill>
                    <a:srgbClr val="463634"/>
                  </a:solidFill>
                  <a:ea typeface="楷体_GB2312" pitchFamily="49" charset="-122"/>
                </a:rPr>
                <a:t>( </a:t>
              </a:r>
              <a:r>
                <a:rPr lang="zh-CN" altLang="en-US" sz="2400" b="1" dirty="0">
                  <a:solidFill>
                    <a:srgbClr val="463634"/>
                  </a:solidFill>
                  <a:ea typeface="楷体_GB2312" pitchFamily="49" charset="-122"/>
                </a:rPr>
                <a:t>输入</a:t>
              </a:r>
              <a:r>
                <a:rPr lang="en-US" altLang="zh-CN" sz="2400" b="1" dirty="0">
                  <a:solidFill>
                    <a:srgbClr val="463634"/>
                  </a:solidFill>
                  <a:ea typeface="楷体_GB2312" pitchFamily="49" charset="-122"/>
                </a:rPr>
                <a:t>/</a:t>
              </a:r>
              <a:r>
                <a:rPr lang="zh-CN" altLang="en-US" sz="2400" b="1" dirty="0">
                  <a:solidFill>
                    <a:srgbClr val="463634"/>
                  </a:solidFill>
                  <a:ea typeface="楷体_GB2312" pitchFamily="49" charset="-122"/>
                </a:rPr>
                <a:t>输出接口简称</a:t>
              </a:r>
              <a:r>
                <a:rPr lang="en-US" altLang="zh-CN" sz="2400" b="1" dirty="0">
                  <a:solidFill>
                    <a:srgbClr val="463634"/>
                  </a:solidFill>
                  <a:ea typeface="楷体_GB2312" pitchFamily="49" charset="-122"/>
                </a:rPr>
                <a:t>I/O</a:t>
              </a:r>
              <a:r>
                <a:rPr lang="zh-CN" altLang="en-US" sz="2400" b="1" dirty="0">
                  <a:solidFill>
                    <a:srgbClr val="463634"/>
                  </a:solidFill>
                  <a:ea typeface="楷体_GB2312" pitchFamily="49" charset="-122"/>
                </a:rPr>
                <a:t>接口 </a:t>
              </a:r>
              <a:r>
                <a:rPr lang="en-US" altLang="zh-CN" sz="2400" b="1" dirty="0">
                  <a:solidFill>
                    <a:srgbClr val="463634"/>
                  </a:solidFill>
                  <a:ea typeface="楷体_GB2312" pitchFamily="49" charset="-122"/>
                </a:rPr>
                <a:t>)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30000"/>
                </a:spcAft>
                <a:buClrTx/>
                <a:buSzTx/>
                <a:buNone/>
              </a:pPr>
              <a:r>
                <a:rPr lang="zh-CN" altLang="en-US" sz="2400" b="1" dirty="0">
                  <a:solidFill>
                    <a:srgbClr val="463634"/>
                  </a:solidFill>
                  <a:ea typeface="楷体_GB2312" pitchFamily="49" charset="-122"/>
                </a:rPr>
                <a:t>各部件通过</a:t>
              </a:r>
              <a:r>
                <a:rPr lang="zh-CN" altLang="en-US" sz="2400" b="1" dirty="0">
                  <a:solidFill>
                    <a:srgbClr val="3333FF"/>
                  </a:solidFill>
                  <a:ea typeface="楷体_GB2312" pitchFamily="49" charset="-122"/>
                </a:rPr>
                <a:t>总线</a:t>
              </a:r>
              <a:r>
                <a:rPr lang="zh-CN" altLang="en-US" sz="2400" b="1" dirty="0">
                  <a:solidFill>
                    <a:srgbClr val="463634"/>
                  </a:solidFill>
                  <a:ea typeface="楷体_GB2312" pitchFamily="49" charset="-122"/>
                </a:rPr>
                <a:t>连接。</a:t>
              </a:r>
              <a:endParaRPr lang="zh-CN" altLang="en-US" sz="2400" dirty="0">
                <a:solidFill>
                  <a:srgbClr val="463634"/>
                </a:solidFill>
              </a:endParaRPr>
            </a:p>
          </p:txBody>
        </p:sp>
        <p:sp>
          <p:nvSpPr>
            <p:cNvPr id="20519" name="Text Box 39">
              <a:extLst>
                <a:ext uri="{FF2B5EF4-FFF2-40B4-BE49-F238E27FC236}">
                  <a16:creationId xmlns="" xmlns:a16="http://schemas.microsoft.com/office/drawing/2014/main" id="{9454F93E-74ED-4CC5-8289-4F6E38E8F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024"/>
              <a:ext cx="336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400" b="1">
                  <a:solidFill>
                    <a:srgbClr val="FF3300"/>
                  </a:solidFill>
                  <a:ea typeface="楷体_GB2312" pitchFamily="49" charset="-122"/>
                </a:rPr>
                <a:t>构成部件</a:t>
              </a:r>
              <a:endParaRPr lang="zh-CN" altLang="en-US" sz="2400">
                <a:solidFill>
                  <a:srgbClr val="463634"/>
                </a:solidFill>
              </a:endParaRPr>
            </a:p>
          </p:txBody>
        </p:sp>
        <p:sp>
          <p:nvSpPr>
            <p:cNvPr id="20520" name="AutoShape 40">
              <a:extLst>
                <a:ext uri="{FF2B5EF4-FFF2-40B4-BE49-F238E27FC236}">
                  <a16:creationId xmlns="" xmlns:a16="http://schemas.microsoft.com/office/drawing/2014/main" id="{9E43D98B-D8EF-4666-8D24-B0A1B668E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2976"/>
              <a:ext cx="144" cy="1104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2800">
                <a:solidFill>
                  <a:srgbClr val="463634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60485" y="430823"/>
            <a:ext cx="1477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第一章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27062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63DF91AD-9479-48C5-A2F1-4428FEEE2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28603"/>
            <a:ext cx="5791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l"/>
            </a:pP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按信号的作用，总线分为三类：</a:t>
            </a:r>
          </a:p>
          <a:p>
            <a:pPr eaLnBrk="1" hangingPunct="1">
              <a:spcBef>
                <a:spcPct val="0"/>
              </a:spcBef>
              <a:spcAft>
                <a:spcPct val="3000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ea typeface="楷体_GB2312" pitchFamily="49" charset="-122"/>
              </a:rPr>
              <a:t>    地址总线、数据总线、控制总线 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="" xmlns:a16="http://schemas.microsoft.com/office/drawing/2014/main" id="{8B120561-DA01-4716-AB12-CFCB2CA0819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295400"/>
            <a:ext cx="7772400" cy="4191000"/>
            <a:chOff x="480" y="528"/>
            <a:chExt cx="4896" cy="2640"/>
          </a:xfrm>
        </p:grpSpPr>
        <p:sp>
          <p:nvSpPr>
            <p:cNvPr id="25604" name="AutoShape 4">
              <a:extLst>
                <a:ext uri="{FF2B5EF4-FFF2-40B4-BE49-F238E27FC236}">
                  <a16:creationId xmlns="" xmlns:a16="http://schemas.microsoft.com/office/drawing/2014/main" id="{0964899D-7587-404C-A240-0829677D3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869"/>
              <a:ext cx="180" cy="254"/>
            </a:xfrm>
            <a:prstGeom prst="downArrow">
              <a:avLst>
                <a:gd name="adj1" fmla="val 50000"/>
                <a:gd name="adj2" fmla="val 3527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5605" name="AutoShape 5">
              <a:extLst>
                <a:ext uri="{FF2B5EF4-FFF2-40B4-BE49-F238E27FC236}">
                  <a16:creationId xmlns="" xmlns:a16="http://schemas.microsoft.com/office/drawing/2014/main" id="{5FC589C4-FA33-427D-B1BE-DE24F744E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870"/>
              <a:ext cx="180" cy="254"/>
            </a:xfrm>
            <a:prstGeom prst="downArrow">
              <a:avLst>
                <a:gd name="adj1" fmla="val 50000"/>
                <a:gd name="adj2" fmla="val 3527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5606" name="AutoShape 6">
              <a:extLst>
                <a:ext uri="{FF2B5EF4-FFF2-40B4-BE49-F238E27FC236}">
                  <a16:creationId xmlns="" xmlns:a16="http://schemas.microsoft.com/office/drawing/2014/main" id="{BB6B7981-36CB-4B9F-B410-789847523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2189"/>
              <a:ext cx="179" cy="852"/>
            </a:xfrm>
            <a:prstGeom prst="upArrow">
              <a:avLst>
                <a:gd name="adj1" fmla="val 56426"/>
                <a:gd name="adj2" fmla="val 54098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5607" name="AutoShape 7">
              <a:extLst>
                <a:ext uri="{FF2B5EF4-FFF2-40B4-BE49-F238E27FC236}">
                  <a16:creationId xmlns="" xmlns:a16="http://schemas.microsoft.com/office/drawing/2014/main" id="{C316BBDF-1E38-4A99-9C60-15F5D6AC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2189"/>
              <a:ext cx="180" cy="852"/>
            </a:xfrm>
            <a:prstGeom prst="upArrow">
              <a:avLst>
                <a:gd name="adj1" fmla="val 56426"/>
                <a:gd name="adj2" fmla="val 53798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5608" name="AutoShape 8">
              <a:extLst>
                <a:ext uri="{FF2B5EF4-FFF2-40B4-BE49-F238E27FC236}">
                  <a16:creationId xmlns="" xmlns:a16="http://schemas.microsoft.com/office/drawing/2014/main" id="{72051B0B-6AB7-44EF-A28A-2865151A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" y="2189"/>
              <a:ext cx="178" cy="852"/>
            </a:xfrm>
            <a:prstGeom prst="upArrow">
              <a:avLst>
                <a:gd name="adj1" fmla="val 56426"/>
                <a:gd name="adj2" fmla="val 54402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5609" name="AutoShape 9">
              <a:extLst>
                <a:ext uri="{FF2B5EF4-FFF2-40B4-BE49-F238E27FC236}">
                  <a16:creationId xmlns="" xmlns:a16="http://schemas.microsoft.com/office/drawing/2014/main" id="{D9B61137-E85C-4168-B190-EC29D38A3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672"/>
              <a:ext cx="4143" cy="293"/>
            </a:xfrm>
            <a:prstGeom prst="rightArrow">
              <a:avLst>
                <a:gd name="adj1" fmla="val 50000"/>
                <a:gd name="adj2" fmla="val 49883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5610" name="Text Box 10">
              <a:extLst>
                <a:ext uri="{FF2B5EF4-FFF2-40B4-BE49-F238E27FC236}">
                  <a16:creationId xmlns="" xmlns:a16="http://schemas.microsoft.com/office/drawing/2014/main" id="{BCED18DC-C928-4A5C-ACBD-65C49ABCA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132"/>
              <a:ext cx="352" cy="1057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8000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宋体" panose="02010600030101010101" pitchFamily="2" charset="-122"/>
                </a:rPr>
                <a:t>存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宋体" panose="02010600030101010101" pitchFamily="2" charset="-122"/>
                </a:rPr>
                <a:t>储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宋体" panose="02010600030101010101" pitchFamily="2" charset="-122"/>
                </a:rPr>
                <a:t>器</a:t>
              </a:r>
              <a:endParaRPr lang="zh-CN" altLang="en-US" sz="1000"/>
            </a:p>
          </p:txBody>
        </p:sp>
        <p:sp>
          <p:nvSpPr>
            <p:cNvPr id="25611" name="Text Box 11">
              <a:extLst>
                <a:ext uri="{FF2B5EF4-FFF2-40B4-BE49-F238E27FC236}">
                  <a16:creationId xmlns="" xmlns:a16="http://schemas.microsoft.com/office/drawing/2014/main" id="{F03961BF-1D7F-4275-83F3-D4DA12571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" y="1126"/>
              <a:ext cx="351" cy="1059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8000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I/O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宋体" panose="02010600030101010101" pitchFamily="2" charset="-122"/>
                </a:rPr>
                <a:t>接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宋体" panose="02010600030101010101" pitchFamily="2" charset="-122"/>
                </a:rPr>
                <a:t>口</a:t>
              </a:r>
              <a:endParaRPr lang="zh-CN" altLang="en-US" sz="1400"/>
            </a:p>
          </p:txBody>
        </p:sp>
        <p:sp>
          <p:nvSpPr>
            <p:cNvPr id="25612" name="AutoShape 12">
              <a:extLst>
                <a:ext uri="{FF2B5EF4-FFF2-40B4-BE49-F238E27FC236}">
                  <a16:creationId xmlns="" xmlns:a16="http://schemas.microsoft.com/office/drawing/2014/main" id="{C34C7921-2AA5-4142-B646-86756BD0A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" y="1493"/>
              <a:ext cx="297" cy="258"/>
            </a:xfrm>
            <a:prstGeom prst="leftRightArrow">
              <a:avLst>
                <a:gd name="adj1" fmla="val 50000"/>
                <a:gd name="adj2" fmla="val 23023"/>
              </a:avLst>
            </a:prstGeom>
            <a:solidFill>
              <a:srgbClr val="3366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5613" name="Text Box 13">
              <a:extLst>
                <a:ext uri="{FF2B5EF4-FFF2-40B4-BE49-F238E27FC236}">
                  <a16:creationId xmlns="" xmlns:a16="http://schemas.microsoft.com/office/drawing/2014/main" id="{49C15DAE-EB27-4F09-938B-DB4629740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5" y="1171"/>
              <a:ext cx="281" cy="1037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输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入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设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备</a:t>
              </a:r>
              <a:endParaRPr lang="zh-CN" altLang="en-US" sz="3600"/>
            </a:p>
          </p:txBody>
        </p:sp>
        <p:sp>
          <p:nvSpPr>
            <p:cNvPr id="25614" name="Oval 14">
              <a:extLst>
                <a:ext uri="{FF2B5EF4-FFF2-40B4-BE49-F238E27FC236}">
                  <a16:creationId xmlns="" xmlns:a16="http://schemas.microsoft.com/office/drawing/2014/main" id="{5E224F7D-66A5-4BBE-A133-47AE96F18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604"/>
              <a:ext cx="44" cy="4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5615" name="Oval 15">
              <a:extLst>
                <a:ext uri="{FF2B5EF4-FFF2-40B4-BE49-F238E27FC236}">
                  <a16:creationId xmlns="" xmlns:a16="http://schemas.microsoft.com/office/drawing/2014/main" id="{F5F67432-CD43-4C1A-8C6B-FC048C00B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1604"/>
              <a:ext cx="44" cy="4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5616" name="Oval 16">
              <a:extLst>
                <a:ext uri="{FF2B5EF4-FFF2-40B4-BE49-F238E27FC236}">
                  <a16:creationId xmlns="" xmlns:a16="http://schemas.microsoft.com/office/drawing/2014/main" id="{5563426F-549C-48C7-8748-D5DC686EA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1598"/>
              <a:ext cx="44" cy="4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5617" name="Text Box 17">
              <a:extLst>
                <a:ext uri="{FF2B5EF4-FFF2-40B4-BE49-F238E27FC236}">
                  <a16:creationId xmlns="" xmlns:a16="http://schemas.microsoft.com/office/drawing/2014/main" id="{A66D0C5F-29B5-420C-AE6C-75F5ABCDF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" y="1123"/>
              <a:ext cx="352" cy="1057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8000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I/O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/>
                <a:t>接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/>
                <a:t>口</a:t>
              </a:r>
              <a:endParaRPr lang="zh-CN" altLang="en-US" sz="1000"/>
            </a:p>
          </p:txBody>
        </p:sp>
        <p:sp>
          <p:nvSpPr>
            <p:cNvPr id="25618" name="Text Box 18">
              <a:extLst>
                <a:ext uri="{FF2B5EF4-FFF2-40B4-BE49-F238E27FC236}">
                  <a16:creationId xmlns="" xmlns:a16="http://schemas.microsoft.com/office/drawing/2014/main" id="{F9C07FFF-5C7C-40F1-8187-E20794D81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" y="2314"/>
              <a:ext cx="139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ea typeface="楷体_GB2312" pitchFamily="49" charset="-122"/>
                </a:rPr>
                <a:t>数据总线 </a:t>
              </a:r>
              <a:r>
                <a:rPr lang="en-US" altLang="zh-CN" sz="2400" b="1">
                  <a:solidFill>
                    <a:srgbClr val="FF3300"/>
                  </a:solidFill>
                  <a:ea typeface="楷体_GB2312" pitchFamily="49" charset="-122"/>
                </a:rPr>
                <a:t>DB</a:t>
              </a:r>
            </a:p>
          </p:txBody>
        </p:sp>
        <p:sp>
          <p:nvSpPr>
            <p:cNvPr id="25619" name="Text Box 19">
              <a:extLst>
                <a:ext uri="{FF2B5EF4-FFF2-40B4-BE49-F238E27FC236}">
                  <a16:creationId xmlns="" xmlns:a16="http://schemas.microsoft.com/office/drawing/2014/main" id="{FD3A595B-E162-4C06-8CC5-EABAC1A00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704"/>
              <a:ext cx="1177" cy="22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ea typeface="楷体_GB2312" pitchFamily="49" charset="-122"/>
                </a:rPr>
                <a:t>控制总线 </a:t>
              </a:r>
              <a:r>
                <a:rPr lang="en-US" altLang="zh-CN" sz="2400" b="1">
                  <a:solidFill>
                    <a:srgbClr val="FF3300"/>
                  </a:solidFill>
                  <a:ea typeface="楷体_GB2312" pitchFamily="49" charset="-122"/>
                </a:rPr>
                <a:t>CB</a:t>
              </a:r>
              <a:endParaRPr lang="en-US" altLang="zh-CN" sz="1800" b="1"/>
            </a:p>
          </p:txBody>
        </p:sp>
        <p:sp>
          <p:nvSpPr>
            <p:cNvPr id="25620" name="Text Box 20">
              <a:extLst>
                <a:ext uri="{FF2B5EF4-FFF2-40B4-BE49-F238E27FC236}">
                  <a16:creationId xmlns="" xmlns:a16="http://schemas.microsoft.com/office/drawing/2014/main" id="{1EBA0157-0AA0-41C2-B596-80183BF83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28"/>
              <a:ext cx="1440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ea typeface="楷体_GB2312" pitchFamily="49" charset="-122"/>
                </a:rPr>
                <a:t>地址总线 </a:t>
              </a:r>
              <a:r>
                <a:rPr lang="en-US" altLang="zh-CN" sz="2400" b="1">
                  <a:solidFill>
                    <a:srgbClr val="FF3300"/>
                  </a:solidFill>
                  <a:ea typeface="楷体_GB2312" pitchFamily="49" charset="-122"/>
                </a:rPr>
                <a:t>AB</a:t>
              </a:r>
              <a:endParaRPr lang="en-US" altLang="zh-CN" sz="2400" b="1">
                <a:ea typeface="楷体_GB2312" pitchFamily="49" charset="-122"/>
              </a:endParaRPr>
            </a:p>
          </p:txBody>
        </p:sp>
        <p:sp>
          <p:nvSpPr>
            <p:cNvPr id="25621" name="AutoShape 21">
              <a:extLst>
                <a:ext uri="{FF2B5EF4-FFF2-40B4-BE49-F238E27FC236}">
                  <a16:creationId xmlns="" xmlns:a16="http://schemas.microsoft.com/office/drawing/2014/main" id="{A3521D84-1192-49C8-966F-29412593E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1493"/>
              <a:ext cx="297" cy="258"/>
            </a:xfrm>
            <a:prstGeom prst="leftRightArrow">
              <a:avLst>
                <a:gd name="adj1" fmla="val 50000"/>
                <a:gd name="adj2" fmla="val 23023"/>
              </a:avLst>
            </a:prstGeom>
            <a:solidFill>
              <a:srgbClr val="33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5622" name="Text Box 22">
              <a:extLst>
                <a:ext uri="{FF2B5EF4-FFF2-40B4-BE49-F238E27FC236}">
                  <a16:creationId xmlns="" xmlns:a16="http://schemas.microsoft.com/office/drawing/2014/main" id="{8AE4879E-691D-48EC-AD70-9E277470B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2" y="1124"/>
              <a:ext cx="282" cy="1036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输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出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设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备</a:t>
              </a:r>
              <a:endParaRPr lang="zh-CN" altLang="en-US" sz="3600"/>
            </a:p>
          </p:txBody>
        </p:sp>
        <p:sp>
          <p:nvSpPr>
            <p:cNvPr id="25623" name="AutoShape 23">
              <a:extLst>
                <a:ext uri="{FF2B5EF4-FFF2-40B4-BE49-F238E27FC236}">
                  <a16:creationId xmlns="" xmlns:a16="http://schemas.microsoft.com/office/drawing/2014/main" id="{42B06604-ECC6-4FC5-ADD9-D37B7899C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" y="2499"/>
              <a:ext cx="4180" cy="292"/>
            </a:xfrm>
            <a:prstGeom prst="leftRightArrow">
              <a:avLst>
                <a:gd name="adj1" fmla="val 52056"/>
                <a:gd name="adj2" fmla="val 5487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5624" name="AutoShape 24">
              <a:extLst>
                <a:ext uri="{FF2B5EF4-FFF2-40B4-BE49-F238E27FC236}">
                  <a16:creationId xmlns="" xmlns:a16="http://schemas.microsoft.com/office/drawing/2014/main" id="{DF165B28-F018-4F7E-B38E-1996713AD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2875"/>
              <a:ext cx="4188" cy="293"/>
            </a:xfrm>
            <a:prstGeom prst="leftRightArrow">
              <a:avLst>
                <a:gd name="adj1" fmla="val 52056"/>
                <a:gd name="adj2" fmla="val 58961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5625" name="AutoShape 25">
              <a:extLst>
                <a:ext uri="{FF2B5EF4-FFF2-40B4-BE49-F238E27FC236}">
                  <a16:creationId xmlns="" xmlns:a16="http://schemas.microsoft.com/office/drawing/2014/main" id="{67667296-CBCC-454E-8A22-A522B9A9F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" y="2189"/>
              <a:ext cx="179" cy="378"/>
            </a:xfrm>
            <a:prstGeom prst="upArrow">
              <a:avLst>
                <a:gd name="adj1" fmla="val 50000"/>
                <a:gd name="adj2" fmla="val 52793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5626" name="AutoShape 26">
              <a:extLst>
                <a:ext uri="{FF2B5EF4-FFF2-40B4-BE49-F238E27FC236}">
                  <a16:creationId xmlns="" xmlns:a16="http://schemas.microsoft.com/office/drawing/2014/main" id="{AF49C81D-C18E-4402-B90A-2E3CBE260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" y="2189"/>
              <a:ext cx="180" cy="378"/>
            </a:xfrm>
            <a:prstGeom prst="upArrow">
              <a:avLst>
                <a:gd name="adj1" fmla="val 50000"/>
                <a:gd name="adj2" fmla="val 525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5627" name="AutoShape 27">
              <a:extLst>
                <a:ext uri="{FF2B5EF4-FFF2-40B4-BE49-F238E27FC236}">
                  <a16:creationId xmlns="" xmlns:a16="http://schemas.microsoft.com/office/drawing/2014/main" id="{3C38C1ED-4B50-4099-9573-19BD9D431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" y="2189"/>
              <a:ext cx="179" cy="378"/>
            </a:xfrm>
            <a:prstGeom prst="upArrow">
              <a:avLst>
                <a:gd name="adj1" fmla="val 50000"/>
                <a:gd name="adj2" fmla="val 52793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5628" name="Rectangle 28">
              <a:extLst>
                <a:ext uri="{FF2B5EF4-FFF2-40B4-BE49-F238E27FC236}">
                  <a16:creationId xmlns="" xmlns:a16="http://schemas.microsoft.com/office/drawing/2014/main" id="{2E09676F-E795-491F-B0C6-3C6B4CEB7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" y="2536"/>
              <a:ext cx="71" cy="61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5629" name="Rectangle 29">
              <a:extLst>
                <a:ext uri="{FF2B5EF4-FFF2-40B4-BE49-F238E27FC236}">
                  <a16:creationId xmlns="" xmlns:a16="http://schemas.microsoft.com/office/drawing/2014/main" id="{10EF1756-172F-4B74-AA1E-E13A39F42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6" y="2536"/>
              <a:ext cx="66" cy="61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5630" name="Rectangle 30">
              <a:extLst>
                <a:ext uri="{FF2B5EF4-FFF2-40B4-BE49-F238E27FC236}">
                  <a16:creationId xmlns="" xmlns:a16="http://schemas.microsoft.com/office/drawing/2014/main" id="{C89352DC-9C30-4F9F-BD86-B170399E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2916"/>
              <a:ext cx="74" cy="60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5631" name="Rectangle 31">
              <a:extLst>
                <a:ext uri="{FF2B5EF4-FFF2-40B4-BE49-F238E27FC236}">
                  <a16:creationId xmlns="" xmlns:a16="http://schemas.microsoft.com/office/drawing/2014/main" id="{AA3C9397-3E2E-45A0-B982-DFF9FBF73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" y="2928"/>
              <a:ext cx="73" cy="60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5632" name="Rectangle 32">
              <a:extLst>
                <a:ext uri="{FF2B5EF4-FFF2-40B4-BE49-F238E27FC236}">
                  <a16:creationId xmlns="" xmlns:a16="http://schemas.microsoft.com/office/drawing/2014/main" id="{8639035D-C15A-4DBA-A5ED-3CE878F30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" y="2916"/>
              <a:ext cx="75" cy="60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5633" name="Rectangle 33">
              <a:extLst>
                <a:ext uri="{FF2B5EF4-FFF2-40B4-BE49-F238E27FC236}">
                  <a16:creationId xmlns="" xmlns:a16="http://schemas.microsoft.com/office/drawing/2014/main" id="{B35DECF4-3979-4ECB-BF9F-1F7D5A0BC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2528"/>
              <a:ext cx="66" cy="61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5634" name="Rectangle 34">
              <a:extLst>
                <a:ext uri="{FF2B5EF4-FFF2-40B4-BE49-F238E27FC236}">
                  <a16:creationId xmlns="" xmlns:a16="http://schemas.microsoft.com/office/drawing/2014/main" id="{0B27088A-5C71-4796-A5BA-DB2BF2A0F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" y="854"/>
              <a:ext cx="69" cy="40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5635" name="Rectangle 35">
              <a:extLst>
                <a:ext uri="{FF2B5EF4-FFF2-40B4-BE49-F238E27FC236}">
                  <a16:creationId xmlns="" xmlns:a16="http://schemas.microsoft.com/office/drawing/2014/main" id="{EA0F3E32-D215-418F-9574-293BEFB15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860"/>
              <a:ext cx="69" cy="41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5636" name="Text Box 36">
              <a:extLst>
                <a:ext uri="{FF2B5EF4-FFF2-40B4-BE49-F238E27FC236}">
                  <a16:creationId xmlns="" xmlns:a16="http://schemas.microsoft.com/office/drawing/2014/main" id="{C1DA175E-2456-45F2-A267-1628BB1E8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718"/>
              <a:ext cx="612" cy="2450"/>
            </a:xfrm>
            <a:prstGeom prst="rect">
              <a:avLst/>
            </a:prstGeom>
            <a:solidFill>
              <a:srgbClr val="99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2000" tIns="36000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4200" b="1"/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/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/>
                <a:t>CPU</a:t>
              </a:r>
              <a:endParaRPr lang="en-US" altLang="zh-CN" sz="1000"/>
            </a:p>
          </p:txBody>
        </p:sp>
        <p:sp>
          <p:nvSpPr>
            <p:cNvPr id="25637" name="AutoShape 37">
              <a:extLst>
                <a:ext uri="{FF2B5EF4-FFF2-40B4-BE49-F238E27FC236}">
                  <a16:creationId xmlns="" xmlns:a16="http://schemas.microsoft.com/office/drawing/2014/main" id="{848975D1-CE62-4450-83A3-D85AEF663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873"/>
              <a:ext cx="180" cy="254"/>
            </a:xfrm>
            <a:prstGeom prst="downArrow">
              <a:avLst>
                <a:gd name="adj1" fmla="val 50000"/>
                <a:gd name="adj2" fmla="val 3527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5638" name="Rectangle 38">
              <a:extLst>
                <a:ext uri="{FF2B5EF4-FFF2-40B4-BE49-F238E27FC236}">
                  <a16:creationId xmlns="" xmlns:a16="http://schemas.microsoft.com/office/drawing/2014/main" id="{F574E5BC-E014-433B-B265-0BCEA30F0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" y="864"/>
              <a:ext cx="69" cy="41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</p:grpSp>
    </p:spTree>
    <p:custDataLst>
      <p:tags r:id="rId1"/>
    </p:custDataLst>
  </p:cSld>
  <p:clrMapOvr>
    <a:masterClrMapping/>
  </p:clrMapOvr>
  <p:transition advTm="79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="" xmlns:a16="http://schemas.microsoft.com/office/drawing/2014/main" id="{2B654A33-31A8-442D-8A89-D197CF3C6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439" y="378049"/>
            <a:ext cx="6097588" cy="14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地址总线 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AB </a:t>
            </a:r>
            <a:r>
              <a:rPr lang="en-US" altLang="zh-CN" sz="2400" b="1" dirty="0">
                <a:ea typeface="楷体_GB2312" pitchFamily="49" charset="-122"/>
              </a:rPr>
              <a:t>( Address  Bus) </a:t>
            </a:r>
            <a:r>
              <a:rPr lang="zh-CN" altLang="en-US" sz="2400" b="1" dirty="0">
                <a:ea typeface="楷体_GB2312" pitchFamily="49" charset="-122"/>
              </a:rPr>
              <a:t>：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单向</a:t>
            </a:r>
            <a:endParaRPr lang="zh-CN" altLang="en-US" sz="2400" b="1" dirty="0">
              <a:ea typeface="楷体_GB2312" pitchFamily="49" charset="-122"/>
            </a:endParaRPr>
          </a:p>
          <a:p>
            <a:pPr lvl="1" algn="just" eaLnBrk="1" hangingPunct="1"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zh-CN" altLang="en-US" sz="2400" b="1" dirty="0">
                <a:ea typeface="楷体_GB2312" pitchFamily="49" charset="-122"/>
              </a:rPr>
              <a:t>用来传送</a:t>
            </a:r>
            <a:r>
              <a:rPr lang="en-US" altLang="zh-CN" sz="2400" b="1" dirty="0">
                <a:ea typeface="楷体_GB2312" pitchFamily="49" charset="-122"/>
              </a:rPr>
              <a:t>CPU</a:t>
            </a:r>
            <a:r>
              <a:rPr lang="zh-CN" altLang="en-US" sz="2400" b="1" dirty="0">
                <a:ea typeface="楷体_GB2312" pitchFamily="49" charset="-122"/>
              </a:rPr>
              <a:t>输出的地址信号，</a:t>
            </a:r>
          </a:p>
          <a:p>
            <a:pPr lvl="1" algn="just" eaLnBrk="1" hangingPunct="1"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zh-CN" altLang="en-US" sz="2400" b="1" dirty="0">
                <a:ea typeface="楷体_GB2312" pitchFamily="49" charset="-122"/>
              </a:rPr>
              <a:t>确定被访问的存储单元、</a:t>
            </a:r>
            <a:r>
              <a:rPr lang="en-US" altLang="zh-CN" sz="2400" b="1" dirty="0">
                <a:ea typeface="楷体_GB2312" pitchFamily="49" charset="-122"/>
              </a:rPr>
              <a:t>I/O</a:t>
            </a:r>
            <a:r>
              <a:rPr lang="zh-CN" altLang="en-US" sz="2400" b="1" dirty="0">
                <a:ea typeface="楷体_GB2312" pitchFamily="49" charset="-122"/>
              </a:rPr>
              <a:t>端口。</a:t>
            </a:r>
            <a:endParaRPr lang="zh-CN" altLang="en-US" sz="2400" b="1" dirty="0"/>
          </a:p>
        </p:txBody>
      </p:sp>
      <p:grpSp>
        <p:nvGrpSpPr>
          <p:cNvPr id="2" name="Group 3">
            <a:extLst>
              <a:ext uri="{FF2B5EF4-FFF2-40B4-BE49-F238E27FC236}">
                <a16:creationId xmlns="" xmlns:a16="http://schemas.microsoft.com/office/drawing/2014/main" id="{7CBC00A6-411F-4313-9180-91C63742FB9D}"/>
              </a:ext>
            </a:extLst>
          </p:cNvPr>
          <p:cNvGrpSpPr>
            <a:grpSpLocks/>
          </p:cNvGrpSpPr>
          <p:nvPr/>
        </p:nvGrpSpPr>
        <p:grpSpPr bwMode="auto">
          <a:xfrm>
            <a:off x="2668588" y="2061830"/>
            <a:ext cx="7772400" cy="4191000"/>
            <a:chOff x="528" y="1056"/>
            <a:chExt cx="4896" cy="2640"/>
          </a:xfrm>
        </p:grpSpPr>
        <p:sp>
          <p:nvSpPr>
            <p:cNvPr id="26628" name="AutoShape 4">
              <a:extLst>
                <a:ext uri="{FF2B5EF4-FFF2-40B4-BE49-F238E27FC236}">
                  <a16:creationId xmlns="" xmlns:a16="http://schemas.microsoft.com/office/drawing/2014/main" id="{F1D7C61C-77F3-4CA6-B890-4FF42269C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1401"/>
              <a:ext cx="180" cy="254"/>
            </a:xfrm>
            <a:prstGeom prst="downArrow">
              <a:avLst>
                <a:gd name="adj1" fmla="val 50000"/>
                <a:gd name="adj2" fmla="val 3527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6629" name="AutoShape 5">
              <a:extLst>
                <a:ext uri="{FF2B5EF4-FFF2-40B4-BE49-F238E27FC236}">
                  <a16:creationId xmlns="" xmlns:a16="http://schemas.microsoft.com/office/drawing/2014/main" id="{31999006-654E-45BE-B38C-410F8A395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" y="1397"/>
              <a:ext cx="180" cy="254"/>
            </a:xfrm>
            <a:prstGeom prst="downArrow">
              <a:avLst>
                <a:gd name="adj1" fmla="val 50000"/>
                <a:gd name="adj2" fmla="val 3527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6630" name="AutoShape 6">
              <a:extLst>
                <a:ext uri="{FF2B5EF4-FFF2-40B4-BE49-F238E27FC236}">
                  <a16:creationId xmlns="" xmlns:a16="http://schemas.microsoft.com/office/drawing/2014/main" id="{249E396B-317A-4BB4-8AC2-AF37ECF7E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1398"/>
              <a:ext cx="180" cy="254"/>
            </a:xfrm>
            <a:prstGeom prst="downArrow">
              <a:avLst>
                <a:gd name="adj1" fmla="val 50000"/>
                <a:gd name="adj2" fmla="val 3527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6631" name="AutoShape 7">
              <a:extLst>
                <a:ext uri="{FF2B5EF4-FFF2-40B4-BE49-F238E27FC236}">
                  <a16:creationId xmlns="" xmlns:a16="http://schemas.microsoft.com/office/drawing/2014/main" id="{220FA194-18BE-4FA1-8230-3E1CC420F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717"/>
              <a:ext cx="179" cy="852"/>
            </a:xfrm>
            <a:prstGeom prst="upArrow">
              <a:avLst>
                <a:gd name="adj1" fmla="val 56426"/>
                <a:gd name="adj2" fmla="val 54098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6632" name="AutoShape 8">
              <a:extLst>
                <a:ext uri="{FF2B5EF4-FFF2-40B4-BE49-F238E27FC236}">
                  <a16:creationId xmlns="" xmlns:a16="http://schemas.microsoft.com/office/drawing/2014/main" id="{E7631A71-A97B-41B4-B1CB-7D3237C3B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" y="2717"/>
              <a:ext cx="180" cy="852"/>
            </a:xfrm>
            <a:prstGeom prst="upArrow">
              <a:avLst>
                <a:gd name="adj1" fmla="val 56426"/>
                <a:gd name="adj2" fmla="val 53798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6633" name="AutoShape 9">
              <a:extLst>
                <a:ext uri="{FF2B5EF4-FFF2-40B4-BE49-F238E27FC236}">
                  <a16:creationId xmlns="" xmlns:a16="http://schemas.microsoft.com/office/drawing/2014/main" id="{57AE85C1-0AB6-40FF-A9F7-E60107C68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" y="2717"/>
              <a:ext cx="178" cy="852"/>
            </a:xfrm>
            <a:prstGeom prst="upArrow">
              <a:avLst>
                <a:gd name="adj1" fmla="val 56426"/>
                <a:gd name="adj2" fmla="val 54402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6634" name="AutoShape 10">
              <a:extLst>
                <a:ext uri="{FF2B5EF4-FFF2-40B4-BE49-F238E27FC236}">
                  <a16:creationId xmlns="" xmlns:a16="http://schemas.microsoft.com/office/drawing/2014/main" id="{3CD1D0FB-08D7-4655-A1C8-B29A9E5AE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" y="1200"/>
              <a:ext cx="4143" cy="293"/>
            </a:xfrm>
            <a:prstGeom prst="rightArrow">
              <a:avLst>
                <a:gd name="adj1" fmla="val 50000"/>
                <a:gd name="adj2" fmla="val 49883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6635" name="Text Box 11">
              <a:extLst>
                <a:ext uri="{FF2B5EF4-FFF2-40B4-BE49-F238E27FC236}">
                  <a16:creationId xmlns="" xmlns:a16="http://schemas.microsoft.com/office/drawing/2014/main" id="{D53F3BAD-0988-4F4D-A23F-4803E8D1F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1660"/>
              <a:ext cx="352" cy="1057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8000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宋体" panose="02010600030101010101" pitchFamily="2" charset="-122"/>
                </a:rPr>
                <a:t>存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宋体" panose="02010600030101010101" pitchFamily="2" charset="-122"/>
                </a:rPr>
                <a:t>储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宋体" panose="02010600030101010101" pitchFamily="2" charset="-122"/>
                </a:rPr>
                <a:t>器</a:t>
              </a:r>
              <a:endParaRPr lang="zh-CN" altLang="en-US" sz="1000"/>
            </a:p>
          </p:txBody>
        </p:sp>
        <p:sp>
          <p:nvSpPr>
            <p:cNvPr id="26636" name="Text Box 12">
              <a:extLst>
                <a:ext uri="{FF2B5EF4-FFF2-40B4-BE49-F238E27FC236}">
                  <a16:creationId xmlns="" xmlns:a16="http://schemas.microsoft.com/office/drawing/2014/main" id="{CA7554F9-6A9C-431D-A1B7-08ECAF864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" y="1654"/>
              <a:ext cx="351" cy="1059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8000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I/O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宋体" panose="02010600030101010101" pitchFamily="2" charset="-122"/>
                </a:rPr>
                <a:t>接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宋体" panose="02010600030101010101" pitchFamily="2" charset="-122"/>
                </a:rPr>
                <a:t>口</a:t>
              </a:r>
              <a:endParaRPr lang="zh-CN" altLang="en-US" sz="1400"/>
            </a:p>
          </p:txBody>
        </p:sp>
        <p:sp>
          <p:nvSpPr>
            <p:cNvPr id="26637" name="AutoShape 13">
              <a:extLst>
                <a:ext uri="{FF2B5EF4-FFF2-40B4-BE49-F238E27FC236}">
                  <a16:creationId xmlns="" xmlns:a16="http://schemas.microsoft.com/office/drawing/2014/main" id="{9FDCD1ED-5D0D-4B48-8ECC-4DC7298DC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" y="2021"/>
              <a:ext cx="297" cy="258"/>
            </a:xfrm>
            <a:prstGeom prst="leftRightArrow">
              <a:avLst>
                <a:gd name="adj1" fmla="val 50000"/>
                <a:gd name="adj2" fmla="val 23023"/>
              </a:avLst>
            </a:prstGeom>
            <a:solidFill>
              <a:srgbClr val="3366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6638" name="Text Box 14">
              <a:extLst>
                <a:ext uri="{FF2B5EF4-FFF2-40B4-BE49-F238E27FC236}">
                  <a16:creationId xmlns="" xmlns:a16="http://schemas.microsoft.com/office/drawing/2014/main" id="{92D8FF2C-B748-4B96-86BF-B4918C62A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" y="1699"/>
              <a:ext cx="281" cy="1037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输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入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设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备</a:t>
              </a:r>
              <a:endParaRPr lang="zh-CN" altLang="en-US" sz="3600"/>
            </a:p>
          </p:txBody>
        </p:sp>
        <p:sp>
          <p:nvSpPr>
            <p:cNvPr id="26639" name="Oval 15">
              <a:extLst>
                <a:ext uri="{FF2B5EF4-FFF2-40B4-BE49-F238E27FC236}">
                  <a16:creationId xmlns="" xmlns:a16="http://schemas.microsoft.com/office/drawing/2014/main" id="{627EEF29-2167-4718-B17C-2372119A2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2132"/>
              <a:ext cx="44" cy="4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6640" name="Oval 16">
              <a:extLst>
                <a:ext uri="{FF2B5EF4-FFF2-40B4-BE49-F238E27FC236}">
                  <a16:creationId xmlns="" xmlns:a16="http://schemas.microsoft.com/office/drawing/2014/main" id="{D2595D5B-60CD-4B88-B4DD-A46556EF6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8" y="2132"/>
              <a:ext cx="44" cy="4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6641" name="Oval 17">
              <a:extLst>
                <a:ext uri="{FF2B5EF4-FFF2-40B4-BE49-F238E27FC236}">
                  <a16:creationId xmlns="" xmlns:a16="http://schemas.microsoft.com/office/drawing/2014/main" id="{D372D6A7-2BD7-488B-9EB9-14398884D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2126"/>
              <a:ext cx="44" cy="4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6642" name="Text Box 18">
              <a:extLst>
                <a:ext uri="{FF2B5EF4-FFF2-40B4-BE49-F238E27FC236}">
                  <a16:creationId xmlns="" xmlns:a16="http://schemas.microsoft.com/office/drawing/2014/main" id="{78B8FCDF-0DFD-4C60-BBAC-93BE65FE6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" y="1651"/>
              <a:ext cx="352" cy="1057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8000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I/O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/>
                <a:t>接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/>
                <a:t>口</a:t>
              </a:r>
              <a:endParaRPr lang="zh-CN" altLang="en-US" sz="1000"/>
            </a:p>
          </p:txBody>
        </p:sp>
        <p:sp>
          <p:nvSpPr>
            <p:cNvPr id="26643" name="Text Box 19">
              <a:extLst>
                <a:ext uri="{FF2B5EF4-FFF2-40B4-BE49-F238E27FC236}">
                  <a16:creationId xmlns="" xmlns:a16="http://schemas.microsoft.com/office/drawing/2014/main" id="{58085BF7-5854-4E69-8A43-9DFBD2663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2842"/>
              <a:ext cx="139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数据总线 </a:t>
              </a:r>
              <a:r>
                <a:rPr lang="en-US" altLang="zh-CN" sz="2400" b="1">
                  <a:ea typeface="楷体_GB2312" pitchFamily="49" charset="-122"/>
                </a:rPr>
                <a:t>DB</a:t>
              </a:r>
            </a:p>
          </p:txBody>
        </p:sp>
        <p:sp>
          <p:nvSpPr>
            <p:cNvPr id="26644" name="Text Box 20">
              <a:extLst>
                <a:ext uri="{FF2B5EF4-FFF2-40B4-BE49-F238E27FC236}">
                  <a16:creationId xmlns="" xmlns:a16="http://schemas.microsoft.com/office/drawing/2014/main" id="{17D3D603-EF90-487F-9488-508484291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232"/>
              <a:ext cx="1177" cy="22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控制总线 </a:t>
              </a:r>
              <a:r>
                <a:rPr lang="en-US" altLang="zh-CN" sz="2400" b="1">
                  <a:ea typeface="楷体_GB2312" pitchFamily="49" charset="-122"/>
                </a:rPr>
                <a:t>CB</a:t>
              </a:r>
              <a:endParaRPr lang="en-US" altLang="zh-CN" sz="1800" b="1"/>
            </a:p>
          </p:txBody>
        </p:sp>
        <p:sp>
          <p:nvSpPr>
            <p:cNvPr id="26645" name="Text Box 21">
              <a:extLst>
                <a:ext uri="{FF2B5EF4-FFF2-40B4-BE49-F238E27FC236}">
                  <a16:creationId xmlns="" xmlns:a16="http://schemas.microsoft.com/office/drawing/2014/main" id="{D7725076-7E38-436C-8CE8-431033D36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056"/>
              <a:ext cx="1440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ea typeface="楷体_GB2312" pitchFamily="49" charset="-122"/>
                </a:rPr>
                <a:t>地址总线 </a:t>
              </a:r>
              <a:r>
                <a:rPr lang="en-US" altLang="zh-CN" sz="2400" b="1">
                  <a:solidFill>
                    <a:srgbClr val="FF3300"/>
                  </a:solidFill>
                  <a:ea typeface="楷体_GB2312" pitchFamily="49" charset="-122"/>
                </a:rPr>
                <a:t>AB</a:t>
              </a:r>
              <a:endParaRPr lang="en-US" altLang="zh-CN" sz="2400" b="1">
                <a:ea typeface="楷体_GB2312" pitchFamily="49" charset="-122"/>
              </a:endParaRPr>
            </a:p>
          </p:txBody>
        </p:sp>
        <p:sp>
          <p:nvSpPr>
            <p:cNvPr id="26646" name="AutoShape 22">
              <a:extLst>
                <a:ext uri="{FF2B5EF4-FFF2-40B4-BE49-F238E27FC236}">
                  <a16:creationId xmlns="" xmlns:a16="http://schemas.microsoft.com/office/drawing/2014/main" id="{E99C7180-B9A5-45A2-AE6A-1A16FAF92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021"/>
              <a:ext cx="297" cy="258"/>
            </a:xfrm>
            <a:prstGeom prst="leftRightArrow">
              <a:avLst>
                <a:gd name="adj1" fmla="val 50000"/>
                <a:gd name="adj2" fmla="val 23023"/>
              </a:avLst>
            </a:prstGeom>
            <a:solidFill>
              <a:srgbClr val="33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6647" name="Text Box 23">
              <a:extLst>
                <a:ext uri="{FF2B5EF4-FFF2-40B4-BE49-F238E27FC236}">
                  <a16:creationId xmlns="" xmlns:a16="http://schemas.microsoft.com/office/drawing/2014/main" id="{149CEBD5-9C3B-4F43-8FAF-A4E48C1FD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1652"/>
              <a:ext cx="282" cy="1036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输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出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设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备</a:t>
              </a:r>
              <a:endParaRPr lang="zh-CN" altLang="en-US" sz="3600"/>
            </a:p>
          </p:txBody>
        </p:sp>
        <p:sp>
          <p:nvSpPr>
            <p:cNvPr id="26648" name="AutoShape 24">
              <a:extLst>
                <a:ext uri="{FF2B5EF4-FFF2-40B4-BE49-F238E27FC236}">
                  <a16:creationId xmlns="" xmlns:a16="http://schemas.microsoft.com/office/drawing/2014/main" id="{8C34CAFD-9755-46C2-B908-63EFBA475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3027"/>
              <a:ext cx="4180" cy="292"/>
            </a:xfrm>
            <a:prstGeom prst="leftRightArrow">
              <a:avLst>
                <a:gd name="adj1" fmla="val 52056"/>
                <a:gd name="adj2" fmla="val 5487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6649" name="AutoShape 25">
              <a:extLst>
                <a:ext uri="{FF2B5EF4-FFF2-40B4-BE49-F238E27FC236}">
                  <a16:creationId xmlns="" xmlns:a16="http://schemas.microsoft.com/office/drawing/2014/main" id="{393B2673-A0E8-4B98-97D9-48059E121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3403"/>
              <a:ext cx="4188" cy="293"/>
            </a:xfrm>
            <a:prstGeom prst="leftRightArrow">
              <a:avLst>
                <a:gd name="adj1" fmla="val 52056"/>
                <a:gd name="adj2" fmla="val 58961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6650" name="AutoShape 26">
              <a:extLst>
                <a:ext uri="{FF2B5EF4-FFF2-40B4-BE49-F238E27FC236}">
                  <a16:creationId xmlns="" xmlns:a16="http://schemas.microsoft.com/office/drawing/2014/main" id="{8DFAFBC5-4D59-480C-9642-A8FC33902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2717"/>
              <a:ext cx="179" cy="378"/>
            </a:xfrm>
            <a:prstGeom prst="upArrow">
              <a:avLst>
                <a:gd name="adj1" fmla="val 50000"/>
                <a:gd name="adj2" fmla="val 52793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6651" name="AutoShape 27">
              <a:extLst>
                <a:ext uri="{FF2B5EF4-FFF2-40B4-BE49-F238E27FC236}">
                  <a16:creationId xmlns="" xmlns:a16="http://schemas.microsoft.com/office/drawing/2014/main" id="{AE5A57F6-E597-468A-B125-E19D3F8D3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" y="2717"/>
              <a:ext cx="180" cy="378"/>
            </a:xfrm>
            <a:prstGeom prst="upArrow">
              <a:avLst>
                <a:gd name="adj1" fmla="val 50000"/>
                <a:gd name="adj2" fmla="val 525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6652" name="AutoShape 28">
              <a:extLst>
                <a:ext uri="{FF2B5EF4-FFF2-40B4-BE49-F238E27FC236}">
                  <a16:creationId xmlns="" xmlns:a16="http://schemas.microsoft.com/office/drawing/2014/main" id="{4392DE9B-FA7D-4D88-9489-564E421B1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" y="2717"/>
              <a:ext cx="179" cy="378"/>
            </a:xfrm>
            <a:prstGeom prst="upArrow">
              <a:avLst>
                <a:gd name="adj1" fmla="val 50000"/>
                <a:gd name="adj2" fmla="val 52793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6653" name="Rectangle 29">
              <a:extLst>
                <a:ext uri="{FF2B5EF4-FFF2-40B4-BE49-F238E27FC236}">
                  <a16:creationId xmlns="" xmlns:a16="http://schemas.microsoft.com/office/drawing/2014/main" id="{57C32C26-F47B-47EF-8B9F-78C1A4F88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3064"/>
              <a:ext cx="71" cy="61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6654" name="Rectangle 30">
              <a:extLst>
                <a:ext uri="{FF2B5EF4-FFF2-40B4-BE49-F238E27FC236}">
                  <a16:creationId xmlns="" xmlns:a16="http://schemas.microsoft.com/office/drawing/2014/main" id="{C55E0238-CC0F-4AE5-8B03-15742A9D5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3064"/>
              <a:ext cx="66" cy="61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6655" name="Rectangle 31">
              <a:extLst>
                <a:ext uri="{FF2B5EF4-FFF2-40B4-BE49-F238E27FC236}">
                  <a16:creationId xmlns="" xmlns:a16="http://schemas.microsoft.com/office/drawing/2014/main" id="{BF51932A-574D-4F8E-A648-9C70F0C47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" y="3444"/>
              <a:ext cx="74" cy="60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6656" name="Rectangle 32">
              <a:extLst>
                <a:ext uri="{FF2B5EF4-FFF2-40B4-BE49-F238E27FC236}">
                  <a16:creationId xmlns="" xmlns:a16="http://schemas.microsoft.com/office/drawing/2014/main" id="{7B4F7820-EE44-4512-B1B9-8716AF017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3456"/>
              <a:ext cx="73" cy="60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6657" name="Rectangle 33">
              <a:extLst>
                <a:ext uri="{FF2B5EF4-FFF2-40B4-BE49-F238E27FC236}">
                  <a16:creationId xmlns="" xmlns:a16="http://schemas.microsoft.com/office/drawing/2014/main" id="{0E4E0035-747B-4FB5-B392-DE5B18789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3444"/>
              <a:ext cx="75" cy="60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6658" name="Rectangle 34">
              <a:extLst>
                <a:ext uri="{FF2B5EF4-FFF2-40B4-BE49-F238E27FC236}">
                  <a16:creationId xmlns="" xmlns:a16="http://schemas.microsoft.com/office/drawing/2014/main" id="{860826E4-9651-4627-9342-94C2FEC78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" y="3056"/>
              <a:ext cx="66" cy="61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6659" name="Rectangle 35">
              <a:extLst>
                <a:ext uri="{FF2B5EF4-FFF2-40B4-BE49-F238E27FC236}">
                  <a16:creationId xmlns="" xmlns:a16="http://schemas.microsoft.com/office/drawing/2014/main" id="{7A7699D8-29F2-49BD-9FFE-90F9FD1C3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" y="1382"/>
              <a:ext cx="69" cy="40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6660" name="Rectangle 36">
              <a:extLst>
                <a:ext uri="{FF2B5EF4-FFF2-40B4-BE49-F238E27FC236}">
                  <a16:creationId xmlns="" xmlns:a16="http://schemas.microsoft.com/office/drawing/2014/main" id="{0DA3952C-5E09-49BE-B331-E53BAF572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1388"/>
              <a:ext cx="69" cy="41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6661" name="Text Box 37">
              <a:extLst>
                <a:ext uri="{FF2B5EF4-FFF2-40B4-BE49-F238E27FC236}">
                  <a16:creationId xmlns="" xmlns:a16="http://schemas.microsoft.com/office/drawing/2014/main" id="{05616A57-9AD1-4636-A364-26CA1025C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46"/>
              <a:ext cx="612" cy="2450"/>
            </a:xfrm>
            <a:prstGeom prst="rect">
              <a:avLst/>
            </a:prstGeom>
            <a:solidFill>
              <a:srgbClr val="99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2000" tIns="36000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4200" b="1" dirty="0"/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 dirty="0"/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CPU</a:t>
              </a:r>
              <a:endParaRPr lang="en-US" altLang="zh-CN" sz="1000" dirty="0"/>
            </a:p>
          </p:txBody>
        </p:sp>
        <p:sp>
          <p:nvSpPr>
            <p:cNvPr id="26662" name="Rectangle 38">
              <a:extLst>
                <a:ext uri="{FF2B5EF4-FFF2-40B4-BE49-F238E27FC236}">
                  <a16:creationId xmlns="" xmlns:a16="http://schemas.microsoft.com/office/drawing/2014/main" id="{DC60E2AE-7F82-46B7-B644-D9A4B9A26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1392"/>
              <a:ext cx="69" cy="41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</p:grpSp>
    </p:spTree>
    <p:custDataLst>
      <p:tags r:id="rId1"/>
    </p:custDataLst>
  </p:cSld>
  <p:clrMapOvr>
    <a:masterClrMapping/>
  </p:clrMapOvr>
  <p:transition advTm="235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Sakura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33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36000" tIns="46800" rIns="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33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36000" tIns="46800" rIns="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akura 1">
        <a:dk1>
          <a:srgbClr val="463634"/>
        </a:dk1>
        <a:lt1>
          <a:srgbClr val="AA947E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D2C8C0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2">
        <a:dk1>
          <a:srgbClr val="463634"/>
        </a:dk1>
        <a:lt1>
          <a:srgbClr val="FFFFCC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FFFFE2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Sakura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33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36000" tIns="46800" rIns="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33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36000" tIns="46800" rIns="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akura 1">
        <a:dk1>
          <a:srgbClr val="463634"/>
        </a:dk1>
        <a:lt1>
          <a:srgbClr val="AA947E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D2C8C0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2">
        <a:dk1>
          <a:srgbClr val="463634"/>
        </a:dk1>
        <a:lt1>
          <a:srgbClr val="FFFFCC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FFFFE2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2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6.xml><?xml version="1.0" encoding="utf-8"?>
<a:theme xmlns:a="http://schemas.openxmlformats.org/drawingml/2006/main" name="2_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Sakura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33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36000" tIns="46800" rIns="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33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36000" tIns="46800" rIns="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akura 1">
        <a:dk1>
          <a:srgbClr val="463634"/>
        </a:dk1>
        <a:lt1>
          <a:srgbClr val="AA947E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D2C8C0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2">
        <a:dk1>
          <a:srgbClr val="463634"/>
        </a:dk1>
        <a:lt1>
          <a:srgbClr val="FFFFCC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FFFFE2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2589</TotalTime>
  <Words>2894</Words>
  <Application>Microsoft Office PowerPoint</Application>
  <PresentationFormat>自定义</PresentationFormat>
  <Paragraphs>891</Paragraphs>
  <Slides>51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7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平面</vt:lpstr>
      <vt:lpstr>Sakura</vt:lpstr>
      <vt:lpstr>1_Sakura</vt:lpstr>
      <vt:lpstr>1_平面</vt:lpstr>
      <vt:lpstr>2_平面</vt:lpstr>
      <vt:lpstr>2_Sakura</vt:lpstr>
      <vt:lpstr>默认设计模板</vt:lpstr>
      <vt:lpstr>文档</vt:lpstr>
      <vt:lpstr>VISIO</vt:lpstr>
      <vt:lpstr>微型计算机实时课堂 ——第1章，第2章第1节</vt:lpstr>
      <vt:lpstr>第1周学习内容及重点</vt:lpstr>
      <vt:lpstr>上节课回顾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课中小测（单项选择题）</vt:lpstr>
      <vt:lpstr>课中小测（单项选择题）</vt:lpstr>
      <vt:lpstr>幻灯片 16</vt:lpstr>
      <vt:lpstr>幻灯片 17</vt:lpstr>
      <vt:lpstr>幻灯片 18</vt:lpstr>
      <vt:lpstr>冯·诺依曼结构和哈佛结构的区别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第2周任务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微型计算机课前小测</dc:title>
  <dc:creator>力 张</dc:creator>
  <cp:lastModifiedBy>Windows User</cp:lastModifiedBy>
  <cp:revision>124</cp:revision>
  <dcterms:created xsi:type="dcterms:W3CDTF">2020-03-10T06:43:40Z</dcterms:created>
  <dcterms:modified xsi:type="dcterms:W3CDTF">2022-03-15T02:04:15Z</dcterms:modified>
</cp:coreProperties>
</file>