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374" r:id="rId5"/>
    <p:sldId id="314" r:id="rId6"/>
    <p:sldId id="373" r:id="rId7"/>
    <p:sldId id="343" r:id="rId8"/>
    <p:sldId id="344" r:id="rId9"/>
    <p:sldId id="345" r:id="rId10"/>
    <p:sldId id="346" r:id="rId11"/>
    <p:sldId id="359" r:id="rId12"/>
    <p:sldId id="360" r:id="rId13"/>
    <p:sldId id="361" r:id="rId14"/>
    <p:sldId id="362" r:id="rId15"/>
    <p:sldId id="366" r:id="rId16"/>
    <p:sldId id="369" r:id="rId17"/>
    <p:sldId id="370" r:id="rId18"/>
    <p:sldId id="384" r:id="rId19"/>
    <p:sldId id="376" r:id="rId20"/>
    <p:sldId id="377" r:id="rId21"/>
    <p:sldId id="378" r:id="rId22"/>
    <p:sldId id="381" r:id="rId23"/>
    <p:sldId id="385" r:id="rId24"/>
    <p:sldId id="38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77" autoAdjust="0"/>
  </p:normalViewPr>
  <p:slideViewPr>
    <p:cSldViewPr snapToGrid="0">
      <p:cViewPr varScale="1">
        <p:scale>
          <a:sx n="87" d="100"/>
          <a:sy n="87" d="100"/>
        </p:scale>
        <p:origin x="-52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53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574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82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44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632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193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489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632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0D88E69-E6E2-4AB5-ACED-522DA8DA5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36813-AE78-439C-B886-0043F429F887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1BE3C4C-BC2F-4EF3-8942-57F37DA95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DA19202-D6EF-4FA8-B88D-B442F3ECD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AF199-A594-48DA-98EA-203E4561C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305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FF3889-4F49-4503-911B-3BB526EFE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0E4F-F0F5-459F-B74F-984C3E936621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12E1E70-DC3D-491C-AB9C-54603CBFD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25F77C6-AE88-4C87-B9BB-AFC9F1807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3E44B-5BCB-46FD-A2E2-1F842FC56A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6062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595B9E-5DCA-4A13-8601-0193B071B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2D27-95AF-4B31-8EDE-CBF9BFE8D513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0424BEF-11A3-4E7D-AB71-D5C9BA0C8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5782F4A-E45D-40C7-B813-F84949AE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65ECC-4B71-4356-9CDB-81BBFB923A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17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B5F49-80D4-4FEC-9707-7D88B8B3D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D7F2-8D1E-4018-B490-B59A9003F0D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C450AC-8233-4CE5-9D73-D6372C487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8F59BD-9C38-4093-B1E5-2EB20D89F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B2825-2539-4E1B-9ABE-EC27F99BAC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97204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5B399CB-A6B9-4421-8FCE-9D7E5D5F1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B8C97-6676-43B1-9E08-98323C584588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A7CC66A-F6BA-4F33-9FB5-213123271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FEBB549A-56DF-4E40-8497-9E960D64E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EDE58-CD74-4F4C-8116-23344B76DE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80940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D60CA4CC-610B-4D32-B5DD-85573378D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C04A7-B5B2-4600-A769-489B1B8EE85C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3CCE5E8-57C6-4953-A82A-7E1BE6326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D13D0C0-9B30-421F-84FE-9693B1DD6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63060-FAB8-4C45-8474-2EAB9C5E69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0855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A7C01C24-E80B-4DFF-BA07-635F2200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23BE-ADC7-40D0-BD49-F7DC1EF36D68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ABC084A-A503-4F00-A47A-94CAC5392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09D4E91-FE79-4321-8465-09BD00A9C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BCCC7-7CA8-4EA8-B6CC-C89213285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77908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59DFB2-78C3-4416-B43E-BE025ACFA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22F-5572-470A-9CAF-18EDF50F2CCB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8FD991-63AF-44E9-9CFD-92AABA983F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DCE3DFE-7944-4B53-9717-A65F48D9E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FA11-F3AF-49BE-BE28-AFF751B1DB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6141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0D0D47-70F6-45E5-A9C8-7974CEDB2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0D092-E594-4E44-9E1B-C283B379905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4F89EC-6545-4EDE-85E6-D6A6985AD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B5A97A-4879-4F02-98F9-704DDCE30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FA38A-AAC1-4055-B55C-83B54A855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8625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DB56DA3-AC4C-43D1-B9CF-814497519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84FC7-FC8E-44AB-B2FD-9A019A376B7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D155177-9CFE-471D-AEBA-2A3245339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492777D-441E-429F-9987-05B7E6464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80659-89C8-4C1C-B69F-5630B6D17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5613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EEC045E-60B4-4428-A422-A5B61DCE5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F4C6-C38C-47ED-A2E6-708C18ECFA87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5BC1158-26A6-4459-A1EF-EE9CEB737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40CB7B7-CDCF-4AAF-A73D-434C620CA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9D2EE-DD8B-4B8D-B3B3-29FA27A1CE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237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69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61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55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22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278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5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86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90A0-1A03-4CB5-A059-582F7BD9A150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7FEA5-CCD2-44DF-835A-4856D1580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56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8C2CCED6-04E3-4ECF-B552-64E40F31E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E6F2A06-BE28-4F54-A868-5212032EF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4868" name="Rectangle 4">
            <a:extLst>
              <a:ext uri="{FF2B5EF4-FFF2-40B4-BE49-F238E27FC236}">
                <a16:creationId xmlns:a16="http://schemas.microsoft.com/office/drawing/2014/main" xmlns="" id="{E96A0907-B680-4F34-9605-DA8521BA5A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FEBF49D4-C533-4419-829D-4AB64B7B7E1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04869" name="Rectangle 5">
            <a:extLst>
              <a:ext uri="{FF2B5EF4-FFF2-40B4-BE49-F238E27FC236}">
                <a16:creationId xmlns:a16="http://schemas.microsoft.com/office/drawing/2014/main" xmlns="" id="{AA48E361-71EC-4AB8-9EB4-00F0393637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lijianyi@nciae.edu.cn   zhlljy@yahoo.com.cn</a:t>
            </a:r>
          </a:p>
        </p:txBody>
      </p:sp>
      <p:sp>
        <p:nvSpPr>
          <p:cNvPr id="804870" name="Rectangle 6">
            <a:extLst>
              <a:ext uri="{FF2B5EF4-FFF2-40B4-BE49-F238E27FC236}">
                <a16:creationId xmlns:a16="http://schemas.microsoft.com/office/drawing/2014/main" xmlns="" id="{5BA70BAF-A5C5-4BF2-AA9E-3A3CDE98E3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B1C2C0-32D9-415F-AB8E-E116EB504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288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FD1730-8DC8-473F-8C7F-0D36659ED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068" y="997573"/>
            <a:ext cx="8398933" cy="199913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微型计算机实时课堂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zh-CN" sz="3200" dirty="0"/>
              <a:t>第</a:t>
            </a:r>
            <a:r>
              <a:rPr lang="en-US" altLang="zh-CN" sz="3200" dirty="0"/>
              <a:t>2</a:t>
            </a:r>
            <a:r>
              <a:rPr lang="zh-CN" altLang="zh-CN" sz="3200" dirty="0"/>
              <a:t>章</a:t>
            </a:r>
            <a:r>
              <a:rPr lang="zh-CN" altLang="en-US" sz="3200" dirty="0"/>
              <a:t>微处理器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36842D8-F422-41F7-B21B-7E2F696D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>
              <a:buClr>
                <a:srgbClr val="90C226"/>
              </a:buClr>
            </a:pPr>
            <a:r>
              <a:rPr lang="en-US" altLang="zh-CN" sz="2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2022.03.15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949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xmlns="" id="{C6101F54-C8B1-4806-A531-E2A914A3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949914-F734-44BD-BF04-D4356168711F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24D7D4BA-E742-46AA-BB14-BB0CE9CF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"/>
            <a:ext cx="86868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  <a:sym typeface="Wingdings 2" panose="05020102010507070707" pitchFamily="82" charset="2"/>
              </a:rPr>
              <a:t> 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位物理地址形成</a:t>
            </a:r>
          </a:p>
          <a:p>
            <a:pPr eaLnBrk="1" hangingPunct="1"/>
            <a:endParaRPr kumimoji="1"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物理地址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字节存储器里，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每个存储单元都有一个唯一的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位地址作为该存储单元的物理地址。</a:t>
            </a:r>
          </a:p>
          <a:p>
            <a:pPr eaLnBrk="1" hangingPunct="1"/>
            <a:endParaRPr kumimoji="1" lang="zh-CN" altLang="en-US" sz="2400" b="1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访问存储器时，必须先确定所要访问的存储单元的物理地址才能取出（或存入）该单元中的内容。</a:t>
            </a:r>
          </a:p>
          <a:p>
            <a:pPr eaLnBrk="1" hangingPunct="1"/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位物理地址形成：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位段地址和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位偏移地址组成。</a:t>
            </a:r>
          </a:p>
          <a:p>
            <a:pPr eaLnBrk="1" hangingPunct="1"/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只取段起始地址高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位值。</a:t>
            </a: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偏移地址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指在段内某内存单元物理地址相对段起始地址</a:t>
            </a:r>
          </a:p>
          <a:p>
            <a:pPr eaLnBrk="1" hangingPunct="1"/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的偏移值。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xmlns="" id="{75855280-FA33-4446-A120-A444AE4E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7B24DB-5DDB-4639-8460-2F0CFB849B42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E3DD08CA-8108-40A2-BCB9-8ED4FA40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物理地址计算方法：</a:t>
            </a:r>
          </a:p>
          <a:p>
            <a:pPr eaLnBrk="1" hangingPunct="1"/>
            <a:endParaRPr kumimoji="1"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即把段地址左移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位再加上偏移地址值形成物理地址，写成：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物理地址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= 16d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偏移地址。</a:t>
            </a:r>
          </a:p>
          <a:p>
            <a:pPr eaLnBrk="1" hangingPunct="1"/>
            <a:endParaRPr kumimoji="1" lang="zh-CN" altLang="en-US" sz="2400" b="1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22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20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kumimoji="1" lang="zh-CN" altLang="en-US" sz="22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每个存储单元只有唯一的物理地址。</a:t>
            </a:r>
            <a:endParaRPr kumimoji="1" lang="zh-CN" altLang="en-US" sz="1000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kumimoji="1" lang="zh-CN" altLang="en-US" sz="22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200" b="1">
                <a:solidFill>
                  <a:srgbClr val="2C5E1C"/>
                </a:solidFill>
                <a:latin typeface="Times New Roman" panose="02020603050405020304" pitchFamily="18" charset="0"/>
                <a:ea typeface="楷体_GB2312" pitchFamily="49" charset="-122"/>
              </a:rPr>
              <a:t>但可由不同的段地址和不同的偏移地址组成。</a:t>
            </a:r>
          </a:p>
        </p:txBody>
      </p:sp>
      <p:graphicFrame>
        <p:nvGraphicFramePr>
          <p:cNvPr id="785411" name="Object 3">
            <a:extLst>
              <a:ext uri="{FF2B5EF4-FFF2-40B4-BE49-F238E27FC236}">
                <a16:creationId xmlns:a16="http://schemas.microsoft.com/office/drawing/2014/main" xmlns="" id="{3A350A56-630A-40D9-A263-98EFD709A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124200"/>
          <a:ext cx="7543800" cy="3506788"/>
        </p:xfrm>
        <a:graphic>
          <a:graphicData uri="http://schemas.openxmlformats.org/presentationml/2006/ole">
            <p:oleObj spid="_x0000_s9251" name="VISIO" r:id="rId3" imgW="5521960" imgH="32334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xmlns="" id="{E7B9F9C7-E8AA-46FD-9BEC-13797B22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2ABEEF-12B2-4922-A60E-52166E0E76EC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xmlns="" id="{4E5FD2FE-A2E0-47A9-A112-B91A0974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"/>
            <a:ext cx="85344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）、逻辑地址与物理地址</a:t>
            </a:r>
          </a:p>
          <a:p>
            <a:pPr eaLnBrk="1" hangingPunct="1"/>
            <a:endParaRPr kumimoji="1" lang="zh-CN" altLang="en-US" sz="28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  <a:sym typeface="Wingdings 2" panose="05020102010507070707" pitchFamily="82" charset="2"/>
              </a:rPr>
              <a:t>    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逻辑地址与物理地址概念</a:t>
            </a: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	逻辑地址与物理地址概念如下页图所示。</a:t>
            </a:r>
          </a:p>
          <a:p>
            <a:pPr eaLnBrk="1" hangingPunct="1"/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逻辑地址：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由段基址和段内偏移地址组成的地址，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段基址和段   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       内偏移地址都是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位的无符号二进制数，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在程序设</a:t>
            </a:r>
          </a:p>
          <a:p>
            <a:pPr eaLnBrk="1" hangingPunct="1"/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计时使用。</a:t>
            </a:r>
          </a:p>
          <a:p>
            <a:pPr eaLnBrk="1" hangingPunct="1"/>
            <a:endParaRPr kumimoji="1" lang="zh-CN" altLang="en-US" sz="2400" b="1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物理地址：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存储器的绝对地址（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位的实际地址）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范围从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00000H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FFFFFH , 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是由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访问存储器时由地址总线发出的地址。</a:t>
            </a:r>
          </a:p>
          <a:p>
            <a:pPr eaLnBrk="1" hangingPunct="1"/>
            <a:endParaRPr kumimoji="1" lang="zh-CN" altLang="en-US" sz="2400" b="1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存储器管理：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将程序中逻辑地址转移为物理地址的机构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xmlns="" id="{F8A6306C-5FFB-41C9-99DF-80402D19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069427-B0FB-4B69-AD77-22730CAAF957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xmlns="" id="{E52059D1-C3A8-4A87-AB3B-0FE7DDBA0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"/>
          <a:ext cx="4059238" cy="4343400"/>
        </p:xfrm>
        <a:graphic>
          <a:graphicData uri="http://schemas.openxmlformats.org/presentationml/2006/ole">
            <p:oleObj spid="_x0000_s10275" name="VISIO" r:id="rId3" imgW="3235960" imgH="3462020" progId="">
              <p:embed/>
            </p:oleObj>
          </a:graphicData>
        </a:graphic>
      </p:graphicFrame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B34209D6-30C0-4A08-A5F8-2BAF58550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</a:rPr>
              <a:t>物理地址的形成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8D8AE783-9F7D-4971-B595-BA5E9785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609600"/>
            <a:ext cx="40687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xmlns="" id="{A9B04E12-DA4E-4759-BCC5-C801C4FD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973138"/>
            <a:ext cx="922338" cy="347662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xmlns="" id="{DDD187B6-B007-4882-965F-D5765779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320801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xmlns="" id="{CC3FD9EE-38CF-4503-A076-2EF4342C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666876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xmlns="" id="{EBE9B17B-EA99-4EA4-809A-8144EF80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012951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xmlns="" id="{6FF69C19-D85F-400E-8C9E-CBD67497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359026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xmlns="" id="{28E0B2DB-589B-4C53-8935-8C6934B1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039" y="2474914"/>
            <a:ext cx="30777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800" b="1">
                <a:solidFill>
                  <a:srgbClr val="000000"/>
                </a:solidFill>
                <a:latin typeface="宋体" panose="02010600030101010101" pitchFamily="2" charset="-122"/>
              </a:rPr>
              <a:t>......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xmlns="" id="{C9008974-04E5-461C-A020-568B2687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705101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xmlns="" id="{7907E704-058C-4BFB-9FCC-0DA59C6A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51176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xmlns="" id="{EAC36561-1ED7-4627-A34E-7D61CAC3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397251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xmlns="" id="{56F678AD-F0DB-4E02-8CE3-36C70DF2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743326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xmlns="" id="{091D5BAB-D2F5-47C7-8CD4-4DE348CC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4" y="1738313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FF00FF"/>
                </a:solidFill>
                <a:latin typeface="宋体" panose="02010600030101010101" pitchFamily="2" charset="-122"/>
              </a:rPr>
              <a:t>20000H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xmlns="" id="{CECD6FA3-2999-4BD2-8C2C-E26FD227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9" y="2779713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FF00FF"/>
                </a:solidFill>
                <a:latin typeface="宋体" panose="02010600030101010101" pitchFamily="2" charset="-122"/>
              </a:rPr>
              <a:t>25F60H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xmlns="" id="{9BDA9B7F-2A83-4A65-9C35-EC13DEDD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9" y="3125788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25F61H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xmlns="" id="{FD0EBDB1-37D2-42D8-987F-BBCC2B84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9" y="3471863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25F62H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xmlns="" id="{9874CF83-D1EC-4365-94AC-85897866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9" y="3817938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25F63H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xmlns="" id="{E3C4D0E4-090B-4CFF-A3F1-783FF4DF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089401"/>
            <a:ext cx="922338" cy="347663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xmlns="" id="{62E466B0-F8F6-4B75-83E9-C0B160DC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437064"/>
            <a:ext cx="922338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3" name="Line 22">
            <a:extLst>
              <a:ext uri="{FF2B5EF4-FFF2-40B4-BE49-F238E27FC236}">
                <a16:creationId xmlns:a16="http://schemas.microsoft.com/office/drawing/2014/main" xmlns="" id="{FE08903A-EACD-42F7-83D8-52CE2191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627064"/>
            <a:ext cx="1588" cy="3460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3">
            <a:extLst>
              <a:ext uri="{FF2B5EF4-FFF2-40B4-BE49-F238E27FC236}">
                <a16:creationId xmlns:a16="http://schemas.microsoft.com/office/drawing/2014/main" xmlns="" id="{C388FD74-14C7-403E-BC2B-33AAB2D79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5339" y="627064"/>
            <a:ext cx="1587" cy="3651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4">
            <a:extLst>
              <a:ext uri="{FF2B5EF4-FFF2-40B4-BE49-F238E27FC236}">
                <a16:creationId xmlns:a16="http://schemas.microsoft.com/office/drawing/2014/main" xmlns="" id="{61BD15D8-FF26-4427-93F9-F35730BBA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676" y="1781175"/>
            <a:ext cx="695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5">
            <a:extLst>
              <a:ext uri="{FF2B5EF4-FFF2-40B4-BE49-F238E27FC236}">
                <a16:creationId xmlns:a16="http://schemas.microsoft.com/office/drawing/2014/main" xmlns="" id="{B1C521D2-80FB-4FFC-9D50-3C92372C3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676" y="3513139"/>
            <a:ext cx="695325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Rectangle 26">
            <a:extLst>
              <a:ext uri="{FF2B5EF4-FFF2-40B4-BE49-F238E27FC236}">
                <a16:creationId xmlns:a16="http://schemas.microsoft.com/office/drawing/2014/main" xmlns="" id="{B81CCDEC-954F-4EBF-A423-78C62975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1666876"/>
            <a:ext cx="1154112" cy="346075"/>
          </a:xfrm>
          <a:prstGeom prst="rect">
            <a:avLst/>
          </a:prstGeom>
          <a:solidFill>
            <a:srgbClr val="E6E6E6"/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8" name="Rectangle 27">
            <a:extLst>
              <a:ext uri="{FF2B5EF4-FFF2-40B4-BE49-F238E27FC236}">
                <a16:creationId xmlns:a16="http://schemas.microsoft.com/office/drawing/2014/main" xmlns="" id="{37ABEC96-7E4E-4C5E-B3BC-E15157AE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9" y="1738313"/>
            <a:ext cx="4488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0000FF"/>
                </a:solidFill>
                <a:latin typeface="宋体" panose="02010600030101010101" pitchFamily="2" charset="-122"/>
              </a:rPr>
              <a:t>2000H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9" name="Line 28">
            <a:extLst>
              <a:ext uri="{FF2B5EF4-FFF2-40B4-BE49-F238E27FC236}">
                <a16:creationId xmlns:a16="http://schemas.microsoft.com/office/drawing/2014/main" xmlns="" id="{8976F5BD-4FE8-4039-A7C1-31ACE2B49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3563" y="3513139"/>
            <a:ext cx="1154112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Rectangle 29">
            <a:extLst>
              <a:ext uri="{FF2B5EF4-FFF2-40B4-BE49-F238E27FC236}">
                <a16:creationId xmlns:a16="http://schemas.microsoft.com/office/drawing/2014/main" xmlns="" id="{C836A0E8-195F-46FC-AC0C-A8E9964E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1781176"/>
            <a:ext cx="230188" cy="1731963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1" name="Rectangle 30">
            <a:extLst>
              <a:ext uri="{FF2B5EF4-FFF2-40B4-BE49-F238E27FC236}">
                <a16:creationId xmlns:a16="http://schemas.microsoft.com/office/drawing/2014/main" xmlns="" id="{42A2A33D-0935-4E00-BE9B-0776D30E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4" y="1363664"/>
            <a:ext cx="697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段基址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2" name="Rectangle 31">
            <a:extLst>
              <a:ext uri="{FF2B5EF4-FFF2-40B4-BE49-F238E27FC236}">
                <a16:creationId xmlns:a16="http://schemas.microsoft.com/office/drawing/2014/main" xmlns="" id="{2BC9CE51-BEFC-482B-98DD-24E3F2AE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166938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solidFill>
                  <a:srgbClr val="800000"/>
                </a:solidFill>
                <a:latin typeface="宋体" panose="02010600030101010101" pitchFamily="2" charset="-122"/>
              </a:rPr>
              <a:t>逻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3" name="Rectangle 32">
            <a:extLst>
              <a:ext uri="{FF2B5EF4-FFF2-40B4-BE49-F238E27FC236}">
                <a16:creationId xmlns:a16="http://schemas.microsoft.com/office/drawing/2014/main" xmlns="" id="{8DA4A49C-F52C-4841-862E-10DA8AE6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38125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solidFill>
                  <a:srgbClr val="800000"/>
                </a:solidFill>
                <a:latin typeface="宋体" panose="02010600030101010101" pitchFamily="2" charset="-122"/>
              </a:rPr>
              <a:t>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4" name="Rectangle 33">
            <a:extLst>
              <a:ext uri="{FF2B5EF4-FFF2-40B4-BE49-F238E27FC236}">
                <a16:creationId xmlns:a16="http://schemas.microsoft.com/office/drawing/2014/main" xmlns="" id="{F0B61295-476F-455E-A621-A56A750D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59715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solidFill>
                  <a:srgbClr val="800000"/>
                </a:solidFill>
                <a:latin typeface="宋体" panose="02010600030101010101" pitchFamily="2" charset="-122"/>
              </a:rPr>
              <a:t>地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5" name="Rectangle 34">
            <a:extLst>
              <a:ext uri="{FF2B5EF4-FFF2-40B4-BE49-F238E27FC236}">
                <a16:creationId xmlns:a16="http://schemas.microsoft.com/office/drawing/2014/main" xmlns="" id="{B9783C8F-AAD5-4CB6-8A41-A733F8C43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813050"/>
            <a:ext cx="179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solidFill>
                  <a:srgbClr val="800000"/>
                </a:solidFill>
                <a:latin typeface="宋体" panose="02010600030101010101" pitchFamily="2" charset="-122"/>
              </a:rPr>
              <a:t>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6" name="Line 35">
            <a:extLst>
              <a:ext uri="{FF2B5EF4-FFF2-40B4-BE49-F238E27FC236}">
                <a16:creationId xmlns:a16="http://schemas.microsoft.com/office/drawing/2014/main" xmlns="" id="{349A630C-2827-4C23-9EF8-A03C27C2B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0" y="1871664"/>
            <a:ext cx="1588" cy="371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Freeform 36">
            <a:extLst>
              <a:ext uri="{FF2B5EF4-FFF2-40B4-BE49-F238E27FC236}">
                <a16:creationId xmlns:a16="http://schemas.microsoft.com/office/drawing/2014/main" xmlns="" id="{17933426-9BB6-4942-A970-1693662757E6}"/>
              </a:ext>
            </a:extLst>
          </p:cNvPr>
          <p:cNvSpPr>
            <a:spLocks/>
          </p:cNvSpPr>
          <p:nvPr/>
        </p:nvSpPr>
        <p:spPr bwMode="auto">
          <a:xfrm>
            <a:off x="8239125" y="1781175"/>
            <a:ext cx="120650" cy="120650"/>
          </a:xfrm>
          <a:custGeom>
            <a:avLst/>
            <a:gdLst>
              <a:gd name="T0" fmla="*/ 38 w 76"/>
              <a:gd name="T1" fmla="*/ 0 h 76"/>
              <a:gd name="T2" fmla="*/ 76 w 76"/>
              <a:gd name="T3" fmla="*/ 76 h 76"/>
              <a:gd name="T4" fmla="*/ 71 w 76"/>
              <a:gd name="T5" fmla="*/ 73 h 76"/>
              <a:gd name="T6" fmla="*/ 67 w 76"/>
              <a:gd name="T7" fmla="*/ 71 h 76"/>
              <a:gd name="T8" fmla="*/ 60 w 76"/>
              <a:gd name="T9" fmla="*/ 70 h 76"/>
              <a:gd name="T10" fmla="*/ 55 w 76"/>
              <a:gd name="T11" fmla="*/ 68 h 76"/>
              <a:gd name="T12" fmla="*/ 49 w 76"/>
              <a:gd name="T13" fmla="*/ 68 h 76"/>
              <a:gd name="T14" fmla="*/ 44 w 76"/>
              <a:gd name="T15" fmla="*/ 67 h 76"/>
              <a:gd name="T16" fmla="*/ 38 w 76"/>
              <a:gd name="T17" fmla="*/ 67 h 76"/>
              <a:gd name="T18" fmla="*/ 33 w 76"/>
              <a:gd name="T19" fmla="*/ 67 h 76"/>
              <a:gd name="T20" fmla="*/ 28 w 76"/>
              <a:gd name="T21" fmla="*/ 68 h 76"/>
              <a:gd name="T22" fmla="*/ 21 w 76"/>
              <a:gd name="T23" fmla="*/ 68 h 76"/>
              <a:gd name="T24" fmla="*/ 17 w 76"/>
              <a:gd name="T25" fmla="*/ 70 h 76"/>
              <a:gd name="T26" fmla="*/ 10 w 76"/>
              <a:gd name="T27" fmla="*/ 71 h 76"/>
              <a:gd name="T28" fmla="*/ 5 w 76"/>
              <a:gd name="T29" fmla="*/ 73 h 76"/>
              <a:gd name="T30" fmla="*/ 0 w 76"/>
              <a:gd name="T31" fmla="*/ 76 h 76"/>
              <a:gd name="T32" fmla="*/ 38 w 76"/>
              <a:gd name="T33" fmla="*/ 0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"/>
              <a:gd name="T52" fmla="*/ 0 h 76"/>
              <a:gd name="T53" fmla="*/ 76 w 76"/>
              <a:gd name="T54" fmla="*/ 76 h 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" h="76">
                <a:moveTo>
                  <a:pt x="38" y="0"/>
                </a:moveTo>
                <a:lnTo>
                  <a:pt x="76" y="76"/>
                </a:lnTo>
                <a:lnTo>
                  <a:pt x="71" y="73"/>
                </a:lnTo>
                <a:lnTo>
                  <a:pt x="67" y="71"/>
                </a:lnTo>
                <a:lnTo>
                  <a:pt x="60" y="70"/>
                </a:lnTo>
                <a:lnTo>
                  <a:pt x="55" y="68"/>
                </a:lnTo>
                <a:lnTo>
                  <a:pt x="49" y="68"/>
                </a:lnTo>
                <a:lnTo>
                  <a:pt x="44" y="67"/>
                </a:lnTo>
                <a:lnTo>
                  <a:pt x="38" y="67"/>
                </a:lnTo>
                <a:lnTo>
                  <a:pt x="33" y="67"/>
                </a:lnTo>
                <a:lnTo>
                  <a:pt x="28" y="68"/>
                </a:lnTo>
                <a:lnTo>
                  <a:pt x="21" y="68"/>
                </a:lnTo>
                <a:lnTo>
                  <a:pt x="17" y="70"/>
                </a:lnTo>
                <a:lnTo>
                  <a:pt x="10" y="71"/>
                </a:lnTo>
                <a:lnTo>
                  <a:pt x="5" y="73"/>
                </a:lnTo>
                <a:lnTo>
                  <a:pt x="0" y="76"/>
                </a:lnTo>
                <a:lnTo>
                  <a:pt x="3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8" name="Line 37">
            <a:extLst>
              <a:ext uri="{FF2B5EF4-FFF2-40B4-BE49-F238E27FC236}">
                <a16:creationId xmlns:a16="http://schemas.microsoft.com/office/drawing/2014/main" xmlns="" id="{52A25B09-FE31-4296-8127-067DE13CD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0" y="3051176"/>
            <a:ext cx="1588" cy="371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9" name="Freeform 38">
            <a:extLst>
              <a:ext uri="{FF2B5EF4-FFF2-40B4-BE49-F238E27FC236}">
                <a16:creationId xmlns:a16="http://schemas.microsoft.com/office/drawing/2014/main" xmlns="" id="{5D642E6F-DC62-46B1-B6FB-75CE667FC689}"/>
              </a:ext>
            </a:extLst>
          </p:cNvPr>
          <p:cNvSpPr>
            <a:spLocks/>
          </p:cNvSpPr>
          <p:nvPr/>
        </p:nvSpPr>
        <p:spPr bwMode="auto">
          <a:xfrm>
            <a:off x="8239125" y="3392488"/>
            <a:ext cx="120650" cy="120650"/>
          </a:xfrm>
          <a:custGeom>
            <a:avLst/>
            <a:gdLst>
              <a:gd name="T0" fmla="*/ 38 w 76"/>
              <a:gd name="T1" fmla="*/ 76 h 76"/>
              <a:gd name="T2" fmla="*/ 0 w 76"/>
              <a:gd name="T3" fmla="*/ 0 h 76"/>
              <a:gd name="T4" fmla="*/ 5 w 76"/>
              <a:gd name="T5" fmla="*/ 3 h 76"/>
              <a:gd name="T6" fmla="*/ 10 w 76"/>
              <a:gd name="T7" fmla="*/ 5 h 76"/>
              <a:gd name="T8" fmla="*/ 17 w 76"/>
              <a:gd name="T9" fmla="*/ 6 h 76"/>
              <a:gd name="T10" fmla="*/ 21 w 76"/>
              <a:gd name="T11" fmla="*/ 8 h 76"/>
              <a:gd name="T12" fmla="*/ 28 w 76"/>
              <a:gd name="T13" fmla="*/ 8 h 76"/>
              <a:gd name="T14" fmla="*/ 33 w 76"/>
              <a:gd name="T15" fmla="*/ 10 h 76"/>
              <a:gd name="T16" fmla="*/ 38 w 76"/>
              <a:gd name="T17" fmla="*/ 10 h 76"/>
              <a:gd name="T18" fmla="*/ 44 w 76"/>
              <a:gd name="T19" fmla="*/ 10 h 76"/>
              <a:gd name="T20" fmla="*/ 49 w 76"/>
              <a:gd name="T21" fmla="*/ 8 h 76"/>
              <a:gd name="T22" fmla="*/ 55 w 76"/>
              <a:gd name="T23" fmla="*/ 8 h 76"/>
              <a:gd name="T24" fmla="*/ 60 w 76"/>
              <a:gd name="T25" fmla="*/ 6 h 76"/>
              <a:gd name="T26" fmla="*/ 67 w 76"/>
              <a:gd name="T27" fmla="*/ 5 h 76"/>
              <a:gd name="T28" fmla="*/ 71 w 76"/>
              <a:gd name="T29" fmla="*/ 3 h 76"/>
              <a:gd name="T30" fmla="*/ 76 w 76"/>
              <a:gd name="T31" fmla="*/ 0 h 76"/>
              <a:gd name="T32" fmla="*/ 38 w 76"/>
              <a:gd name="T33" fmla="*/ 76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"/>
              <a:gd name="T52" fmla="*/ 0 h 76"/>
              <a:gd name="T53" fmla="*/ 76 w 76"/>
              <a:gd name="T54" fmla="*/ 76 h 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" h="76">
                <a:moveTo>
                  <a:pt x="38" y="76"/>
                </a:moveTo>
                <a:lnTo>
                  <a:pt x="0" y="0"/>
                </a:lnTo>
                <a:lnTo>
                  <a:pt x="5" y="3"/>
                </a:lnTo>
                <a:lnTo>
                  <a:pt x="10" y="5"/>
                </a:lnTo>
                <a:lnTo>
                  <a:pt x="17" y="6"/>
                </a:lnTo>
                <a:lnTo>
                  <a:pt x="21" y="8"/>
                </a:lnTo>
                <a:lnTo>
                  <a:pt x="28" y="8"/>
                </a:lnTo>
                <a:lnTo>
                  <a:pt x="33" y="10"/>
                </a:lnTo>
                <a:lnTo>
                  <a:pt x="38" y="10"/>
                </a:lnTo>
                <a:lnTo>
                  <a:pt x="44" y="10"/>
                </a:lnTo>
                <a:lnTo>
                  <a:pt x="49" y="8"/>
                </a:lnTo>
                <a:lnTo>
                  <a:pt x="55" y="8"/>
                </a:lnTo>
                <a:lnTo>
                  <a:pt x="60" y="6"/>
                </a:lnTo>
                <a:lnTo>
                  <a:pt x="67" y="5"/>
                </a:lnTo>
                <a:lnTo>
                  <a:pt x="71" y="3"/>
                </a:lnTo>
                <a:lnTo>
                  <a:pt x="76" y="0"/>
                </a:lnTo>
                <a:lnTo>
                  <a:pt x="38" y="7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0" name="Rectangle 39">
            <a:extLst>
              <a:ext uri="{FF2B5EF4-FFF2-40B4-BE49-F238E27FC236}">
                <a16:creationId xmlns:a16="http://schemas.microsoft.com/office/drawing/2014/main" xmlns="" id="{060D11A5-D1E9-4271-B658-8E8F727B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2381250"/>
            <a:ext cx="10772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solidFill>
                  <a:srgbClr val="FF0000"/>
                </a:solidFill>
                <a:latin typeface="宋体" panose="02010600030101010101" pitchFamily="2" charset="-122"/>
              </a:rPr>
              <a:t>段内偏移地址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81" name="Rectangle 40">
            <a:extLst>
              <a:ext uri="{FF2B5EF4-FFF2-40B4-BE49-F238E27FC236}">
                <a16:creationId xmlns:a16="http://schemas.microsoft.com/office/drawing/2014/main" xmlns="" id="{A85295E2-9AE5-48CC-9AC2-625E53490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1" y="2597150"/>
            <a:ext cx="4488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5F62H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82" name="Text Box 41">
            <a:extLst>
              <a:ext uri="{FF2B5EF4-FFF2-40B4-BE49-F238E27FC236}">
                <a16:creationId xmlns:a16="http://schemas.microsoft.com/office/drawing/2014/main" xmlns="" id="{E0330AB1-E469-408F-8377-75B85A282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15000"/>
            <a:ext cx="324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</a:rPr>
              <a:t>逻辑地址与物理地址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xmlns="" id="{BBC9DC21-A1DF-4B5A-A6B8-C183E29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F7714A-EE26-4D5A-8F3C-F0BF403C28FD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xmlns="" id="{C8B097E2-47CC-42D3-8BE5-7FD9F1529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079500"/>
          <a:ext cx="7315200" cy="4757738"/>
        </p:xfrm>
        <a:graphic>
          <a:graphicData uri="http://schemas.openxmlformats.org/presentationml/2006/ole">
            <p:oleObj spid="_x0000_s11299" name="VISIO" r:id="rId3" imgW="3947160" imgH="3284220" progId="">
              <p:embed/>
            </p:oleObj>
          </a:graphicData>
        </a:graphic>
      </p:graphicFrame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583BA045-E2EC-4278-BCAB-B515E3C9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6096000"/>
            <a:ext cx="7078662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段寄存器和其他寄存器组合指向存储单元示意图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xmlns="" id="{4CD4FEBF-D570-4895-9643-25CB8CC1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96838"/>
            <a:ext cx="81915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归纳段寄存器和其他寄存器组合指向存储单元示意图如下：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xmlns="" id="{623E29E9-8383-4DB4-937A-E83ECA38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2CE6FF-E5C6-445B-9EEF-F5EF12B3CCEC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xmlns="" id="{52FBEFAC-6E11-41CE-B33B-A3BFB85B9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549275"/>
          <a:ext cx="4114800" cy="3949700"/>
        </p:xfrm>
        <a:graphic>
          <a:graphicData uri="http://schemas.openxmlformats.org/presentationml/2006/ole">
            <p:oleObj spid="_x0000_s12323" name="VISIO" r:id="rId3" imgW="5516880" imgH="5293360" progId="">
              <p:embed/>
            </p:oleObj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xmlns="" id="{F908C65B-6523-487E-8102-E3E2D04D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229226"/>
            <a:ext cx="4191000" cy="830997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64KB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为一段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代码段范围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:01000H~10FFFH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xmlns="" id="{E506BE23-753C-45E3-996B-3514487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0258F4-BC3D-47E9-8B0A-00270A485D53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xmlns="" id="{19364258-087E-4D20-B9CB-605BD015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1"/>
            <a:ext cx="83820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</a:p>
          <a:p>
            <a:pPr eaLnBrk="1" hangingPunct="1"/>
            <a:endParaRPr kumimoji="1"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8088/8086CPU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IBM PC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系统中，存储器首尾地址的用途固定。</a:t>
            </a:r>
          </a:p>
          <a:p>
            <a:pPr eaLnBrk="1" hangingPunct="1"/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Tx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00000H~003FFH</a:t>
            </a:r>
            <a:r>
              <a:rPr kumimoji="1" lang="zh-CN" altLang="en-US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共</a:t>
            </a:r>
            <a:r>
              <a:rPr kumimoji="1" lang="en-US" altLang="zh-CN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1K</a:t>
            </a:r>
            <a:r>
              <a:rPr kumimoji="1" lang="zh-CN" altLang="en-US" sz="2400" b="1" dirty="0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内存单元用于存放中断向量。</a:t>
            </a:r>
          </a:p>
          <a:p>
            <a:pPr eaLnBrk="1" hangingPunct="1"/>
            <a:endParaRPr kumimoji="1" lang="zh-CN" altLang="en-US" sz="2400" b="1" dirty="0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Tx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FFFF0H~FFFFFH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是存储器底部的</a:t>
            </a:r>
            <a:r>
              <a:rPr kumimoji="1" lang="en-US" altLang="zh-CN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个单元。</a:t>
            </a:r>
          </a:p>
          <a:p>
            <a:pPr eaLnBrk="1" hangingPunct="1">
              <a:buFontTx/>
              <a:buChar char="•"/>
            </a:pPr>
            <a:endParaRPr kumimoji="1" lang="zh-CN" altLang="en-US" sz="2400" b="1" dirty="0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    系统加电复位时，会自动转到</a:t>
            </a:r>
            <a:r>
              <a:rPr kumimoji="1" lang="en-US" altLang="zh-CN" sz="2400" b="1" dirty="0">
                <a:solidFill>
                  <a:srgbClr val="0B6F19"/>
                </a:solidFill>
                <a:latin typeface="Times New Roman" panose="02020603050405020304" pitchFamily="18" charset="0"/>
                <a:ea typeface="楷体_GB2312" pitchFamily="49" charset="-122"/>
              </a:rPr>
              <a:t>FFFF0H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单元执行，</a:t>
            </a:r>
          </a:p>
          <a:p>
            <a:pPr eaLnBrk="1" hangingPunct="1"/>
            <a:endParaRPr kumimoji="1" lang="zh-CN" altLang="en-US" sz="2400" b="1" dirty="0">
              <a:solidFill>
                <a:srgbClr val="F54B6B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    而在</a:t>
            </a:r>
            <a:r>
              <a:rPr kumimoji="1" lang="en-US" altLang="zh-CN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FFFF0H</a:t>
            </a:r>
            <a:r>
              <a:rPr kumimoji="1" lang="zh-CN" altLang="en-US" sz="2400" b="1" dirty="0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处存放一条无条件转移指令，转向系统初始化程序。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xmlns="" id="{86898558-EDD6-4E47-81B8-CB25BF6E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DEED7FE1-A8A1-461C-B043-CFF96E74DD4B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xmlns="" id="{9044ECCB-FFD8-4D92-98DA-3069BB57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4267200" cy="457200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B0674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2400" b="1">
                <a:solidFill>
                  <a:srgbClr val="0B0674"/>
                </a:solidFill>
                <a:latin typeface="Times New Roman" panose="02020603050405020304" pitchFamily="18" charset="0"/>
                <a:ea typeface="楷体_GB2312" pitchFamily="49" charset="-122"/>
              </a:rPr>
              <a:t>系统存储器与总线连接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xmlns="" id="{57089453-555A-4B0D-94CE-C63339F9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126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xmlns="" id="{D7FE36DC-627E-4E82-85F6-191D889D9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1828800" cy="396875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堆栈和指针</a:t>
            </a:r>
          </a:p>
        </p:txBody>
      </p:sp>
      <p:sp>
        <p:nvSpPr>
          <p:cNvPr id="745477" name="Text Box 5">
            <a:extLst>
              <a:ext uri="{FF2B5EF4-FFF2-40B4-BE49-F238E27FC236}">
                <a16:creationId xmlns:a16="http://schemas.microsoft.com/office/drawing/2014/main" xmlns="" id="{7F8609E1-5ACB-4F7E-B80D-D9C690B6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208962" cy="1373187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( SS)=3F00H,(SP)=0060H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堆栈和指针如下图：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堆栈是内存开辟的一个特殊数据区，一端固定，一端浮动，严格按照后进先出的工作原则。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0CE8AE64-9144-4E74-982A-FCE8B76244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3750" y="1557339"/>
            <a:ext cx="8001000" cy="4014787"/>
            <a:chOff x="340" y="981"/>
            <a:chExt cx="5040" cy="2529"/>
          </a:xfrm>
        </p:grpSpPr>
        <p:sp>
          <p:nvSpPr>
            <p:cNvPr id="31752" name="AutoShape 7">
              <a:extLst>
                <a:ext uri="{FF2B5EF4-FFF2-40B4-BE49-F238E27FC236}">
                  <a16:creationId xmlns:a16="http://schemas.microsoft.com/office/drawing/2014/main" xmlns="" id="{AD62B7CA-EC71-4B2E-90AB-E0924D97AD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" y="981"/>
              <a:ext cx="5040" cy="2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3" name="Rectangle 9">
              <a:extLst>
                <a:ext uri="{FF2B5EF4-FFF2-40B4-BE49-F238E27FC236}">
                  <a16:creationId xmlns:a16="http://schemas.microsoft.com/office/drawing/2014/main" xmlns="" id="{14FDBA53-52DE-4D58-8A79-27051AA3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318"/>
              <a:ext cx="1698" cy="77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4" name="Rectangle 10">
              <a:extLst>
                <a:ext uri="{FF2B5EF4-FFF2-40B4-BE49-F238E27FC236}">
                  <a16:creationId xmlns:a16="http://schemas.microsoft.com/office/drawing/2014/main" xmlns="" id="{AC617CCE-A375-4C77-99C9-60A5C64E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627"/>
              <a:ext cx="1390" cy="1236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5" name="Rectangle 11">
              <a:extLst>
                <a:ext uri="{FF2B5EF4-FFF2-40B4-BE49-F238E27FC236}">
                  <a16:creationId xmlns:a16="http://schemas.microsoft.com/office/drawing/2014/main" xmlns="" id="{AA76D8A2-34A1-4833-AAB6-5DE65970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3095"/>
              <a:ext cx="1698" cy="77"/>
            </a:xfrm>
            <a:prstGeom prst="rect">
              <a:avLst/>
            </a:prstGeom>
            <a:solidFill>
              <a:srgbClr val="00FF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Freeform 12">
              <a:extLst>
                <a:ext uri="{FF2B5EF4-FFF2-40B4-BE49-F238E27FC236}">
                  <a16:creationId xmlns:a16="http://schemas.microsoft.com/office/drawing/2014/main" xmlns="" id="{E26AED52-996F-4661-B765-0EACD9A27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863"/>
              <a:ext cx="154" cy="232"/>
            </a:xfrm>
            <a:custGeom>
              <a:avLst/>
              <a:gdLst>
                <a:gd name="T0" fmla="*/ 77 w 154"/>
                <a:gd name="T1" fmla="*/ 0 h 232"/>
                <a:gd name="T2" fmla="*/ 154 w 154"/>
                <a:gd name="T3" fmla="*/ 77 h 232"/>
                <a:gd name="T4" fmla="*/ 104 w 154"/>
                <a:gd name="T5" fmla="*/ 77 h 232"/>
                <a:gd name="T6" fmla="*/ 104 w 154"/>
                <a:gd name="T7" fmla="*/ 154 h 232"/>
                <a:gd name="T8" fmla="*/ 154 w 154"/>
                <a:gd name="T9" fmla="*/ 154 h 232"/>
                <a:gd name="T10" fmla="*/ 77 w 154"/>
                <a:gd name="T11" fmla="*/ 232 h 232"/>
                <a:gd name="T12" fmla="*/ 0 w 154"/>
                <a:gd name="T13" fmla="*/ 154 h 232"/>
                <a:gd name="T14" fmla="*/ 51 w 154"/>
                <a:gd name="T15" fmla="*/ 154 h 232"/>
                <a:gd name="T16" fmla="*/ 51 w 154"/>
                <a:gd name="T17" fmla="*/ 77 h 232"/>
                <a:gd name="T18" fmla="*/ 0 w 154"/>
                <a:gd name="T19" fmla="*/ 77 h 232"/>
                <a:gd name="T20" fmla="*/ 77 w 154"/>
                <a:gd name="T21" fmla="*/ 0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"/>
                <a:gd name="T34" fmla="*/ 0 h 232"/>
                <a:gd name="T35" fmla="*/ 154 w 154"/>
                <a:gd name="T36" fmla="*/ 232 h 2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" h="232">
                  <a:moveTo>
                    <a:pt x="77" y="0"/>
                  </a:moveTo>
                  <a:lnTo>
                    <a:pt x="154" y="77"/>
                  </a:lnTo>
                  <a:lnTo>
                    <a:pt x="104" y="77"/>
                  </a:lnTo>
                  <a:lnTo>
                    <a:pt x="104" y="154"/>
                  </a:lnTo>
                  <a:lnTo>
                    <a:pt x="154" y="154"/>
                  </a:lnTo>
                  <a:lnTo>
                    <a:pt x="77" y="232"/>
                  </a:lnTo>
                  <a:lnTo>
                    <a:pt x="0" y="154"/>
                  </a:lnTo>
                  <a:lnTo>
                    <a:pt x="51" y="154"/>
                  </a:lnTo>
                  <a:lnTo>
                    <a:pt x="51" y="77"/>
                  </a:lnTo>
                  <a:lnTo>
                    <a:pt x="0" y="7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Freeform 13">
              <a:extLst>
                <a:ext uri="{FF2B5EF4-FFF2-40B4-BE49-F238E27FC236}">
                  <a16:creationId xmlns:a16="http://schemas.microsoft.com/office/drawing/2014/main" xmlns="" id="{0402B84A-9272-4454-ABC2-D4C3EE233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395"/>
              <a:ext cx="155" cy="232"/>
            </a:xfrm>
            <a:custGeom>
              <a:avLst/>
              <a:gdLst>
                <a:gd name="T0" fmla="*/ 78 w 155"/>
                <a:gd name="T1" fmla="*/ 0 h 232"/>
                <a:gd name="T2" fmla="*/ 155 w 155"/>
                <a:gd name="T3" fmla="*/ 77 h 232"/>
                <a:gd name="T4" fmla="*/ 103 w 155"/>
                <a:gd name="T5" fmla="*/ 77 h 232"/>
                <a:gd name="T6" fmla="*/ 103 w 155"/>
                <a:gd name="T7" fmla="*/ 154 h 232"/>
                <a:gd name="T8" fmla="*/ 155 w 155"/>
                <a:gd name="T9" fmla="*/ 154 h 232"/>
                <a:gd name="T10" fmla="*/ 78 w 155"/>
                <a:gd name="T11" fmla="*/ 232 h 232"/>
                <a:gd name="T12" fmla="*/ 0 w 155"/>
                <a:gd name="T13" fmla="*/ 154 h 232"/>
                <a:gd name="T14" fmla="*/ 52 w 155"/>
                <a:gd name="T15" fmla="*/ 154 h 232"/>
                <a:gd name="T16" fmla="*/ 52 w 155"/>
                <a:gd name="T17" fmla="*/ 77 h 232"/>
                <a:gd name="T18" fmla="*/ 0 w 155"/>
                <a:gd name="T19" fmla="*/ 77 h 232"/>
                <a:gd name="T20" fmla="*/ 78 w 155"/>
                <a:gd name="T21" fmla="*/ 0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"/>
                <a:gd name="T34" fmla="*/ 0 h 232"/>
                <a:gd name="T35" fmla="*/ 155 w 155"/>
                <a:gd name="T36" fmla="*/ 232 h 2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" h="232">
                  <a:moveTo>
                    <a:pt x="78" y="0"/>
                  </a:moveTo>
                  <a:lnTo>
                    <a:pt x="155" y="77"/>
                  </a:lnTo>
                  <a:lnTo>
                    <a:pt x="103" y="77"/>
                  </a:lnTo>
                  <a:lnTo>
                    <a:pt x="103" y="154"/>
                  </a:lnTo>
                  <a:lnTo>
                    <a:pt x="155" y="154"/>
                  </a:lnTo>
                  <a:lnTo>
                    <a:pt x="78" y="232"/>
                  </a:lnTo>
                  <a:lnTo>
                    <a:pt x="0" y="154"/>
                  </a:lnTo>
                  <a:lnTo>
                    <a:pt x="52" y="154"/>
                  </a:lnTo>
                  <a:lnTo>
                    <a:pt x="52" y="77"/>
                  </a:lnTo>
                  <a:lnTo>
                    <a:pt x="0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8" name="Rectangle 14">
              <a:extLst>
                <a:ext uri="{FF2B5EF4-FFF2-40B4-BE49-F238E27FC236}">
                  <a16:creationId xmlns:a16="http://schemas.microsoft.com/office/drawing/2014/main" xmlns="" id="{3231ED9C-766A-444D-A19D-CA18BDD8C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96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数据总线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59" name="Rectangle 15">
              <a:extLst>
                <a:ext uri="{FF2B5EF4-FFF2-40B4-BE49-F238E27FC236}">
                  <a16:creationId xmlns:a16="http://schemas.microsoft.com/office/drawing/2014/main" xmlns="" id="{C3E4F8A5-9965-489D-A27E-FF91D7F3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3259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地址总线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0" name="Rectangle 16">
              <a:extLst>
                <a:ext uri="{FF2B5EF4-FFF2-40B4-BE49-F238E27FC236}">
                  <a16:creationId xmlns:a16="http://schemas.microsoft.com/office/drawing/2014/main" xmlns="" id="{776C6BB3-BF05-48D2-8A3C-AC2EC31B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1752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D7~D0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1" name="Rectangle 17">
              <a:extLst>
                <a:ext uri="{FF2B5EF4-FFF2-40B4-BE49-F238E27FC236}">
                  <a16:creationId xmlns:a16="http://schemas.microsoft.com/office/drawing/2014/main" xmlns="" id="{95115C2F-A14F-4794-B1A4-BA0C4C6F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061"/>
              <a:ext cx="9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1 M X 8</a:t>
              </a:r>
              <a:r>
                <a:rPr lang="zh-CN" altLang="en-US" sz="1500" b="1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位存储体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2" name="Rectangle 18">
              <a:extLst>
                <a:ext uri="{FF2B5EF4-FFF2-40B4-BE49-F238E27FC236}">
                  <a16:creationId xmlns:a16="http://schemas.microsoft.com/office/drawing/2014/main" xmlns="" id="{9E5AEA49-859E-41CF-B769-A397030B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2564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A19~A0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3" name="Rectangle 19">
              <a:extLst>
                <a:ext uri="{FF2B5EF4-FFF2-40B4-BE49-F238E27FC236}">
                  <a16:creationId xmlns:a16="http://schemas.microsoft.com/office/drawing/2014/main" xmlns="" id="{3EEE2FCF-30B1-4CF0-B7FC-8227C8FB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1637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00000H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4" name="Rectangle 20">
              <a:extLst>
                <a:ext uri="{FF2B5EF4-FFF2-40B4-BE49-F238E27FC236}">
                  <a16:creationId xmlns:a16="http://schemas.microsoft.com/office/drawing/2014/main" xmlns="" id="{79354089-2C7A-4D3C-B993-590B72C26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719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FFFFFH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5" name="Rectangle 21">
              <a:extLst>
                <a:ext uri="{FF2B5EF4-FFF2-40B4-BE49-F238E27FC236}">
                  <a16:creationId xmlns:a16="http://schemas.microsoft.com/office/drawing/2014/main" xmlns="" id="{86CC58C9-0466-4031-B65A-49DA2BDD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067"/>
              <a:ext cx="3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A19~0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6" name="Rectangle 22">
              <a:extLst>
                <a:ext uri="{FF2B5EF4-FFF2-40B4-BE49-F238E27FC236}">
                  <a16:creationId xmlns:a16="http://schemas.microsoft.com/office/drawing/2014/main" xmlns="" id="{9422FD61-7AFF-4C9B-9D7F-5EC4AB9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008"/>
              <a:ext cx="926" cy="310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7" name="Rectangle 23">
              <a:extLst>
                <a:ext uri="{FF2B5EF4-FFF2-40B4-BE49-F238E27FC236}">
                  <a16:creationId xmlns:a16="http://schemas.microsoft.com/office/drawing/2014/main" xmlns="" id="{82EF2DD4-FA8C-4572-A4E3-16541797C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18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8" name="Rectangle 24">
              <a:extLst>
                <a:ext uri="{FF2B5EF4-FFF2-40B4-BE49-F238E27FC236}">
                  <a16:creationId xmlns:a16="http://schemas.microsoft.com/office/drawing/2014/main" xmlns="" id="{4BFD2FCA-25B5-4DC5-9018-C4B32DE39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627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69" name="Rectangle 25">
              <a:extLst>
                <a:ext uri="{FF2B5EF4-FFF2-40B4-BE49-F238E27FC236}">
                  <a16:creationId xmlns:a16="http://schemas.microsoft.com/office/drawing/2014/main" xmlns="" id="{C291219A-BD31-4C2C-BF16-38D17644F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714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......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0" name="Rectangle 26">
              <a:extLst>
                <a:ext uri="{FF2B5EF4-FFF2-40B4-BE49-F238E27FC236}">
                  <a16:creationId xmlns:a16="http://schemas.microsoft.com/office/drawing/2014/main" xmlns="" id="{E7F5AAEF-BD5C-45DF-83D1-D20CB7480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936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1" name="Rectangle 27">
              <a:extLst>
                <a:ext uri="{FF2B5EF4-FFF2-40B4-BE49-F238E27FC236}">
                  <a16:creationId xmlns:a16="http://schemas.microsoft.com/office/drawing/2014/main" xmlns="" id="{9FBC224E-4683-4AA5-933F-562CCC95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245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2" name="Rectangle 28">
              <a:extLst>
                <a:ext uri="{FF2B5EF4-FFF2-40B4-BE49-F238E27FC236}">
                  <a16:creationId xmlns:a16="http://schemas.microsoft.com/office/drawing/2014/main" xmlns="" id="{4A3857E0-6B23-4C28-9D8B-D56C7C5D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332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......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3" name="Rectangle 29">
              <a:extLst>
                <a:ext uri="{FF2B5EF4-FFF2-40B4-BE49-F238E27FC236}">
                  <a16:creationId xmlns:a16="http://schemas.microsoft.com/office/drawing/2014/main" xmlns="" id="{E442C7A1-0C5E-4841-B04B-7FA2C5CB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554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4" name="Rectangle 30">
              <a:extLst>
                <a:ext uri="{FF2B5EF4-FFF2-40B4-BE49-F238E27FC236}">
                  <a16:creationId xmlns:a16="http://schemas.microsoft.com/office/drawing/2014/main" xmlns="" id="{420BC71E-47DA-4FF5-8C36-5A13A422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641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5" name="Rectangle 31">
              <a:extLst>
                <a:ext uri="{FF2B5EF4-FFF2-40B4-BE49-F238E27FC236}">
                  <a16:creationId xmlns:a16="http://schemas.microsoft.com/office/drawing/2014/main" xmlns="" id="{6057C118-6732-498B-9705-EEAF4709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863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6" name="Rectangle 32">
              <a:extLst>
                <a:ext uri="{FF2B5EF4-FFF2-40B4-BE49-F238E27FC236}">
                  <a16:creationId xmlns:a16="http://schemas.microsoft.com/office/drawing/2014/main" xmlns="" id="{8A36F101-51BB-4A9B-83D9-962D32FA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2950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a0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7" name="Rectangle 33">
              <a:extLst>
                <a:ext uri="{FF2B5EF4-FFF2-40B4-BE49-F238E27FC236}">
                  <a16:creationId xmlns:a16="http://schemas.microsoft.com/office/drawing/2014/main" xmlns="" id="{123EFAE5-D0F1-4CB8-A24A-1D23912F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172"/>
              <a:ext cx="926" cy="309"/>
            </a:xfrm>
            <a:prstGeom prst="rect">
              <a:avLst/>
            </a:prstGeom>
            <a:solidFill>
              <a:srgbClr val="FFFF00"/>
            </a:solidFill>
            <a:ln w="30163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8" name="Rectangle 34">
              <a:extLst>
                <a:ext uri="{FF2B5EF4-FFF2-40B4-BE49-F238E27FC236}">
                  <a16:creationId xmlns:a16="http://schemas.microsoft.com/office/drawing/2014/main" xmlns="" id="{D5ABD92D-8520-4D69-91B2-304872EB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3259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栈底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9" name="Rectangle 35">
              <a:extLst>
                <a:ext uri="{FF2B5EF4-FFF2-40B4-BE49-F238E27FC236}">
                  <a16:creationId xmlns:a16="http://schemas.microsoft.com/office/drawing/2014/main" xmlns="" id="{F1DE5DD8-45FD-4F7B-8506-52D94B2E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3337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4EFFFH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0" name="Rectangle 36">
              <a:extLst>
                <a:ext uri="{FF2B5EF4-FFF2-40B4-BE49-F238E27FC236}">
                  <a16:creationId xmlns:a16="http://schemas.microsoft.com/office/drawing/2014/main" xmlns="" id="{7C0BDD48-2B2F-4611-AF23-FDD56970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2016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3F060H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1" name="Rectangle 37">
              <a:extLst>
                <a:ext uri="{FF2B5EF4-FFF2-40B4-BE49-F238E27FC236}">
                  <a16:creationId xmlns:a16="http://schemas.microsoft.com/office/drawing/2014/main" xmlns="" id="{6DA77829-8FCB-42F2-8398-76831DE7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2023"/>
              <a:ext cx="4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(SP)=60H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2" name="Line 38">
              <a:extLst>
                <a:ext uri="{FF2B5EF4-FFF2-40B4-BE49-F238E27FC236}">
                  <a16:creationId xmlns:a16="http://schemas.microsoft.com/office/drawing/2014/main" xmlns="" id="{979B5401-BA2A-4882-A786-2E9EE057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090"/>
              <a:ext cx="209" cy="1"/>
            </a:xfrm>
            <a:prstGeom prst="line">
              <a:avLst/>
            </a:prstGeom>
            <a:noFill/>
            <a:ln w="301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3" name="Freeform 39">
              <a:extLst>
                <a:ext uri="{FF2B5EF4-FFF2-40B4-BE49-F238E27FC236}">
                  <a16:creationId xmlns:a16="http://schemas.microsoft.com/office/drawing/2014/main" xmlns="" id="{1829A055-A61E-4D7A-A693-1DA687F84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2051"/>
              <a:ext cx="81" cy="79"/>
            </a:xfrm>
            <a:custGeom>
              <a:avLst/>
              <a:gdLst>
                <a:gd name="T0" fmla="*/ 81 w 81"/>
                <a:gd name="T1" fmla="*/ 39 h 79"/>
                <a:gd name="T2" fmla="*/ 0 w 81"/>
                <a:gd name="T3" fmla="*/ 79 h 79"/>
                <a:gd name="T4" fmla="*/ 2 w 81"/>
                <a:gd name="T5" fmla="*/ 73 h 79"/>
                <a:gd name="T6" fmla="*/ 5 w 81"/>
                <a:gd name="T7" fmla="*/ 68 h 79"/>
                <a:gd name="T8" fmla="*/ 7 w 81"/>
                <a:gd name="T9" fmla="*/ 63 h 79"/>
                <a:gd name="T10" fmla="*/ 7 w 81"/>
                <a:gd name="T11" fmla="*/ 56 h 79"/>
                <a:gd name="T12" fmla="*/ 9 w 81"/>
                <a:gd name="T13" fmla="*/ 51 h 79"/>
                <a:gd name="T14" fmla="*/ 9 w 81"/>
                <a:gd name="T15" fmla="*/ 44 h 79"/>
                <a:gd name="T16" fmla="*/ 9 w 81"/>
                <a:gd name="T17" fmla="*/ 39 h 79"/>
                <a:gd name="T18" fmla="*/ 9 w 81"/>
                <a:gd name="T19" fmla="*/ 34 h 79"/>
                <a:gd name="T20" fmla="*/ 9 w 81"/>
                <a:gd name="T21" fmla="*/ 27 h 79"/>
                <a:gd name="T22" fmla="*/ 7 w 81"/>
                <a:gd name="T23" fmla="*/ 22 h 79"/>
                <a:gd name="T24" fmla="*/ 7 w 81"/>
                <a:gd name="T25" fmla="*/ 15 h 79"/>
                <a:gd name="T26" fmla="*/ 5 w 81"/>
                <a:gd name="T27" fmla="*/ 10 h 79"/>
                <a:gd name="T28" fmla="*/ 2 w 81"/>
                <a:gd name="T29" fmla="*/ 5 h 79"/>
                <a:gd name="T30" fmla="*/ 0 w 81"/>
                <a:gd name="T31" fmla="*/ 0 h 79"/>
                <a:gd name="T32" fmla="*/ 81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81" y="39"/>
                  </a:moveTo>
                  <a:lnTo>
                    <a:pt x="0" y="79"/>
                  </a:lnTo>
                  <a:lnTo>
                    <a:pt x="2" y="73"/>
                  </a:lnTo>
                  <a:lnTo>
                    <a:pt x="5" y="68"/>
                  </a:lnTo>
                  <a:lnTo>
                    <a:pt x="7" y="63"/>
                  </a:lnTo>
                  <a:lnTo>
                    <a:pt x="7" y="56"/>
                  </a:lnTo>
                  <a:lnTo>
                    <a:pt x="9" y="51"/>
                  </a:lnTo>
                  <a:lnTo>
                    <a:pt x="9" y="44"/>
                  </a:lnTo>
                  <a:lnTo>
                    <a:pt x="9" y="39"/>
                  </a:lnTo>
                  <a:lnTo>
                    <a:pt x="9" y="34"/>
                  </a:lnTo>
                  <a:lnTo>
                    <a:pt x="9" y="27"/>
                  </a:lnTo>
                  <a:lnTo>
                    <a:pt x="7" y="22"/>
                  </a:lnTo>
                  <a:lnTo>
                    <a:pt x="7" y="15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0"/>
                  </a:lnTo>
                  <a:lnTo>
                    <a:pt x="81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4" name="Rectangle 40">
              <a:extLst>
                <a:ext uri="{FF2B5EF4-FFF2-40B4-BE49-F238E27FC236}">
                  <a16:creationId xmlns:a16="http://schemas.microsoft.com/office/drawing/2014/main" xmlns="" id="{8A46C923-1751-44AA-9DE1-321E5EE3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405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3F000H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5" name="Rectangle 41">
              <a:extLst>
                <a:ext uri="{FF2B5EF4-FFF2-40B4-BE49-F238E27FC236}">
                  <a16:creationId xmlns:a16="http://schemas.microsoft.com/office/drawing/2014/main" xmlns="" id="{77D502FE-AB19-4D17-857D-3882F10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405"/>
              <a:ext cx="6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(SS)=3F00H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86" name="Line 42">
              <a:extLst>
                <a:ext uri="{FF2B5EF4-FFF2-40B4-BE49-F238E27FC236}">
                  <a16:creationId xmlns:a16="http://schemas.microsoft.com/office/drawing/2014/main" xmlns="" id="{742CBCC7-1B3F-407D-AA5A-3F240A388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472"/>
              <a:ext cx="247" cy="1"/>
            </a:xfrm>
            <a:prstGeom prst="line">
              <a:avLst/>
            </a:prstGeom>
            <a:noFill/>
            <a:ln w="301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7" name="Freeform 43">
              <a:extLst>
                <a:ext uri="{FF2B5EF4-FFF2-40B4-BE49-F238E27FC236}">
                  <a16:creationId xmlns:a16="http://schemas.microsoft.com/office/drawing/2014/main" xmlns="" id="{BDB4281B-192C-4111-A7A4-BE30CA48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431"/>
              <a:ext cx="81" cy="81"/>
            </a:xfrm>
            <a:custGeom>
              <a:avLst/>
              <a:gdLst>
                <a:gd name="T0" fmla="*/ 81 w 81"/>
                <a:gd name="T1" fmla="*/ 41 h 81"/>
                <a:gd name="T2" fmla="*/ 0 w 81"/>
                <a:gd name="T3" fmla="*/ 81 h 81"/>
                <a:gd name="T4" fmla="*/ 2 w 81"/>
                <a:gd name="T5" fmla="*/ 75 h 81"/>
                <a:gd name="T6" fmla="*/ 5 w 81"/>
                <a:gd name="T7" fmla="*/ 70 h 81"/>
                <a:gd name="T8" fmla="*/ 7 w 81"/>
                <a:gd name="T9" fmla="*/ 65 h 81"/>
                <a:gd name="T10" fmla="*/ 7 w 81"/>
                <a:gd name="T11" fmla="*/ 58 h 81"/>
                <a:gd name="T12" fmla="*/ 9 w 81"/>
                <a:gd name="T13" fmla="*/ 53 h 81"/>
                <a:gd name="T14" fmla="*/ 9 w 81"/>
                <a:gd name="T15" fmla="*/ 46 h 81"/>
                <a:gd name="T16" fmla="*/ 9 w 81"/>
                <a:gd name="T17" fmla="*/ 41 h 81"/>
                <a:gd name="T18" fmla="*/ 9 w 81"/>
                <a:gd name="T19" fmla="*/ 34 h 81"/>
                <a:gd name="T20" fmla="*/ 9 w 81"/>
                <a:gd name="T21" fmla="*/ 29 h 81"/>
                <a:gd name="T22" fmla="*/ 7 w 81"/>
                <a:gd name="T23" fmla="*/ 24 h 81"/>
                <a:gd name="T24" fmla="*/ 7 w 81"/>
                <a:gd name="T25" fmla="*/ 17 h 81"/>
                <a:gd name="T26" fmla="*/ 5 w 81"/>
                <a:gd name="T27" fmla="*/ 12 h 81"/>
                <a:gd name="T28" fmla="*/ 2 w 81"/>
                <a:gd name="T29" fmla="*/ 7 h 81"/>
                <a:gd name="T30" fmla="*/ 0 w 81"/>
                <a:gd name="T31" fmla="*/ 0 h 81"/>
                <a:gd name="T32" fmla="*/ 81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81" y="41"/>
                  </a:moveTo>
                  <a:lnTo>
                    <a:pt x="0" y="81"/>
                  </a:lnTo>
                  <a:lnTo>
                    <a:pt x="2" y="75"/>
                  </a:lnTo>
                  <a:lnTo>
                    <a:pt x="5" y="70"/>
                  </a:lnTo>
                  <a:lnTo>
                    <a:pt x="7" y="65"/>
                  </a:lnTo>
                  <a:lnTo>
                    <a:pt x="7" y="58"/>
                  </a:lnTo>
                  <a:lnTo>
                    <a:pt x="9" y="53"/>
                  </a:lnTo>
                  <a:lnTo>
                    <a:pt x="9" y="46"/>
                  </a:lnTo>
                  <a:lnTo>
                    <a:pt x="9" y="41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7" y="24"/>
                  </a:lnTo>
                  <a:lnTo>
                    <a:pt x="7" y="17"/>
                  </a:lnTo>
                  <a:lnTo>
                    <a:pt x="5" y="12"/>
                  </a:lnTo>
                  <a:lnTo>
                    <a:pt x="2" y="7"/>
                  </a:lnTo>
                  <a:lnTo>
                    <a:pt x="0" y="0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4300" y="2760786"/>
            <a:ext cx="228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讨论：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、堆栈向下生长？向上生长？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、堆栈按字？字节操作？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CCC7-7CA8-4EA8-B6CC-C8921328530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471488"/>
            <a:ext cx="110013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483" y="4264270"/>
            <a:ext cx="4352193" cy="208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A957B-C1D0-497A-91AA-5219C8A557B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333375"/>
            <a:ext cx="10161954" cy="5792788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dirty="0" smtClean="0"/>
              <a:t>8088/8086 CPU</a:t>
            </a:r>
            <a:r>
              <a:rPr lang="zh-CN" altLang="en-US" sz="2800" dirty="0" smtClean="0"/>
              <a:t>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最大工作模式</a:t>
            </a:r>
            <a:endParaRPr lang="en-US" altLang="zh-CN" sz="2800" dirty="0" smtClean="0"/>
          </a:p>
          <a:p>
            <a:pPr marL="609600" indent="-609600"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最小模式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          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/>
              <a:t>系统中只有</a:t>
            </a:r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8088</a:t>
            </a:r>
            <a:r>
              <a:rPr lang="zh-CN" altLang="en-US" sz="2800" b="1" dirty="0" smtClean="0"/>
              <a:t>一个微处理器，所有的总线控制信号都直接由</a:t>
            </a:r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8088</a:t>
            </a:r>
            <a:r>
              <a:rPr lang="zh-CN" altLang="en-US" sz="2800" b="1" dirty="0" smtClean="0"/>
              <a:t>产生，使系统中的总线控制电路可以减到最少。</a:t>
            </a:r>
          </a:p>
          <a:p>
            <a:pPr marL="609600" indent="-609600"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最大模式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dirty="0" smtClean="0"/>
              <a:t>            </a:t>
            </a:r>
            <a:r>
              <a:rPr lang="zh-CN" altLang="en-US" sz="2800" b="1" dirty="0" smtClean="0"/>
              <a:t>相对于最小模式而言，用在中等规模或大型的</a:t>
            </a:r>
            <a:r>
              <a:rPr lang="en-US" altLang="zh-CN" sz="2800" b="1" dirty="0" smtClean="0"/>
              <a:t>8088/8086</a:t>
            </a:r>
            <a:r>
              <a:rPr lang="zh-CN" altLang="en-US" sz="2800" b="1" dirty="0" smtClean="0"/>
              <a:t>系统中，总是包含两个或多个微处理器，其中一个主处理器是</a:t>
            </a:r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8088</a:t>
            </a:r>
            <a:r>
              <a:rPr lang="zh-CN" altLang="en-US" sz="2800" b="1" dirty="0" smtClean="0"/>
              <a:t>，其他的处理器称为协处理器，如数值运算协处理器</a:t>
            </a:r>
            <a:r>
              <a:rPr lang="en-US" altLang="zh-CN" sz="2800" b="1" dirty="0" smtClean="0"/>
              <a:t>8087</a:t>
            </a:r>
            <a:r>
              <a:rPr lang="zh-CN" altLang="en-US" sz="2800" b="1" dirty="0" smtClean="0"/>
              <a:t>，输入输出协处理器</a:t>
            </a:r>
            <a:r>
              <a:rPr lang="en-US" altLang="zh-CN" sz="2800" b="1" dirty="0" smtClean="0"/>
              <a:t>8089</a:t>
            </a:r>
            <a:r>
              <a:rPr lang="zh-CN" altLang="en-US" sz="2800" b="1" dirty="0" smtClean="0"/>
              <a:t>。</a:t>
            </a:r>
          </a:p>
          <a:p>
            <a:pPr marL="609600" indent="-609600" eaLnBrk="1" hangingPunct="1">
              <a:buFontTx/>
              <a:buNone/>
            </a:pPr>
            <a:endParaRPr lang="zh-CN" altLang="en-US" sz="2800" b="1" dirty="0" smtClean="0"/>
          </a:p>
          <a:p>
            <a:pPr marL="609600" indent="-609600" eaLnBrk="1" hangingPunct="1">
              <a:buFontTx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2CB4F4-8C34-4945-A0E6-4CEECDE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课前小测（单项选择题）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601368-A573-4FB7-B1F5-A880FBBB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712260"/>
            <a:ext cx="10300446" cy="4428564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请问在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的寄存器中，既能当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位又能当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位寄存器使用的有（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个？</a:t>
            </a:r>
            <a:endParaRPr lang="en-US" altLang="zh-CN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             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               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</a:p>
          <a:p>
            <a:pPr lvl="0">
              <a:lnSpc>
                <a:spcPct val="120000"/>
              </a:lnSpc>
              <a:buClr>
                <a:srgbClr val="90C226"/>
              </a:buClr>
            </a:pPr>
            <a:endParaRPr lang="en-US" altLang="zh-CN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的寄存器中，通常被用作计数器的寄存器是</a:t>
            </a:r>
            <a:r>
              <a:rPr lang="zh-CN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AX         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CX         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DX</a:t>
            </a:r>
          </a:p>
          <a:p>
            <a:pPr lvl="0">
              <a:lnSpc>
                <a:spcPct val="120000"/>
              </a:lnSpc>
              <a:buClr>
                <a:srgbClr val="90C226"/>
              </a:buClr>
            </a:pPr>
            <a:endParaRPr lang="en-US" altLang="zh-CN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、在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的寄存器中，通常和堆栈段联合使用的寄存器是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     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AX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BP 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CX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SP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775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54888" y="5925987"/>
            <a:ext cx="4953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在最小模式下的系统配置</a:t>
            </a:r>
            <a:endParaRPr lang="zh-CN" altLang="en-US" sz="2800" b="1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949569" y="4501662"/>
            <a:ext cx="729762" cy="12924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177" y="0"/>
            <a:ext cx="10105326" cy="577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35208" y="5978770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教材</a:t>
            </a:r>
            <a:r>
              <a:rPr lang="en-US" altLang="zh-CN" dirty="0" smtClean="0">
                <a:solidFill>
                  <a:srgbClr val="FF0000"/>
                </a:solidFill>
              </a:rPr>
              <a:t>171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24462" y="5928702"/>
            <a:ext cx="2844800" cy="476250"/>
          </a:xfrm>
        </p:spPr>
        <p:txBody>
          <a:bodyPr/>
          <a:lstStyle/>
          <a:p>
            <a:fld id="{C3A3E44B-5BCB-46FD-A2E2-1F842FC56A2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E44B-5BCB-46FD-A2E2-1F842FC56A2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72473" y="6334780"/>
            <a:ext cx="4953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在最大模式下的系统配置</a:t>
            </a:r>
            <a:endParaRPr lang="zh-CN" altLang="en-US" sz="2800" b="1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949569" y="4501662"/>
            <a:ext cx="729762" cy="12924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 t="1711"/>
          <a:stretch>
            <a:fillRect/>
          </a:stretch>
        </p:blipFill>
        <p:spPr bwMode="auto">
          <a:xfrm>
            <a:off x="1028700" y="0"/>
            <a:ext cx="9091246" cy="619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117624" y="6348047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教材</a:t>
            </a:r>
            <a:r>
              <a:rPr lang="en-US" altLang="zh-CN" dirty="0" smtClean="0">
                <a:solidFill>
                  <a:srgbClr val="FF0000"/>
                </a:solidFill>
              </a:rPr>
              <a:t>173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CCC7-7CA8-4EA8-B6CC-C8921328530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554" y="0"/>
            <a:ext cx="63246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4695903" y="5925987"/>
            <a:ext cx="3871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/>
              <a:t>8086</a:t>
            </a:r>
            <a:r>
              <a:rPr lang="zh-CN" altLang="en-US" sz="2800" b="1" dirty="0" smtClean="0"/>
              <a:t>系统的存储器结构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65932" y="59963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教材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CCC7-7CA8-4EA8-B6CC-C89213285301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t="2214"/>
          <a:stretch>
            <a:fillRect/>
          </a:stretch>
        </p:blipFill>
        <p:spPr bwMode="auto">
          <a:xfrm>
            <a:off x="859082" y="650631"/>
            <a:ext cx="10544175" cy="289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33146" y="3956539"/>
            <a:ext cx="4580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讨论：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规则字？非规则字？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15" y="1556907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、消化本次实时课堂串讲内容</a:t>
            </a:r>
            <a:r>
              <a:rPr lang="zh-CN" altLang="en-US" sz="2800" dirty="0" smtClean="0"/>
              <a:t>，自学</a:t>
            </a:r>
            <a:r>
              <a:rPr lang="en-US" altLang="zh-CN" sz="2800" dirty="0"/>
              <a:t>MOOC</a:t>
            </a:r>
            <a:r>
              <a:rPr lang="zh-CN" altLang="en-US" sz="2800" dirty="0"/>
              <a:t>平台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</a:t>
            </a:r>
            <a:r>
              <a:rPr lang="zh-CN" altLang="en-US" sz="2800" dirty="0"/>
              <a:t>指令系统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节</a:t>
            </a:r>
            <a:r>
              <a:rPr lang="en-US" altLang="zh-CN" sz="2800" dirty="0" smtClean="0">
                <a:solidFill>
                  <a:srgbClr val="92D050"/>
                </a:solidFill>
              </a:rPr>
              <a:t>8088/8086 CPU</a:t>
            </a:r>
            <a:r>
              <a:rPr lang="zh-CN" altLang="en-US" sz="2800" dirty="0" smtClean="0">
                <a:solidFill>
                  <a:srgbClr val="92D050"/>
                </a:solidFill>
              </a:rPr>
              <a:t>的</a:t>
            </a:r>
            <a:r>
              <a:rPr lang="en-US" altLang="zh-CN" sz="2800" dirty="0" smtClean="0">
                <a:solidFill>
                  <a:srgbClr val="92D050"/>
                </a:solidFill>
              </a:rPr>
              <a:t>7</a:t>
            </a:r>
            <a:r>
              <a:rPr lang="zh-CN" altLang="en-US" sz="2800" dirty="0" smtClean="0">
                <a:solidFill>
                  <a:srgbClr val="92D050"/>
                </a:solidFill>
              </a:rPr>
              <a:t>种寻址方式（</a:t>
            </a:r>
            <a:r>
              <a:rPr lang="en-US" altLang="zh-CN" sz="2800" dirty="0" smtClean="0">
                <a:solidFill>
                  <a:srgbClr val="92D050"/>
                </a:solidFill>
              </a:rPr>
              <a:t>11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20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 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/>
              <a:t>熟悉</a:t>
            </a:r>
            <a:r>
              <a:rPr lang="en-US" altLang="zh-CN" sz="2800" dirty="0"/>
              <a:t>8088/8086</a:t>
            </a:r>
            <a:r>
              <a:rPr lang="zh-CN" altLang="en-US" sz="2800" dirty="0"/>
              <a:t>的寻址方式。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 smtClean="0"/>
              <a:t>平台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章指令系统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节 数据传送指令 （</a:t>
            </a:r>
            <a:r>
              <a:rPr lang="en-US" altLang="zh-CN" sz="2800" dirty="0" smtClean="0">
                <a:solidFill>
                  <a:srgbClr val="92D050"/>
                </a:solidFill>
              </a:rPr>
              <a:t>25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02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</a:t>
            </a:r>
            <a:endParaRPr lang="en-US" altLang="zh-CN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、完成第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章单元测验（截止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20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号，目前只有</a:t>
            </a:r>
            <a:r>
              <a:rPr lang="en-US" altLang="zh-CN" sz="2800" dirty="0" smtClean="0">
                <a:solidFill>
                  <a:srgbClr val="92D050"/>
                </a:solidFill>
              </a:rPr>
              <a:t>12</a:t>
            </a:r>
            <a:r>
              <a:rPr lang="zh-CN" altLang="en-US" sz="2800" dirty="0" smtClean="0">
                <a:solidFill>
                  <a:srgbClr val="92D050"/>
                </a:solidFill>
              </a:rPr>
              <a:t>名同学完成）</a:t>
            </a:r>
            <a:endParaRPr lang="zh-CN" altLang="zh-CN" sz="2800" dirty="0" smtClean="0">
              <a:solidFill>
                <a:srgbClr val="92D050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59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2CB4F4-8C34-4945-A0E6-4CEECDE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课前小测（单项选择题）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601368-A573-4FB7-B1F5-A880FBBB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9" y="1497107"/>
            <a:ext cx="9914964" cy="4428564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FLAGs/PSW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寄存器中条件码标志位和控制标志位分别为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位？</a:t>
            </a: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      3           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     10             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6     3</a:t>
            </a:r>
          </a:p>
          <a:p>
            <a:pPr lvl="0">
              <a:lnSpc>
                <a:spcPct val="120000"/>
              </a:lnSpc>
              <a:buClr>
                <a:srgbClr val="90C226"/>
              </a:buClr>
            </a:pP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的物理地址是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位？</a:t>
            </a: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       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        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8</a:t>
            </a:r>
          </a:p>
          <a:p>
            <a:pPr lvl="0">
              <a:lnSpc>
                <a:spcPct val="120000"/>
              </a:lnSpc>
              <a:buClr>
                <a:srgbClr val="90C226"/>
              </a:buClr>
            </a:pP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中和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IP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寄存器联合使用形成物理地址的段寄存器是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3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？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 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3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xmlns="" id="{5EEA47A8-614F-40C5-A9E7-428CEE2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DF32E73D-3070-401C-90AD-E3CD72F7826C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2D0C3EB0-E694-4560-AD27-DC03B48B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	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的编程结构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xmlns="" id="{DC7BA5F6-739E-4D2D-A88E-262095EE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5189" y="620714"/>
            <a:ext cx="828198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>
            <a:extLst>
              <a:ext uri="{FF2B5EF4-FFF2-40B4-BE49-F238E27FC236}">
                <a16:creationId xmlns:a16="http://schemas.microsoft.com/office/drawing/2014/main" xmlns="" id="{25007ADB-D7E1-474C-BC07-8B7466C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6681393-886B-4AEE-ADCE-DE55598723C4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Text Box 2">
            <a:extLst>
              <a:ext uri="{FF2B5EF4-FFF2-40B4-BE49-F238E27FC236}">
                <a16:creationId xmlns:a16="http://schemas.microsoft.com/office/drawing/2014/main" xmlns="" id="{6CB874AD-6C87-482B-ACA9-22F9A8AF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46838"/>
            <a:ext cx="261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</a:rPr>
              <a:t>8086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xmlns="" id="{D18C09CC-9621-4A41-BE7D-7994F8DEB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6" y="152401"/>
          <a:ext cx="8893175" cy="6156325"/>
        </p:xfrm>
        <a:graphic>
          <a:graphicData uri="http://schemas.openxmlformats.org/presentationml/2006/ole">
            <p:oleObj spid="_x0000_s1065" name="VISIO" r:id="rId3" imgW="5229860" imgH="421894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xmlns="" id="{F015F51B-1A3C-4962-AAE4-45170B2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964CBDDB-460B-4366-9C50-898E5C7A23AE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3E579045-A7D7-4807-AD37-029D83EE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0"/>
            <a:ext cx="7620000" cy="1493838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（二）、存储器结构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C168E369-85EA-4180-AA88-47E207A8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D2C790F6-BE1E-41D0-95FE-70FCD69DF822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18AB5594-E886-4C9E-AAB9-3CA1D198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"/>
            <a:ext cx="9144000" cy="58785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、存储单元的地址和内容及与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之间数据传送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）、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存储单元的地址和内容</a:t>
            </a: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kumimoji="1" lang="zh-CN" altLang="en-US" sz="24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存储器位编号：</a:t>
            </a:r>
            <a:endParaRPr kumimoji="1" lang="zh-CN" altLang="en-US" sz="2800" b="1">
              <a:solidFill>
                <a:srgbClr val="5048F8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字长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位，由二个字节组成，位编号如下：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高位字节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MSB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低位字节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LSB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位）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内部的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ALU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能进行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16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位运算。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有关地址寄存器如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等都是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位的。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xmlns="" id="{EE8A174B-03E4-4865-96B7-C93357B4A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76700"/>
          <a:ext cx="7350125" cy="946150"/>
        </p:xfrm>
        <a:graphic>
          <a:graphicData uri="http://schemas.openxmlformats.org/presentationml/2006/ole">
            <p:oleObj spid="_x0000_s6216" name="VISIO" r:id="rId3" imgW="7350760" imgH="947420" progId="">
              <p:embed/>
            </p:oleObj>
          </a:graphicData>
        </a:graphic>
      </p:graphicFrame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xmlns="" id="{339554A6-A97E-45DF-AD9F-E2E2210FE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2060575"/>
          <a:ext cx="3692525" cy="946150"/>
        </p:xfrm>
        <a:graphic>
          <a:graphicData uri="http://schemas.openxmlformats.org/presentationml/2006/ole">
            <p:oleObj spid="_x0000_s6217" name="VISIO" r:id="rId4" imgW="3693160" imgH="94742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xmlns="" id="{BEDBA9A8-EB83-442D-924F-DA26EBC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36A84E6-D307-43F8-ABD7-E20F448F06E6}" type="slidenum">
              <a:rPr lang="en-US" altLang="zh-CN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xmlns="" id="{ADDA950B-E956-4D6B-B07F-C3B7DAAA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96000"/>
            <a:ext cx="384175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内存单元的地址和内容</a:t>
            </a:r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xmlns="" id="{E0180A39-C924-4ABB-8F2B-C68C6C45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249238"/>
            <a:ext cx="4613275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存储单元地址：按照字节编址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xmlns="" id="{A1E301CA-FAEF-4829-AEB0-44661A356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6138" y="879231"/>
          <a:ext cx="5867400" cy="5019675"/>
        </p:xfrm>
        <a:graphic>
          <a:graphicData uri="http://schemas.openxmlformats.org/presentationml/2006/ole">
            <p:oleObj spid="_x0000_s7205" name="VISIO" r:id="rId3" imgW="2319020" imgH="38049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562" y="4106008"/>
            <a:ext cx="45807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讨论：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、字数据在内存中如何存放？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、字的地址是哪个单元地址？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xmlns="" id="{AAFAC47B-3DBE-4283-B259-4A392154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6D77B5-F462-4BFA-A52B-05AFEB51BAD5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698887C9-47D7-4DAA-A8B8-6F2F061B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1"/>
            <a:ext cx="8153400" cy="519113"/>
          </a:xfrm>
          <a:prstGeom prst="rect">
            <a:avLst/>
          </a:prstGeom>
          <a:gradFill rotWithShape="0">
            <a:gsLst>
              <a:gs pos="0">
                <a:srgbClr val="49DBD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存储单元的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的内容：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一个存储单元有效的信息。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007735D6-3073-447C-846A-CD74AF5D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84314"/>
            <a:ext cx="6372225" cy="47089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机器字长是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位，但数据以字节为单位表示。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  一个字存入存储器占有相继的二个单元：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低位字节存入低地址，高位字节存入高地址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     字单元的地址采用它的低地址来表示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例：	字单元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0004H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=1234H,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字节单元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0004H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=34H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同一个地址既可以看作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字节单元地址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，又可看作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anose="02020603050405020304" pitchFamily="18" charset="0"/>
                <a:ea typeface="楷体_GB2312" pitchFamily="49" charset="-122"/>
              </a:rPr>
              <a:t>字单元地址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anose="02020603050405020304" pitchFamily="18" charset="0"/>
                <a:ea typeface="楷体_GB2312" pitchFamily="49" charset="-122"/>
              </a:rPr>
              <a:t>，需要根据使用情况确定。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字单元地址：可以是偶数也可以是奇数，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xmlns="" id="{2F910405-FC0A-4FC5-8B13-2063116B7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1196976"/>
          <a:ext cx="2667000" cy="5064125"/>
        </p:xfrm>
        <a:graphic>
          <a:graphicData uri="http://schemas.openxmlformats.org/presentationml/2006/ole">
            <p:oleObj spid="_x0000_s8228" name="VISIO" r:id="rId3" imgW="2319020" imgH="506476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3075</TotalTime>
  <Words>1010</Words>
  <Application>Microsoft Office PowerPoint</Application>
  <PresentationFormat>自定义</PresentationFormat>
  <Paragraphs>178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平面</vt:lpstr>
      <vt:lpstr>默认设计模板</vt:lpstr>
      <vt:lpstr>VISIO</vt:lpstr>
      <vt:lpstr>微型计算机实时课堂  ——第2章微处理器</vt:lpstr>
      <vt:lpstr>课前小测（单项选择题）</vt:lpstr>
      <vt:lpstr>课前小测（单项选择题）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第3周任务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微型计算机实时课堂 ——第2章  1.2 概述</dc:title>
  <dc:creator>力 张</dc:creator>
  <cp:lastModifiedBy>Windows User</cp:lastModifiedBy>
  <cp:revision>68</cp:revision>
  <dcterms:created xsi:type="dcterms:W3CDTF">2020-03-17T01:55:27Z</dcterms:created>
  <dcterms:modified xsi:type="dcterms:W3CDTF">2022-03-15T02:02:40Z</dcterms:modified>
</cp:coreProperties>
</file>