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9" r:id="rId3"/>
  </p:sldMasterIdLst>
  <p:notesMasterIdLst>
    <p:notesMasterId r:id="rId36"/>
  </p:notesMasterIdLst>
  <p:sldIdLst>
    <p:sldId id="256" r:id="rId4"/>
    <p:sldId id="378" r:id="rId5"/>
    <p:sldId id="379" r:id="rId6"/>
    <p:sldId id="380" r:id="rId7"/>
    <p:sldId id="257" r:id="rId8"/>
    <p:sldId id="374" r:id="rId9"/>
    <p:sldId id="258" r:id="rId10"/>
    <p:sldId id="259" r:id="rId11"/>
    <p:sldId id="260" r:id="rId12"/>
    <p:sldId id="261" r:id="rId13"/>
    <p:sldId id="262" r:id="rId14"/>
    <p:sldId id="287" r:id="rId15"/>
    <p:sldId id="288" r:id="rId16"/>
    <p:sldId id="377" r:id="rId17"/>
    <p:sldId id="267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5" r:id="rId32"/>
    <p:sldId id="296" r:id="rId33"/>
    <p:sldId id="297" r:id="rId34"/>
    <p:sldId id="26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ACB96-E110-4DBA-BECD-B3117B4B3E6A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63ED-5CD8-4C0D-BF68-61AC5A5071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677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2488B556-AE4E-4358-B62D-1070215657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5A716-4D43-40BC-84DF-52ED4870B3C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C30906E9-15FB-46B0-B888-FF90628DCF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B0CB6C01-834F-4FA0-8ADA-3FCB24078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8F180FB6-1AFB-49E8-BC11-02EF08E57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680BAF-BC9B-41F5-82A2-1BFF90A7A308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3B094D55-7174-401F-AC1D-CC359C6F2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83BB994E-7117-4727-9054-9EA3C9738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xmlns="" id="{9AC1BDE0-3DBA-4641-B9D3-0CCCAAA27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CCA6DE-C65C-4A0E-8F34-8DFCF17AE43D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568AD65C-843F-4B5E-9D9B-3233F0973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4BDA11EF-C8E4-4824-88F6-2CD2358EF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4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052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459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651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3942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537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305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870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39CEB7A-A261-4B79-8011-7E4C4C42C5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C7F09C2-ABDC-4316-B91C-5C24B3D2E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6182953-E6EE-42F0-98A9-730A00A3A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D4590-AD35-4833-BB8B-DE238BF3B9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463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AA4F212-69B1-4557-93D6-C37D910A86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8663F35-AF83-4D7F-85BC-6CDD9D547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25DAF91-3E14-470D-B8FF-C407851A9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C108A-6B56-423B-A578-38F99E7E2F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735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D1585BD-F3E2-470A-8290-05437D12D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42F77F-6B3C-4672-AF08-09D7EE007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3D30519-05E2-4CB8-9D5F-6E5516B35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56436-D341-49AB-B68C-A3CD6EB2F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274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4056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CEDA73-207C-439F-A094-8A07A80FB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A593E3-FAF7-42F7-8159-276A90BD8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B0EC4E-EC2E-4C82-A986-5CB2A36AB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79E1C-6928-40C8-860D-89CE0741E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7074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65C9F91-BDC4-4DDC-A7D5-979C8B90F1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AEFC85F-6323-4A18-AE3C-406A35F8ED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B407FF1-24C2-4649-89CF-6108033B4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FFEF0-400F-4987-B82F-E6531844D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72612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E2C5EC51-3868-4B65-8E96-A31305F61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7E05AD12-B237-4970-B340-D113EB9EE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F186320-C750-48C4-BEEF-169778BAA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02998-F0CB-4BB5-8352-9CAC61F7DD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8068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B928A5D-2E3C-4D10-8B42-9740EA7A9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C3737E2E-DD42-4488-BC10-2B768B1091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A7753809-2FFF-4256-A10B-153EB7434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B3CBF-F2D3-4448-A130-F0FD6311AE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99780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B93749-4AB7-43DC-B76B-C5670A5EA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CA845A-216E-43EC-BF32-2FB407901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3D15232-9114-4D23-82E4-BED701206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51BB0-8A8E-4294-95F1-DE5BCE20BD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0220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EA78A7-F4F9-4D5D-A3C6-8ABEB16BE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20148B-B9CE-441B-ACAA-5EBCD8C17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8F2353-4DCC-4A55-A2AD-6008133CB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DE8FA-2A36-40DE-A26D-D74DC6569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18233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825BF15-075E-46D5-9258-27577ED8D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2289B8D-18EA-47EA-8C17-68044E3EB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BDECC01-DDEF-487F-9E65-56AAC882A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1E3E4-D781-4CD3-87E1-C8EF7C47E8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9129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F4697C0-E2C4-4BEB-95CB-513C173A25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E932959-26F4-4E32-B539-31C75CF0E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A8070F0-E96A-4A1E-B327-B25EF3D61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E7F39-ED79-4CC9-B4CC-9EA1F4CA36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5544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9DC1580-CDF8-409D-AE1D-28D1A31D9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C7201F0-F6D3-4112-8332-CD7F5F28A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F08AF6C-704A-4BE0-ADF7-303C1BFF69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A5D2-E11C-4364-8644-8ACB43D7BE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8721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9FE4CE1-E860-45B0-B350-8D67F9D06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B00C3A-5746-40E7-A3B5-5663B4765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BC6C3BD-79AA-443E-B2FD-32BDB7101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ABF16-8BB4-49C4-BB4F-4A11F6C83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65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20810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C068FC3-B188-44DC-8E68-939F65600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4C6F43D-D5CD-45AC-B332-584AEDE69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D9F9FB5-732B-4730-B437-2F36A8ECE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A206E-EC8D-42F7-B7EE-CBA066D5F7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002161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D04BBF-9D46-45AE-B4D1-B4C8304CD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65A1B1B-8A4A-479A-8EAF-8B8BC76BC8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801DAC6-279B-467D-B151-8A999DCC3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A54A2-29D0-4BF2-8B32-83F766EE1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7708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EDCA256-A5D2-4003-8997-B0B724B6F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C3C2E8E-D944-4012-B306-9F55D6E79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0C2CB9E-3906-4B76-8AB9-A2515B882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843C-2E14-4F7A-ADBA-ED74F6E95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6238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A704752-7135-4641-B44B-E1559E42A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A8311B2-4EE4-4108-992B-0FA4421EA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B50A3D8-5537-438F-9BD8-0C9C0D9B3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69B60-FC38-45A8-918F-53F1E373B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12971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BA884FCD-A303-4F46-BCD0-73D1525FE7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579F3265-D832-4754-A899-9E7419377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A688CAB-822F-467D-9B11-40031CED8A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27BD6-95BC-4024-98CA-1AA8BBFF1E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223693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B3865D-9843-4C86-8828-A4A9A6FB27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332149-72DA-461C-A677-EB5AD198A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2D2EC6-66F3-4506-A045-2F652059C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D0D82-737A-4C04-9C32-ABDEA6B64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2366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4FE69D-372F-4DF6-A74B-48573ED52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7B5F49-6A8D-4F4D-8294-CABB945318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68E90F-DA19-4B98-9F1A-D57EE6B51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5275AB-CC59-4512-A5A1-2B720EDAD0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46876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6F06A96-C659-44E5-851B-1356BBD5D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65D5DA0-1E28-425B-BD03-9E4DE43AC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9C77297-C5C8-4BF0-8A36-A46FCB3880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E22D-49BC-4BAA-BBD4-4B81274E36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5308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24E004-B887-4F20-90F2-A97118ADE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869789-18CB-4FEF-AC76-E7C8BFBC5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C1D1AAA-9638-4D90-B058-D24FA910D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760D-ED2E-4F36-AB6D-318737769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1912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11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414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44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69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554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365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E06E3-1140-40E3-A260-261821FC6F9B}" type="datetimeFigureOut">
              <a:rPr lang="zh-CN" altLang="en-US" smtClean="0"/>
              <a:pPr/>
              <a:t>2022/3/20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33AB95-6F59-47FF-A73F-E0F2A073F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13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85A3E4F-C3EA-4B41-AC29-C352BCCB0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EA8049C7-4145-42AC-817A-2FA28A17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D858BE3-F30E-4E5B-BE70-CC520CEDC1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95598F8-68D5-4121-9822-DE5C0E2AA9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E4F78AA2-DF41-4026-99CC-E64B3E3128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29F98B-C372-4E2F-A39B-D008409066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68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BD45C0D0-94B7-44C0-86C6-A23546AA8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0C413DA-AE1A-4625-854C-68BD44D6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CD90164-AABB-409F-9E73-F36032CE10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EF4CB7CE-B807-4A95-AC38-47C690D5EE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6280438-DEA0-436F-AE76-7FFC9DE4B8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BC5F5B-07A4-4307-B1E0-DA304FCC4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25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658FDC-7B86-46F3-9E85-673ED0548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73" y="1978406"/>
            <a:ext cx="7766936" cy="1646302"/>
          </a:xfrm>
        </p:spPr>
        <p:txBody>
          <a:bodyPr/>
          <a:lstStyle/>
          <a:p>
            <a:r>
              <a:rPr lang="zh-CN" altLang="en-US" dirty="0"/>
              <a:t>微型计算机实时课堂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——</a:t>
            </a:r>
            <a:r>
              <a:rPr lang="zh-CN" altLang="zh-CN" sz="3600" dirty="0"/>
              <a:t>第</a:t>
            </a:r>
            <a:r>
              <a:rPr lang="en-US" altLang="zh-CN" sz="3600" dirty="0"/>
              <a:t>3a</a:t>
            </a:r>
            <a:r>
              <a:rPr lang="zh-CN" altLang="zh-CN" sz="3600" dirty="0"/>
              <a:t>章</a:t>
            </a:r>
            <a:r>
              <a:rPr lang="en-US" altLang="zh-CN" sz="3600" dirty="0"/>
              <a:t> </a:t>
            </a:r>
            <a:r>
              <a:rPr lang="zh-CN" altLang="en-US" sz="3600" dirty="0"/>
              <a:t>寻址方式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1111992-87C2-437A-B63F-75C9F72F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92370"/>
            <a:ext cx="7766936" cy="1096899"/>
          </a:xfrm>
        </p:spPr>
        <p:txBody>
          <a:bodyPr/>
          <a:lstStyle/>
          <a:p>
            <a:pPr lvl="0" algn="ctr">
              <a:buClr>
                <a:srgbClr val="90C226"/>
              </a:buClr>
            </a:pPr>
            <a:r>
              <a:rPr lang="en-US" altLang="zh-CN" sz="2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2022.03</a:t>
            </a:r>
            <a:r>
              <a:rPr lang="en-US" altLang="zh-CN" sz="2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 </a:t>
            </a:r>
            <a:r>
              <a:rPr lang="en-US" altLang="zh-CN" sz="2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22</a:t>
            </a:r>
            <a:endParaRPr lang="zh-CN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8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DC7BD7-73BC-4A23-83BA-684ABD35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8382000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（３）操作数在内存数据区</a:t>
            </a:r>
          </a:p>
          <a:p>
            <a:pPr eaLnBrk="1" hangingPunct="1"/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操作数在内存数据区，操作数字段包含着此操作数地址。</a:t>
            </a:r>
          </a:p>
          <a:p>
            <a:pPr eaLnBrk="1" hangingPunct="1"/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在８０８８中，任何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内存地址是由两部分组成：</a:t>
            </a:r>
          </a:p>
          <a:p>
            <a:pPr eaLnBrk="1" hangingPunct="1"/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段的基地址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：单元所在段的基地址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	（大部分情况是数据段寄存器ＤＳ中）；</a:t>
            </a:r>
          </a:p>
          <a:p>
            <a:pPr eaLnBrk="1" hangingPunct="1"/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段内偏移量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：此单元与段基地址的距离。</a:t>
            </a:r>
          </a:p>
          <a:p>
            <a:pPr eaLnBrk="1" hangingPunct="1"/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有效地址ＥＡ（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Effective  Address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 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段内偏移量为适应各种数据结构的需要，可以由几个部分组成，所以也把它称为有效地址ＥＡ。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70AF0B44-72CF-451A-A8E3-E2BB7BD9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7924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寻址方式不同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的构成不同。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归纳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可有多种情况构成：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直接寻址，寄存器间接寻址，寄存器相对寻址，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基址加变址寻址，相对基址加变址寻址。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内存寻址方式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如何寻找内存操作数。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不同寻址方式实质上是构成它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段内的偏移量的方法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xmlns="" id="{8AB1B507-03EA-4E23-910A-27AB8383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2019300"/>
            <a:ext cx="281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xmlns="" id="{9322F0A3-FB7B-4D26-A670-EF8A1672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500439"/>
            <a:ext cx="3048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寻址方式可分为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xmlns="" id="{AB1D036F-E99A-498C-9623-3235FBAA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274764"/>
            <a:ext cx="2133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立即寻址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xmlns="" id="{DBD0A2A5-658C-4716-90AA-4ACDB842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036764"/>
            <a:ext cx="2133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直接寻址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xmlns="" id="{8A42A26E-EA2C-404E-883C-24E5CB9A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4627564"/>
            <a:ext cx="327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寄存器相对寻址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xmlns="" id="{E7AC3336-1DA8-4B3E-B8AE-A4E2F556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2874964"/>
            <a:ext cx="2133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寄存器寻址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xmlns="" id="{0FF14525-DE7D-4486-BF61-279C3E3D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89564"/>
            <a:ext cx="327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基址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变址寻址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xmlns="" id="{5D61B4AC-0E4C-4CB5-A32B-BDEB026E1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6092826"/>
            <a:ext cx="434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相对基址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变址寻址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xmlns="" id="{F869679A-E47C-463A-AF4B-35D42186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789364"/>
            <a:ext cx="327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寄存器间接寻址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xmlns="" id="{54C48EC0-2437-4482-9EAD-E88301762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158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400">
                <a:solidFill>
                  <a:srgbClr val="0000FF"/>
                </a:solidFill>
                <a:ea typeface="楷体_GB2312" pitchFamily="49" charset="-122"/>
              </a:rPr>
              <a:t>寻址方式总结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85754E4-2EC6-4C0F-B486-376763C2AC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2392" y="1479234"/>
            <a:ext cx="323116" cy="49930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D04AF305-CF94-424A-89E9-173ADCC6A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寻址方式总结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xmlns="" id="{F29F46C0-3BEC-4C50-A0B0-D462232F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Garamond" panose="02020404030301010803" pitchFamily="18" charset="0"/>
                <a:ea typeface="楷体_GB2312" pitchFamily="49" charset="-122"/>
              </a:rPr>
              <a:t>非存储器寻址方式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xmlns="" id="{24B2B53D-8D52-45DC-ABB1-6319D3F7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733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Garamond" panose="02020404030301010803" pitchFamily="18" charset="0"/>
                <a:ea typeface="楷体_GB2312" pitchFamily="49" charset="-122"/>
              </a:rPr>
              <a:t>存储器寻址方式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xmlns="" id="{3E24CF7F-6392-4E87-8CE9-AEC1ABC4D76F}"/>
              </a:ext>
            </a:extLst>
          </p:cNvPr>
          <p:cNvGrpSpPr>
            <a:grpSpLocks/>
          </p:cNvGrpSpPr>
          <p:nvPr/>
        </p:nvGrpSpPr>
        <p:grpSpPr bwMode="auto">
          <a:xfrm>
            <a:off x="5375276" y="2636839"/>
            <a:ext cx="3133725" cy="2678113"/>
            <a:chOff x="2448" y="1680"/>
            <a:chExt cx="1728" cy="1687"/>
          </a:xfrm>
        </p:grpSpPr>
        <p:sp>
          <p:nvSpPr>
            <p:cNvPr id="35852" name="Text Box 6">
              <a:extLst>
                <a:ext uri="{FF2B5EF4-FFF2-40B4-BE49-F238E27FC236}">
                  <a16:creationId xmlns:a16="http://schemas.microsoft.com/office/drawing/2014/main" xmlns="" id="{5058E381-C67E-46EB-A471-67AA1D57D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80"/>
              <a:ext cx="1728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400" b="1" dirty="0">
                  <a:latin typeface="Garamond" panose="02020404030301010803" pitchFamily="18" charset="0"/>
                  <a:ea typeface="楷体_GB2312" pitchFamily="49" charset="-122"/>
                </a:rPr>
                <a:t>直接寻址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Garamond" panose="02020404030301010803" pitchFamily="18" charset="0"/>
                  <a:ea typeface="楷体_GB2312" pitchFamily="49" charset="-122"/>
                </a:rPr>
                <a:t>   寄存器间接寻址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Garamond" panose="02020404030301010803" pitchFamily="18" charset="0"/>
                  <a:ea typeface="楷体_GB2312" pitchFamily="49" charset="-122"/>
                </a:rPr>
                <a:t>   寄存器相对寻址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Garamond" panose="02020404030301010803" pitchFamily="18" charset="0"/>
                  <a:ea typeface="楷体_GB2312" pitchFamily="49" charset="-122"/>
                </a:rPr>
                <a:t>   基址、变址寻址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latin typeface="Garamond" panose="02020404030301010803" pitchFamily="18" charset="0"/>
                  <a:ea typeface="楷体_GB2312" pitchFamily="49" charset="-122"/>
                </a:rPr>
                <a:t>  相对</a:t>
              </a:r>
              <a:r>
                <a:rPr lang="zh-CN" altLang="en-US" sz="2400" b="1" dirty="0" smtClean="0">
                  <a:latin typeface="Garamond" panose="02020404030301010803" pitchFamily="18" charset="0"/>
                  <a:ea typeface="楷体_GB2312" pitchFamily="49" charset="-122"/>
                </a:rPr>
                <a:t>基址变址寻址</a:t>
              </a:r>
              <a:endParaRPr lang="zh-CN" altLang="en-US" sz="2400" b="1" dirty="0">
                <a:latin typeface="Garamond" panose="02020404030301010803" pitchFamily="18" charset="0"/>
                <a:ea typeface="楷体_GB2312" pitchFamily="49" charset="-122"/>
              </a:endParaRPr>
            </a:p>
          </p:txBody>
        </p:sp>
        <p:sp>
          <p:nvSpPr>
            <p:cNvPr id="35853" name="AutoShape 7">
              <a:extLst>
                <a:ext uri="{FF2B5EF4-FFF2-40B4-BE49-F238E27FC236}">
                  <a16:creationId xmlns:a16="http://schemas.microsoft.com/office/drawing/2014/main" xmlns="" id="{83DA4E95-1CC8-495D-8F31-CE3076939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776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31AFE053-93B7-47E4-8625-1A7BE2EF5A5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357313"/>
            <a:ext cx="3276600" cy="1015999"/>
            <a:chOff x="2448" y="816"/>
            <a:chExt cx="2064" cy="640"/>
          </a:xfrm>
        </p:grpSpPr>
        <p:sp>
          <p:nvSpPr>
            <p:cNvPr id="35850" name="Text Box 9">
              <a:extLst>
                <a:ext uri="{FF2B5EF4-FFF2-40B4-BE49-F238E27FC236}">
                  <a16:creationId xmlns:a16="http://schemas.microsoft.com/office/drawing/2014/main" xmlns="" id="{8D075892-9744-4476-9308-BD192E9AD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816"/>
              <a:ext cx="20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Garamond" panose="02020404030301010803" pitchFamily="18" charset="0"/>
                  <a:ea typeface="楷体_GB2312" pitchFamily="49" charset="-122"/>
                </a:rPr>
                <a:t>   </a:t>
              </a:r>
              <a:r>
                <a:rPr lang="zh-CN" altLang="en-US" sz="2400" b="1">
                  <a:latin typeface="Garamond" panose="02020404030301010803" pitchFamily="18" charset="0"/>
                  <a:ea typeface="楷体_GB2312" pitchFamily="49" charset="-122"/>
                </a:rPr>
                <a:t>立即数寻址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Garamond" panose="02020404030301010803" pitchFamily="18" charset="0"/>
                  <a:ea typeface="楷体_GB2312" pitchFamily="49" charset="-122"/>
                </a:rPr>
                <a:t>   寄存器（直接）寻址</a:t>
              </a:r>
            </a:p>
          </p:txBody>
        </p:sp>
        <p:sp>
          <p:nvSpPr>
            <p:cNvPr id="35851" name="AutoShape 10">
              <a:extLst>
                <a:ext uri="{FF2B5EF4-FFF2-40B4-BE49-F238E27FC236}">
                  <a16:creationId xmlns:a16="http://schemas.microsoft.com/office/drawing/2014/main" xmlns="" id="{B9500377-CA3C-4120-BE30-24DC736B0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912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E546C6C5-27DD-4D01-9BF1-DEDFBD5F8FE0}"/>
              </a:ext>
            </a:extLst>
          </p:cNvPr>
          <p:cNvGrpSpPr>
            <a:grpSpLocks/>
          </p:cNvGrpSpPr>
          <p:nvPr/>
        </p:nvGrpSpPr>
        <p:grpSpPr bwMode="auto">
          <a:xfrm>
            <a:off x="8183563" y="3284538"/>
            <a:ext cx="1828800" cy="1828800"/>
            <a:chOff x="4128" y="2112"/>
            <a:chExt cx="1152" cy="1152"/>
          </a:xfrm>
        </p:grpSpPr>
        <p:sp>
          <p:nvSpPr>
            <p:cNvPr id="35848" name="AutoShape 12">
              <a:extLst>
                <a:ext uri="{FF2B5EF4-FFF2-40B4-BE49-F238E27FC236}">
                  <a16:creationId xmlns:a16="http://schemas.microsoft.com/office/drawing/2014/main" xmlns="" id="{EE946A04-EBB1-4DAF-8ED2-C6DC96424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112"/>
              <a:ext cx="144" cy="1152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49" name="Text Box 13">
              <a:extLst>
                <a:ext uri="{FF2B5EF4-FFF2-40B4-BE49-F238E27FC236}">
                  <a16:creationId xmlns:a16="http://schemas.microsoft.com/office/drawing/2014/main" xmlns="" id="{E817A691-5C63-4F8A-85D7-7F653E7F6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448"/>
              <a:ext cx="1008" cy="5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Garamond" panose="02020404030301010803" pitchFamily="18" charset="0"/>
                  <a:ea typeface="楷体_GB2312" pitchFamily="49" charset="-122"/>
                </a:rPr>
                <a:t>实质都是间接寻址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4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xmlns="" id="{2C67733F-7BAF-48D9-A7BF-C82F78E8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066801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 		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AL,05H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(AL)=05H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3" name="Text Box 3">
            <a:extLst>
              <a:ext uri="{FF2B5EF4-FFF2-40B4-BE49-F238E27FC236}">
                <a16:creationId xmlns:a16="http://schemas.microsoft.com/office/drawing/2014/main" xmlns="" id="{9F981348-F12B-47BA-9E99-FF330B72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906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4" name="Text Box 4">
            <a:extLst>
              <a:ext uri="{FF2B5EF4-FFF2-40B4-BE49-F238E27FC236}">
                <a16:creationId xmlns:a16="http://schemas.microsoft.com/office/drawing/2014/main" xmlns="" id="{F7826151-80E6-46C2-BFFE-6CAE45ED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46476"/>
            <a:ext cx="426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	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AX,3064H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(AX)=3064H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xmlns="" id="{0B98B112-D7EB-4ED8-AA30-40B6E1BA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324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立即寻址方式</a:t>
            </a: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xmlns="" id="{D8EC5819-84A7-4950-B2FC-AFFE21E04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276600"/>
          <a:ext cx="3803650" cy="3079750"/>
        </p:xfrm>
        <a:graphic>
          <a:graphicData uri="http://schemas.openxmlformats.org/presentationml/2006/ole">
            <p:oleObj spid="_x0000_s3094" name="VISIO" r:id="rId3" imgW="3804920" imgH="3081020" progId="">
              <p:embed/>
            </p:oleObj>
          </a:graphicData>
        </a:graphic>
      </p:graphicFrame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xmlns="" id="{0D4472B9-FFB9-49C1-9995-C89050434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57200"/>
          <a:ext cx="3117850" cy="2622550"/>
        </p:xfrm>
        <a:graphic>
          <a:graphicData uri="http://schemas.openxmlformats.org/presentationml/2006/ole">
            <p:oleObj spid="_x0000_s3095" name="VISIO" r:id="rId4" imgW="3119120" imgH="2623820" progId="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3F0A8F1-A156-40DE-BB33-1AD38CE6612B}"/>
              </a:ext>
            </a:extLst>
          </p:cNvPr>
          <p:cNvSpPr/>
          <p:nvPr/>
        </p:nvSpPr>
        <p:spPr>
          <a:xfrm>
            <a:off x="216022" y="206980"/>
            <a:ext cx="6602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（一）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立即寻址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Immediate addressing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009B5E4B-E0FC-4B95-B673-6B67C3519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99318"/>
            <a:ext cx="6096000" cy="28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3064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Ｈ 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	          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1234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Ｈ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SS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）＝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3064H 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）保持不变。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xmlns="" id="{3D9ACED6-377B-41E3-A52B-B8043F5E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476450"/>
            <a:ext cx="2022475" cy="3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指令执行前：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xmlns="" id="{347EF388-0082-4AFB-AE2A-5EDEE887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314650"/>
            <a:ext cx="1825625" cy="3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xmlns="" id="{AA097443-BE9A-4717-A28F-B090F11A1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6040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xmlns="" id="{8DF89193-3CFA-4FA9-8FC7-952F244A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222700"/>
            <a:ext cx="2719388" cy="34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寄存器寻址方式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xmlns="" id="{1D37F617-A3CD-45B0-BCBC-281418D48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7593060"/>
              </p:ext>
            </p:extLst>
          </p:nvPr>
        </p:nvGraphicFramePr>
        <p:xfrm>
          <a:off x="6555139" y="4249016"/>
          <a:ext cx="2774249" cy="1731818"/>
        </p:xfrm>
        <a:graphic>
          <a:graphicData uri="http://schemas.openxmlformats.org/presentationml/2006/ole">
            <p:oleObj spid="_x0000_s4106" name="VISIO" r:id="rId3" imgW="3693160" imgH="2303780" progId="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6BF65D3-7A0C-4A84-92B5-A15C7A2360E9}"/>
              </a:ext>
            </a:extLst>
          </p:cNvPr>
          <p:cNvSpPr/>
          <p:nvPr/>
        </p:nvSpPr>
        <p:spPr>
          <a:xfrm>
            <a:off x="1406497" y="237653"/>
            <a:ext cx="6200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	寄存器寻址方式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(Register addressing)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82036C64-411A-43E4-9448-C4D45714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681369"/>
            <a:ext cx="4724400" cy="611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[3100H]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=6000H , (63100H)=3050H 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=3050H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又如：用符号地址代替数值地址。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VALUE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[VALUE]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VALUE——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有效操作数单元的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符号地址。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如：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VALUE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在附加段中，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则应指定段跨越。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VALUE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[VALUE]</a:t>
            </a: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xmlns="" id="{18DD1C32-3C78-4A63-8148-EA3EFDC9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9642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xmlns="" id="{09976AA5-181C-4E11-8193-7CC5E83D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5805488"/>
            <a:ext cx="22098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直接寻址方式</a:t>
            </a:r>
          </a:p>
        </p:txBody>
      </p:sp>
      <p:graphicFrame>
        <p:nvGraphicFramePr>
          <p:cNvPr id="4098" name="Object 5">
            <a:extLst>
              <a:ext uri="{FF2B5EF4-FFF2-40B4-BE49-F238E27FC236}">
                <a16:creationId xmlns:a16="http://schemas.microsoft.com/office/drawing/2014/main" xmlns="" id="{B1215678-FFE4-4122-AFA0-E3471280D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219200"/>
          <a:ext cx="3994150" cy="4305300"/>
        </p:xfrm>
        <a:graphic>
          <a:graphicData uri="http://schemas.openxmlformats.org/presentationml/2006/ole">
            <p:oleObj spid="_x0000_s5129" name="VISIO" r:id="rId3" imgW="4147820" imgH="4305300" progId="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A8B48A5-939E-48F2-A768-86483CBAC7F9}"/>
              </a:ext>
            </a:extLst>
          </p:cNvPr>
          <p:cNvSpPr/>
          <p:nvPr/>
        </p:nvSpPr>
        <p:spPr>
          <a:xfrm>
            <a:off x="1024721" y="126495"/>
            <a:ext cx="5259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（三）直接寻址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Direct addressing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8CCB2550-48E1-4E92-BB0B-8B935BC9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1"/>
            <a:ext cx="9144000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四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)	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寄存器间接寻址方式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Register indirect addressing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   	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操作数在存储器中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操作数地址的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位偏移量包含在：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BP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DI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寄存器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仿宋_GB2312" pitchFamily="49" charset="-122"/>
              </a:rPr>
              <a:t>中。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A5002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、若选择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DI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作为间接寻址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	操作数一般在现行数据段区域中，用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(DS)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作为段地址。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	即操作数物理地址为：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	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PA=16 d ×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  	 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PA=16 d ×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     	 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PA=16 d ×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DI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F71A4828-2637-474B-A08F-3F40DD63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"/>
            <a:ext cx="3505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	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BX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[DI]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=6000H 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=2000H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PA=62000H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62000H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50A0H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(BX)=50A0H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xmlns="" id="{8FE57F58-3E88-4406-9EA5-351CB6269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1"/>
            <a:ext cx="2941638" cy="701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寄存器间接寻址方式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BX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[DI]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xmlns="" id="{D55DE5B6-3B57-4A4E-98EA-DD519BA7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685801"/>
          <a:ext cx="5060950" cy="5084763"/>
        </p:xfrm>
        <a:graphic>
          <a:graphicData uri="http://schemas.openxmlformats.org/presentationml/2006/ole">
            <p:oleObj spid="_x0000_s6152" name="VISIO" r:id="rId3" imgW="5062220" imgH="5085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DD4DBB0A-D985-409A-A490-01133F62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85801"/>
            <a:ext cx="8305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、若选择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寄存器作为间接寻址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操作数在堆栈段区域中，用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寄存器的内容作为段地址。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操作数物理地址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PA=16d ×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[BP],   AX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执行前：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(SS)=1000H , 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(BP)=3000H ,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	     (AX)=1234H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执行后：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PA=13000H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(13000H)=1234H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xmlns="" id="{87EB5959-2747-4373-9303-1222B836C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752600"/>
          <a:ext cx="4414838" cy="4572000"/>
        </p:xfrm>
        <a:graphic>
          <a:graphicData uri="http://schemas.openxmlformats.org/presentationml/2006/ole">
            <p:oleObj spid="_x0000_s7176" name="VISIO" r:id="rId3" imgW="5062220" imgH="5097780" progId="">
              <p:embed/>
            </p:oleObj>
          </a:graphicData>
        </a:graphic>
      </p:graphicFrame>
      <p:sp>
        <p:nvSpPr>
          <p:cNvPr id="6148" name="Text Box 4">
            <a:extLst>
              <a:ext uri="{FF2B5EF4-FFF2-40B4-BE49-F238E27FC236}">
                <a16:creationId xmlns:a16="http://schemas.microsoft.com/office/drawing/2014/main" xmlns="" id="{F67C7FF7-22B4-4C94-A9E8-1043FB328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38801"/>
            <a:ext cx="2027238" cy="5810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寄存器间接寻址方式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[BP],  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FLAGS/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PSW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寄存器中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条件码标志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标志，如何区分这两类标志的不同？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OF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CF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标志分别是什么标志？你认为二者之间是否会有联系？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、在微机中，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很忙碌，经常频繁和两种部件交换数据，请问分别是什么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部件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、寄存器和存储器是不是一回事？</a:t>
            </a: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5086082-8187-4217-AE0B-160A7953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838200"/>
            <a:ext cx="82296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、用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BX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BP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作为间接寻址允许段跨越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指令中可以指定段跨越前缀来取得其他段中的数据。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ES: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[DI], AX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MOV  DX,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DS: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[BP]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这种寻址方法可以用于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表格处理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BE4CA5D2-2203-4198-BBE7-824B72EA9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1"/>
            <a:ext cx="9144000" cy="3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五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	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寄存器相对寻址方式（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Register relative addressing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）或变址寻址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Index Addressing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操作数的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有效地址是一个基址或变址寄存器的内容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   和指令中指定的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位位移量（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displacement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）之和。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xmlns="" id="{75A9C08A-534D-4752-B1D0-9F1904365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3789363"/>
          <a:ext cx="3954463" cy="2551112"/>
        </p:xfrm>
        <a:graphic>
          <a:graphicData uri="http://schemas.openxmlformats.org/presentationml/2006/ole">
            <p:oleObj spid="_x0000_s8200" name="VISIO" r:id="rId3" imgW="3916680" imgH="25273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E134F5DC-5E43-4C51-9AA2-536FF1A7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304800"/>
            <a:ext cx="69246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8086/8088 CPU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两个变址寄存器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	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源变址寄存器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;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目的变址寄存器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操作数一般在内存的数据段中，但允许段跨越。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除有段跨越前缀之外，形成物理地址有两种方式：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xmlns="" id="{F5F63C40-0471-40C7-B7C0-6DE2E15F2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95601"/>
          <a:ext cx="6096000" cy="2119313"/>
        </p:xfrm>
        <a:graphic>
          <a:graphicData uri="http://schemas.openxmlformats.org/presentationml/2006/ole">
            <p:oleObj spid="_x0000_s9230" name="VISIO" r:id="rId3" imgW="4945380" imgH="1856740" progId="">
              <p:embed/>
            </p:oleObj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xmlns="" id="{56E39E5B-DB48-43B4-A59A-21597E624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53001"/>
          <a:ext cx="6096000" cy="1681163"/>
        </p:xfrm>
        <a:graphic>
          <a:graphicData uri="http://schemas.openxmlformats.org/presentationml/2006/ole">
            <p:oleObj spid="_x0000_s9231" name="VISIO" r:id="rId4" imgW="4429760" imgH="1285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>
            <a:extLst>
              <a:ext uri="{FF2B5EF4-FFF2-40B4-BE49-F238E27FC236}">
                <a16:creationId xmlns:a16="http://schemas.microsoft.com/office/drawing/2014/main" xmlns="" id="{96A354EA-115D-4B66-8CAD-9F225E513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49239"/>
            <a:ext cx="4724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AX,  COUNT  [BP]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AX,  [COUNT+BP]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AX,  COUNT+[BP]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COUNT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位位移量。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指令执行前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:  (SS)=5000H,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	(BP)=3000H,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	COUNT=2040H,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	(AX)=1234H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指令执行后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EA=5040H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PA=55040H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(55040H)=5548H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	(AX)=5548H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xmlns="" id="{FE7C12C8-FD03-4D63-B4F2-3119F46C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15001"/>
            <a:ext cx="2713038" cy="701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寄存器相对寻址方式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AX,COUNT[BP]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xmlns="" id="{6BAC6288-E1CA-4C51-9B30-16E800E13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19200"/>
          <a:ext cx="4572000" cy="4114800"/>
        </p:xfrm>
        <a:graphic>
          <a:graphicData uri="http://schemas.openxmlformats.org/presentationml/2006/ole">
            <p:oleObj spid="_x0000_s10248" name="VISIO" r:id="rId4" imgW="5321300" imgH="4607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4ADE7E03-A41A-4A69-8FB9-4BFB11FC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09601"/>
            <a:ext cx="79248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用途：这种寻址方式同样用于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表格处理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表格首地址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修改基址或变址寄存器来取得表格中的值。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例：某数据表的首地址为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COUNT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欲读取表中第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个数据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存放到（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中。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第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个数据的有效地址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  EA= COUNT + 9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MOV  SI , 09H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MOV  AL , [SI+COUNT]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*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直接变址寻址方式也可以使用段跨越前缀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	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  DL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ES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STRING[SI]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658B8E74-EE9D-45CE-8AAB-AFFCC4F5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3401"/>
            <a:ext cx="8305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六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基址加变址寻址方式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        （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Based indexed addressing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操作数的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有效地址是一个基址寄存器和一个变址寄存器的内容之和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，基址寄存器名和变址寄存器名均由指令指定。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xmlns="" id="{C24148FD-53EA-45F7-9424-5B8C58526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724401"/>
          <a:ext cx="5486400" cy="1852613"/>
        </p:xfrm>
        <a:graphic>
          <a:graphicData uri="http://schemas.openxmlformats.org/presentationml/2006/ole">
            <p:oleObj spid="_x0000_s11276" name="VISIO" r:id="rId3" imgW="2486660" imgH="1285240" progId="">
              <p:embed/>
            </p:oleObj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xmlns="" id="{D8DBE59F-0ED4-483A-8B17-1BBC44321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5" y="2819400"/>
          <a:ext cx="5410200" cy="1892300"/>
        </p:xfrm>
        <a:graphic>
          <a:graphicData uri="http://schemas.openxmlformats.org/presentationml/2006/ole">
            <p:oleObj spid="_x0000_s11277" name="VISIO" r:id="rId4" imgW="2486660" imgH="1285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B86A2240-7277-4F44-9BC9-7C1D552FA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8382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除有段跨越前缀之外，形成物理地址有二种方式：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xmlns="" id="{8D41A348-1B14-48A4-90E0-44B41571C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76401"/>
          <a:ext cx="7086600" cy="2041525"/>
        </p:xfrm>
        <a:graphic>
          <a:graphicData uri="http://schemas.openxmlformats.org/presentationml/2006/ole">
            <p:oleObj spid="_x0000_s12300" name="VISIO" r:id="rId3" imgW="3515360" imgH="1285240" progId="">
              <p:embed/>
            </p:oleObj>
          </a:graphicData>
        </a:graphic>
      </p:graphicFrame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xmlns="" id="{CB826923-703C-4D5A-B181-FFDD5D6BB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038600"/>
          <a:ext cx="6934200" cy="2217738"/>
        </p:xfrm>
        <a:graphic>
          <a:graphicData uri="http://schemas.openxmlformats.org/presentationml/2006/ole">
            <p:oleObj spid="_x0000_s12301" name="VISIO" r:id="rId4" imgW="3515360" imgH="1285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>
            <a:extLst>
              <a:ext uri="{FF2B5EF4-FFF2-40B4-BE49-F238E27FC236}">
                <a16:creationId xmlns:a16="http://schemas.microsoft.com/office/drawing/2014/main" xmlns="" id="{A03C8F2B-EB30-4863-9C3A-586C2468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3039"/>
            <a:ext cx="395605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AX, [BX][SI]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AX, [BX+SI]</a:t>
            </a:r>
          </a:p>
          <a:p>
            <a:pPr eaLnBrk="1" hangingPunct="1"/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执行指令前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(DS)=3200H,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 (BX)=0456H,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	 (SI) =1094H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	 (334EAH)=4567H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         (AX)=1234H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	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EA=14EAH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	PA=334EAH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	(AX)=4567H</a:t>
            </a:r>
          </a:p>
          <a:p>
            <a:pPr eaLnBrk="1" hangingPunct="1"/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xmlns="" id="{06CD728F-68B8-4A10-900B-6B06FC181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53001"/>
            <a:ext cx="2484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基址加变址寻址方式</a:t>
            </a:r>
          </a:p>
          <a:p>
            <a:pPr eaLnBrk="1" hangingPunct="1"/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MOV  AX,[BX+SI]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xmlns="" id="{4A9BCDFC-BFB2-4AB0-910A-C0531D4E3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609600"/>
          <a:ext cx="4845050" cy="4044950"/>
        </p:xfrm>
        <a:graphic>
          <a:graphicData uri="http://schemas.openxmlformats.org/presentationml/2006/ole">
            <p:oleObj spid="_x0000_s13319" name="VISIO" r:id="rId4" imgW="4846320" imgH="4043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54AAD6A4-7A4C-4549-A10A-14950432E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1"/>
            <a:ext cx="8153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（七）相对基址加变址寻址方式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Relative based indexed addressing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操作数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有效地址是一个基址寄存器和一个变址寄存器的内容和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位位移量之和 。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xmlns="" id="{BB57CE62-145B-41F0-94C0-358E6EA10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99000"/>
          <a:ext cx="4800600" cy="1619250"/>
        </p:xfrm>
        <a:graphic>
          <a:graphicData uri="http://schemas.openxmlformats.org/presentationml/2006/ole">
            <p:oleObj spid="_x0000_s14346" name="VISIO" r:id="rId3" imgW="3916680" imgH="1320800" progId="">
              <p:embed/>
            </p:oleObj>
          </a:graphicData>
        </a:graphic>
      </p:graphicFrame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xmlns="" id="{09B747A8-1A51-492A-8B19-782E79E97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716213"/>
          <a:ext cx="4876800" cy="1746250"/>
        </p:xfrm>
        <a:graphic>
          <a:graphicData uri="http://schemas.openxmlformats.org/presentationml/2006/ole">
            <p:oleObj spid="_x0000_s14347" name="VISIO" r:id="rId4" imgW="3916680" imgH="1320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>
            <a:extLst>
              <a:ext uri="{FF2B5EF4-FFF2-40B4-BE49-F238E27FC236}">
                <a16:creationId xmlns:a16="http://schemas.microsoft.com/office/drawing/2014/main" xmlns="" id="{949388A8-4ED0-4CDF-8FE4-EBFC4C0A7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25439"/>
            <a:ext cx="3839384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AX, MASK[BX][DI]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AX, MASK [BX+DI]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MOV  AX,[MASK+BX+DI]</a:t>
            </a:r>
          </a:p>
          <a:p>
            <a:pPr eaLnBrk="1" hangingPunct="1"/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执行指令前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(DS)=3000H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(BX)=1346H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(DI)=0500H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MASK=1234H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(32A7AH)=4050H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(AX)=1234H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执行指令后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EA=2A7AH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PA=32A7AH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(AX)=4050H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xmlns="" id="{FA3C6EA6-4AD4-4CCE-BF30-6FF4FD0AA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516564"/>
            <a:ext cx="3282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相对基址加变址</a:t>
            </a:r>
          </a:p>
          <a:p>
            <a:pPr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MOV  AX, MASK+[BX+DI]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xmlns="" id="{33AAD31D-27C0-4916-A7FD-5516A2B52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333376"/>
          <a:ext cx="5060950" cy="5275263"/>
        </p:xfrm>
        <a:graphic>
          <a:graphicData uri="http://schemas.openxmlformats.org/presentationml/2006/ole">
            <p:oleObj spid="_x0000_s15366" name="VISIO" r:id="rId4" imgW="5290820" imgH="52755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799" y="1099612"/>
            <a:ext cx="7252615" cy="95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733" y="2270981"/>
            <a:ext cx="94392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841131" y="4241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FLAGS/ PSW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寄存器中条件码标志 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控制标志，如何区分这两类标志的不同？</a:t>
            </a:r>
            <a:endParaRPr kumimoji="1"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950BE327-0A1B-4FC2-A3F5-4DDD6F3D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7200"/>
            <a:ext cx="80772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四、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中的存储器分段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段区域默认状态：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可以在某一个段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64K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字节范围内寻找一个内存操作数，以什么样 寻址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（寄存器间址、变址、与基址加变址），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则操作数就在什么段区域中，在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中有一个基本约定，只要在指令中不特别说明超越这个约定，则正常情况就按这个基本约定来寻找操作数，这就是所谓的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默认状态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段跨越：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数据操作数通常在数据段，但在程序中若需要的话数据可以在代码段、堆栈段也可以在附加段。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	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程序段只能在代码段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	   堆栈操作只能在堆栈段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   目的串只能在附加段</a:t>
            </a:r>
          </a:p>
          <a:p>
            <a:pPr defTabSz="914400" eaLnBrk="1" fontAlgn="base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此外，其他情况都允许段跨越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CA3BA480-C306-4EE8-83C9-F9E9E746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457200"/>
            <a:ext cx="784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中的这些基本约定和允许超越的情况，如下表示：</a:t>
            </a:r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xmlns="" id="{642630AC-EDE4-4F2D-AF49-D488ADD6A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398589"/>
          <a:ext cx="7543800" cy="3938587"/>
        </p:xfrm>
        <a:graphic>
          <a:graphicData uri="http://schemas.openxmlformats.org/presentationml/2006/ole">
            <p:oleObj spid="_x0000_s2082" name="VISIO" r:id="rId3" imgW="6220460" imgH="32486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95114E-206D-432E-B847-4EABD4F2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9C53BB-B547-4561-8AAB-8439CEE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1538654"/>
            <a:ext cx="9523109" cy="427251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、消化本次实时课堂串讲内容，理解并正确运用物理地址、逻辑地址和偏移地址，熟练掌握</a:t>
            </a:r>
            <a:r>
              <a:rPr lang="en-US" altLang="zh-CN" sz="2800" dirty="0"/>
              <a:t>7</a:t>
            </a:r>
            <a:r>
              <a:rPr lang="zh-CN" altLang="en-US" sz="2800" dirty="0"/>
              <a:t>种寻址方式；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 smtClean="0"/>
              <a:t>、继续学习</a:t>
            </a:r>
            <a:r>
              <a:rPr lang="zh-CN" altLang="en-US" sz="2800" dirty="0" smtClean="0">
                <a:solidFill>
                  <a:srgbClr val="92D050"/>
                </a:solidFill>
              </a:rPr>
              <a:t>数据</a:t>
            </a:r>
            <a:r>
              <a:rPr lang="zh-CN" altLang="en-US" sz="2800" dirty="0">
                <a:solidFill>
                  <a:srgbClr val="92D050"/>
                </a:solidFill>
              </a:rPr>
              <a:t>传送</a:t>
            </a:r>
            <a:r>
              <a:rPr lang="zh-CN" altLang="en-US" sz="2800" dirty="0" smtClean="0">
                <a:solidFill>
                  <a:srgbClr val="92D050"/>
                </a:solidFill>
              </a:rPr>
              <a:t>指令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25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02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/>
              <a:t>熟悉并适当记忆四类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种数据传送指令；学习实验</a:t>
            </a:r>
            <a:r>
              <a:rPr lang="en-US" altLang="zh-CN" sz="2800" dirty="0" smtClean="0"/>
              <a:t>1 </a:t>
            </a:r>
            <a:r>
              <a:rPr lang="en-US" altLang="zh-CN" sz="2800" dirty="0" smtClean="0"/>
              <a:t>EMU8086</a:t>
            </a:r>
            <a:r>
              <a:rPr lang="zh-CN" altLang="en-US" sz="2800" dirty="0" smtClean="0"/>
              <a:t>演示</a:t>
            </a:r>
            <a:r>
              <a:rPr lang="zh-CN" altLang="en-US" sz="2800" dirty="0" smtClean="0">
                <a:solidFill>
                  <a:srgbClr val="92D050"/>
                </a:solidFill>
              </a:rPr>
              <a:t>（</a:t>
            </a:r>
            <a:r>
              <a:rPr lang="en-US" altLang="zh-CN" sz="2800" dirty="0" smtClean="0">
                <a:solidFill>
                  <a:srgbClr val="92D050"/>
                </a:solidFill>
              </a:rPr>
              <a:t>14</a:t>
            </a:r>
            <a:r>
              <a:rPr lang="zh-CN" altLang="en-US" sz="2800" dirty="0" smtClean="0">
                <a:solidFill>
                  <a:srgbClr val="92D050"/>
                </a:solidFill>
              </a:rPr>
              <a:t>分</a:t>
            </a:r>
            <a:r>
              <a:rPr lang="en-US" altLang="zh-CN" sz="2800" dirty="0" smtClean="0">
                <a:solidFill>
                  <a:srgbClr val="92D050"/>
                </a:solidFill>
              </a:rPr>
              <a:t>26</a:t>
            </a:r>
            <a:r>
              <a:rPr lang="zh-CN" altLang="en-US" sz="2800" dirty="0" smtClean="0">
                <a:solidFill>
                  <a:srgbClr val="92D050"/>
                </a:solidFill>
              </a:rPr>
              <a:t>秒</a:t>
            </a:r>
            <a:r>
              <a:rPr lang="zh-CN" altLang="en-US" sz="2800" dirty="0" smtClean="0">
                <a:solidFill>
                  <a:srgbClr val="92D050"/>
                </a:solidFill>
              </a:rPr>
              <a:t>）</a:t>
            </a:r>
            <a:r>
              <a:rPr lang="zh-CN" altLang="en-US" sz="2800" dirty="0" smtClean="0">
                <a:solidFill>
                  <a:schemeClr val="tx1"/>
                </a:solidFill>
              </a:rPr>
              <a:t>， </a:t>
            </a:r>
            <a:r>
              <a:rPr lang="zh-CN" altLang="en-US" sz="2800" dirty="0" smtClean="0"/>
              <a:t>；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92D050"/>
                </a:solidFill>
              </a:rPr>
              <a:t>完成</a:t>
            </a:r>
            <a:r>
              <a:rPr lang="zh-CN" altLang="en-US" sz="2800" dirty="0" smtClean="0">
                <a:solidFill>
                  <a:srgbClr val="92D050"/>
                </a:solidFill>
              </a:rPr>
              <a:t>第</a:t>
            </a:r>
            <a:r>
              <a:rPr lang="en-US" altLang="zh-CN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 smtClean="0">
                <a:solidFill>
                  <a:srgbClr val="92D050"/>
                </a:solidFill>
              </a:rPr>
              <a:t>章</a:t>
            </a:r>
            <a:r>
              <a:rPr lang="zh-CN" altLang="en-US" sz="2800" dirty="0" smtClean="0">
                <a:solidFill>
                  <a:srgbClr val="92D050"/>
                </a:solidFill>
              </a:rPr>
              <a:t>单元测验（</a:t>
            </a:r>
            <a:r>
              <a:rPr lang="zh-CN" altLang="en-US" sz="2800" dirty="0" smtClean="0">
                <a:solidFill>
                  <a:srgbClr val="92D050"/>
                </a:solidFill>
              </a:rPr>
              <a:t>截止</a:t>
            </a:r>
            <a:r>
              <a:rPr lang="en-US" altLang="zh-CN" sz="2800" dirty="0" smtClean="0">
                <a:solidFill>
                  <a:srgbClr val="92D050"/>
                </a:solidFill>
              </a:rPr>
              <a:t>4</a:t>
            </a:r>
            <a:r>
              <a:rPr lang="zh-CN" altLang="en-US" sz="2800" dirty="0" smtClean="0">
                <a:solidFill>
                  <a:srgbClr val="92D050"/>
                </a:solidFill>
              </a:rPr>
              <a:t>月</a:t>
            </a:r>
            <a:r>
              <a:rPr lang="en-US" altLang="zh-CN" sz="2800" dirty="0" smtClean="0">
                <a:solidFill>
                  <a:srgbClr val="92D050"/>
                </a:solidFill>
              </a:rPr>
              <a:t>3</a:t>
            </a:r>
            <a:r>
              <a:rPr lang="zh-CN" altLang="en-US" sz="2800" dirty="0" smtClean="0">
                <a:solidFill>
                  <a:srgbClr val="92D050"/>
                </a:solidFill>
              </a:rPr>
              <a:t>号）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 smtClean="0"/>
              <a:t>下载并安装</a:t>
            </a:r>
            <a:r>
              <a:rPr lang="en-US" altLang="zh-CN" sz="2800" dirty="0" smtClean="0"/>
              <a:t>EMU8086</a:t>
            </a:r>
            <a:r>
              <a:rPr lang="zh-CN" altLang="en-US" sz="2800" dirty="0" smtClean="0"/>
              <a:t>软件，链接如下，</a:t>
            </a:r>
            <a:r>
              <a:rPr lang="zh-CN" altLang="en-US" sz="2800" dirty="0" smtClean="0"/>
              <a:t>提取码：</a:t>
            </a:r>
            <a:r>
              <a:rPr lang="en-US" altLang="zh-CN" sz="2800" dirty="0" smtClean="0"/>
              <a:t>7nug </a:t>
            </a:r>
          </a:p>
          <a:p>
            <a:pPr>
              <a:buNone/>
            </a:pPr>
            <a:r>
              <a:rPr lang="en-US" altLang="zh-CN" sz="2800" dirty="0" smtClean="0"/>
              <a:t>https</a:t>
            </a:r>
            <a:r>
              <a:rPr lang="en-US" altLang="zh-CN" sz="2800" dirty="0" smtClean="0"/>
              <a:t>://pan.baidu.com/s/1ha3FBquktHrnstdJg8-3vA </a:t>
            </a:r>
          </a:p>
        </p:txBody>
      </p:sp>
    </p:spTree>
    <p:extLst>
      <p:ext uri="{BB962C8B-B14F-4D97-AF65-F5344CB8AC3E}">
        <p14:creationId xmlns:p14="http://schemas.microsoft.com/office/powerpoint/2010/main" xmlns="" val="32985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542" y="433754"/>
            <a:ext cx="8596668" cy="13208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OF 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CF</a:t>
            </a:r>
            <a:r>
              <a:rPr kumimoji="1"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标志分别是什么标志？你认为二者之间是否会有联系？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/>
            </a:r>
            <a:b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lang="zh-CN" altLang="en-US" dirty="0"/>
          </a:p>
        </p:txBody>
      </p:sp>
      <p:pic>
        <p:nvPicPr>
          <p:cNvPr id="788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07" y="1626577"/>
            <a:ext cx="8461415" cy="174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288122"/>
            <a:ext cx="8609501" cy="170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66092" y="5336931"/>
            <a:ext cx="7464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以</a:t>
            </a:r>
            <a:r>
              <a:rPr kumimoji="1" lang="zh-CN" altLang="en-US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加法为例，带符号数和无符号数，有进位就有溢出，没有进位就没有溢出</a:t>
            </a:r>
            <a:r>
              <a:rPr kumimoji="1" lang="zh-CN" altLang="en-US" sz="28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？课后思考</a:t>
            </a:r>
            <a:endParaRPr kumimoji="1" lang="zh-CN" altLang="en-US" sz="2800" b="1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2CB4F4-8C34-4945-A0E6-4CEECDE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课前小测（单项选择题）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601368-A573-4FB7-B1F5-A880FBBB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712260"/>
            <a:ext cx="10300446" cy="4428564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、请问在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系统中，偏移地址是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位？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      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       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endParaRPr lang="en-US" altLang="zh-CN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、请问在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系统中，有效地址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又称为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）？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、物理地址       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、偏移地址      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、逻辑地址</a:t>
            </a:r>
            <a:endParaRPr lang="en-US" altLang="zh-CN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endParaRPr lang="zh-CN" altLang="en-US" sz="4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系统的寻址方式一共有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 </a:t>
            </a:r>
            <a:r>
              <a:rPr lang="en-US" altLang="zh-CN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4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种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A 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       B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         C</a:t>
            </a:r>
            <a:r>
              <a:rPr lang="zh-CN" altLang="en-US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4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77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2CB4F4-8C34-4945-A0E6-4CEECDEF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课前小测（单项选择题）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601368-A573-4FB7-B1F5-A880FBBB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497107"/>
            <a:ext cx="10715347" cy="4428564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、请问在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的汇编语言指令中，操作数的存放有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种形式？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       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       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、请问在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的双操作数汇编语言指令中，源操作数位于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）？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、左边     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、右边    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、左右都可以</a:t>
            </a:r>
            <a:endParaRPr lang="en-US" altLang="zh-CN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endParaRPr lang="zh-CN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、请问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8086/8088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系统中有效地址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EA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可有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（</a:t>
            </a:r>
            <a:r>
              <a:rPr lang="en-US" altLang="zh-CN" sz="3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zh-CN" altLang="en-US" sz="36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）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种构成方式？</a:t>
            </a:r>
          </a:p>
          <a:p>
            <a:pPr lvl="0">
              <a:lnSpc>
                <a:spcPct val="120000"/>
              </a:lnSpc>
              <a:spcBef>
                <a:spcPts val="1800"/>
              </a:spcBef>
              <a:buClr>
                <a:srgbClr val="90C226"/>
              </a:buClr>
            </a:pP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 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     B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      C</a:t>
            </a:r>
            <a:r>
              <a: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、 </a:t>
            </a:r>
            <a:r>
              <a:rPr lang="en-US" altLang="zh-CN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93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xmlns="" id="{AF5F6287-93D2-4417-9A7B-485946B02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6388"/>
            <a:ext cx="89154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一、指令系统概念和指令组成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、指令系统概念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计算机通过执行指令序列来解决问题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每种计算机都有一组指令集提供用户使用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指令集就称为计算机的指令系统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、指令组成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计算机中指令由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操作码字段和操作数字段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两部分组成。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一条可以由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1~7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个字节组成。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操作码字段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-----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―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指示计算机要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执行的操作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操作数字段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-----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―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指出在指令执行操作过程中所需要的操作数；   	可以是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操作数本身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可以是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操作数地址或是地址的一部分；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可以是指向操作数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地址的指针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	或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其他有关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操作数的信息。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xmlns="" id="{3381007E-EE3E-452F-810E-3634C7100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762000"/>
            <a:ext cx="801687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、指令的一般格式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操作码字段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在机器里只需对某种操作指定确定的二进制代码。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通常用指令的第一个字节表示，不够可以占第二个字节中的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位。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操作数字段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操作数字段可以有一个，二个或三个地址码。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地址  机器代码   指令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	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&gt;2000   BF0035     MOV   DI , 3500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&gt;2003   B91000      MOV  CX , 0010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&gt;2006   40               INC    AX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xmlns="" id="{632FF827-7389-493C-AA0F-824368F0C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1557339"/>
          <a:ext cx="4605338" cy="492125"/>
        </p:xfrm>
        <a:graphic>
          <a:graphicData uri="http://schemas.openxmlformats.org/presentationml/2006/ole">
            <p:oleObj spid="_x0000_s1064" name="VISIO" r:id="rId3" imgW="4607560" imgH="492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xmlns="" id="{80C792A7-1512-421C-85C1-133B96A6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5801"/>
            <a:ext cx="8915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、操作数的存放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操作数的存放不外乎三种情况：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（１）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操作数包含在指令中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即指令的操作数字段包含操作数本身。这种操作数为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立即数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 , 08H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（２）操作数包含在ＣＰＵ的一个内部寄存器中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例：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200D    40       INC   AX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200F    42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INC   CX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指令中的操作数字段是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ＰＵ内部寄存器的一个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编码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这种寻找操作数的寻址方式称为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寄存器寻址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1344</Words>
  <Application>Microsoft Office PowerPoint</Application>
  <PresentationFormat>自定义</PresentationFormat>
  <Paragraphs>287</Paragraphs>
  <Slides>32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平面</vt:lpstr>
      <vt:lpstr>默认设计模板</vt:lpstr>
      <vt:lpstr>1_默认设计模板</vt:lpstr>
      <vt:lpstr>VISIO</vt:lpstr>
      <vt:lpstr>微型计算机实时课堂  ——第3a章 寻址方式</vt:lpstr>
      <vt:lpstr>讨论：</vt:lpstr>
      <vt:lpstr>幻灯片 3</vt:lpstr>
      <vt:lpstr>2、 OF 和CF标志分别是什么标志？你认为二者之间是否会有联系？ </vt:lpstr>
      <vt:lpstr>课前小测（单项选择题）</vt:lpstr>
      <vt:lpstr>课前小测（单项选择题）</vt:lpstr>
      <vt:lpstr>幻灯片 7</vt:lpstr>
      <vt:lpstr>幻灯片 8</vt:lpstr>
      <vt:lpstr>幻灯片 9</vt:lpstr>
      <vt:lpstr>幻灯片 10</vt:lpstr>
      <vt:lpstr>幻灯片 11</vt:lpstr>
      <vt:lpstr>幻灯片 12</vt:lpstr>
      <vt:lpstr>寻址方式总结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第4周任务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微型计算机实时课堂  ——第3a章 寻址方式</dc:title>
  <dc:creator>力 张</dc:creator>
  <cp:lastModifiedBy>Windows User</cp:lastModifiedBy>
  <cp:revision>45</cp:revision>
  <dcterms:created xsi:type="dcterms:W3CDTF">2020-03-24T00:54:58Z</dcterms:created>
  <dcterms:modified xsi:type="dcterms:W3CDTF">2022-03-22T02:13:25Z</dcterms:modified>
</cp:coreProperties>
</file>