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557" r:id="rId4"/>
    <p:sldId id="555" r:id="rId5"/>
    <p:sldId id="558" r:id="rId6"/>
    <p:sldId id="573" r:id="rId7"/>
    <p:sldId id="559" r:id="rId8"/>
    <p:sldId id="574" r:id="rId9"/>
    <p:sldId id="509" r:id="rId10"/>
    <p:sldId id="510" r:id="rId11"/>
    <p:sldId id="511" r:id="rId12"/>
    <p:sldId id="513" r:id="rId13"/>
    <p:sldId id="514" r:id="rId14"/>
    <p:sldId id="516" r:id="rId15"/>
    <p:sldId id="518" r:id="rId16"/>
    <p:sldId id="519" r:id="rId17"/>
    <p:sldId id="521" r:id="rId18"/>
    <p:sldId id="522" r:id="rId19"/>
    <p:sldId id="523" r:id="rId20"/>
    <p:sldId id="529" r:id="rId21"/>
    <p:sldId id="530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5" r:id="rId31"/>
    <p:sldId id="546" r:id="rId32"/>
    <p:sldId id="547" r:id="rId33"/>
    <p:sldId id="548" r:id="rId34"/>
    <p:sldId id="551" r:id="rId35"/>
    <p:sldId id="552" r:id="rId36"/>
    <p:sldId id="55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60" r:id="rId47"/>
    <p:sldId id="561" r:id="rId48"/>
    <p:sldId id="562" r:id="rId49"/>
    <p:sldId id="563" r:id="rId50"/>
    <p:sldId id="55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43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056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60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0967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04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796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252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62348E7-BA7E-45ED-87FE-D07D64564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8669FB5-656B-488B-9B9C-088B0DF1D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58404FB-7BDE-4DF9-8DED-97F4A5F778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C321-372F-4060-853D-5D86C97A96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450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C0DBA47-4C5F-4284-8200-BDE798F4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16B3A47-1D62-4C42-B09F-724E37CDB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5EF19CA-8DD2-4D3C-83C4-CB89C3C6F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D4F5D-7021-43CE-9990-FA0965666D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563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51349AA-20F7-4B37-8EC2-CFB9DA13B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35877EA-5F3B-49A2-8702-69FCE25E6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C8EA9BF-8B3C-42CD-8120-ADF115B78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E3F89-6C63-418C-9C8E-F2F7CD6B44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645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269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CF3D40C-3B58-48E0-A806-646C2F2F3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24CB10-183F-45EF-9D8C-7F8A365C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AF1B9B-1D4A-4D69-BAE8-826A7C31D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F33C6-4ABF-4C0C-AA23-F9FA1CD52E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95692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7937687E-26F8-4B8D-8AD8-EB0C1A543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B253F1B-05B5-457A-80AD-D64A76CF6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613C9D33-9ADA-4283-871A-9BF0263E8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6AFCC-11B8-4381-A1BC-7D42765D54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508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0DD2D73-1A5B-4C4A-BBFE-94DC656DA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CA436D9B-91B9-4467-913E-F866752265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BF060BE-64D0-4E7B-9E31-1BB053A1F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2893B-9D06-4D74-93F9-7915343B00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17186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22C15467-2EEB-43F8-8B92-3A8D74BC6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66D1840E-2691-4402-ADD1-10920C9BA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764A3E7-E4C8-4FE9-B372-CA069400A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A453-F3B4-48B9-B42D-7F7BDF656E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8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02345C-AC91-4CD1-BB6C-E9E33924D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2D801E-ED51-4E16-81F4-0220C811E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4F80BC9-7C6A-4079-90FC-16FE50734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2BB35-DC05-4C2F-9E2C-16CFFCCEB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96610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429B62-D70F-4C32-89E6-4EFC741FC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B52793-B281-483E-86FA-35EC2ED80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30B0B5-93B0-4D31-BE3E-1D2621B15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21407-A406-4AD6-B74E-DA33905DCF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0783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180689F-F3C4-4C76-9F03-C375592DD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6A08EF6-1E6F-4F5F-A684-F3C545249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2A40264-EB6D-40EA-9AE5-41919836D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FBB43-CEDC-44F9-BBE6-49085670F4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94293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0A8FDE-4C0C-4617-BF5D-E560692D33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7FABC8-05C8-4085-9360-0CD952407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A4A0DD2-4ABF-42B8-9412-130E114D1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879C0-AD4D-41CB-B40F-8038EEF7DD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2810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7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06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8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1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94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2928-50AC-4E3B-88CA-156013D31FD8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CF7A52-C550-4F2F-9CE5-778D923003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2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2D97B2CE-69BD-45C5-BE95-D722DB69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C74C2D31-6099-4F1A-90B1-6F344F8D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9892" name="Rectangle 4">
            <a:extLst>
              <a:ext uri="{FF2B5EF4-FFF2-40B4-BE49-F238E27FC236}">
                <a16:creationId xmlns="" xmlns:a16="http://schemas.microsoft.com/office/drawing/2014/main" id="{1C2D1AA7-47F3-4543-8537-C8E2E9E2F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3" name="Rectangle 5">
            <a:extLst>
              <a:ext uri="{FF2B5EF4-FFF2-40B4-BE49-F238E27FC236}">
                <a16:creationId xmlns="" xmlns:a16="http://schemas.microsoft.com/office/drawing/2014/main" id="{B97707FD-541D-4B25-9E28-46A03F055F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4" name="Rectangle 6">
            <a:extLst>
              <a:ext uri="{FF2B5EF4-FFF2-40B4-BE49-F238E27FC236}">
                <a16:creationId xmlns="" xmlns:a16="http://schemas.microsoft.com/office/drawing/2014/main" id="{74431E56-FCE5-4116-97BB-145A1679ED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C06F13F-B3C4-487A-930B-6603B294B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7747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8125B9-2E78-41BA-9697-BC20326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8" y="1561156"/>
            <a:ext cx="7766936" cy="1646302"/>
          </a:xfrm>
        </p:spPr>
        <p:txBody>
          <a:bodyPr/>
          <a:lstStyle/>
          <a:p>
            <a:r>
              <a:rPr lang="zh-CN" altLang="en-US" dirty="0"/>
              <a:t>实时课堂第</a:t>
            </a:r>
            <a:r>
              <a:rPr lang="en-US" altLang="zh-CN" dirty="0"/>
              <a:t>3b</a:t>
            </a:r>
            <a:r>
              <a:rPr lang="zh-CN" altLang="en-US" dirty="0"/>
              <a:t>章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AC65080-2D4F-412E-B9CB-6C932766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2022.03.29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498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="" xmlns:a16="http://schemas.microsoft.com/office/drawing/2014/main" id="{E200A336-B5EB-413A-AD9B-82BC5B7B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1AAD1DE-84F0-4ED7-BB1B-1EC151A00707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E44E9F13-C67D-48F2-BC17-9FE501D5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1"/>
            <a:ext cx="85344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第二部分    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指令系统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数据传送指令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(Data transfer)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（一）通用传送指令（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General Purpose Transfer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（二）输入输出指令（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Input  and Output)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（三）目的地址传送指令（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Address-object transfer)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（四）标志传送指令（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Flag register transfer)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="" xmlns:a16="http://schemas.microsoft.com/office/drawing/2014/main" id="{98DC1FB2-EA01-4AF4-93B8-7776DA8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0223828-185C-4432-ADEC-38F6AA2D8C48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4914" name="Rectangle 2">
            <a:extLst>
              <a:ext uri="{FF2B5EF4-FFF2-40B4-BE49-F238E27FC236}">
                <a16:creationId xmlns="" xmlns:a16="http://schemas.microsoft.com/office/drawing/2014/main" id="{DDB3A22E-DF93-4E83-9C5E-68533CDF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"/>
            <a:ext cx="86106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BBE0E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（一）通用传送指令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General Purpose Transfer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8088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提供方便灵活的通用传送操作，适用于大多数操作数。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通用传送指令（除了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XCHG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以外）是唯一允许以段寄存器为操作数指令。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通用传送指令包括：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Movement)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PUSH   (Push word onto stack)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       POP    (Pop word  off  stack)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XCHG  (Exchange)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4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XLAT   (Translate)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="" xmlns:a16="http://schemas.microsoft.com/office/drawing/2014/main" id="{ADF51054-C3E0-43C7-B7D7-2018D33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5241BEF3-8A38-46A8-B2B0-EE0C566997C0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="" xmlns:a16="http://schemas.microsoft.com/office/drawing/2014/main" id="{593508CC-0A22-4230-9497-19C47D78C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MOV	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	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src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;     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src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目的	源	目的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源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BBE0E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功能：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把一个字节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或一个字（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）操作数由源传送至目的。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实现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	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寄存器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寄存器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存储器之间；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立即数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寄存器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存储器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寄存器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存储器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段寄存器之间的数据传送。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="" xmlns:a16="http://schemas.microsoft.com/office/drawing/2014/main" id="{B5CDB382-67D7-4E66-BF01-12A2706C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2E1069FE-8132-4B72-9D4C-8C082BF10EB6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986" name="Rectangle 2">
            <a:extLst>
              <a:ext uri="{FF2B5EF4-FFF2-40B4-BE49-F238E27FC236}">
                <a16:creationId xmlns="" xmlns:a16="http://schemas.microsoft.com/office/drawing/2014/main" id="{A39BC081-F218-4C41-841E-CF0FCE24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1"/>
            <a:ext cx="79248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buFontTx/>
              <a:buAutoNum type="circleNumDbPlain" startAt="2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立即数传送至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内部通用寄存器组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）。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用于给寄存器赋初值。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不能直接给段寄存器赋值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CL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04H		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；立即数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位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寄存器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03FFH	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；立即数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16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位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寄存器</a:t>
            </a: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思考：为什么加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WORD  PTR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BYTE  PTR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？不加对吗？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WORD  PTR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[ SI]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057BH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；立即数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存储器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BYTE  PTR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MEM,  5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；立即数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="" xmlns:a16="http://schemas.microsoft.com/office/drawing/2014/main" id="{EEE67730-339F-4D7B-8587-D157B408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3A8968-4753-4948-AF52-40C7EF87638C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300034" name="Text Box 2">
            <a:extLst>
              <a:ext uri="{FF2B5EF4-FFF2-40B4-BE49-F238E27FC236}">
                <a16:creationId xmlns="" xmlns:a16="http://schemas.microsoft.com/office/drawing/2014/main" id="{FE1DEE6B-EB7D-44B9-8C52-8802A748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 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>
              <a:buFont typeface="Symbol" pitchFamily="18" charset="2"/>
              <a:buNone/>
              <a:defRPr/>
            </a:pP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）不能用一条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指令实现以下传送。</a:t>
            </a:r>
          </a:p>
          <a:p>
            <a:pPr>
              <a:defRPr/>
            </a:pP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Char char="j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存储单元之间的传送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 dirty="0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MOV  </a:t>
            </a:r>
            <a:r>
              <a:rPr kumimoji="1"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MEM2 , MEM1    </a:t>
            </a:r>
            <a:r>
              <a:rPr kumimoji="1"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错。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 dirty="0">
              <a:solidFill>
                <a:srgbClr val="FF3399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MOV   AX  ,  MEM1</a:t>
            </a:r>
          </a:p>
          <a:p>
            <a:pPr>
              <a:defRPr/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	MOV  MEM2  ,  AX       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对。 </a:t>
            </a:r>
          </a:p>
          <a:p>
            <a:pPr>
              <a:defRPr/>
            </a:pP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Char char="k"/>
              <a:defRPr/>
            </a:pPr>
            <a:r>
              <a:rPr kumimoji="1" lang="zh-CN" altLang="en-US" sz="2400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立即数送段寄存器</a:t>
            </a: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例 ：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 DS</a:t>
            </a:r>
            <a:r>
              <a:rPr kumimoji="1" lang="zh-CN" altLang="en-US" sz="24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2000H     </a:t>
            </a:r>
            <a:r>
              <a:rPr kumimoji="1" lang="zh-CN" altLang="en-US" sz="2400" b="1" dirty="0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错。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lvl="2">
              <a:buFont typeface="Wingdings 2" pitchFamily="18" charset="2"/>
              <a:buNone/>
              <a:defRPr/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MOV   AX, 2000	H</a:t>
            </a:r>
          </a:p>
          <a:p>
            <a:pPr lvl="2">
              <a:buFont typeface="Wingdings 2" pitchFamily="18" charset="2"/>
              <a:buNone/>
              <a:defRPr/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MOV   DS , AX                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="" xmlns:a16="http://schemas.microsoft.com/office/drawing/2014/main" id="{0087FF55-8DF3-44D4-B722-D878B13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1CDE3-435B-41FE-BE92-BC141B0ABAD6}" type="slidenum">
              <a:rPr lang="zh-CN" altLang="en-US"/>
              <a:pPr eaLnBrk="1" hangingPunct="1"/>
              <a:t>15</a:t>
            </a:fld>
            <a:endParaRPr lang="en-US" altLang="zh-CN"/>
          </a:p>
        </p:txBody>
      </p:sp>
      <p:sp>
        <p:nvSpPr>
          <p:cNvPr id="301058" name="Rectangle 2">
            <a:extLst>
              <a:ext uri="{FF2B5EF4-FFF2-40B4-BE49-F238E27FC236}">
                <a16:creationId xmlns="" xmlns:a16="http://schemas.microsoft.com/office/drawing/2014/main" id="{95678BA5-B5EE-4802-93EC-C2C87040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1"/>
            <a:ext cx="8305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 2" pitchFamily="18" charset="2"/>
              <a:buChar char="l"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段寄存器之间的传送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ES , DS  ; 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</a:t>
            </a:r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lvl="1">
              <a:buFont typeface="Wingdings 2" pitchFamily="18" charset="2"/>
              <a:buNone/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 , DS</a:t>
            </a:r>
          </a:p>
          <a:p>
            <a:pPr lvl="1">
              <a:buFont typeface="Wingdings 2" pitchFamily="18" charset="2"/>
              <a:buNone/>
              <a:defRPr/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MOV  ES ,  AX     ;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 。</a:t>
            </a:r>
          </a:p>
          <a:p>
            <a:pPr lvl="1">
              <a:buFont typeface="Wingdings 2" pitchFamily="18" charset="2"/>
              <a:buNone/>
              <a:defRPr/>
            </a:pPr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  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的使用</a:t>
            </a: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不能作为目标操作数，但可以作为源操作数。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例：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CS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AX 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; 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 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   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CS     ;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 。 	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  	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IP,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AX 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  ;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IP    ;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="" xmlns:a16="http://schemas.microsoft.com/office/drawing/2014/main" id="{EECF6B0D-0941-4B87-83FC-F8F0B787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778D18A1-2090-435A-A98E-90F2B6728434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3106" name="Rectangle 2">
            <a:extLst>
              <a:ext uri="{FF2B5EF4-FFF2-40B4-BE49-F238E27FC236}">
                <a16:creationId xmlns="" xmlns:a16="http://schemas.microsoft.com/office/drawing/2014/main" id="{59653D32-182B-4405-9AA2-F51994A6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指令应用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实现将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AREA1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开始的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个数据传送到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AREA2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开始的单元。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C5B835F6-CBCC-4937-BEF6-B6DB563A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28194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="" xmlns:a16="http://schemas.microsoft.com/office/drawing/2014/main" id="{D8EED011-D7C1-421A-82D0-AB28FC27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828800" cy="2819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</p:txBody>
      </p:sp>
      <p:sp>
        <p:nvSpPr>
          <p:cNvPr id="52230" name="Text Box 5">
            <a:extLst>
              <a:ext uri="{FF2B5EF4-FFF2-40B4-BE49-F238E27FC236}">
                <a16:creationId xmlns="" xmlns:a16="http://schemas.microsoft.com/office/drawing/2014/main" id="{3BF4053A-D503-47FB-A74D-805DD6DF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AREA1:</a:t>
            </a:r>
          </a:p>
        </p:txBody>
      </p:sp>
      <p:sp>
        <p:nvSpPr>
          <p:cNvPr id="52231" name="Text Box 6">
            <a:extLst>
              <a:ext uri="{FF2B5EF4-FFF2-40B4-BE49-F238E27FC236}">
                <a16:creationId xmlns="" xmlns:a16="http://schemas.microsoft.com/office/drawing/2014/main" id="{BC83B81D-B206-4F9B-8C51-3C4AF27F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3546475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AREA2:</a:t>
            </a:r>
          </a:p>
        </p:txBody>
      </p:sp>
      <p:sp>
        <p:nvSpPr>
          <p:cNvPr id="52232" name="Line 7">
            <a:extLst>
              <a:ext uri="{FF2B5EF4-FFF2-40B4-BE49-F238E27FC236}">
                <a16:creationId xmlns="" xmlns:a16="http://schemas.microsoft.com/office/drawing/2014/main" id="{8668E68B-45C7-4E1A-AFC4-A5E29580F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Line 8">
            <a:extLst>
              <a:ext uri="{FF2B5EF4-FFF2-40B4-BE49-F238E27FC236}">
                <a16:creationId xmlns="" xmlns:a16="http://schemas.microsoft.com/office/drawing/2014/main" id="{1EB606F0-0A8C-49C3-A1E6-E24FE36C7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Line 9">
            <a:extLst>
              <a:ext uri="{FF2B5EF4-FFF2-40B4-BE49-F238E27FC236}">
                <a16:creationId xmlns="" xmlns:a16="http://schemas.microsoft.com/office/drawing/2014/main" id="{50C7C041-F491-4A8D-9517-2F15C629E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5" name="Line 10">
            <a:extLst>
              <a:ext uri="{FF2B5EF4-FFF2-40B4-BE49-F238E27FC236}">
                <a16:creationId xmlns="" xmlns:a16="http://schemas.microsoft.com/office/drawing/2014/main" id="{9B00784A-73C7-46D9-A15A-1F73A9F5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495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Line 11">
            <a:extLst>
              <a:ext uri="{FF2B5EF4-FFF2-40B4-BE49-F238E27FC236}">
                <a16:creationId xmlns="" xmlns:a16="http://schemas.microsoft.com/office/drawing/2014/main" id="{45D32DC1-F4A7-4A97-9B72-F3DB366D71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943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7" name="Line 12">
            <a:extLst>
              <a:ext uri="{FF2B5EF4-FFF2-40B4-BE49-F238E27FC236}">
                <a16:creationId xmlns="" xmlns:a16="http://schemas.microsoft.com/office/drawing/2014/main" id="{2526251B-3EED-47A6-9CE3-2320FEE4E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94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AutoShape 13">
            <a:extLst>
              <a:ext uri="{FF2B5EF4-FFF2-40B4-BE49-F238E27FC236}">
                <a16:creationId xmlns="" xmlns:a16="http://schemas.microsoft.com/office/drawing/2014/main" id="{B7819A55-C944-4CB8-B230-EA09814C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057400"/>
            <a:ext cx="6172200" cy="1600200"/>
          </a:xfrm>
          <a:prstGeom prst="curvedDownArrow">
            <a:avLst>
              <a:gd name="adj1" fmla="val 74196"/>
              <a:gd name="adj2" fmla="val 151339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2239" name="Text Box 14">
            <a:extLst>
              <a:ext uri="{FF2B5EF4-FFF2-40B4-BE49-F238E27FC236}">
                <a16:creationId xmlns="" xmlns:a16="http://schemas.microsoft.com/office/drawing/2014/main" id="{DC2FC819-7063-4E12-817A-D42A98CD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2743200"/>
            <a:ext cx="156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="" xmlns:a16="http://schemas.microsoft.com/office/drawing/2014/main" id="{08CA90AE-1290-4A6A-BE66-0FE74E8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588841B-64E0-4098-A481-778FDF26756C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AACDA8EB-1114-4565-A060-80AE9742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27088"/>
            <a:ext cx="8839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分析题意：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指令来完成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个数据传送，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指令操作重复，每个数据传送后的地址是变化的。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②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可以利用循环，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但每循环一次要修改地址（源地址和目的地址），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必须把地址放在寄存器当中，用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寄存器间接寻址来寻找操作数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="" xmlns:a16="http://schemas.microsoft.com/office/drawing/2014/main" id="{A9108926-C29E-4FEC-841F-23226040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DD95B713-18EE-4FF8-AC7D-7880A82BC2B2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5154" name="Rectangle 2">
            <a:extLst>
              <a:ext uri="{FF2B5EF4-FFF2-40B4-BE49-F238E27FC236}">
                <a16:creationId xmlns="" xmlns:a16="http://schemas.microsoft.com/office/drawing/2014/main" id="{940542F5-23FF-432A-9BBC-6C03C305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9601"/>
            <a:ext cx="7239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得到如下程序：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SI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AREA1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    	MOV  DI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AREA2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		MOV  CX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AGAIN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MOV  AL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[SI]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MOV  [DI]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AL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		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INC    SI       	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；修改地址指针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		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INC    DI 	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；修改地址指针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		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DEC   CX	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；修改个数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		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JNZ  AGAIN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="" xmlns:a16="http://schemas.microsoft.com/office/drawing/2014/main" id="{DA526545-B34B-48A8-A0CC-592740B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94FE35E-6B12-4E56-BEC8-66CCBE831743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BA257737-60BE-45B4-9C7B-356EE13A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62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="" xmlns:a16="http://schemas.microsoft.com/office/drawing/2014/main" id="{A16CCD76-49AD-4985-B626-7D2A6ABB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1"/>
            <a:ext cx="838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PUSH   (Push word onto stack)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POP    (Pop word  off  stack)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这是两条堆栈操作指令。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    </a:t>
            </a:r>
            <a:r>
              <a:rPr kumimoji="1"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先介绍一下什么是堆栈，为什么需要堆栈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堆栈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按照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先进后出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原则组织的一段内存区域，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特点：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下推式的（规定堆栈设置在堆栈段内）改变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的内容，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随着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推入堆栈内容增加，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的值减少。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先进后出工作原则（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First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 Last Out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FILO)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堆栈在内存中的情况：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98" y="0"/>
            <a:ext cx="4585210" cy="67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2109" y="175846"/>
            <a:ext cx="5875371" cy="62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>
            <a:extLst>
              <a:ext uri="{FF2B5EF4-FFF2-40B4-BE49-F238E27FC236}">
                <a16:creationId xmlns="" xmlns:a16="http://schemas.microsoft.com/office/drawing/2014/main" id="{88EF31C0-033D-4915-9A4B-E253FBC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2F6349A3-B259-493D-A1F7-94C79CD545C7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2322" name="Rectangle 2">
            <a:extLst>
              <a:ext uri="{FF2B5EF4-FFF2-40B4-BE49-F238E27FC236}">
                <a16:creationId xmlns="" xmlns:a16="http://schemas.microsoft.com/office/drawing/2014/main" id="{ECC05627-AFBD-4B0E-AC2C-AD29C4EC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1"/>
            <a:ext cx="82296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堆栈在内存中的情况：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可以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用一条立即数传送指令给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赋值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，确定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段中的初始位置。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设：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(SS)=9000H ,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堆栈段为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64KB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MOV   SP,0E200H	;(SP)=0E200H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整个堆栈段的物理地址范围为：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90000H~9FFFFH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栈顶的物理地址为：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9E200H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堆栈在内存中的情况如右图所示：</a:t>
            </a:r>
          </a:p>
        </p:txBody>
      </p:sp>
      <p:graphicFrame>
        <p:nvGraphicFramePr>
          <p:cNvPr id="312323" name="Object 3">
            <a:extLst>
              <a:ext uri="{FF2B5EF4-FFF2-40B4-BE49-F238E27FC236}">
                <a16:creationId xmlns="" xmlns:a16="http://schemas.microsoft.com/office/drawing/2014/main" id="{42210418-5298-4874-9226-BB14C5944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5714" y="1295400"/>
          <a:ext cx="4332287" cy="5029200"/>
        </p:xfrm>
        <a:graphic>
          <a:graphicData uri="http://schemas.openxmlformats.org/presentationml/2006/ole">
            <p:oleObj spid="_x0000_s3097" name="VISIO" r:id="rId3" imgW="5288280" imgH="5405120" progId="">
              <p:embed/>
            </p:oleObj>
          </a:graphicData>
        </a:graphic>
      </p:graphicFrame>
      <p:sp>
        <p:nvSpPr>
          <p:cNvPr id="3077" name="Text Box 4">
            <a:extLst>
              <a:ext uri="{FF2B5EF4-FFF2-40B4-BE49-F238E27FC236}">
                <a16:creationId xmlns="" xmlns:a16="http://schemas.microsoft.com/office/drawing/2014/main" id="{8AB201C8-7BE6-4A8D-A84B-232E2D02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461126"/>
            <a:ext cx="248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堆栈在内存中的情况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>
            <a:extLst>
              <a:ext uri="{FF2B5EF4-FFF2-40B4-BE49-F238E27FC236}">
                <a16:creationId xmlns="" xmlns:a16="http://schemas.microsoft.com/office/drawing/2014/main" id="{E18EA72E-7026-40D8-971C-BD99877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DB07-2338-4F7D-BBB8-B7AFEC242C10}" type="slidenum">
              <a:rPr lang="zh-CN" altLang="en-US"/>
              <a:pPr eaLnBrk="1" hangingPunct="1"/>
              <a:t>21</a:t>
            </a:fld>
            <a:endParaRPr lang="en-US" altLang="zh-CN"/>
          </a:p>
        </p:txBody>
      </p:sp>
      <p:sp>
        <p:nvSpPr>
          <p:cNvPr id="4101" name="Rectangle 2">
            <a:extLst>
              <a:ext uri="{FF2B5EF4-FFF2-40B4-BE49-F238E27FC236}">
                <a16:creationId xmlns="" xmlns:a16="http://schemas.microsoft.com/office/drawing/2014/main" id="{49ED8E92-0153-4BD2-A6CB-77051162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822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存放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寄存器或存储器中暂时不使用的数据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  <a:buFont typeface="Wingdings 2" panose="05020102010507070707" pitchFamily="8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使用数据时将其弹出：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   	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PUSH    AX	; 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(AX)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  <p:grpSp>
        <p:nvGrpSpPr>
          <p:cNvPr id="4102" name="Group 3">
            <a:extLst>
              <a:ext uri="{FF2B5EF4-FFF2-40B4-BE49-F238E27FC236}">
                <a16:creationId xmlns="" xmlns:a16="http://schemas.microsoft.com/office/drawing/2014/main" id="{0570F299-0618-4864-856E-7844D6F5EAC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81201"/>
            <a:ext cx="4038600" cy="4486275"/>
            <a:chOff x="192" y="1248"/>
            <a:chExt cx="2544" cy="2826"/>
          </a:xfrm>
        </p:grpSpPr>
        <p:graphicFrame>
          <p:nvGraphicFramePr>
            <p:cNvPr id="4099" name="Object 4">
              <a:extLst>
                <a:ext uri="{FF2B5EF4-FFF2-40B4-BE49-F238E27FC236}">
                  <a16:creationId xmlns="" xmlns:a16="http://schemas.microsoft.com/office/drawing/2014/main" id="{FF8B7B36-5E63-4DB9-B854-544557770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584"/>
            <a:ext cx="2544" cy="2490"/>
          </p:xfrm>
          <a:graphic>
            <a:graphicData uri="http://schemas.openxmlformats.org/presentationml/2006/ole">
              <p:oleObj spid="_x0000_s4144" name="VISIO" r:id="rId3" imgW="3693160" imgH="3919220" progId="">
                <p:embed/>
              </p:oleObj>
            </a:graphicData>
          </a:graphic>
        </p:graphicFrame>
        <p:sp>
          <p:nvSpPr>
            <p:cNvPr id="4105" name="Text Box 5">
              <a:extLst>
                <a:ext uri="{FF2B5EF4-FFF2-40B4-BE49-F238E27FC236}">
                  <a16:creationId xmlns="" xmlns:a16="http://schemas.microsoft.com/office/drawing/2014/main" id="{BE24ECD4-199C-4E63-ADDC-D34ADD347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48"/>
              <a:ext cx="576" cy="288"/>
            </a:xfrm>
            <a:prstGeom prst="rect">
              <a:avLst/>
            </a:prstGeom>
            <a:gradFill rotWithShape="0">
              <a:gsLst>
                <a:gs pos="0">
                  <a:srgbClr val="CCFF3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(AX)</a:t>
              </a:r>
            </a:p>
          </p:txBody>
        </p:sp>
      </p:grpSp>
      <p:grpSp>
        <p:nvGrpSpPr>
          <p:cNvPr id="4103" name="Group 6">
            <a:extLst>
              <a:ext uri="{FF2B5EF4-FFF2-40B4-BE49-F238E27FC236}">
                <a16:creationId xmlns="" xmlns:a16="http://schemas.microsoft.com/office/drawing/2014/main" id="{1B5E2115-287B-4FB1-BABC-2E816738BBB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676400"/>
            <a:ext cx="3735388" cy="4495800"/>
            <a:chOff x="3216" y="1104"/>
            <a:chExt cx="2353" cy="2832"/>
          </a:xfrm>
        </p:grpSpPr>
        <p:graphicFrame>
          <p:nvGraphicFramePr>
            <p:cNvPr id="4098" name="Object 7">
              <a:extLst>
                <a:ext uri="{FF2B5EF4-FFF2-40B4-BE49-F238E27FC236}">
                  <a16:creationId xmlns="" xmlns:a16="http://schemas.microsoft.com/office/drawing/2014/main" id="{F7DCF13F-454D-47C5-9A55-E8B305D2F6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440"/>
            <a:ext cx="2353" cy="2496"/>
          </p:xfrm>
          <a:graphic>
            <a:graphicData uri="http://schemas.openxmlformats.org/presentationml/2006/ole">
              <p:oleObj spid="_x0000_s4145" name="VISIO" r:id="rId4" imgW="3693160" imgH="3919220" progId="">
                <p:embed/>
              </p:oleObj>
            </a:graphicData>
          </a:graphic>
        </p:graphicFrame>
        <p:sp>
          <p:nvSpPr>
            <p:cNvPr id="4104" name="Text Box 8">
              <a:extLst>
                <a:ext uri="{FF2B5EF4-FFF2-40B4-BE49-F238E27FC236}">
                  <a16:creationId xmlns="" xmlns:a16="http://schemas.microsoft.com/office/drawing/2014/main" id="{630337D8-5B79-4924-A903-03CC0F84A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104"/>
              <a:ext cx="480" cy="288"/>
            </a:xfrm>
            <a:prstGeom prst="rect">
              <a:avLst/>
            </a:prstGeom>
            <a:gradFill rotWithShape="0">
              <a:gsLst>
                <a:gs pos="0">
                  <a:srgbClr val="FF6699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(AX)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3">
            <a:extLst>
              <a:ext uri="{FF2B5EF4-FFF2-40B4-BE49-F238E27FC236}">
                <a16:creationId xmlns="" xmlns:a16="http://schemas.microsoft.com/office/drawing/2014/main" id="{45FACF28-732E-4CCC-AA66-0F84E6BA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4B7EFA-66C0-48EE-A1CE-35F3E8B17321}" type="slidenum">
              <a:rPr lang="zh-CN" altLang="en-US"/>
              <a:pPr eaLnBrk="1" hangingPunct="1"/>
              <a:t>22</a:t>
            </a:fld>
            <a:endParaRPr lang="en-US" altLang="zh-CN"/>
          </a:p>
        </p:txBody>
      </p:sp>
      <p:sp>
        <p:nvSpPr>
          <p:cNvPr id="5125" name="Rectangle 2">
            <a:extLst>
              <a:ext uri="{FF2B5EF4-FFF2-40B4-BE49-F238E27FC236}">
                <a16:creationId xmlns="" xmlns:a16="http://schemas.microsoft.com/office/drawing/2014/main" id="{E610932A-FA2C-4619-B8AE-0DB9ED33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1"/>
            <a:ext cx="4897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使用数据时将其弹出：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POP    BX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="" xmlns:a16="http://schemas.microsoft.com/office/drawing/2014/main" id="{29A9A59A-7715-470B-887E-BE480F1DF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1524001"/>
          <a:ext cx="3692525" cy="4371975"/>
        </p:xfrm>
        <a:graphic>
          <a:graphicData uri="http://schemas.openxmlformats.org/presentationml/2006/ole">
            <p:oleObj spid="_x0000_s5168" name="VISIO" r:id="rId3" imgW="3693160" imgH="4371340" progId="">
              <p:embed/>
            </p:oleObj>
          </a:graphicData>
        </a:graphic>
      </p:graphicFrame>
      <p:graphicFrame>
        <p:nvGraphicFramePr>
          <p:cNvPr id="5123" name="Object 4">
            <a:extLst>
              <a:ext uri="{FF2B5EF4-FFF2-40B4-BE49-F238E27FC236}">
                <a16:creationId xmlns="" xmlns:a16="http://schemas.microsoft.com/office/drawing/2014/main" id="{D4CCC246-B45C-4382-8149-AFD286573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1447801"/>
          <a:ext cx="3692525" cy="4371975"/>
        </p:xfrm>
        <a:graphic>
          <a:graphicData uri="http://schemas.openxmlformats.org/presentationml/2006/ole">
            <p:oleObj spid="_x0000_s5169" name="VISIO" r:id="rId4" imgW="3693160" imgH="43713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>
            <a:extLst>
              <a:ext uri="{FF2B5EF4-FFF2-40B4-BE49-F238E27FC236}">
                <a16:creationId xmlns="" xmlns:a16="http://schemas.microsoft.com/office/drawing/2014/main" id="{97DD15DA-25AB-47EA-B67E-E24A898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3CC927-EBF2-40F5-BA03-0C65993964CB}" type="slidenum">
              <a:rPr lang="zh-CN" altLang="en-US"/>
              <a:pPr eaLnBrk="1" hangingPunct="1"/>
              <a:t>23</a:t>
            </a:fld>
            <a:endParaRPr lang="en-US" altLang="zh-CN"/>
          </a:p>
        </p:txBody>
      </p:sp>
      <p:sp>
        <p:nvSpPr>
          <p:cNvPr id="320514" name="Rectangle 2">
            <a:extLst>
              <a:ext uri="{FF2B5EF4-FFF2-40B4-BE49-F238E27FC236}">
                <a16:creationId xmlns="" xmlns:a16="http://schemas.microsoft.com/office/drawing/2014/main" id="{569A24E4-CD9F-4191-A160-5854BAE4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93676"/>
            <a:ext cx="7848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    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堆栈操作指令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堆栈操作指令有两条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入栈指令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  src		 ; (SP)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(SP)-2     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				((SP)+1,(SP))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(src)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进行修改堆栈指针的操作后，把一个字从源单元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指定的堆栈顶部。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操作如：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       AX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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出栈指令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   dest	 ;	(dest)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((SP)+1,(SP))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	                  	 	(SP)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(SP)+2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把现行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所指定的堆栈顶部的一个字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目的单元，同时进行修改堆栈指针的操作。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操作如：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          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="" xmlns:a16="http://schemas.microsoft.com/office/drawing/2014/main" id="{B230A7E2-9702-4842-92A9-A5AA335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E04197-A5BA-4986-91E8-2A247BD042E8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321538" name="Rectangle 2">
            <a:extLst>
              <a:ext uri="{FF2B5EF4-FFF2-40B4-BE49-F238E27FC236}">
                <a16:creationId xmlns="" xmlns:a16="http://schemas.microsoft.com/office/drawing/2014/main" id="{CE1E06C0-2793-478E-8916-5EE6CCDC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"/>
            <a:ext cx="84582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应用时注意：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堆栈操作都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按字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操作。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,  POP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指令的操作数可能有三种：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寄存器（通用寄存器，地址指针，变址寄存器）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段寄存器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除外，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PUSH  CS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合法，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POP  CS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非法）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存储器。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执行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指令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   (SP)-2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(SP),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低字节放在低地址，高字节放在高地址。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随着推入堆栈内容增加，堆栈就扩展，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的值减少，  	但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总是指向栈顶，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堆栈工作原则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后进先出。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PUSH , POP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指令应该成对使用，保持堆栈原有状态。</a:t>
            </a:r>
          </a:p>
          <a:p>
            <a:pPr lvl="1">
              <a:spcBef>
                <a:spcPct val="50000"/>
              </a:spcBef>
              <a:defRPr/>
            </a:pP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>
            <a:extLst>
              <a:ext uri="{FF2B5EF4-FFF2-40B4-BE49-F238E27FC236}">
                <a16:creationId xmlns="" xmlns:a16="http://schemas.microsoft.com/office/drawing/2014/main" id="{5F3E3745-3DF6-4D88-B298-4450F47E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28532-20D5-44DE-80A1-9BFA381F3651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62467" name="Text Box 2">
            <a:extLst>
              <a:ext uri="{FF2B5EF4-FFF2-40B4-BE49-F238E27FC236}">
                <a16:creationId xmlns="" xmlns:a16="http://schemas.microsoft.com/office/drawing/2014/main" id="{6AB0AFDF-660F-4212-BE4F-8966F1C6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04801"/>
            <a:ext cx="31400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堆栈应用举例：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="" xmlns:a16="http://schemas.microsoft.com/office/drawing/2014/main" id="{C68DBC58-D859-4F89-A418-0A9CFE6DE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609600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64" name="Rectangle 4">
            <a:extLst>
              <a:ext uri="{FF2B5EF4-FFF2-40B4-BE49-F238E27FC236}">
                <a16:creationId xmlns="" xmlns:a16="http://schemas.microsoft.com/office/drawing/2014/main" id="{47BF9658-FF14-4572-8297-F560040CC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990600"/>
            <a:ext cx="3505200" cy="54864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例：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的基址指令</a:t>
            </a:r>
          </a:p>
          <a:p>
            <a:pPr algn="ctr"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代替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POP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</a:t>
            </a:r>
          </a:p>
          <a:p>
            <a:pPr algn="ctr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algn="ctr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MOV  BP,SP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 AX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 BX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 CX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	…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  CX,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[BP-6]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  BX,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[BP-4]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MOV  AX,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[BP-2]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	…</a:t>
            </a:r>
          </a:p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ADD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SP, 6</a:t>
            </a:r>
          </a:p>
          <a:p>
            <a:pPr algn="ctr">
              <a:defRPr/>
            </a:pP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2565" name="Rectangle 5">
            <a:extLst>
              <a:ext uri="{FF2B5EF4-FFF2-40B4-BE49-F238E27FC236}">
                <a16:creationId xmlns="" xmlns:a16="http://schemas.microsoft.com/office/drawing/2014/main" id="{F285FED5-397C-4316-8160-96A202D2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3581400" cy="5410200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压入堆栈的内容</a:t>
            </a:r>
          </a:p>
          <a:p>
            <a:pPr algn="ctr"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与弹出内容顺序相反</a:t>
            </a:r>
          </a:p>
          <a:p>
            <a:pPr algn="ctr">
              <a:defRPr/>
            </a:pPr>
            <a:endParaRPr kumimoji="1" lang="zh-CN" altLang="en-US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	 AX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  BX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  CX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    CX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    BX</a:t>
            </a:r>
          </a:p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POP    AX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="" xmlns:a16="http://schemas.microsoft.com/office/drawing/2014/main" id="{82D5E4E2-51DD-4AEF-BD63-50654B5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E10DBC-7E51-497B-834F-AFDE8DC207FD}" type="slidenum">
              <a:rPr lang="zh-CN" altLang="en-US"/>
              <a:pPr eaLnBrk="1" hangingPunct="1"/>
              <a:t>26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="" xmlns:a16="http://schemas.microsoft.com/office/drawing/2014/main" id="{ADA73540-87A0-4899-A4DD-EDFB0424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3587" name="Rectangle 3">
            <a:extLst>
              <a:ext uri="{FF2B5EF4-FFF2-40B4-BE49-F238E27FC236}">
                <a16:creationId xmlns="" xmlns:a16="http://schemas.microsoft.com/office/drawing/2014/main" id="{7BD2609F-8AD1-439B-9DBB-49E131EF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04801"/>
            <a:ext cx="8659813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、交换指令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Exchange)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XCHG   dest ,  src		;(dest)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(src)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执行操作：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把一个字节或一个字的源操作数与目的操作数相交换。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可以实现：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寄存器之间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	 	 寄存器和存储器之间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注意：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存储器之间不能交换，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两个操作数中必须有一个在寄存器中；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段寄存器不能作为一个操作数；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允许字或字节操作，不影响标志位。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="" xmlns:a16="http://schemas.microsoft.com/office/drawing/2014/main" id="{C31F4082-5ECB-4C83-80E5-5D755C12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27C78C-1D4D-4401-BA8A-9916263C0977}" type="slidenum">
              <a:rPr lang="zh-CN" altLang="en-US"/>
              <a:pPr eaLnBrk="1" hangingPunct="1"/>
              <a:t>27</a:t>
            </a:fld>
            <a:endParaRPr lang="en-US" altLang="zh-CN"/>
          </a:p>
        </p:txBody>
      </p:sp>
      <p:sp>
        <p:nvSpPr>
          <p:cNvPr id="64515" name="Text Box 2">
            <a:extLst>
              <a:ext uri="{FF2B5EF4-FFF2-40B4-BE49-F238E27FC236}">
                <a16:creationId xmlns="" xmlns:a16="http://schemas.microsoft.com/office/drawing/2014/main" id="{82CE9EAB-D9B5-4E32-8217-D2F336E7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609600"/>
            <a:ext cx="778827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应用举例：</a:t>
            </a:r>
          </a:p>
          <a:p>
            <a:pPr eaLnBrk="1" hangingPunct="1"/>
            <a:endParaRPr kumimoji="1"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XCHG    BL,DL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XCHG    AX,SI</a:t>
            </a:r>
          </a:p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XCHG    COUNT[DI], AX</a:t>
            </a:r>
          </a:p>
          <a:p>
            <a:pPr eaLnBrk="1" hangingPunct="1"/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XCHG    [BX],[DI]	(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错）</a:t>
            </a:r>
          </a:p>
          <a:p>
            <a:pPr eaLnBrk="1" hangingPunct="1"/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XCHG    DS,  AX           (</a:t>
            </a: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错）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="" xmlns:a16="http://schemas.microsoft.com/office/drawing/2014/main" id="{CC7B8F2D-BBFD-484D-BEA4-9785696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486800-F809-4EF0-8B47-BCEC7000AA51}" type="slidenum">
              <a:rPr lang="zh-CN" altLang="en-US"/>
              <a:pPr eaLnBrk="1" hangingPunct="1"/>
              <a:t>28</a:t>
            </a:fld>
            <a:endParaRPr lang="en-US" altLang="zh-CN"/>
          </a:p>
        </p:txBody>
      </p:sp>
      <p:sp>
        <p:nvSpPr>
          <p:cNvPr id="325634" name="Rectangle 2">
            <a:extLst>
              <a:ext uri="{FF2B5EF4-FFF2-40B4-BE49-F238E27FC236}">
                <a16:creationId xmlns="" xmlns:a16="http://schemas.microsoft.com/office/drawing/2014/main" id="{BC9ED0C0-8B4E-4A90-B586-55B498ED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62001"/>
            <a:ext cx="84582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4"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XLAT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Translate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）换码指令：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可以使累加器中的一个值变换为内存表格中的某一个值，一般用来实现码制的转换，该指令不影响标志位。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格式：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XLAT 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str_table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AL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（（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BX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AL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））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	 或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XLAT		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str_table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表格符号地址（首地址），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	 只是为了提高可读性而设置，汇编时仍用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="" xmlns:a16="http://schemas.microsoft.com/office/drawing/2014/main" id="{7F29A455-437C-4A82-8D70-3877DE7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2C4366E3-70A2-47C8-88F4-69C2BAC91BDD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682" name="Rectangle 2">
            <a:extLst>
              <a:ext uri="{FF2B5EF4-FFF2-40B4-BE49-F238E27FC236}">
                <a16:creationId xmlns="" xmlns:a16="http://schemas.microsoft.com/office/drawing/2014/main" id="{402A5249-6D31-49B8-B026-2661130D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"/>
            <a:ext cx="84582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XLAT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指令应用：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若把字符的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扫描码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转换成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ASCII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或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数字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0~9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转换成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段数码所需要的相应代码（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字形码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）等就要用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XLAT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指令。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例：内存的数据段中有一张十六进制数字的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ASCII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码表。首地址为：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Hex_table ,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欲查出表中第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个元素（‘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A’)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918" y="337039"/>
            <a:ext cx="8596668" cy="1320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急需解决理工科课程</a:t>
            </a:r>
            <a:r>
              <a:rPr lang="zh-CN" altLang="en-US" b="1" dirty="0" smtClean="0">
                <a:solidFill>
                  <a:srgbClr val="FF0000"/>
                </a:solidFill>
              </a:rPr>
              <a:t>讲授式教学的顽疾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6245"/>
          <a:stretch>
            <a:fillRect/>
          </a:stretch>
        </p:blipFill>
        <p:spPr bwMode="auto">
          <a:xfrm>
            <a:off x="709675" y="1028700"/>
            <a:ext cx="8896080" cy="290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624" y="3763109"/>
            <a:ext cx="5108330" cy="278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1" y="4413739"/>
            <a:ext cx="3842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沉默是金？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r>
              <a:rPr lang="en-US" altLang="zh-CN" sz="3600" dirty="0" smtClean="0">
                <a:solidFill>
                  <a:srgbClr val="0070C0"/>
                </a:solidFill>
              </a:rPr>
              <a:t>Conner man?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>
            <a:extLst>
              <a:ext uri="{FF2B5EF4-FFF2-40B4-BE49-F238E27FC236}">
                <a16:creationId xmlns="" xmlns:a16="http://schemas.microsoft.com/office/drawing/2014/main" id="{33801B11-DF18-4280-93C8-2EB9470D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AB4320F6-0194-4F5A-8894-F06A867D6FA7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="" xmlns:a16="http://schemas.microsoft.com/office/drawing/2014/main" id="{5773B019-0BF8-4DEF-9E60-2D203095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1"/>
            <a:ext cx="4572000" cy="649408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执行指令序列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BX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OFFSET  Hex_table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0AH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XLAT  Hex_table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=F000H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Hex_table=0040H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=0AH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XLAT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以后：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=41H=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F004AH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），	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即“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A”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ASCII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码。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="" xmlns:a16="http://schemas.microsoft.com/office/drawing/2014/main" id="{D95824AB-82B1-4E2B-AB0F-51A227FB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6" y="381001"/>
            <a:ext cx="4371975" cy="506412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8613" name="Group 4">
            <a:extLst>
              <a:ext uri="{FF2B5EF4-FFF2-40B4-BE49-F238E27FC236}">
                <a16:creationId xmlns="" xmlns:a16="http://schemas.microsoft.com/office/drawing/2014/main" id="{46DAE7F5-43DB-4C69-9BF9-9BE1256E6B43}"/>
              </a:ext>
            </a:extLst>
          </p:cNvPr>
          <p:cNvGrpSpPr>
            <a:grpSpLocks/>
          </p:cNvGrpSpPr>
          <p:nvPr/>
        </p:nvGrpSpPr>
        <p:grpSpPr bwMode="auto">
          <a:xfrm>
            <a:off x="6477001" y="855663"/>
            <a:ext cx="4008438" cy="4572000"/>
            <a:chOff x="3120" y="539"/>
            <a:chExt cx="2525" cy="2880"/>
          </a:xfrm>
        </p:grpSpPr>
        <p:sp>
          <p:nvSpPr>
            <p:cNvPr id="68615" name="Rectangle 5">
              <a:extLst>
                <a:ext uri="{FF2B5EF4-FFF2-40B4-BE49-F238E27FC236}">
                  <a16:creationId xmlns="" xmlns:a16="http://schemas.microsoft.com/office/drawing/2014/main" id="{1386F72C-2523-4221-8DD6-D0D0941B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539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6" name="Rectangle 6">
              <a:extLst>
                <a:ext uri="{FF2B5EF4-FFF2-40B4-BE49-F238E27FC236}">
                  <a16:creationId xmlns="" xmlns:a16="http://schemas.microsoft.com/office/drawing/2014/main" id="{E79F5B21-9EC1-455B-9023-5F6476FDB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603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30H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17" name="Rectangle 7">
              <a:extLst>
                <a:ext uri="{FF2B5EF4-FFF2-40B4-BE49-F238E27FC236}">
                  <a16:creationId xmlns="" xmlns:a16="http://schemas.microsoft.com/office/drawing/2014/main" id="{DE628679-9166-40C9-8297-C4DDF347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827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8" name="Rectangle 8">
              <a:extLst>
                <a:ext uri="{FF2B5EF4-FFF2-40B4-BE49-F238E27FC236}">
                  <a16:creationId xmlns="" xmlns:a16="http://schemas.microsoft.com/office/drawing/2014/main" id="{B1415626-A789-4DB8-83B4-77F9FA18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891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31H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19" name="Rectangle 9">
              <a:extLst>
                <a:ext uri="{FF2B5EF4-FFF2-40B4-BE49-F238E27FC236}">
                  <a16:creationId xmlns="" xmlns:a16="http://schemas.microsoft.com/office/drawing/2014/main" id="{BADC407B-B845-43EB-91AC-A8A06AD5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115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20" name="Rectangle 10">
              <a:extLst>
                <a:ext uri="{FF2B5EF4-FFF2-40B4-BE49-F238E27FC236}">
                  <a16:creationId xmlns="" xmlns:a16="http://schemas.microsoft.com/office/drawing/2014/main" id="{D4EA0E2B-9C4D-4CED-92CD-B89212E4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179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32H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1" name="Rectangle 11">
              <a:extLst>
                <a:ext uri="{FF2B5EF4-FFF2-40B4-BE49-F238E27FC236}">
                  <a16:creationId xmlns="" xmlns:a16="http://schemas.microsoft.com/office/drawing/2014/main" id="{9C5EE68F-CE6C-4C05-A532-E205382A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403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22" name="Rectangle 12">
              <a:extLst>
                <a:ext uri="{FF2B5EF4-FFF2-40B4-BE49-F238E27FC236}">
                  <a16:creationId xmlns="" xmlns:a16="http://schemas.microsoft.com/office/drawing/2014/main" id="{594B5C0A-2E9C-44CF-BAC2-097CFB932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467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...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3" name="Rectangle 13">
              <a:extLst>
                <a:ext uri="{FF2B5EF4-FFF2-40B4-BE49-F238E27FC236}">
                  <a16:creationId xmlns="" xmlns:a16="http://schemas.microsoft.com/office/drawing/2014/main" id="{646E14BE-22EF-4C32-BEE8-606939B90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691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24" name="Rectangle 14">
              <a:extLst>
                <a:ext uri="{FF2B5EF4-FFF2-40B4-BE49-F238E27FC236}">
                  <a16:creationId xmlns="" xmlns:a16="http://schemas.microsoft.com/office/drawing/2014/main" id="{F265AB5A-4310-4ABC-A842-D8D9D2E8A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755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39H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5" name="Rectangle 15">
              <a:extLst>
                <a:ext uri="{FF2B5EF4-FFF2-40B4-BE49-F238E27FC236}">
                  <a16:creationId xmlns="" xmlns:a16="http://schemas.microsoft.com/office/drawing/2014/main" id="{39987F6A-8AAE-48B6-AAE9-A04E6AF8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979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26" name="Rectangle 16">
              <a:extLst>
                <a:ext uri="{FF2B5EF4-FFF2-40B4-BE49-F238E27FC236}">
                  <a16:creationId xmlns="" xmlns:a16="http://schemas.microsoft.com/office/drawing/2014/main" id="{B91E62CA-3942-4856-B491-4230C785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043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41H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7" name="Rectangle 17">
              <a:extLst>
                <a:ext uri="{FF2B5EF4-FFF2-40B4-BE49-F238E27FC236}">
                  <a16:creationId xmlns="" xmlns:a16="http://schemas.microsoft.com/office/drawing/2014/main" id="{0DD09465-1004-45BC-83EA-23D73D28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7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28" name="Rectangle 18">
              <a:extLst>
                <a:ext uri="{FF2B5EF4-FFF2-40B4-BE49-F238E27FC236}">
                  <a16:creationId xmlns="" xmlns:a16="http://schemas.microsoft.com/office/drawing/2014/main" id="{F276A2A8-A61E-4DB7-8B33-6FDD75F9B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331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42H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29" name="Rectangle 19">
              <a:extLst>
                <a:ext uri="{FF2B5EF4-FFF2-40B4-BE49-F238E27FC236}">
                  <a16:creationId xmlns="" xmlns:a16="http://schemas.microsoft.com/office/drawing/2014/main" id="{EF05421F-FC41-40C7-B8B5-BCAD3382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555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0" name="Rectangle 20">
              <a:extLst>
                <a:ext uri="{FF2B5EF4-FFF2-40B4-BE49-F238E27FC236}">
                  <a16:creationId xmlns="" xmlns:a16="http://schemas.microsoft.com/office/drawing/2014/main" id="{A43F482F-7944-4E84-B89C-09A48227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619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...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1" name="Rectangle 21">
              <a:extLst>
                <a:ext uri="{FF2B5EF4-FFF2-40B4-BE49-F238E27FC236}">
                  <a16:creationId xmlns="" xmlns:a16="http://schemas.microsoft.com/office/drawing/2014/main" id="{8D3BFCFD-25E7-4CFD-BBD3-6F554D8F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843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2" name="Rectangle 22">
              <a:extLst>
                <a:ext uri="{FF2B5EF4-FFF2-40B4-BE49-F238E27FC236}">
                  <a16:creationId xmlns="" xmlns:a16="http://schemas.microsoft.com/office/drawing/2014/main" id="{4B908D18-4882-454F-BA2D-7086F309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907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46H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3" name="Rectangle 23">
              <a:extLst>
                <a:ext uri="{FF2B5EF4-FFF2-40B4-BE49-F238E27FC236}">
                  <a16:creationId xmlns="" xmlns:a16="http://schemas.microsoft.com/office/drawing/2014/main" id="{E98E105B-C47F-497A-9465-19476279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131"/>
              <a:ext cx="11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4" name="Rectangle 24">
              <a:extLst>
                <a:ext uri="{FF2B5EF4-FFF2-40B4-BE49-F238E27FC236}">
                  <a16:creationId xmlns="" xmlns:a16="http://schemas.microsoft.com/office/drawing/2014/main" id="{07E30DD0-7727-4649-8C68-C25E880A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3195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...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5" name="Rectangle 25">
              <a:extLst>
                <a:ext uri="{FF2B5EF4-FFF2-40B4-BE49-F238E27FC236}">
                  <a16:creationId xmlns="" xmlns:a16="http://schemas.microsoft.com/office/drawing/2014/main" id="{62B5D437-AAC4-4326-BD85-3E4FC56B8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624"/>
              <a:ext cx="6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6" name="Rectangle 26">
              <a:extLst>
                <a:ext uri="{FF2B5EF4-FFF2-40B4-BE49-F238E27FC236}">
                  <a16:creationId xmlns="" xmlns:a16="http://schemas.microsoft.com/office/drawing/2014/main" id="{F318F7A2-66C9-42F1-829B-EEF1A56F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60"/>
              <a:ext cx="8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Hex_table+1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7" name="Rectangle 27">
              <a:extLst>
                <a:ext uri="{FF2B5EF4-FFF2-40B4-BE49-F238E27FC236}">
                  <a16:creationId xmlns="" xmlns:a16="http://schemas.microsoft.com/office/drawing/2014/main" id="{7E6E0214-3CFC-4214-B0D3-0589B944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00"/>
              <a:ext cx="8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Hex_table+2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8" name="Rectangle 28">
              <a:extLst>
                <a:ext uri="{FF2B5EF4-FFF2-40B4-BE49-F238E27FC236}">
                  <a16:creationId xmlns="" xmlns:a16="http://schemas.microsoft.com/office/drawing/2014/main" id="{A341EDF5-4C74-447B-A551-012C44387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43"/>
              <a:ext cx="9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Hex_table+0AH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39" name="Rectangle 29">
              <a:extLst>
                <a:ext uri="{FF2B5EF4-FFF2-40B4-BE49-F238E27FC236}">
                  <a16:creationId xmlns="" xmlns:a16="http://schemas.microsoft.com/office/drawing/2014/main" id="{FBA8557E-8B30-4B53-9188-A2D7ABF9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31"/>
              <a:ext cx="9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Hex_table+0BH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0" name="Rectangle 30">
              <a:extLst>
                <a:ext uri="{FF2B5EF4-FFF2-40B4-BE49-F238E27FC236}">
                  <a16:creationId xmlns="" xmlns:a16="http://schemas.microsoft.com/office/drawing/2014/main" id="{7E577467-F7AC-4E7A-9E1F-137817EE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07"/>
              <a:ext cx="95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Hex_table+0FH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1" name="Rectangle 31">
              <a:extLst>
                <a:ext uri="{FF2B5EF4-FFF2-40B4-BE49-F238E27FC236}">
                  <a16:creationId xmlns="" xmlns:a16="http://schemas.microsoft.com/office/drawing/2014/main" id="{E3F1F86D-5653-47F3-A2F7-55BDA035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907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'F'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2" name="Rectangle 32">
              <a:extLst>
                <a:ext uri="{FF2B5EF4-FFF2-40B4-BE49-F238E27FC236}">
                  <a16:creationId xmlns="" xmlns:a16="http://schemas.microsoft.com/office/drawing/2014/main" id="{54905AEB-4AF1-4688-BDB9-E98D967DD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331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'B'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3" name="Rectangle 33">
              <a:extLst>
                <a:ext uri="{FF2B5EF4-FFF2-40B4-BE49-F238E27FC236}">
                  <a16:creationId xmlns="" xmlns:a16="http://schemas.microsoft.com/office/drawing/2014/main" id="{6DB0839E-B48E-4AA8-BDF6-3F3B4BEE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043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'A'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4" name="Rectangle 34">
              <a:extLst>
                <a:ext uri="{FF2B5EF4-FFF2-40B4-BE49-F238E27FC236}">
                  <a16:creationId xmlns="" xmlns:a16="http://schemas.microsoft.com/office/drawing/2014/main" id="{187FE419-D764-4783-9BBE-43F041C3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" y="1749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'9'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5" name="Rectangle 35">
              <a:extLst>
                <a:ext uri="{FF2B5EF4-FFF2-40B4-BE49-F238E27FC236}">
                  <a16:creationId xmlns="" xmlns:a16="http://schemas.microsoft.com/office/drawing/2014/main" id="{45E10D5D-E4D4-4A4B-8BBB-C96D0B67C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891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'1'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6" name="Rectangle 36">
              <a:extLst>
                <a:ext uri="{FF2B5EF4-FFF2-40B4-BE49-F238E27FC236}">
                  <a16:creationId xmlns="" xmlns:a16="http://schemas.microsoft.com/office/drawing/2014/main" id="{3F8D783A-0995-4B45-89EE-6AD80039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166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'2'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647" name="Rectangle 37">
              <a:extLst>
                <a:ext uri="{FF2B5EF4-FFF2-40B4-BE49-F238E27FC236}">
                  <a16:creationId xmlns="" xmlns:a16="http://schemas.microsoft.com/office/drawing/2014/main" id="{97D62637-5FF5-44AE-BB83-204B6DF70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615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'0'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8614" name="Text Box 38">
            <a:extLst>
              <a:ext uri="{FF2B5EF4-FFF2-40B4-BE49-F238E27FC236}">
                <a16:creationId xmlns="" xmlns:a16="http://schemas.microsoft.com/office/drawing/2014/main" id="{0BACFDE3-A1C0-4990-91B3-BA0F4620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638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进制数的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ASCII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码表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="" xmlns:a16="http://schemas.microsoft.com/office/drawing/2014/main" id="{CAF861B5-BA09-45D7-AEE1-C57C739D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490A32-A104-4258-A378-BAFC4017F2D5}" type="slidenum">
              <a:rPr lang="zh-CN" altLang="en-US"/>
              <a:pPr eaLnBrk="1" hangingPunct="1"/>
              <a:t>31</a:t>
            </a:fld>
            <a:endParaRPr lang="en-US" altLang="zh-CN"/>
          </a:p>
        </p:txBody>
      </p:sp>
      <p:sp>
        <p:nvSpPr>
          <p:cNvPr id="329730" name="Rectangle 2">
            <a:extLst>
              <a:ext uri="{FF2B5EF4-FFF2-40B4-BE49-F238E27FC236}">
                <a16:creationId xmlns="" xmlns:a16="http://schemas.microsoft.com/office/drawing/2014/main" id="{25499BA4-FD36-402F-A250-49C2FB5B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"/>
            <a:ext cx="903605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（二）输入输出指令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Input  and Output)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输入输出指令共两条：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(Input byte or word)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OUT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(Output byte or word)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输入指令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从外设端口接受数据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输出指令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</a:t>
            </a:r>
            <a:r>
              <a:rPr kumimoji="1" lang="en-US" altLang="zh-CN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向外设端口发送数据。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400" b="1">
              <a:solidFill>
                <a:srgbClr val="99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无论接受还是发送数据，必须通过累加器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AX(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字）或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AL(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字节），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又称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累加器专用传送指令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输入、输出指令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不影响标志位。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3">
            <a:extLst>
              <a:ext uri="{FF2B5EF4-FFF2-40B4-BE49-F238E27FC236}">
                <a16:creationId xmlns="" xmlns:a16="http://schemas.microsoft.com/office/drawing/2014/main" id="{C49DA485-C479-4B0A-93FA-BD218868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4FF754-30F6-401D-9763-2F7249E807D8}" type="slidenum">
              <a:rPr lang="zh-CN" altLang="en-US"/>
              <a:pPr eaLnBrk="1" hangingPunct="1"/>
              <a:t>32</a:t>
            </a:fld>
            <a:endParaRPr lang="en-US" altLang="zh-CN"/>
          </a:p>
        </p:txBody>
      </p:sp>
      <p:sp>
        <p:nvSpPr>
          <p:cNvPr id="7172" name="Rectangle 2">
            <a:extLst>
              <a:ext uri="{FF2B5EF4-FFF2-40B4-BE49-F238E27FC236}">
                <a16:creationId xmlns="" xmlns:a16="http://schemas.microsoft.com/office/drawing/2014/main" id="{20C17365-65D5-4EF1-941C-354C1CF8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每个外设要占几个端口：数据口，状态口和控制口。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="" xmlns:a16="http://schemas.microsoft.com/office/drawing/2014/main" id="{7CCD236E-D228-4913-ACA1-9B019F313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057401"/>
          <a:ext cx="7848600" cy="3109913"/>
        </p:xfrm>
        <a:graphic>
          <a:graphicData uri="http://schemas.openxmlformats.org/presentationml/2006/ole">
            <p:oleObj spid="_x0000_s6167" name="VISIO" r:id="rId3" imgW="6436360" imgH="2550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="" xmlns:a16="http://schemas.microsoft.com/office/drawing/2014/main" id="{DBF46CBF-E2F6-498C-9B6B-734388C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1189BD-6F8E-41F8-BBE2-EF1C29A76BB0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  <p:sp>
        <p:nvSpPr>
          <p:cNvPr id="333826" name="Rectangle 2">
            <a:extLst>
              <a:ext uri="{FF2B5EF4-FFF2-40B4-BE49-F238E27FC236}">
                <a16:creationId xmlns="" xmlns:a16="http://schemas.microsoft.com/office/drawing/2014/main" id="{E0666D30-F903-427C-A8FC-471BD714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1"/>
            <a:ext cx="78486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IN  (Input byte or word)   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输入指令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IN   acc, port      ;(acc)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(port)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具体形式有四种：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IN  AL,  data8       ;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端口地址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位，输入一个字节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IN  AX,  data8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位，输入一个字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IN  AL,  DX	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位，输入一个字节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IN  AX,  DX	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位，输入一个字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必须通过累加器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AX(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AL(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字节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输入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="" xmlns:a16="http://schemas.microsoft.com/office/drawing/2014/main" id="{A868DC89-0B3F-409E-9263-3C782032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7362CB-93CC-4750-B918-E7921607DD24}" type="slidenum">
              <a:rPr lang="zh-CN" altLang="en-US"/>
              <a:pPr eaLnBrk="1" hangingPunct="1"/>
              <a:t>34</a:t>
            </a:fld>
            <a:endParaRPr lang="en-US" altLang="zh-CN"/>
          </a:p>
        </p:txBody>
      </p:sp>
      <p:sp>
        <p:nvSpPr>
          <p:cNvPr id="334850" name="Rectangle 2">
            <a:extLst>
              <a:ext uri="{FF2B5EF4-FFF2-40B4-BE49-F238E27FC236}">
                <a16:creationId xmlns="" xmlns:a16="http://schemas.microsoft.com/office/drawing/2014/main" id="{6C353D5C-9287-41DB-A028-CC5EEDD0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7848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OUT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(Output byte or word)   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输出指令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  port,   acc	 ;(port)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(acc)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具体形式有四种：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 data8  , AL ;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端口地址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位，输出一个字节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 data8, AX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位，输出一个字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 DX , AL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位，输出一个字节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OUT DX , AX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；端口地址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位，输出一个字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必须通过累加器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AX(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字）或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AL(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节）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输出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数据。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>
            <a:extLst>
              <a:ext uri="{FF2B5EF4-FFF2-40B4-BE49-F238E27FC236}">
                <a16:creationId xmlns="" xmlns:a16="http://schemas.microsoft.com/office/drawing/2014/main" id="{26423B22-B7D5-41C0-856F-24042A0A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B0698C-2B83-44B4-9C4B-0F3BE32985D5}" type="slidenum">
              <a:rPr lang="zh-CN" altLang="en-US"/>
              <a:pPr eaLnBrk="1" hangingPunct="1"/>
              <a:t>35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="" xmlns:a16="http://schemas.microsoft.com/office/drawing/2014/main" id="{3BCBCC46-EFC0-4D94-99DD-854CF0D8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9601"/>
            <a:ext cx="84582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：实现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(29H)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28H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DATA_WORD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	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IN      AX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28H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	MOV  DATA_WORD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：从端口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3FCH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送一个字到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寄存器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DX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3FCH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IN    AX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DX ;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3FCH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			    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3FDH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：实现将（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AL) →(05H)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OUT  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05H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DF54BD-57D6-49B3-835A-5197A339DDA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609600" y="457201"/>
            <a:ext cx="10949517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（三）目的地址传送指令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Address-object transfer)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      8086 /8088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提供三条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地址指针写入指定寄存器或寄存器对指令。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LEA(Load Effective Address)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	2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LDS (Load pointer using  DS)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	3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LES (Load pointer  using 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B72E19-8BD2-4081-977A-B625AA5C7B9E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406400" y="533400"/>
            <a:ext cx="11480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LEA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(Load Effective Address)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LEA   reg16 , mem16   ;EA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(reg16)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功能：加载有效地址，用于写近地址指针。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把指令中指定的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存储器操作数有效地址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装入指定的寄存器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例：设（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=0400H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=003CH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LEA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[BX+SI+0F62H]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执行指令后：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EA=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+0F62H=0400H+003CH+0F62H=139EH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=139EH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1F916D-2699-433B-8380-BC3985804D0D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06400" y="477839"/>
            <a:ext cx="11379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注意：设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(DS)=3000H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BUFFER=1000H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(31000H)=0040H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LEA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指令与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MOV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的区别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LEA     BX , BUFFER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BX)=1000H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  BX , BUFFER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(BX)=0040H</a:t>
            </a: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LEA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指令与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等价</a:t>
            </a:r>
          </a:p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LEA      BX , BUFFER       	           ;    (BX)=1000H</a:t>
            </a:r>
          </a:p>
          <a:p>
            <a:pPr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   BX ,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BUFFER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(BX)=1000H</a:t>
            </a:r>
          </a:p>
        </p:txBody>
      </p:sp>
      <p:graphicFrame>
        <p:nvGraphicFramePr>
          <p:cNvPr id="338947" name="Object 3"/>
          <p:cNvGraphicFramePr>
            <a:graphicFrameLocks noChangeAspect="1"/>
          </p:cNvGraphicFramePr>
          <p:nvPr/>
        </p:nvGraphicFramePr>
        <p:xfrm>
          <a:off x="6705601" y="381000"/>
          <a:ext cx="4135967" cy="3276600"/>
        </p:xfrm>
        <a:graphic>
          <a:graphicData uri="http://schemas.openxmlformats.org/presentationml/2006/ole">
            <p:oleObj spid="_x0000_s62466" name="VISIO" r:id="rId3" imgW="2852420" imgH="30124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3A33A-B4FF-4CEF-84A2-93F6261FB06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914401" y="914400"/>
            <a:ext cx="1093681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LEA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指令中的目标寄存器必须是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位的通用寄存器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57200" indent="-457200"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源操作数必须是一个存储器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457200" indent="-457200" eaLnBrk="1" hangingPunct="1">
              <a:defRPr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）请思考下列指令的正、误</a:t>
            </a:r>
          </a:p>
          <a:p>
            <a:pPr marL="457200" indent="-457200" eaLnBrk="1" hangingPunct="1">
              <a:defRPr/>
            </a:pP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LEA    DX ,BETA[BX][SI]  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		LEA    DX ,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869" y="308561"/>
            <a:ext cx="10470269" cy="575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B5922-7659-4D41-98EF-A950F51340E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508000" y="533401"/>
            <a:ext cx="111760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LDS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(Load pointer using  DS)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LDS    reg16, mem32	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reg16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				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EA+2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功能：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将指令指定的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32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位地址指针送指令指定寄存器和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将指令指定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mem32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单元的前两个单元内容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位偏移量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装入指定通用寄存器，把后两个单元内容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装入到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段寄存器。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用于写远地址指针。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B860E-7844-4F5B-AD48-1ABCD725624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812800" y="762000"/>
            <a:ext cx="5080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假设：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(DS)=C 000H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指令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	LDS  SI, [0010H]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(SI)=0180H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(DS)=2000H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</a:t>
            </a:r>
          </a:p>
        </p:txBody>
      </p:sp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6604000" y="1295400"/>
          <a:ext cx="5037667" cy="4191000"/>
        </p:xfrm>
        <a:graphic>
          <a:graphicData uri="http://schemas.openxmlformats.org/presentationml/2006/ole">
            <p:oleObj spid="_x0000_s63490" name="VISIO" r:id="rId3" imgW="3111500" imgH="345186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2791-DDA5-460D-9F5A-2A86AA2EAE59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914400" y="457200"/>
            <a:ext cx="10769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LES (Load pointer  using ES)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LES    reg16, mem32	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reg16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			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EA+2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功能：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把源操作数指定的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个相继字节送指令指定的寄存器   	及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寄存器中。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此指令常常指定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寄存器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将指令指定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mem32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单元的前两个单元内容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位偏移量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装入指定通用寄存器，把后两个单元内容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装入到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段寄存器。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用于写远地址指针。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6C3F3-8C27-42EF-9154-518462540A3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06400" y="533400"/>
            <a:ext cx="5283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假设：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(DS)=B000H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  (BX)=080AH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指令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	LES  DI, [BX]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: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	(DI)=05A2H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	(ES)=4000H</a:t>
            </a:r>
          </a:p>
        </p:txBody>
      </p:sp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5080001" y="838200"/>
          <a:ext cx="6229351" cy="5181600"/>
        </p:xfrm>
        <a:graphic>
          <a:graphicData uri="http://schemas.openxmlformats.org/presentationml/2006/ole">
            <p:oleObj spid="_x0000_s64514" name="VISIO" r:id="rId3" imgW="3111500" imgH="345186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2166B-D17E-430B-831D-944569670DF2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06400" y="457200"/>
            <a:ext cx="117856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综合举例：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设：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(DS)=5000H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TABLE=1000H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分析下列指令执行结果：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TABLE           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=0040H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MOV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OFFSET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TABLE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=1000H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LEA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TABLE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=1000H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LES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TABLE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=0040H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=3000H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LDS  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TABLE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=0040H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=3000H</a:t>
            </a:r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6705601" y="0"/>
          <a:ext cx="4381500" cy="3733800"/>
        </p:xfrm>
        <a:graphic>
          <a:graphicData uri="http://schemas.openxmlformats.org/presentationml/2006/ole">
            <p:oleObj spid="_x0000_s65538" name="VISIO" r:id="rId3" imgW="2852420" imgH="32410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B9ECA-FC91-4B56-8278-D5CC490BCA0B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711200" y="609600"/>
            <a:ext cx="1107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（四）标志传送指令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Flag register transfer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采用了隐含寄存器（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Flags)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操作数方式。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8088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有四条标志传送操作指令：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Load AH  from flags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SAHF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Store AH  into  flags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Push  flags  onto  stack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Pop  flags off  stack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F3551-8AA1-4F7B-A3DF-F28D6D5B24A8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609601" y="457201"/>
            <a:ext cx="891328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．</a:t>
            </a:r>
            <a:r>
              <a:rPr kumimoji="1" lang="en-US" altLang="zh-CN" sz="2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Load AH from flags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219200" y="1143000"/>
            <a:ext cx="965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LAHF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的低字节）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功能：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标志寄存器低八位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609600" y="2514600"/>
          <a:ext cx="11017251" cy="2960688"/>
        </p:xfrm>
        <a:graphic>
          <a:graphicData uri="http://schemas.openxmlformats.org/presentationml/2006/ole">
            <p:oleObj spid="_x0000_s61442" name="VISIO" r:id="rId3" imgW="7383780" imgH="2090420" progId="Visio.Drawing.6">
              <p:embed/>
            </p:oleObj>
          </a:graphicData>
        </a:graphic>
      </p:graphicFrame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876800" y="5943601"/>
            <a:ext cx="2704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指令操作图示意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43B6C-0402-4297-A1D3-89B6F3B1BC0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914400" y="554039"/>
            <a:ext cx="108712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SAHF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Store AH into  flags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SAHF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的低字节）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功能：（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）送标志寄存器低八位。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Push  flags  onto  stack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PUSHF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-2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		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SP+1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功能  ： 标志进栈。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	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Pop  flags off  stack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  	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格式：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SP+1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		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←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+2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功能  ：标志出栈。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69507-C61C-4AFF-9C8D-4205C1C416F2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06400" y="304801"/>
            <a:ext cx="114808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注意：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  标志位的影响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LAHF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不影响标志位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SAHF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POPF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由装入的值确定标志位的值， 即影响标志位。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PUSHF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用于保护调用过程前（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POPF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用于过程返回后恢复。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例：	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PUSH	AX		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PUSH  CX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PUSHF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CALL   TRANS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7315200" y="4052888"/>
            <a:ext cx="2438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POPF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POP  CX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POP  AX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</a:p>
          <a:p>
            <a:pPr eaLnBrk="1" hangingPunct="1"/>
            <a:endParaRPr kumimoji="1" lang="zh-CN" altLang="en-US" sz="24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1726214"/>
            <a:ext cx="9523109" cy="388077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</a:t>
            </a:r>
            <a:r>
              <a:rPr lang="zh-CN" altLang="en-US" sz="2800" dirty="0" smtClean="0"/>
              <a:t>内容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、自学</a:t>
            </a:r>
            <a:r>
              <a:rPr lang="en-US" altLang="zh-CN" sz="2800" dirty="0"/>
              <a:t>MOOC</a:t>
            </a:r>
            <a:r>
              <a:rPr lang="zh-CN" altLang="en-US" sz="2800" dirty="0"/>
              <a:t>平台第</a:t>
            </a:r>
            <a:r>
              <a:rPr lang="en-US" altLang="zh-CN" sz="2800" dirty="0"/>
              <a:t>2</a:t>
            </a:r>
            <a:r>
              <a:rPr lang="zh-CN" altLang="en-US" sz="2800" dirty="0"/>
              <a:t>章指令系统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节 算术运算指令 （</a:t>
            </a:r>
            <a:r>
              <a:rPr lang="en-US" altLang="zh-CN" sz="2800" dirty="0" smtClean="0">
                <a:solidFill>
                  <a:srgbClr val="92D050"/>
                </a:solidFill>
              </a:rPr>
              <a:t>27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36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1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9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25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），视频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7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18</a:t>
            </a:r>
            <a:r>
              <a:rPr lang="zh-CN" altLang="en-US" sz="2800" dirty="0" smtClean="0">
                <a:solidFill>
                  <a:srgbClr val="92D050"/>
                </a:solidFill>
              </a:rPr>
              <a:t>秒 </a:t>
            </a:r>
            <a:r>
              <a:rPr lang="zh-CN" altLang="en-US" sz="2800" dirty="0" smtClean="0">
                <a:solidFill>
                  <a:srgbClr val="92D050"/>
                </a:solidFill>
              </a:rPr>
              <a:t>），</a:t>
            </a:r>
            <a:r>
              <a:rPr lang="zh-CN" altLang="en-US" sz="2800" dirty="0" smtClean="0">
                <a:solidFill>
                  <a:srgbClr val="92D050"/>
                </a:solidFill>
              </a:rPr>
              <a:t>视频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10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53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</a:t>
            </a:r>
            <a:endParaRPr lang="zh-CN" altLang="en-US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、结合</a:t>
            </a:r>
            <a:r>
              <a:rPr lang="en-US" altLang="zh-CN" sz="2800" dirty="0" smtClean="0">
                <a:solidFill>
                  <a:schemeClr val="tx1"/>
                </a:solidFill>
              </a:rPr>
              <a:t>QQ</a:t>
            </a:r>
            <a:r>
              <a:rPr lang="zh-CN" altLang="en-US" sz="2800" dirty="0" smtClean="0">
                <a:solidFill>
                  <a:schemeClr val="tx1"/>
                </a:solidFill>
              </a:rPr>
              <a:t>群上传的资料，继续熟悉</a:t>
            </a:r>
            <a:r>
              <a:rPr lang="en-US" altLang="zh-CN" sz="2800" dirty="0" smtClean="0">
                <a:solidFill>
                  <a:schemeClr val="tx1"/>
                </a:solidFill>
              </a:rPr>
              <a:t>EMU8086</a:t>
            </a:r>
            <a:r>
              <a:rPr lang="zh-CN" altLang="en-US" sz="2800" dirty="0" smtClean="0">
                <a:solidFill>
                  <a:schemeClr val="tx1"/>
                </a:solidFill>
              </a:rPr>
              <a:t>仿真软件</a:t>
            </a:r>
            <a:r>
              <a:rPr lang="zh-CN" altLang="en-US" sz="2800" dirty="0" smtClean="0"/>
              <a:t>；程序结构和框架方面，可以参考第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</a:t>
            </a:r>
            <a:r>
              <a:rPr lang="zh-CN" altLang="zh-CN" sz="2800" dirty="0" smtClean="0"/>
              <a:t>汇编语言</a:t>
            </a:r>
            <a:r>
              <a:rPr lang="zh-CN" altLang="zh-CN" sz="2800" dirty="0" smtClean="0"/>
              <a:t>程序设计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zh-CN" altLang="en-US" sz="2800" dirty="0" smtClean="0">
                <a:solidFill>
                  <a:srgbClr val="92D050"/>
                </a:solidFill>
              </a:rPr>
              <a:t>完成第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章单元测验（截止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4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核心思想：以学生成长为</a:t>
            </a:r>
            <a:r>
              <a:rPr lang="zh-CN" altLang="en-US" dirty="0" smtClean="0">
                <a:solidFill>
                  <a:srgbClr val="FF0000"/>
                </a:solidFill>
              </a:rPr>
              <a:t>中心，翻转课堂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078" y="1301262"/>
            <a:ext cx="7993491" cy="52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细节：</a:t>
            </a:r>
            <a:r>
              <a:rPr lang="en-US" altLang="zh-CN" dirty="0" smtClean="0"/>
              <a:t>HOW TO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750" y="1597881"/>
            <a:ext cx="9442612" cy="388077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课前：学生利用优质慕课资源自学知识性内容，老师推送学习任务（导学，电子资源，讨论任务等）</a:t>
            </a:r>
            <a:endParaRPr lang="en-US" altLang="zh-CN" sz="2800" dirty="0" smtClean="0"/>
          </a:p>
          <a:p>
            <a:r>
              <a:rPr lang="zh-CN" altLang="en-US" sz="2800" dirty="0" smtClean="0"/>
              <a:t>课中：检测学习效果，重点，难点梳理，补充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（线下课</a:t>
            </a:r>
            <a:r>
              <a:rPr lang="zh-CN" altLang="en-US" sz="2800" dirty="0" smtClean="0">
                <a:solidFill>
                  <a:srgbClr val="FF0000"/>
                </a:solidFill>
              </a:rPr>
              <a:t>增加互动</a:t>
            </a:r>
            <a:r>
              <a:rPr lang="zh-CN" altLang="en-US" sz="2800" dirty="0" smtClean="0"/>
              <a:t>）</a:t>
            </a:r>
            <a:r>
              <a:rPr lang="zh-CN" altLang="zh-CN" sz="2800" dirty="0" smtClean="0">
                <a:solidFill>
                  <a:srgbClr val="FF0000"/>
                </a:solidFill>
              </a:rPr>
              <a:t>讨论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随堂测验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专题研讨</a:t>
            </a:r>
            <a:r>
              <a:rPr lang="zh-CN" altLang="en-US" sz="2800" dirty="0" smtClean="0"/>
              <a:t>（查资料并总结）及</a:t>
            </a:r>
            <a:r>
              <a:rPr lang="zh-CN" altLang="zh-CN" sz="2800" dirty="0" smtClean="0"/>
              <a:t>小组</a:t>
            </a:r>
            <a:r>
              <a:rPr lang="zh-CN" altLang="zh-CN" sz="2800" dirty="0" smtClean="0"/>
              <a:t>报告</a:t>
            </a:r>
            <a:endParaRPr lang="en-US" altLang="zh-CN" sz="2800" dirty="0" smtClean="0"/>
          </a:p>
          <a:p>
            <a:r>
              <a:rPr lang="zh-CN" altLang="en-US" sz="2800" dirty="0" smtClean="0"/>
              <a:t>课后：</a:t>
            </a:r>
            <a:r>
              <a:rPr lang="zh-CN" altLang="en-US" sz="2800" dirty="0" smtClean="0">
                <a:solidFill>
                  <a:srgbClr val="FF0000"/>
                </a:solidFill>
              </a:rPr>
              <a:t>答疑</a:t>
            </a:r>
            <a:r>
              <a:rPr lang="zh-CN" altLang="en-US" sz="2800" dirty="0" smtClean="0"/>
              <a:t>，扩展阅读，完成课后作业，如单元测验，实验及报告，学情反馈（</a:t>
            </a:r>
            <a:r>
              <a:rPr lang="zh-CN" altLang="en-US" sz="2800" dirty="0" smtClean="0"/>
              <a:t>根据后台数据监督同学及时完成任务，对学业困难学生给予单独关注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069227-54C7-440C-9F9D-2C7299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777D2E-E204-4712-9BF0-5F96DEB3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411550"/>
            <a:ext cx="8705831" cy="483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zh-CN" sz="2400" dirty="0"/>
              <a:t>指出下列指令源操作数的寻址方式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MOV	AX</a:t>
            </a:r>
            <a:r>
              <a:rPr lang="zh-CN" altLang="zh-CN" sz="2400" dirty="0"/>
              <a:t>，</a:t>
            </a:r>
            <a:r>
              <a:rPr lang="en-US" altLang="zh-CN" sz="2400" dirty="0"/>
              <a:t>00H</a:t>
            </a:r>
            <a:r>
              <a:rPr lang="zh-CN" altLang="zh-CN" sz="2400" dirty="0"/>
              <a:t>；</a:t>
            </a:r>
            <a:r>
              <a:rPr lang="en-US" altLang="zh-CN" sz="2400" dirty="0"/>
              <a:t>		</a:t>
            </a:r>
            <a:r>
              <a:rPr lang="zh-CN" altLang="en-US" sz="2400" dirty="0"/>
              <a:t>立即</a:t>
            </a:r>
            <a:r>
              <a:rPr lang="en-US" altLang="zh-CN" sz="2400" dirty="0"/>
              <a:t>		</a:t>
            </a:r>
            <a:endParaRPr lang="zh-CN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SUB 	AX</a:t>
            </a:r>
            <a:r>
              <a:rPr lang="zh-CN" altLang="zh-CN" sz="2400" dirty="0"/>
              <a:t>，</a:t>
            </a:r>
            <a:r>
              <a:rPr lang="en-US" altLang="zh-CN" sz="2400" dirty="0"/>
              <a:t>AX</a:t>
            </a:r>
            <a:r>
              <a:rPr lang="zh-CN" altLang="zh-CN" sz="2400" dirty="0"/>
              <a:t>；</a:t>
            </a:r>
            <a:r>
              <a:rPr lang="en-US" altLang="zh-CN" sz="2400" dirty="0"/>
              <a:t>			</a:t>
            </a:r>
            <a:r>
              <a:rPr lang="zh-CN" altLang="en-US" sz="2400" dirty="0"/>
              <a:t>寄存器（直接）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MOV	AX</a:t>
            </a:r>
            <a:r>
              <a:rPr lang="zh-CN" altLang="zh-CN" sz="2400" dirty="0"/>
              <a:t>，</a:t>
            </a:r>
            <a:r>
              <a:rPr lang="en-US" altLang="zh-CN" sz="2400" dirty="0"/>
              <a:t>[BX]</a:t>
            </a:r>
            <a:r>
              <a:rPr lang="zh-CN" altLang="zh-CN" sz="2400" dirty="0"/>
              <a:t>；</a:t>
            </a:r>
            <a:r>
              <a:rPr lang="en-US" altLang="zh-CN" sz="2400" dirty="0"/>
              <a:t>		</a:t>
            </a:r>
            <a:r>
              <a:rPr lang="zh-CN" altLang="en-US" sz="2400" dirty="0"/>
              <a:t>寄存器（间接） </a:t>
            </a:r>
            <a:r>
              <a:rPr lang="en-US" altLang="zh-CN" sz="2400" dirty="0"/>
              <a:t>		</a:t>
            </a:r>
            <a:endParaRPr lang="zh-CN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MOV	AX</a:t>
            </a:r>
            <a:r>
              <a:rPr lang="zh-CN" altLang="zh-CN" sz="2400" dirty="0"/>
              <a:t>，</a:t>
            </a:r>
            <a:r>
              <a:rPr lang="en-US" altLang="zh-CN" sz="2400" dirty="0"/>
              <a:t>TABLE</a:t>
            </a:r>
            <a:r>
              <a:rPr lang="zh-CN" altLang="zh-CN" sz="2400" dirty="0"/>
              <a:t>；</a:t>
            </a:r>
            <a:r>
              <a:rPr lang="en-US" altLang="zh-CN" sz="2400" dirty="0"/>
              <a:t>		</a:t>
            </a:r>
            <a:r>
              <a:rPr lang="zh-CN" altLang="en-US" sz="2400" dirty="0"/>
              <a:t>直接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MOV	AL</a:t>
            </a:r>
            <a:r>
              <a:rPr lang="zh-CN" altLang="zh-CN" sz="2400" dirty="0"/>
              <a:t>，</a:t>
            </a:r>
            <a:r>
              <a:rPr lang="en-US" altLang="zh-CN" sz="2400" dirty="0"/>
              <a:t>ARAY1[SI]</a:t>
            </a:r>
            <a:r>
              <a:rPr lang="zh-CN" altLang="zh-CN" sz="2400" dirty="0"/>
              <a:t>；</a:t>
            </a:r>
            <a:r>
              <a:rPr lang="en-US" altLang="zh-CN" sz="2400" dirty="0"/>
              <a:t>	</a:t>
            </a:r>
            <a:r>
              <a:rPr lang="zh-CN" altLang="en-US" sz="2400" dirty="0"/>
              <a:t>寄存器相对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MOV	AX</a:t>
            </a:r>
            <a:r>
              <a:rPr lang="zh-CN" altLang="zh-CN" sz="2400" dirty="0"/>
              <a:t>，</a:t>
            </a:r>
            <a:r>
              <a:rPr lang="en-US" altLang="zh-CN" sz="2400" dirty="0"/>
              <a:t>[BX+6]</a:t>
            </a:r>
            <a:r>
              <a:rPr lang="zh-CN" altLang="zh-CN" sz="2400" dirty="0"/>
              <a:t>；</a:t>
            </a:r>
            <a:r>
              <a:rPr lang="en-US" altLang="zh-CN" sz="2400" dirty="0"/>
              <a:t>   </a:t>
            </a:r>
            <a:r>
              <a:rPr lang="zh-CN" altLang="en-US" sz="2400" dirty="0"/>
              <a:t>寄存器相对</a:t>
            </a:r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MOV	AH</a:t>
            </a:r>
            <a:r>
              <a:rPr lang="zh-CN" altLang="zh-CN" sz="2400" dirty="0"/>
              <a:t>，</a:t>
            </a:r>
            <a:r>
              <a:rPr lang="en-US" altLang="zh-CN" sz="2400" dirty="0"/>
              <a:t>[BX+SI]</a:t>
            </a:r>
            <a:r>
              <a:rPr lang="zh-CN" altLang="zh-CN" sz="2400" dirty="0"/>
              <a:t>；</a:t>
            </a:r>
            <a:r>
              <a:rPr lang="en-US" altLang="zh-CN" sz="2400" dirty="0"/>
              <a:t>  </a:t>
            </a:r>
            <a:r>
              <a:rPr lang="zh-CN" altLang="en-US" sz="2400" dirty="0"/>
              <a:t>基址加变址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MOV	AH</a:t>
            </a:r>
            <a:r>
              <a:rPr lang="zh-CN" altLang="zh-CN" sz="2400" dirty="0"/>
              <a:t>，</a:t>
            </a:r>
            <a:r>
              <a:rPr lang="en-US" altLang="zh-CN" sz="2400" dirty="0"/>
              <a:t> ARAY1[BX+SI] </a:t>
            </a:r>
            <a:r>
              <a:rPr lang="zh-CN" altLang="en-US" sz="2400" dirty="0"/>
              <a:t>相对基址加变址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202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>
            <a:extLst>
              <a:ext uri="{FF2B5EF4-FFF2-40B4-BE49-F238E27FC236}">
                <a16:creationId xmlns="" xmlns:a16="http://schemas.microsoft.com/office/drawing/2014/main" id="{178020F5-FAAF-4506-82A3-4320EB64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657AAE55-256A-416E-9672-0E543191138C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Text Box 2">
            <a:extLst>
              <a:ext uri="{FF2B5EF4-FFF2-40B4-BE49-F238E27FC236}">
                <a16:creationId xmlns="" xmlns:a16="http://schemas.microsoft.com/office/drawing/2014/main" id="{4CA5D4C3-7D5B-4BD6-92BA-84959AA2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422275"/>
            <a:ext cx="634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指令助记符表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自学）              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="" xmlns:a16="http://schemas.microsoft.com/office/drawing/2014/main" id="{0A34A07C-6C92-4B55-8B73-1B4FCA7FF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390650"/>
          <a:ext cx="8305800" cy="4400550"/>
        </p:xfrm>
        <a:graphic>
          <a:graphicData uri="http://schemas.openxmlformats.org/presentationml/2006/ole">
            <p:oleObj spid="_x0000_s1050" name="VISIO" r:id="rId3" imgW="7122160" imgH="346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>
            <a:extLst>
              <a:ext uri="{FF2B5EF4-FFF2-40B4-BE49-F238E27FC236}">
                <a16:creationId xmlns="" xmlns:a16="http://schemas.microsoft.com/office/drawing/2014/main" id="{971DD05E-3AB9-4672-B095-87AF676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279ED8E0-387A-43BF-B6E2-2ED669602D06}" type="slidenum">
              <a:rPr lang="zh-CN" altLang="en-US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="" xmlns:a16="http://schemas.microsoft.com/office/drawing/2014/main" id="{D1606581-0B33-444E-B2E6-EDCC2B48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7626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指令助记符表（续）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="" xmlns:a16="http://schemas.microsoft.com/office/drawing/2014/main" id="{3A8723DC-A449-45E6-BA43-B8F6EB5E1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685801"/>
          <a:ext cx="8458200" cy="5472113"/>
        </p:xfrm>
        <a:graphic>
          <a:graphicData uri="http://schemas.openxmlformats.org/presentationml/2006/ole">
            <p:oleObj spid="_x0000_s2074" name="VISIO" r:id="rId3" imgW="7122160" imgH="4607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927</TotalTime>
  <Words>1486</Words>
  <Application>Microsoft Office PowerPoint</Application>
  <PresentationFormat>自定义</PresentationFormat>
  <Paragraphs>477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平面</vt:lpstr>
      <vt:lpstr>默认设计模板</vt:lpstr>
      <vt:lpstr>VISIO</vt:lpstr>
      <vt:lpstr>Visio 2000 Drawing</vt:lpstr>
      <vt:lpstr>实时课堂第3b章-1</vt:lpstr>
      <vt:lpstr>幻灯片 2</vt:lpstr>
      <vt:lpstr>急需解决理工科课程讲授式教学的顽疾</vt:lpstr>
      <vt:lpstr>幻灯片 4</vt:lpstr>
      <vt:lpstr>核心思想：以学生成长为中心，翻转课堂 </vt:lpstr>
      <vt:lpstr>细节：HOW TO DO?</vt:lpstr>
      <vt:lpstr>课前小测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第5周任务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张</dc:creator>
  <cp:lastModifiedBy>Windows User</cp:lastModifiedBy>
  <cp:revision>41</cp:revision>
  <dcterms:created xsi:type="dcterms:W3CDTF">2020-04-08T07:42:50Z</dcterms:created>
  <dcterms:modified xsi:type="dcterms:W3CDTF">2022-03-29T02:32:53Z</dcterms:modified>
</cp:coreProperties>
</file>