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Layouts/slideLayout39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Layouts/slideLayout3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  <p:sldMasterId id="2147483689" r:id="rId3"/>
  </p:sldMasterIdLst>
  <p:sldIdLst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40" r:id="rId86"/>
    <p:sldId id="339" r:id="rId8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-528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slide" Target="slides/slide73.xml"/><Relationship Id="rId84" Type="http://schemas.openxmlformats.org/officeDocument/2006/relationships/slide" Target="slides/slide81.xml"/><Relationship Id="rId89" Type="http://schemas.openxmlformats.org/officeDocument/2006/relationships/viewProps" Target="view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87" Type="http://schemas.openxmlformats.org/officeDocument/2006/relationships/slide" Target="slides/slide84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90" Type="http://schemas.openxmlformats.org/officeDocument/2006/relationships/theme" Target="theme/theme1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5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7525-8667-46CF-8532-0C16D77546BA}" type="datetimeFigureOut">
              <a:rPr lang="zh-CN" altLang="en-US" smtClean="0"/>
              <a:pPr/>
              <a:t>2022/4/18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D035-CF3C-4EC2-BE40-4161C78873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41838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7525-8667-46CF-8532-0C16D77546BA}" type="datetimeFigureOut">
              <a:rPr lang="zh-CN" altLang="en-US" smtClean="0"/>
              <a:pPr/>
              <a:t>2022/4/18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D035-CF3C-4EC2-BE40-4161C78873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23323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7525-8667-46CF-8532-0C16D77546BA}" type="datetimeFigureOut">
              <a:rPr lang="zh-CN" altLang="en-US" smtClean="0"/>
              <a:pPr/>
              <a:t>2022/4/18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D035-CF3C-4EC2-BE40-4161C788738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61518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7525-8667-46CF-8532-0C16D77546BA}" type="datetimeFigureOut">
              <a:rPr lang="zh-CN" altLang="en-US" smtClean="0"/>
              <a:pPr/>
              <a:t>2022/4/18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D035-CF3C-4EC2-BE40-4161C78873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18382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7525-8667-46CF-8532-0C16D77546BA}" type="datetimeFigureOut">
              <a:rPr lang="zh-CN" altLang="en-US" smtClean="0"/>
              <a:pPr/>
              <a:t>2022/4/18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D035-CF3C-4EC2-BE40-4161C788738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59975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7525-8667-46CF-8532-0C16D77546BA}" type="datetimeFigureOut">
              <a:rPr lang="zh-CN" altLang="en-US" smtClean="0"/>
              <a:pPr/>
              <a:t>2022/4/18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D035-CF3C-4EC2-BE40-4161C78873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0490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7525-8667-46CF-8532-0C16D77546BA}" type="datetimeFigureOut">
              <a:rPr lang="zh-CN" altLang="en-US" smtClean="0"/>
              <a:pPr/>
              <a:t>2022/4/18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D035-CF3C-4EC2-BE40-4161C78873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79682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4" y="609601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1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7525-8667-46CF-8532-0C16D77546BA}" type="datetimeFigureOut">
              <a:rPr lang="zh-CN" altLang="en-US" smtClean="0"/>
              <a:pPr/>
              <a:t>2022/4/18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D035-CF3C-4EC2-BE40-4161C78873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00556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6F2470-930A-4695-9F16-DFB7B585F8F0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101B3E-6C0F-4537-B661-7DB5EE849D6E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ED51BE-F272-4060-9C3B-8D63D6A943A8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7525-8667-46CF-8532-0C16D77546BA}" type="datetimeFigureOut">
              <a:rPr lang="zh-CN" altLang="en-US" smtClean="0"/>
              <a:pPr/>
              <a:t>2022/4/18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D035-CF3C-4EC2-BE40-4161C78873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043159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01A250-C46C-4723-8736-2DE1DE9A6891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AEE54F-BC5F-4A7C-9079-259CA9101C47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C9C009-564A-4DA9-89B1-9404CC027FBD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A7FEB4-C538-45CA-9D26-E3FD5F608584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398B44-1C8E-4E54-B05E-C8C9C23D2BCB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A8FD8A-596D-4753-906A-7D45E0A7A2F7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6BDA21-149A-4409-9CA6-B1F2FD181D49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9EC82C-5DC0-41E0-B65F-D7AC29684FFF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>
                <a:solidFill>
                  <a:srgbClr val="90C226"/>
                </a:solidFill>
              </a:rPr>
              <a:pPr/>
              <a:t>‹#›</a:t>
            </a:fld>
            <a:endParaRPr lang="zh-CN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43556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>
                <a:solidFill>
                  <a:srgbClr val="90C226"/>
                </a:solidFill>
              </a:rPr>
              <a:pPr/>
              <a:t>‹#›</a:t>
            </a:fld>
            <a:endParaRPr lang="zh-CN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2694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9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7525-8667-46CF-8532-0C16D77546BA}" type="datetimeFigureOut">
              <a:rPr lang="zh-CN" altLang="en-US" smtClean="0"/>
              <a:pPr/>
              <a:t>2022/4/18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D035-CF3C-4EC2-BE40-4161C78873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405629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>
                <a:solidFill>
                  <a:srgbClr val="90C226"/>
                </a:solidFill>
              </a:rPr>
              <a:pPr/>
              <a:t>‹#›</a:t>
            </a:fld>
            <a:endParaRPr lang="zh-CN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37541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>
                <a:solidFill>
                  <a:srgbClr val="90C226"/>
                </a:solidFill>
              </a:rPr>
              <a:pPr/>
              <a:t>‹#›</a:t>
            </a:fld>
            <a:endParaRPr lang="zh-CN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0669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>
                <a:solidFill>
                  <a:srgbClr val="90C226"/>
                </a:solidFill>
              </a:rPr>
              <a:pPr/>
              <a:t>‹#›</a:t>
            </a:fld>
            <a:endParaRPr lang="zh-CN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8011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>
                <a:solidFill>
                  <a:srgbClr val="90C226"/>
                </a:solidFill>
              </a:rPr>
              <a:pPr/>
              <a:t>‹#›</a:t>
            </a:fld>
            <a:endParaRPr lang="zh-CN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7434216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>
                <a:solidFill>
                  <a:srgbClr val="90C226"/>
                </a:solidFill>
              </a:rPr>
              <a:pPr/>
              <a:t>‹#›</a:t>
            </a:fld>
            <a:endParaRPr lang="zh-CN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130655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>
                <a:solidFill>
                  <a:srgbClr val="90C226"/>
                </a:solidFill>
              </a:rPr>
              <a:pPr/>
              <a:t>‹#›</a:t>
            </a:fld>
            <a:endParaRPr lang="zh-CN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94798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>
                <a:solidFill>
                  <a:srgbClr val="90C226"/>
                </a:solidFill>
              </a:rPr>
              <a:pPr/>
              <a:t>‹#›</a:t>
            </a:fld>
            <a:endParaRPr lang="zh-CN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5531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>
                <a:solidFill>
                  <a:srgbClr val="90C226"/>
                </a:solidFill>
              </a:rPr>
              <a:pPr/>
              <a:t>‹#›</a:t>
            </a:fld>
            <a:endParaRPr lang="zh-CN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14886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>
                <a:solidFill>
                  <a:srgbClr val="90C226"/>
                </a:solidFill>
              </a:rPr>
              <a:pPr/>
              <a:t>‹#›</a:t>
            </a:fld>
            <a:endParaRPr lang="zh-CN" altLang="en-US">
              <a:solidFill>
                <a:srgbClr val="90C22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  <a:endParaRPr lang="en-US" dirty="0">
              <a:solidFill>
                <a:srgbClr val="90C226">
                  <a:lumMod val="60000"/>
                  <a:lumOff val="4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056206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>
                <a:solidFill>
                  <a:srgbClr val="90C226"/>
                </a:solidFill>
              </a:rPr>
              <a:pPr/>
              <a:t>‹#›</a:t>
            </a:fld>
            <a:endParaRPr lang="zh-CN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600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90"/>
            <a:ext cx="4184035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7525-8667-46CF-8532-0C16D77546BA}" type="datetimeFigureOut">
              <a:rPr lang="zh-CN" altLang="en-US" smtClean="0"/>
              <a:pPr/>
              <a:t>2022/4/18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D035-CF3C-4EC2-BE40-4161C78873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365880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>
                <a:solidFill>
                  <a:srgbClr val="90C226"/>
                </a:solidFill>
              </a:rPr>
              <a:pPr/>
              <a:t>‹#›</a:t>
            </a:fld>
            <a:endParaRPr lang="zh-CN" alt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50967538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>
                <a:solidFill>
                  <a:srgbClr val="90C226"/>
                </a:solidFill>
              </a:rPr>
              <a:pPr/>
              <a:t>‹#›</a:t>
            </a:fld>
            <a:endParaRPr lang="zh-CN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990427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>
                <a:solidFill>
                  <a:srgbClr val="90C226"/>
                </a:solidFill>
              </a:rPr>
              <a:pPr/>
              <a:t>‹#›</a:t>
            </a:fld>
            <a:endParaRPr lang="zh-CN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796177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>
                <a:solidFill>
                  <a:srgbClr val="90C226"/>
                </a:solidFill>
              </a:rPr>
              <a:pPr/>
              <a:t>‹#›</a:t>
            </a:fld>
            <a:endParaRPr lang="zh-CN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7252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6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6" y="2737247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5" y="2737247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7525-8667-46CF-8532-0C16D77546BA}" type="datetimeFigureOut">
              <a:rPr lang="zh-CN" altLang="en-US" smtClean="0"/>
              <a:pPr/>
              <a:t>2022/4/18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D035-CF3C-4EC2-BE40-4161C78873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92099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7525-8667-46CF-8532-0C16D77546BA}" type="datetimeFigureOut">
              <a:rPr lang="zh-CN" altLang="en-US" smtClean="0"/>
              <a:pPr/>
              <a:t>2022/4/18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D035-CF3C-4EC2-BE40-4161C78873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32466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7525-8667-46CF-8532-0C16D77546BA}" type="datetimeFigureOut">
              <a:rPr lang="zh-CN" altLang="en-US" smtClean="0"/>
              <a:pPr/>
              <a:t>2022/4/18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D035-CF3C-4EC2-BE40-4161C78873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96438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2" y="514926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7525-8667-46CF-8532-0C16D77546BA}" type="datetimeFigureOut">
              <a:rPr lang="zh-CN" altLang="en-US" smtClean="0"/>
              <a:pPr/>
              <a:t>2022/4/18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D035-CF3C-4EC2-BE40-4161C78873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19952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5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7525-8667-46CF-8532-0C16D77546BA}" type="datetimeFigureOut">
              <a:rPr lang="zh-CN" altLang="en-US" smtClean="0"/>
              <a:pPr/>
              <a:t>2022/4/18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D035-CF3C-4EC2-BE40-4161C78873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24443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605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4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87525-8667-46CF-8532-0C16D77546BA}" type="datetimeFigureOut">
              <a:rPr lang="zh-CN" altLang="en-US" smtClean="0"/>
              <a:pPr/>
              <a:t>2022/4/18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5" y="6041364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4" y="6041364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866D035-CF3C-4EC2-BE40-4161C78873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11121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498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498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498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C30646F4-F2E9-4EC9-80C1-E90B667C9EC3}" type="slidenum">
              <a:rPr lang="zh-CN" altLang="en-US" smtClean="0"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mtClean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92928-50AC-4E3B-88CA-156013D31FD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CF7A52-C550-4F2F-9CE5-778D923003D4}" type="slidenum">
              <a:rPr lang="zh-CN" altLang="en-US" smtClean="0">
                <a:solidFill>
                  <a:srgbClr val="90C226"/>
                </a:solidFill>
              </a:rPr>
              <a:pPr/>
              <a:t>‹#›</a:t>
            </a:fld>
            <a:endParaRPr lang="zh-CN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270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6.v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7.v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8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1.bin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0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.v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1.v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46F71D4-7313-466C-B80E-5D5677F91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060" y="1692356"/>
            <a:ext cx="7766936" cy="1646302"/>
          </a:xfrm>
        </p:spPr>
        <p:txBody>
          <a:bodyPr/>
          <a:lstStyle/>
          <a:p>
            <a:r>
              <a:rPr lang="zh-CN" altLang="en-US" dirty="0"/>
              <a:t>实时课堂第</a:t>
            </a:r>
            <a:r>
              <a:rPr lang="en-US" altLang="zh-CN" dirty="0"/>
              <a:t>3b</a:t>
            </a:r>
            <a:r>
              <a:rPr lang="zh-CN" altLang="en-US" dirty="0"/>
              <a:t>章</a:t>
            </a:r>
            <a:r>
              <a:rPr lang="en-US" altLang="zh-CN" dirty="0"/>
              <a:t>-2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652D9BB4-CBA8-4CEF-87A9-60485DCF29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2022.04.12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38040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375B72-2886-4B8F-B4BF-7253F46E5017}" type="slidenum">
              <a:rPr lang="zh-CN" altLang="en-US">
                <a:solidFill>
                  <a:srgbClr val="000000"/>
                </a:solidFill>
              </a:rPr>
              <a:pPr/>
              <a:t>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1683" name="Rectangle 2"/>
          <p:cNvSpPr>
            <a:spLocks noChangeArrowheads="1"/>
          </p:cNvSpPr>
          <p:nvPr/>
        </p:nvSpPr>
        <p:spPr bwMode="auto">
          <a:xfrm>
            <a:off x="304800" y="228601"/>
            <a:ext cx="10668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用途举例：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计算两个多字节数相加 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3B74AC60F8H+20D59E36C1H=?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两个多字节数存放在：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DATA1,DATA2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的开始单元。</a:t>
            </a:r>
          </a:p>
        </p:txBody>
      </p:sp>
      <p:graphicFrame>
        <p:nvGraphicFramePr>
          <p:cNvPr id="71684" name="Object 3"/>
          <p:cNvGraphicFramePr>
            <a:graphicFrameLocks noChangeAspect="1"/>
          </p:cNvGraphicFramePr>
          <p:nvPr/>
        </p:nvGraphicFramePr>
        <p:xfrm>
          <a:off x="1727200" y="1828804"/>
          <a:ext cx="2633133" cy="4149725"/>
        </p:xfrm>
        <a:graphic>
          <a:graphicData uri="http://schemas.openxmlformats.org/presentationml/2006/ole">
            <p:oleObj spid="_x0000_s8194" name="VISIO" r:id="rId3" imgW="1976120" imgH="4150360" progId="">
              <p:embed/>
            </p:oleObj>
          </a:graphicData>
        </a:graphic>
      </p:graphicFrame>
      <p:sp>
        <p:nvSpPr>
          <p:cNvPr id="71685" name="Text Box 4"/>
          <p:cNvSpPr txBox="1">
            <a:spLocks noChangeArrowheads="1"/>
          </p:cNvSpPr>
          <p:nvPr/>
        </p:nvSpPr>
        <p:spPr bwMode="auto">
          <a:xfrm>
            <a:off x="6197600" y="60960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流程图</a:t>
            </a:r>
          </a:p>
        </p:txBody>
      </p:sp>
      <p:sp>
        <p:nvSpPr>
          <p:cNvPr id="71686" name="Rectangle 5"/>
          <p:cNvSpPr>
            <a:spLocks noChangeArrowheads="1"/>
          </p:cNvSpPr>
          <p:nvPr/>
        </p:nvSpPr>
        <p:spPr bwMode="auto">
          <a:xfrm>
            <a:off x="2235200" y="6248405"/>
            <a:ext cx="284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 smtClean="0">
                <a:solidFill>
                  <a:srgbClr val="000000"/>
                </a:solidFill>
                <a:latin typeface="Times New Roman" pitchFamily="18" charset="0"/>
              </a:rPr>
              <a:t>多字节数内存存放</a:t>
            </a:r>
          </a:p>
        </p:txBody>
      </p:sp>
      <p:graphicFrame>
        <p:nvGraphicFramePr>
          <p:cNvPr id="71687" name="Object 6"/>
          <p:cNvGraphicFramePr>
            <a:graphicFrameLocks noChangeAspect="1"/>
          </p:cNvGraphicFramePr>
          <p:nvPr/>
        </p:nvGraphicFramePr>
        <p:xfrm>
          <a:off x="6807201" y="1066800"/>
          <a:ext cx="4961467" cy="5791200"/>
        </p:xfrm>
        <a:graphic>
          <a:graphicData uri="http://schemas.openxmlformats.org/presentationml/2006/ole">
            <p:oleObj spid="_x0000_s8195" name="VISIO" r:id="rId4" imgW="2550160" imgH="52044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3F062F-5746-4E80-90A7-BF7E7028315F}" type="slidenum">
              <a:rPr lang="zh-CN" altLang="en-US">
                <a:solidFill>
                  <a:srgbClr val="000000"/>
                </a:solidFill>
              </a:rPr>
              <a:pPr/>
              <a:t>11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2707" name="Text Box 2"/>
          <p:cNvSpPr txBox="1">
            <a:spLocks noChangeArrowheads="1"/>
          </p:cNvSpPr>
          <p:nvPr/>
        </p:nvSpPr>
        <p:spPr bwMode="auto">
          <a:xfrm>
            <a:off x="1016000" y="914400"/>
            <a:ext cx="10566400" cy="39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程序：	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MOV  CX, 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		MOV  SI, 0			; 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清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SI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kumimoji="1" lang="en-US" altLang="zh-CN" sz="2400" b="1" dirty="0" smtClean="0">
                <a:solidFill>
                  <a:srgbClr val="FF00FF"/>
                </a:solidFill>
                <a:latin typeface="Times New Roman" pitchFamily="18" charset="0"/>
              </a:rPr>
              <a:t>CLC	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			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；清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CF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LOOPER:	MOV  AL,  DATA2[SI]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ADC  DATA1[SI],AL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		INC   SI			;(SI)+1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(SI)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		DEC  CX			;(CX)-1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(CX)</a:t>
            </a:r>
            <a:endParaRPr kumimoji="1" lang="en-US" altLang="zh-CN" sz="24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		JNZ    LOOPER		;(CX)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0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转</a:t>
            </a:r>
            <a:endParaRPr kumimoji="1" lang="zh-CN" altLang="en-US" sz="24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HLT				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；停机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E798A1-3A3B-42AF-B7FF-94AAED71F914}" type="slidenum">
              <a:rPr lang="zh-CN" altLang="en-US">
                <a:solidFill>
                  <a:srgbClr val="000000"/>
                </a:solidFill>
              </a:rPr>
              <a:pPr/>
              <a:t>12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60450" name="Rectangle 2"/>
          <p:cNvSpPr>
            <a:spLocks noChangeArrowheads="1"/>
          </p:cNvSpPr>
          <p:nvPr/>
        </p:nvSpPr>
        <p:spPr bwMode="auto">
          <a:xfrm>
            <a:off x="239184" y="115888"/>
            <a:ext cx="11684000" cy="661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问题思考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：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）	什么叫</a:t>
            </a:r>
            <a:r>
              <a:rPr kumimoji="1" lang="zh-CN" altLang="en-US" sz="2400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溢出？什么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叫</a:t>
            </a:r>
            <a:r>
              <a:rPr kumimoji="1" lang="zh-CN" altLang="en-US" sz="2400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进位？</a:t>
            </a:r>
            <a:endParaRPr kumimoji="1" lang="zh-CN" altLang="en-US" sz="24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）	</a:t>
            </a:r>
            <a:r>
              <a:rPr kumimoji="1" lang="zh-CN" altLang="en-US" sz="2400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有进位就有溢出，没有进位就没有溢出？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None/>
              <a:defRPr/>
            </a:pPr>
            <a:endParaRPr kumimoji="1" lang="zh-CN" altLang="en-US" sz="2400" b="1" dirty="0"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）    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溢出</a:t>
            </a:r>
            <a:r>
              <a:rPr kumimoji="1" lang="en-US" altLang="zh-CN" sz="2400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------</a:t>
            </a:r>
            <a:r>
              <a:rPr kumimoji="1" lang="zh-CN" altLang="en-US" sz="2400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是指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带符号数的补码</a:t>
            </a:r>
            <a:r>
              <a:rPr kumimoji="1" lang="zh-CN" altLang="en-US" sz="2400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溢出。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kumimoji="1" lang="zh-CN" altLang="en-US" sz="2400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字长为 </a:t>
            </a:r>
            <a:r>
              <a:rPr kumimoji="1" lang="en-US" altLang="zh-CN" sz="2400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 </a:t>
            </a:r>
            <a:r>
              <a:rPr kumimoji="1" lang="zh-CN" altLang="en-US" sz="2400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位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带符号数，补码运算能表示范围为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:-2 </a:t>
            </a:r>
            <a:r>
              <a:rPr kumimoji="1" lang="en-US" altLang="zh-CN" sz="2400" b="1" baseline="30000" dirty="0">
                <a:solidFill>
                  <a:srgbClr val="000000"/>
                </a:solidFill>
                <a:latin typeface="Times New Roman" pitchFamily="18" charset="0"/>
              </a:rPr>
              <a:t>n-1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~+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2 </a:t>
            </a:r>
            <a:r>
              <a:rPr kumimoji="1" lang="en-US" altLang="zh-CN" sz="2400" b="1" baseline="30000">
                <a:solidFill>
                  <a:srgbClr val="000000"/>
                </a:solidFill>
                <a:latin typeface="Times New Roman" pitchFamily="18" charset="0"/>
              </a:rPr>
              <a:t>n-1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–1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如果运算结果超出该范围，叫补码</a:t>
            </a:r>
            <a:r>
              <a:rPr kumimoji="1" lang="zh-CN" altLang="en-US" sz="2400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溢出，简称溢出。在溢出时，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造成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运算错误。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有溢出，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OF=1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；无溢出，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OF=0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400" b="1" dirty="0">
              <a:solidFill>
                <a:srgbClr val="0000FF"/>
              </a:solidFill>
              <a:latin typeface="Times New Roman" pitchFamily="18" charset="0"/>
            </a:endParaRP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进位</a:t>
            </a:r>
            <a:r>
              <a:rPr kumimoji="1" lang="en-US" altLang="zh-CN" sz="2400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------</a:t>
            </a:r>
            <a:r>
              <a:rPr kumimoji="1" lang="zh-CN" altLang="en-US" sz="2400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是指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运算结果的最高位向更高位的</a:t>
            </a:r>
            <a:r>
              <a:rPr kumimoji="1" lang="zh-CN" altLang="en-US" sz="2400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进位。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有进位，</a:t>
            </a:r>
            <a:r>
              <a:rPr kumimoji="1" lang="en-US" altLang="zh-CN" sz="2400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CF=1</a:t>
            </a:r>
            <a:r>
              <a:rPr kumimoji="1" lang="zh-CN" altLang="en-US" sz="2400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；无进位， </a:t>
            </a:r>
            <a:r>
              <a:rPr kumimoji="1" lang="en-US" altLang="zh-CN" sz="2400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CF=0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D71888-695E-4A27-A3DA-BFB7D385F672}" type="slidenum">
              <a:rPr lang="zh-CN" altLang="en-US">
                <a:solidFill>
                  <a:srgbClr val="000000"/>
                </a:solidFill>
              </a:rPr>
              <a:pPr/>
              <a:t>13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61474" name="Rectangle 2"/>
          <p:cNvSpPr>
            <a:spLocks noChangeArrowheads="1"/>
          </p:cNvSpPr>
          <p:nvPr/>
        </p:nvSpPr>
        <p:spPr bwMode="auto">
          <a:xfrm>
            <a:off x="527051" y="188918"/>
            <a:ext cx="11074400" cy="637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 defTabSz="914400" fontAlgn="base">
              <a:spcBef>
                <a:spcPct val="500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</a:t>
            </a: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</a:t>
            </a:r>
            <a:r>
              <a:rPr kumimoji="1" lang="zh-CN" altLang="en-US" sz="2400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有进位就有溢出，没有进位就没有溢出？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kumimoji="1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结论：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    	有进位不一定有溢出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, 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没有进位不一定没有溢出。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3200" b="1" dirty="0">
                <a:solidFill>
                  <a:srgbClr val="FF0000"/>
                </a:solidFill>
                <a:latin typeface="Times New Roman" pitchFamily="18" charset="0"/>
              </a:rPr>
              <a:t>数的表示范围：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8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位二进制数可以表示十进制数的范围：  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8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位带符号十进制数的范围：－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128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～＋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127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	8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位无符号十进制数的范围：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～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255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en-US" altLang="zh-CN" sz="24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   16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位二进制数可以表示十进制数的范围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	16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位带符号十进制数的范围：－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32768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～＋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32767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	16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位无符号十进制数的范围：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～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65535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8691CC-FF4A-4D28-93F9-3F90769E4CB9}" type="slidenum">
              <a:rPr lang="zh-CN" altLang="en-US">
                <a:solidFill>
                  <a:srgbClr val="000000"/>
                </a:solidFill>
              </a:rPr>
              <a:pPr/>
              <a:t>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5779" name="Rectangle 2"/>
          <p:cNvSpPr>
            <a:spLocks noChangeArrowheads="1"/>
          </p:cNvSpPr>
          <p:nvPr/>
        </p:nvSpPr>
        <p:spPr bwMode="auto">
          <a:xfrm>
            <a:off x="609600" y="685804"/>
            <a:ext cx="109728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以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8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位二进制数为例</a:t>
            </a:r>
            <a:r>
              <a:rPr kumimoji="1" lang="zh-CN" altLang="en-US" sz="2400" b="1" smtClean="0">
                <a:solidFill>
                  <a:srgbClr val="3333FF"/>
                </a:solidFill>
                <a:latin typeface="Times New Roman" pitchFamily="18" charset="0"/>
              </a:rPr>
              <a:t>分析一下数的溢出与进位情况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：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zh-CN" altLang="en-US" sz="2400" b="1" smtClean="0">
              <a:solidFill>
                <a:srgbClr val="000000"/>
              </a:solidFill>
              <a:latin typeface="Times New Roman" pitchFamily="18" charset="0"/>
            </a:endParaRP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下面分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种情况加以讨论：</a:t>
            </a: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</a:endParaRP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）	带符号数不溢出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 无符号数不进位</a:t>
            </a:r>
            <a:endParaRPr kumimoji="1" lang="en-US" altLang="zh-CN" sz="2400" b="1" smtClean="0">
              <a:solidFill>
                <a:srgbClr val="000000"/>
              </a:solidFill>
              <a:latin typeface="Times New Roman" pitchFamily="18" charset="0"/>
            </a:endParaRP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）	无符号数有进位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）	带符号数有溢出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）	带符号数有溢出和无符号数有进位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zh-CN" altLang="en-US" sz="2400" b="1" smtClean="0">
              <a:solidFill>
                <a:srgbClr val="000000"/>
              </a:solidFill>
              <a:latin typeface="Times New Roman" pitchFamily="18" charset="0"/>
            </a:endParaRP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zh-CN" altLang="en-US" sz="2400" b="1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2A3C26-C445-4D42-9F92-6652285ED8B9}" type="slidenum">
              <a:rPr lang="zh-CN" altLang="en-US">
                <a:solidFill>
                  <a:srgbClr val="000000"/>
                </a:solidFill>
              </a:rPr>
              <a:pPr/>
              <a:t>15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63522" name="Rectangle 2"/>
          <p:cNvSpPr>
            <a:spLocks noChangeArrowheads="1"/>
          </p:cNvSpPr>
          <p:nvPr/>
        </p:nvSpPr>
        <p:spPr bwMode="auto">
          <a:xfrm>
            <a:off x="711200" y="457200"/>
            <a:ext cx="1026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</a:t>
            </a:r>
            <a:r>
              <a:rPr kumimoji="1" lang="en-US" altLang="zh-CN" sz="24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zh-CN" altLang="en-US" sz="24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	带符号数不溢出</a:t>
            </a:r>
            <a:r>
              <a:rPr kumimoji="1" lang="en-US" altLang="zh-CN" sz="24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kumimoji="1" lang="zh-CN" altLang="en-US" sz="24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无符号数不进位</a:t>
            </a:r>
          </a:p>
        </p:txBody>
      </p:sp>
      <p:sp>
        <p:nvSpPr>
          <p:cNvPr id="76804" name="Rectangle 3"/>
          <p:cNvSpPr>
            <a:spLocks noChangeArrowheads="1"/>
          </p:cNvSpPr>
          <p:nvPr/>
        </p:nvSpPr>
        <p:spPr bwMode="auto">
          <a:xfrm flipV="1">
            <a:off x="2235200" y="4938718"/>
            <a:ext cx="69088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smtClean="0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76805" name="Object 4"/>
          <p:cNvGraphicFramePr>
            <a:graphicFrameLocks noChangeAspect="1"/>
          </p:cNvGraphicFramePr>
          <p:nvPr/>
        </p:nvGraphicFramePr>
        <p:xfrm>
          <a:off x="1102784" y="1196979"/>
          <a:ext cx="10013949" cy="5110163"/>
        </p:xfrm>
        <a:graphic>
          <a:graphicData uri="http://schemas.openxmlformats.org/presentationml/2006/ole">
            <p:oleObj spid="_x0000_s9218" name="VISIO" r:id="rId3" imgW="7513320" imgH="5110480" progId="">
              <p:embed/>
            </p:oleObj>
          </a:graphicData>
        </a:graphic>
      </p:graphicFrame>
      <p:pic>
        <p:nvPicPr>
          <p:cNvPr id="76806" name="Picture 6" descr="未命名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92200" y="876300"/>
            <a:ext cx="10007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60B873-B22D-4DDF-AE4E-D3FD09FE46F0}" type="slidenum">
              <a:rPr lang="zh-CN" altLang="en-US">
                <a:solidFill>
                  <a:srgbClr val="000000"/>
                </a:solidFill>
              </a:rPr>
              <a:pPr/>
              <a:t>16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64546" name="Rectangle 2"/>
          <p:cNvSpPr>
            <a:spLocks noChangeArrowheads="1"/>
          </p:cNvSpPr>
          <p:nvPr/>
        </p:nvSpPr>
        <p:spPr bwMode="auto">
          <a:xfrm>
            <a:off x="1016000" y="533400"/>
            <a:ext cx="985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</a:t>
            </a:r>
            <a:r>
              <a:rPr kumimoji="1" lang="en-US" altLang="zh-CN" sz="24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zh-CN" altLang="en-US" sz="24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	无符号数有进位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02787" y="1412875"/>
            <a:ext cx="9908116" cy="5027613"/>
            <a:chOff x="552" y="890"/>
            <a:chExt cx="4681" cy="3167"/>
          </a:xfrm>
        </p:grpSpPr>
        <p:sp>
          <p:nvSpPr>
            <p:cNvPr id="77829" name="Rectangle 4"/>
            <p:cNvSpPr>
              <a:spLocks noChangeArrowheads="1"/>
            </p:cNvSpPr>
            <p:nvPr/>
          </p:nvSpPr>
          <p:spPr bwMode="auto">
            <a:xfrm>
              <a:off x="912" y="890"/>
              <a:ext cx="1871" cy="288"/>
            </a:xfrm>
            <a:prstGeom prst="rect">
              <a:avLst/>
            </a:prstGeom>
            <a:solidFill>
              <a:srgbClr val="00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7830" name="Rectangle 5"/>
            <p:cNvSpPr>
              <a:spLocks noChangeArrowheads="1"/>
            </p:cNvSpPr>
            <p:nvPr/>
          </p:nvSpPr>
          <p:spPr bwMode="auto">
            <a:xfrm>
              <a:off x="1556" y="954"/>
              <a:ext cx="43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 smtClean="0">
                  <a:solidFill>
                    <a:srgbClr val="000000"/>
                  </a:solidFill>
                  <a:latin typeface="宋体" pitchFamily="2" charset="-122"/>
                </a:rPr>
                <a:t>二进制数</a:t>
              </a:r>
              <a:endParaRPr kumimoji="1" lang="zh-CN" alt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7831" name="Rectangle 6"/>
            <p:cNvSpPr>
              <a:spLocks noChangeArrowheads="1"/>
            </p:cNvSpPr>
            <p:nvPr/>
          </p:nvSpPr>
          <p:spPr bwMode="auto">
            <a:xfrm>
              <a:off x="2783" y="890"/>
              <a:ext cx="1011" cy="288"/>
            </a:xfrm>
            <a:prstGeom prst="rect">
              <a:avLst/>
            </a:prstGeom>
            <a:solidFill>
              <a:srgbClr val="00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7832" name="Rectangle 7"/>
            <p:cNvSpPr>
              <a:spLocks noChangeArrowheads="1"/>
            </p:cNvSpPr>
            <p:nvPr/>
          </p:nvSpPr>
          <p:spPr bwMode="auto">
            <a:xfrm>
              <a:off x="2850" y="954"/>
              <a:ext cx="65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 smtClean="0">
                  <a:solidFill>
                    <a:srgbClr val="000000"/>
                  </a:solidFill>
                  <a:latin typeface="宋体" pitchFamily="2" charset="-122"/>
                </a:rPr>
                <a:t>看作无符号数</a:t>
              </a:r>
              <a:endParaRPr kumimoji="1" lang="zh-CN" alt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7833" name="Rectangle 8"/>
            <p:cNvSpPr>
              <a:spLocks noChangeArrowheads="1"/>
            </p:cNvSpPr>
            <p:nvPr/>
          </p:nvSpPr>
          <p:spPr bwMode="auto">
            <a:xfrm>
              <a:off x="3794" y="890"/>
              <a:ext cx="1439" cy="288"/>
            </a:xfrm>
            <a:prstGeom prst="rect">
              <a:avLst/>
            </a:prstGeom>
            <a:solidFill>
              <a:srgbClr val="00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7834" name="Rectangle 9"/>
            <p:cNvSpPr>
              <a:spLocks noChangeArrowheads="1"/>
            </p:cNvSpPr>
            <p:nvPr/>
          </p:nvSpPr>
          <p:spPr bwMode="auto">
            <a:xfrm>
              <a:off x="4077" y="954"/>
              <a:ext cx="65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 smtClean="0">
                  <a:solidFill>
                    <a:srgbClr val="000000"/>
                  </a:solidFill>
                  <a:latin typeface="宋体" pitchFamily="2" charset="-122"/>
                </a:rPr>
                <a:t>看作带符号数</a:t>
              </a:r>
              <a:endParaRPr kumimoji="1" lang="zh-CN" alt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7835" name="Rectangle 10"/>
            <p:cNvSpPr>
              <a:spLocks noChangeArrowheads="1"/>
            </p:cNvSpPr>
            <p:nvPr/>
          </p:nvSpPr>
          <p:spPr bwMode="auto">
            <a:xfrm>
              <a:off x="1344" y="1250"/>
              <a:ext cx="144" cy="288"/>
            </a:xfrm>
            <a:prstGeom prst="rect">
              <a:avLst/>
            </a:prstGeom>
            <a:solidFill>
              <a:srgbClr val="00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7836" name="Rectangle 11"/>
            <p:cNvSpPr>
              <a:spLocks noChangeArrowheads="1"/>
            </p:cNvSpPr>
            <p:nvPr/>
          </p:nvSpPr>
          <p:spPr bwMode="auto">
            <a:xfrm>
              <a:off x="1379" y="1314"/>
              <a:ext cx="5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FF0000"/>
                  </a:solidFill>
                  <a:latin typeface="宋体" pitchFamily="2" charset="-122"/>
                </a:rPr>
                <a:t>0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7837" name="Rectangle 12"/>
            <p:cNvSpPr>
              <a:spLocks noChangeArrowheads="1"/>
            </p:cNvSpPr>
            <p:nvPr/>
          </p:nvSpPr>
          <p:spPr bwMode="auto">
            <a:xfrm>
              <a:off x="1488" y="1250"/>
              <a:ext cx="144" cy="288"/>
            </a:xfrm>
            <a:prstGeom prst="rect">
              <a:avLst/>
            </a:prstGeom>
            <a:solidFill>
              <a:srgbClr val="00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7838" name="Rectangle 13"/>
            <p:cNvSpPr>
              <a:spLocks noChangeArrowheads="1"/>
            </p:cNvSpPr>
            <p:nvPr/>
          </p:nvSpPr>
          <p:spPr bwMode="auto">
            <a:xfrm>
              <a:off x="1523" y="1314"/>
              <a:ext cx="5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  <a:latin typeface="宋体" pitchFamily="2" charset="-122"/>
                </a:rPr>
                <a:t>0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7839" name="Rectangle 14"/>
            <p:cNvSpPr>
              <a:spLocks noChangeArrowheads="1"/>
            </p:cNvSpPr>
            <p:nvPr/>
          </p:nvSpPr>
          <p:spPr bwMode="auto">
            <a:xfrm>
              <a:off x="1632" y="1250"/>
              <a:ext cx="144" cy="288"/>
            </a:xfrm>
            <a:prstGeom prst="rect">
              <a:avLst/>
            </a:prstGeom>
            <a:solidFill>
              <a:srgbClr val="00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7840" name="Rectangle 15"/>
            <p:cNvSpPr>
              <a:spLocks noChangeArrowheads="1"/>
            </p:cNvSpPr>
            <p:nvPr/>
          </p:nvSpPr>
          <p:spPr bwMode="auto">
            <a:xfrm>
              <a:off x="1667" y="1314"/>
              <a:ext cx="5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  <a:latin typeface="宋体" pitchFamily="2" charset="-122"/>
                </a:rPr>
                <a:t>0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7841" name="Freeform 16"/>
            <p:cNvSpPr>
              <a:spLocks/>
            </p:cNvSpPr>
            <p:nvPr/>
          </p:nvSpPr>
          <p:spPr bwMode="auto">
            <a:xfrm>
              <a:off x="1919" y="1394"/>
              <a:ext cx="1" cy="72"/>
            </a:xfrm>
            <a:custGeom>
              <a:avLst/>
              <a:gdLst>
                <a:gd name="T0" fmla="*/ 0 w 1"/>
                <a:gd name="T1" fmla="*/ 72 h 72"/>
                <a:gd name="T2" fmla="*/ 0 w 1"/>
                <a:gd name="T3" fmla="*/ 0 h 72"/>
                <a:gd name="T4" fmla="*/ 0 w 1"/>
                <a:gd name="T5" fmla="*/ 72 h 72"/>
                <a:gd name="T6" fmla="*/ 0 60000 65536"/>
                <a:gd name="T7" fmla="*/ 0 60000 65536"/>
                <a:gd name="T8" fmla="*/ 0 60000 65536"/>
                <a:gd name="T9" fmla="*/ 0 w 1"/>
                <a:gd name="T10" fmla="*/ 0 h 72"/>
                <a:gd name="T11" fmla="*/ 1 w 1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72">
                  <a:moveTo>
                    <a:pt x="0" y="72"/>
                  </a:moveTo>
                  <a:lnTo>
                    <a:pt x="0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00FFF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7842" name="Rectangle 17"/>
            <p:cNvSpPr>
              <a:spLocks noChangeArrowheads="1"/>
            </p:cNvSpPr>
            <p:nvPr/>
          </p:nvSpPr>
          <p:spPr bwMode="auto">
            <a:xfrm>
              <a:off x="1776" y="1250"/>
              <a:ext cx="143" cy="288"/>
            </a:xfrm>
            <a:prstGeom prst="rect">
              <a:avLst/>
            </a:prstGeom>
            <a:solidFill>
              <a:srgbClr val="00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7843" name="Rectangle 18"/>
            <p:cNvSpPr>
              <a:spLocks noChangeArrowheads="1"/>
            </p:cNvSpPr>
            <p:nvPr/>
          </p:nvSpPr>
          <p:spPr bwMode="auto">
            <a:xfrm>
              <a:off x="1811" y="1314"/>
              <a:ext cx="5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  <a:latin typeface="宋体" pitchFamily="2" charset="-122"/>
                </a:rPr>
                <a:t>0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7844" name="Rectangle 19"/>
            <p:cNvSpPr>
              <a:spLocks noChangeArrowheads="1"/>
            </p:cNvSpPr>
            <p:nvPr/>
          </p:nvSpPr>
          <p:spPr bwMode="auto">
            <a:xfrm>
              <a:off x="1919" y="1250"/>
              <a:ext cx="144" cy="288"/>
            </a:xfrm>
            <a:prstGeom prst="rect">
              <a:avLst/>
            </a:prstGeom>
            <a:solidFill>
              <a:srgbClr val="00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7845" name="Rectangle 20"/>
            <p:cNvSpPr>
              <a:spLocks noChangeArrowheads="1"/>
            </p:cNvSpPr>
            <p:nvPr/>
          </p:nvSpPr>
          <p:spPr bwMode="auto">
            <a:xfrm>
              <a:off x="1955" y="1314"/>
              <a:ext cx="5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  <a:latin typeface="宋体" pitchFamily="2" charset="-122"/>
                </a:rPr>
                <a:t>0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7846" name="Rectangle 21"/>
            <p:cNvSpPr>
              <a:spLocks noChangeArrowheads="1"/>
            </p:cNvSpPr>
            <p:nvPr/>
          </p:nvSpPr>
          <p:spPr bwMode="auto">
            <a:xfrm>
              <a:off x="2063" y="1250"/>
              <a:ext cx="144" cy="288"/>
            </a:xfrm>
            <a:prstGeom prst="rect">
              <a:avLst/>
            </a:prstGeom>
            <a:solidFill>
              <a:srgbClr val="00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7847" name="Rectangle 22"/>
            <p:cNvSpPr>
              <a:spLocks noChangeArrowheads="1"/>
            </p:cNvSpPr>
            <p:nvPr/>
          </p:nvSpPr>
          <p:spPr bwMode="auto">
            <a:xfrm>
              <a:off x="2099" y="1314"/>
              <a:ext cx="5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  <a:latin typeface="宋体" pitchFamily="2" charset="-122"/>
                </a:rPr>
                <a:t>1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7848" name="Rectangle 23"/>
            <p:cNvSpPr>
              <a:spLocks noChangeArrowheads="1"/>
            </p:cNvSpPr>
            <p:nvPr/>
          </p:nvSpPr>
          <p:spPr bwMode="auto">
            <a:xfrm>
              <a:off x="2207" y="1250"/>
              <a:ext cx="144" cy="288"/>
            </a:xfrm>
            <a:prstGeom prst="rect">
              <a:avLst/>
            </a:prstGeom>
            <a:solidFill>
              <a:srgbClr val="00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7849" name="Rectangle 24"/>
            <p:cNvSpPr>
              <a:spLocks noChangeArrowheads="1"/>
            </p:cNvSpPr>
            <p:nvPr/>
          </p:nvSpPr>
          <p:spPr bwMode="auto">
            <a:xfrm>
              <a:off x="2243" y="1314"/>
              <a:ext cx="5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  <a:latin typeface="宋体" pitchFamily="2" charset="-122"/>
                </a:rPr>
                <a:t>1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7850" name="Rectangle 25"/>
            <p:cNvSpPr>
              <a:spLocks noChangeArrowheads="1"/>
            </p:cNvSpPr>
            <p:nvPr/>
          </p:nvSpPr>
          <p:spPr bwMode="auto">
            <a:xfrm>
              <a:off x="2351" y="1250"/>
              <a:ext cx="144" cy="288"/>
            </a:xfrm>
            <a:prstGeom prst="rect">
              <a:avLst/>
            </a:prstGeom>
            <a:solidFill>
              <a:srgbClr val="00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7851" name="Rectangle 26"/>
            <p:cNvSpPr>
              <a:spLocks noChangeArrowheads="1"/>
            </p:cNvSpPr>
            <p:nvPr/>
          </p:nvSpPr>
          <p:spPr bwMode="auto">
            <a:xfrm>
              <a:off x="2386" y="1314"/>
              <a:ext cx="5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  <a:latin typeface="宋体" pitchFamily="2" charset="-122"/>
                </a:rPr>
                <a:t>1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7852" name="Rectangle 27"/>
            <p:cNvSpPr>
              <a:spLocks noChangeArrowheads="1"/>
            </p:cNvSpPr>
            <p:nvPr/>
          </p:nvSpPr>
          <p:spPr bwMode="auto">
            <a:xfrm>
              <a:off x="1344" y="1610"/>
              <a:ext cx="144" cy="288"/>
            </a:xfrm>
            <a:prstGeom prst="rect">
              <a:avLst/>
            </a:prstGeom>
            <a:solidFill>
              <a:srgbClr val="00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7853" name="Rectangle 28"/>
            <p:cNvSpPr>
              <a:spLocks noChangeArrowheads="1"/>
            </p:cNvSpPr>
            <p:nvPr/>
          </p:nvSpPr>
          <p:spPr bwMode="auto">
            <a:xfrm>
              <a:off x="1379" y="1674"/>
              <a:ext cx="5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FF0000"/>
                  </a:solidFill>
                  <a:latin typeface="宋体" pitchFamily="2" charset="-122"/>
                </a:rPr>
                <a:t>1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7854" name="Rectangle 29"/>
            <p:cNvSpPr>
              <a:spLocks noChangeArrowheads="1"/>
            </p:cNvSpPr>
            <p:nvPr/>
          </p:nvSpPr>
          <p:spPr bwMode="auto">
            <a:xfrm>
              <a:off x="1488" y="1610"/>
              <a:ext cx="144" cy="288"/>
            </a:xfrm>
            <a:prstGeom prst="rect">
              <a:avLst/>
            </a:prstGeom>
            <a:solidFill>
              <a:srgbClr val="00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7855" name="Rectangle 30"/>
            <p:cNvSpPr>
              <a:spLocks noChangeArrowheads="1"/>
            </p:cNvSpPr>
            <p:nvPr/>
          </p:nvSpPr>
          <p:spPr bwMode="auto">
            <a:xfrm>
              <a:off x="1523" y="1674"/>
              <a:ext cx="5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  <a:latin typeface="宋体" pitchFamily="2" charset="-122"/>
                </a:rPr>
                <a:t>1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7856" name="Rectangle 31"/>
            <p:cNvSpPr>
              <a:spLocks noChangeArrowheads="1"/>
            </p:cNvSpPr>
            <p:nvPr/>
          </p:nvSpPr>
          <p:spPr bwMode="auto">
            <a:xfrm>
              <a:off x="1632" y="1610"/>
              <a:ext cx="144" cy="288"/>
            </a:xfrm>
            <a:prstGeom prst="rect">
              <a:avLst/>
            </a:prstGeom>
            <a:solidFill>
              <a:srgbClr val="00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7857" name="Rectangle 32"/>
            <p:cNvSpPr>
              <a:spLocks noChangeArrowheads="1"/>
            </p:cNvSpPr>
            <p:nvPr/>
          </p:nvSpPr>
          <p:spPr bwMode="auto">
            <a:xfrm>
              <a:off x="1667" y="1674"/>
              <a:ext cx="5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  <a:latin typeface="宋体" pitchFamily="2" charset="-122"/>
                </a:rPr>
                <a:t>1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7858" name="Rectangle 33"/>
            <p:cNvSpPr>
              <a:spLocks noChangeArrowheads="1"/>
            </p:cNvSpPr>
            <p:nvPr/>
          </p:nvSpPr>
          <p:spPr bwMode="auto">
            <a:xfrm>
              <a:off x="1776" y="1610"/>
              <a:ext cx="143" cy="288"/>
            </a:xfrm>
            <a:prstGeom prst="rect">
              <a:avLst/>
            </a:prstGeom>
            <a:solidFill>
              <a:srgbClr val="00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7859" name="Rectangle 34"/>
            <p:cNvSpPr>
              <a:spLocks noChangeArrowheads="1"/>
            </p:cNvSpPr>
            <p:nvPr/>
          </p:nvSpPr>
          <p:spPr bwMode="auto">
            <a:xfrm>
              <a:off x="1811" y="1674"/>
              <a:ext cx="5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  <a:latin typeface="宋体" pitchFamily="2" charset="-122"/>
                </a:rPr>
                <a:t>1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7860" name="Rectangle 35"/>
            <p:cNvSpPr>
              <a:spLocks noChangeArrowheads="1"/>
            </p:cNvSpPr>
            <p:nvPr/>
          </p:nvSpPr>
          <p:spPr bwMode="auto">
            <a:xfrm>
              <a:off x="1919" y="1610"/>
              <a:ext cx="144" cy="288"/>
            </a:xfrm>
            <a:prstGeom prst="rect">
              <a:avLst/>
            </a:prstGeom>
            <a:solidFill>
              <a:srgbClr val="00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7861" name="Rectangle 36"/>
            <p:cNvSpPr>
              <a:spLocks noChangeArrowheads="1"/>
            </p:cNvSpPr>
            <p:nvPr/>
          </p:nvSpPr>
          <p:spPr bwMode="auto">
            <a:xfrm>
              <a:off x="1955" y="1674"/>
              <a:ext cx="5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  <a:latin typeface="宋体" pitchFamily="2" charset="-122"/>
                </a:rPr>
                <a:t>1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7862" name="Rectangle 37"/>
            <p:cNvSpPr>
              <a:spLocks noChangeArrowheads="1"/>
            </p:cNvSpPr>
            <p:nvPr/>
          </p:nvSpPr>
          <p:spPr bwMode="auto">
            <a:xfrm>
              <a:off x="2063" y="1610"/>
              <a:ext cx="144" cy="288"/>
            </a:xfrm>
            <a:prstGeom prst="rect">
              <a:avLst/>
            </a:prstGeom>
            <a:solidFill>
              <a:srgbClr val="00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7863" name="Rectangle 38"/>
            <p:cNvSpPr>
              <a:spLocks noChangeArrowheads="1"/>
            </p:cNvSpPr>
            <p:nvPr/>
          </p:nvSpPr>
          <p:spPr bwMode="auto">
            <a:xfrm>
              <a:off x="2099" y="1674"/>
              <a:ext cx="5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  <a:latin typeface="宋体" pitchFamily="2" charset="-122"/>
                </a:rPr>
                <a:t>0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7864" name="Rectangle 39"/>
            <p:cNvSpPr>
              <a:spLocks noChangeArrowheads="1"/>
            </p:cNvSpPr>
            <p:nvPr/>
          </p:nvSpPr>
          <p:spPr bwMode="auto">
            <a:xfrm>
              <a:off x="2207" y="1610"/>
              <a:ext cx="144" cy="288"/>
            </a:xfrm>
            <a:prstGeom prst="rect">
              <a:avLst/>
            </a:prstGeom>
            <a:solidFill>
              <a:srgbClr val="00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7865" name="Rectangle 40"/>
            <p:cNvSpPr>
              <a:spLocks noChangeArrowheads="1"/>
            </p:cNvSpPr>
            <p:nvPr/>
          </p:nvSpPr>
          <p:spPr bwMode="auto">
            <a:xfrm>
              <a:off x="2243" y="1674"/>
              <a:ext cx="5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  <a:latin typeface="宋体" pitchFamily="2" charset="-122"/>
                </a:rPr>
                <a:t>1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7866" name="Rectangle 41"/>
            <p:cNvSpPr>
              <a:spLocks noChangeArrowheads="1"/>
            </p:cNvSpPr>
            <p:nvPr/>
          </p:nvSpPr>
          <p:spPr bwMode="auto">
            <a:xfrm>
              <a:off x="2351" y="1610"/>
              <a:ext cx="144" cy="288"/>
            </a:xfrm>
            <a:prstGeom prst="rect">
              <a:avLst/>
            </a:prstGeom>
            <a:solidFill>
              <a:srgbClr val="00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7867" name="Rectangle 42"/>
            <p:cNvSpPr>
              <a:spLocks noChangeArrowheads="1"/>
            </p:cNvSpPr>
            <p:nvPr/>
          </p:nvSpPr>
          <p:spPr bwMode="auto">
            <a:xfrm>
              <a:off x="2386" y="1674"/>
              <a:ext cx="5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  <a:latin typeface="宋体" pitchFamily="2" charset="-122"/>
                </a:rPr>
                <a:t>1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7868" name="Line 43"/>
            <p:cNvSpPr>
              <a:spLocks noChangeShapeType="1"/>
            </p:cNvSpPr>
            <p:nvPr/>
          </p:nvSpPr>
          <p:spPr bwMode="auto">
            <a:xfrm>
              <a:off x="1200" y="2042"/>
              <a:ext cx="1439" cy="1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7869" name="Rectangle 44"/>
            <p:cNvSpPr>
              <a:spLocks noChangeArrowheads="1"/>
            </p:cNvSpPr>
            <p:nvPr/>
          </p:nvSpPr>
          <p:spPr bwMode="auto">
            <a:xfrm>
              <a:off x="1091" y="1674"/>
              <a:ext cx="5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  <a:latin typeface="宋体" pitchFamily="2" charset="-122"/>
                </a:rPr>
                <a:t>+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7870" name="Line 45"/>
            <p:cNvSpPr>
              <a:spLocks noChangeShapeType="1"/>
            </p:cNvSpPr>
            <p:nvPr/>
          </p:nvSpPr>
          <p:spPr bwMode="auto">
            <a:xfrm>
              <a:off x="1056" y="2042"/>
              <a:ext cx="144" cy="1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7871" name="Rectangle 46"/>
            <p:cNvSpPr>
              <a:spLocks noChangeArrowheads="1"/>
            </p:cNvSpPr>
            <p:nvPr/>
          </p:nvSpPr>
          <p:spPr bwMode="auto">
            <a:xfrm>
              <a:off x="1344" y="2186"/>
              <a:ext cx="144" cy="288"/>
            </a:xfrm>
            <a:prstGeom prst="rect">
              <a:avLst/>
            </a:prstGeom>
            <a:solidFill>
              <a:srgbClr val="00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7872" name="Rectangle 47"/>
            <p:cNvSpPr>
              <a:spLocks noChangeArrowheads="1"/>
            </p:cNvSpPr>
            <p:nvPr/>
          </p:nvSpPr>
          <p:spPr bwMode="auto">
            <a:xfrm>
              <a:off x="1379" y="2250"/>
              <a:ext cx="5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FF0000"/>
                  </a:solidFill>
                  <a:latin typeface="宋体" pitchFamily="2" charset="-122"/>
                </a:rPr>
                <a:t>0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7873" name="Rectangle 48"/>
            <p:cNvSpPr>
              <a:spLocks noChangeArrowheads="1"/>
            </p:cNvSpPr>
            <p:nvPr/>
          </p:nvSpPr>
          <p:spPr bwMode="auto">
            <a:xfrm>
              <a:off x="1488" y="2186"/>
              <a:ext cx="144" cy="288"/>
            </a:xfrm>
            <a:prstGeom prst="rect">
              <a:avLst/>
            </a:prstGeom>
            <a:solidFill>
              <a:srgbClr val="00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7874" name="Rectangle 49"/>
            <p:cNvSpPr>
              <a:spLocks noChangeArrowheads="1"/>
            </p:cNvSpPr>
            <p:nvPr/>
          </p:nvSpPr>
          <p:spPr bwMode="auto">
            <a:xfrm>
              <a:off x="1523" y="2250"/>
              <a:ext cx="5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  <a:latin typeface="宋体" pitchFamily="2" charset="-122"/>
                </a:rPr>
                <a:t>0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7875" name="Rectangle 50"/>
            <p:cNvSpPr>
              <a:spLocks noChangeArrowheads="1"/>
            </p:cNvSpPr>
            <p:nvPr/>
          </p:nvSpPr>
          <p:spPr bwMode="auto">
            <a:xfrm>
              <a:off x="1632" y="2186"/>
              <a:ext cx="144" cy="288"/>
            </a:xfrm>
            <a:prstGeom prst="rect">
              <a:avLst/>
            </a:prstGeom>
            <a:solidFill>
              <a:srgbClr val="00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7876" name="Rectangle 51"/>
            <p:cNvSpPr>
              <a:spLocks noChangeArrowheads="1"/>
            </p:cNvSpPr>
            <p:nvPr/>
          </p:nvSpPr>
          <p:spPr bwMode="auto">
            <a:xfrm>
              <a:off x="1667" y="2250"/>
              <a:ext cx="5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  <a:latin typeface="宋体" pitchFamily="2" charset="-122"/>
                </a:rPr>
                <a:t>0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7877" name="Rectangle 52"/>
            <p:cNvSpPr>
              <a:spLocks noChangeArrowheads="1"/>
            </p:cNvSpPr>
            <p:nvPr/>
          </p:nvSpPr>
          <p:spPr bwMode="auto">
            <a:xfrm>
              <a:off x="1776" y="2186"/>
              <a:ext cx="143" cy="288"/>
            </a:xfrm>
            <a:prstGeom prst="rect">
              <a:avLst/>
            </a:prstGeom>
            <a:solidFill>
              <a:srgbClr val="00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7878" name="Rectangle 53"/>
            <p:cNvSpPr>
              <a:spLocks noChangeArrowheads="1"/>
            </p:cNvSpPr>
            <p:nvPr/>
          </p:nvSpPr>
          <p:spPr bwMode="auto">
            <a:xfrm>
              <a:off x="1811" y="2250"/>
              <a:ext cx="5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  <a:latin typeface="宋体" pitchFamily="2" charset="-122"/>
                </a:rPr>
                <a:t>0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7879" name="Rectangle 54"/>
            <p:cNvSpPr>
              <a:spLocks noChangeArrowheads="1"/>
            </p:cNvSpPr>
            <p:nvPr/>
          </p:nvSpPr>
          <p:spPr bwMode="auto">
            <a:xfrm>
              <a:off x="1919" y="2186"/>
              <a:ext cx="144" cy="288"/>
            </a:xfrm>
            <a:prstGeom prst="rect">
              <a:avLst/>
            </a:prstGeom>
            <a:solidFill>
              <a:srgbClr val="00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7880" name="Rectangle 55"/>
            <p:cNvSpPr>
              <a:spLocks noChangeArrowheads="1"/>
            </p:cNvSpPr>
            <p:nvPr/>
          </p:nvSpPr>
          <p:spPr bwMode="auto">
            <a:xfrm>
              <a:off x="1955" y="2250"/>
              <a:ext cx="5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  <a:latin typeface="宋体" pitchFamily="2" charset="-122"/>
                </a:rPr>
                <a:t>0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7881" name="Rectangle 56"/>
            <p:cNvSpPr>
              <a:spLocks noChangeArrowheads="1"/>
            </p:cNvSpPr>
            <p:nvPr/>
          </p:nvSpPr>
          <p:spPr bwMode="auto">
            <a:xfrm>
              <a:off x="2063" y="2186"/>
              <a:ext cx="144" cy="288"/>
            </a:xfrm>
            <a:prstGeom prst="rect">
              <a:avLst/>
            </a:prstGeom>
            <a:solidFill>
              <a:srgbClr val="00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7882" name="Rectangle 57"/>
            <p:cNvSpPr>
              <a:spLocks noChangeArrowheads="1"/>
            </p:cNvSpPr>
            <p:nvPr/>
          </p:nvSpPr>
          <p:spPr bwMode="auto">
            <a:xfrm>
              <a:off x="2099" y="2250"/>
              <a:ext cx="5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  <a:latin typeface="宋体" pitchFamily="2" charset="-122"/>
                </a:rPr>
                <a:t>0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7883" name="Rectangle 58"/>
            <p:cNvSpPr>
              <a:spLocks noChangeArrowheads="1"/>
            </p:cNvSpPr>
            <p:nvPr/>
          </p:nvSpPr>
          <p:spPr bwMode="auto">
            <a:xfrm>
              <a:off x="2207" y="2186"/>
              <a:ext cx="144" cy="288"/>
            </a:xfrm>
            <a:prstGeom prst="rect">
              <a:avLst/>
            </a:prstGeom>
            <a:solidFill>
              <a:srgbClr val="00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7884" name="Rectangle 59"/>
            <p:cNvSpPr>
              <a:spLocks noChangeArrowheads="1"/>
            </p:cNvSpPr>
            <p:nvPr/>
          </p:nvSpPr>
          <p:spPr bwMode="auto">
            <a:xfrm>
              <a:off x="2243" y="2250"/>
              <a:ext cx="5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  <a:latin typeface="宋体" pitchFamily="2" charset="-122"/>
                </a:rPr>
                <a:t>1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7885" name="Rectangle 60"/>
            <p:cNvSpPr>
              <a:spLocks noChangeArrowheads="1"/>
            </p:cNvSpPr>
            <p:nvPr/>
          </p:nvSpPr>
          <p:spPr bwMode="auto">
            <a:xfrm>
              <a:off x="2351" y="2186"/>
              <a:ext cx="144" cy="288"/>
            </a:xfrm>
            <a:prstGeom prst="rect">
              <a:avLst/>
            </a:prstGeom>
            <a:solidFill>
              <a:srgbClr val="00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7886" name="Rectangle 61"/>
            <p:cNvSpPr>
              <a:spLocks noChangeArrowheads="1"/>
            </p:cNvSpPr>
            <p:nvPr/>
          </p:nvSpPr>
          <p:spPr bwMode="auto">
            <a:xfrm>
              <a:off x="2386" y="2250"/>
              <a:ext cx="5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  <a:latin typeface="宋体" pitchFamily="2" charset="-122"/>
                </a:rPr>
                <a:t>0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7887" name="Line 62"/>
            <p:cNvSpPr>
              <a:spLocks noChangeShapeType="1"/>
            </p:cNvSpPr>
            <p:nvPr/>
          </p:nvSpPr>
          <p:spPr bwMode="auto">
            <a:xfrm>
              <a:off x="912" y="1178"/>
              <a:ext cx="1" cy="1439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7888" name="Line 63"/>
            <p:cNvSpPr>
              <a:spLocks noChangeShapeType="1"/>
            </p:cNvSpPr>
            <p:nvPr/>
          </p:nvSpPr>
          <p:spPr bwMode="auto">
            <a:xfrm>
              <a:off x="912" y="2617"/>
              <a:ext cx="1727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7889" name="Line 64"/>
            <p:cNvSpPr>
              <a:spLocks noChangeShapeType="1"/>
            </p:cNvSpPr>
            <p:nvPr/>
          </p:nvSpPr>
          <p:spPr bwMode="auto">
            <a:xfrm>
              <a:off x="2639" y="2617"/>
              <a:ext cx="144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7890" name="Line 65"/>
            <p:cNvSpPr>
              <a:spLocks noChangeShapeType="1"/>
            </p:cNvSpPr>
            <p:nvPr/>
          </p:nvSpPr>
          <p:spPr bwMode="auto">
            <a:xfrm>
              <a:off x="2783" y="1178"/>
              <a:ext cx="1" cy="1439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7891" name="Rectangle 66"/>
            <p:cNvSpPr>
              <a:spLocks noChangeArrowheads="1"/>
            </p:cNvSpPr>
            <p:nvPr/>
          </p:nvSpPr>
          <p:spPr bwMode="auto">
            <a:xfrm>
              <a:off x="3383" y="1314"/>
              <a:ext cx="5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  <a:latin typeface="宋体" pitchFamily="2" charset="-122"/>
                </a:rPr>
                <a:t>7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7892" name="Rectangle 67"/>
            <p:cNvSpPr>
              <a:spLocks noChangeArrowheads="1"/>
            </p:cNvSpPr>
            <p:nvPr/>
          </p:nvSpPr>
          <p:spPr bwMode="auto">
            <a:xfrm>
              <a:off x="3252" y="1674"/>
              <a:ext cx="16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  <a:latin typeface="宋体" pitchFamily="2" charset="-122"/>
                </a:rPr>
                <a:t>251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7893" name="Rectangle 68"/>
            <p:cNvSpPr>
              <a:spLocks noChangeArrowheads="1"/>
            </p:cNvSpPr>
            <p:nvPr/>
          </p:nvSpPr>
          <p:spPr bwMode="auto">
            <a:xfrm>
              <a:off x="3037" y="1674"/>
              <a:ext cx="5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  <a:latin typeface="宋体" pitchFamily="2" charset="-122"/>
                </a:rPr>
                <a:t>+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7894" name="Line 69"/>
            <p:cNvSpPr>
              <a:spLocks noChangeShapeType="1"/>
            </p:cNvSpPr>
            <p:nvPr/>
          </p:nvSpPr>
          <p:spPr bwMode="auto">
            <a:xfrm>
              <a:off x="2930" y="2042"/>
              <a:ext cx="720" cy="1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7895" name="Rectangle 70"/>
            <p:cNvSpPr>
              <a:spLocks noChangeArrowheads="1"/>
            </p:cNvSpPr>
            <p:nvPr/>
          </p:nvSpPr>
          <p:spPr bwMode="auto">
            <a:xfrm>
              <a:off x="3252" y="2250"/>
              <a:ext cx="16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  <a:latin typeface="宋体" pitchFamily="2" charset="-122"/>
                </a:rPr>
                <a:t>258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7896" name="Freeform 71"/>
            <p:cNvSpPr>
              <a:spLocks/>
            </p:cNvSpPr>
            <p:nvPr/>
          </p:nvSpPr>
          <p:spPr bwMode="auto">
            <a:xfrm>
              <a:off x="2783" y="1178"/>
              <a:ext cx="1011" cy="1439"/>
            </a:xfrm>
            <a:custGeom>
              <a:avLst/>
              <a:gdLst>
                <a:gd name="T0" fmla="*/ 1011 w 1011"/>
                <a:gd name="T1" fmla="*/ 0 h 1439"/>
                <a:gd name="T2" fmla="*/ 1011 w 1011"/>
                <a:gd name="T3" fmla="*/ 1439 h 1439"/>
                <a:gd name="T4" fmla="*/ 0 w 1011"/>
                <a:gd name="T5" fmla="*/ 1439 h 1439"/>
                <a:gd name="T6" fmla="*/ 0 60000 65536"/>
                <a:gd name="T7" fmla="*/ 0 60000 65536"/>
                <a:gd name="T8" fmla="*/ 0 60000 65536"/>
                <a:gd name="T9" fmla="*/ 0 w 1011"/>
                <a:gd name="T10" fmla="*/ 0 h 1439"/>
                <a:gd name="T11" fmla="*/ 1011 w 1011"/>
                <a:gd name="T12" fmla="*/ 1439 h 14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11" h="1439">
                  <a:moveTo>
                    <a:pt x="1011" y="0"/>
                  </a:moveTo>
                  <a:lnTo>
                    <a:pt x="1011" y="1439"/>
                  </a:lnTo>
                  <a:lnTo>
                    <a:pt x="0" y="1439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7897" name="Rectangle 72"/>
            <p:cNvSpPr>
              <a:spLocks noChangeArrowheads="1"/>
            </p:cNvSpPr>
            <p:nvPr/>
          </p:nvSpPr>
          <p:spPr bwMode="auto">
            <a:xfrm>
              <a:off x="4370" y="1250"/>
              <a:ext cx="432" cy="288"/>
            </a:xfrm>
            <a:prstGeom prst="rect">
              <a:avLst/>
            </a:prstGeom>
            <a:solidFill>
              <a:srgbClr val="00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7898" name="Rectangle 73"/>
            <p:cNvSpPr>
              <a:spLocks noChangeArrowheads="1"/>
            </p:cNvSpPr>
            <p:nvPr/>
          </p:nvSpPr>
          <p:spPr bwMode="auto">
            <a:xfrm>
              <a:off x="4475" y="1314"/>
              <a:ext cx="16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  <a:latin typeface="宋体" pitchFamily="2" charset="-122"/>
                </a:rPr>
                <a:t>+ 7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7899" name="Rectangle 74"/>
            <p:cNvSpPr>
              <a:spLocks noChangeArrowheads="1"/>
            </p:cNvSpPr>
            <p:nvPr/>
          </p:nvSpPr>
          <p:spPr bwMode="auto">
            <a:xfrm>
              <a:off x="4415" y="1610"/>
              <a:ext cx="395" cy="288"/>
            </a:xfrm>
            <a:prstGeom prst="rect">
              <a:avLst/>
            </a:prstGeom>
            <a:solidFill>
              <a:srgbClr val="00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7900" name="Rectangle 75"/>
            <p:cNvSpPr>
              <a:spLocks noChangeArrowheads="1"/>
            </p:cNvSpPr>
            <p:nvPr/>
          </p:nvSpPr>
          <p:spPr bwMode="auto">
            <a:xfrm>
              <a:off x="4501" y="1674"/>
              <a:ext cx="16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  <a:latin typeface="宋体" pitchFamily="2" charset="-122"/>
                </a:rPr>
                <a:t>- 5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7901" name="Line 76"/>
            <p:cNvSpPr>
              <a:spLocks noChangeShapeType="1"/>
            </p:cNvSpPr>
            <p:nvPr/>
          </p:nvSpPr>
          <p:spPr bwMode="auto">
            <a:xfrm>
              <a:off x="3938" y="2042"/>
              <a:ext cx="1008" cy="1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7902" name="Rectangle 77"/>
            <p:cNvSpPr>
              <a:spLocks noChangeArrowheads="1"/>
            </p:cNvSpPr>
            <p:nvPr/>
          </p:nvSpPr>
          <p:spPr bwMode="auto">
            <a:xfrm>
              <a:off x="4008" y="1674"/>
              <a:ext cx="5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  <a:latin typeface="宋体" pitchFamily="2" charset="-122"/>
                </a:rPr>
                <a:t>+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7903" name="Rectangle 78"/>
            <p:cNvSpPr>
              <a:spLocks noChangeArrowheads="1"/>
            </p:cNvSpPr>
            <p:nvPr/>
          </p:nvSpPr>
          <p:spPr bwMode="auto">
            <a:xfrm>
              <a:off x="4415" y="2186"/>
              <a:ext cx="387" cy="288"/>
            </a:xfrm>
            <a:prstGeom prst="rect">
              <a:avLst/>
            </a:prstGeom>
            <a:solidFill>
              <a:srgbClr val="00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7904" name="Rectangle 79"/>
            <p:cNvSpPr>
              <a:spLocks noChangeArrowheads="1"/>
            </p:cNvSpPr>
            <p:nvPr/>
          </p:nvSpPr>
          <p:spPr bwMode="auto">
            <a:xfrm>
              <a:off x="4461" y="2250"/>
              <a:ext cx="22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  <a:latin typeface="宋体" pitchFamily="2" charset="-122"/>
                </a:rPr>
                <a:t>+  2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7905" name="Freeform 80"/>
            <p:cNvSpPr>
              <a:spLocks/>
            </p:cNvSpPr>
            <p:nvPr/>
          </p:nvSpPr>
          <p:spPr bwMode="auto">
            <a:xfrm>
              <a:off x="3794" y="1178"/>
              <a:ext cx="1439" cy="1439"/>
            </a:xfrm>
            <a:custGeom>
              <a:avLst/>
              <a:gdLst>
                <a:gd name="T0" fmla="*/ 1439 w 1439"/>
                <a:gd name="T1" fmla="*/ 0 h 1439"/>
                <a:gd name="T2" fmla="*/ 1439 w 1439"/>
                <a:gd name="T3" fmla="*/ 1439 h 1439"/>
                <a:gd name="T4" fmla="*/ 0 w 1439"/>
                <a:gd name="T5" fmla="*/ 1439 h 1439"/>
                <a:gd name="T6" fmla="*/ 0 60000 65536"/>
                <a:gd name="T7" fmla="*/ 0 60000 65536"/>
                <a:gd name="T8" fmla="*/ 0 60000 65536"/>
                <a:gd name="T9" fmla="*/ 0 w 1439"/>
                <a:gd name="T10" fmla="*/ 0 h 1439"/>
                <a:gd name="T11" fmla="*/ 1439 w 1439"/>
                <a:gd name="T12" fmla="*/ 1439 h 14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39" h="1439">
                  <a:moveTo>
                    <a:pt x="1439" y="0"/>
                  </a:moveTo>
                  <a:lnTo>
                    <a:pt x="1439" y="1439"/>
                  </a:lnTo>
                  <a:lnTo>
                    <a:pt x="0" y="1439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7906" name="Rectangle 81"/>
            <p:cNvSpPr>
              <a:spLocks noChangeArrowheads="1"/>
            </p:cNvSpPr>
            <p:nvPr/>
          </p:nvSpPr>
          <p:spPr bwMode="auto">
            <a:xfrm>
              <a:off x="552" y="890"/>
              <a:ext cx="360" cy="288"/>
            </a:xfrm>
            <a:prstGeom prst="rect">
              <a:avLst/>
            </a:prstGeom>
            <a:solidFill>
              <a:srgbClr val="00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7907" name="Rectangle 82"/>
            <p:cNvSpPr>
              <a:spLocks noChangeArrowheads="1"/>
            </p:cNvSpPr>
            <p:nvPr/>
          </p:nvSpPr>
          <p:spPr bwMode="auto">
            <a:xfrm>
              <a:off x="552" y="1178"/>
              <a:ext cx="360" cy="1439"/>
            </a:xfrm>
            <a:prstGeom prst="rect">
              <a:avLst/>
            </a:prstGeom>
            <a:solidFill>
              <a:srgbClr val="00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7908" name="Rectangle 83"/>
            <p:cNvSpPr>
              <a:spLocks noChangeArrowheads="1"/>
            </p:cNvSpPr>
            <p:nvPr/>
          </p:nvSpPr>
          <p:spPr bwMode="auto">
            <a:xfrm>
              <a:off x="659" y="1731"/>
              <a:ext cx="11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 smtClean="0">
                  <a:solidFill>
                    <a:srgbClr val="000000"/>
                  </a:solidFill>
                  <a:latin typeface="宋体" pitchFamily="2" charset="-122"/>
                </a:rPr>
                <a:t>相</a:t>
              </a:r>
              <a:endParaRPr kumimoji="1" lang="zh-CN" alt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7909" name="Rectangle 84"/>
            <p:cNvSpPr>
              <a:spLocks noChangeArrowheads="1"/>
            </p:cNvSpPr>
            <p:nvPr/>
          </p:nvSpPr>
          <p:spPr bwMode="auto">
            <a:xfrm>
              <a:off x="659" y="1904"/>
              <a:ext cx="11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 smtClean="0">
                  <a:solidFill>
                    <a:srgbClr val="000000"/>
                  </a:solidFill>
                  <a:latin typeface="宋体" pitchFamily="2" charset="-122"/>
                </a:rPr>
                <a:t>加</a:t>
              </a:r>
              <a:endParaRPr kumimoji="1" lang="zh-CN" alt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7910" name="Rectangle 85"/>
            <p:cNvSpPr>
              <a:spLocks noChangeArrowheads="1"/>
            </p:cNvSpPr>
            <p:nvPr/>
          </p:nvSpPr>
          <p:spPr bwMode="auto">
            <a:xfrm>
              <a:off x="552" y="2617"/>
              <a:ext cx="360" cy="432"/>
            </a:xfrm>
            <a:prstGeom prst="rect">
              <a:avLst/>
            </a:prstGeom>
            <a:solidFill>
              <a:srgbClr val="00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7911" name="Rectangle 86"/>
            <p:cNvSpPr>
              <a:spLocks noChangeArrowheads="1"/>
            </p:cNvSpPr>
            <p:nvPr/>
          </p:nvSpPr>
          <p:spPr bwMode="auto">
            <a:xfrm>
              <a:off x="587" y="2754"/>
              <a:ext cx="22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 smtClean="0">
                  <a:solidFill>
                    <a:srgbClr val="000000"/>
                  </a:solidFill>
                  <a:latin typeface="宋体" pitchFamily="2" charset="-122"/>
                </a:rPr>
                <a:t>标志</a:t>
              </a:r>
              <a:endParaRPr kumimoji="1" lang="zh-CN" alt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7912" name="Rectangle 87"/>
            <p:cNvSpPr>
              <a:spLocks noChangeArrowheads="1"/>
            </p:cNvSpPr>
            <p:nvPr/>
          </p:nvSpPr>
          <p:spPr bwMode="auto">
            <a:xfrm>
              <a:off x="912" y="2617"/>
              <a:ext cx="1871" cy="432"/>
            </a:xfrm>
            <a:prstGeom prst="rect">
              <a:avLst/>
            </a:prstGeom>
            <a:solidFill>
              <a:srgbClr val="00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7913" name="Rectangle 88"/>
            <p:cNvSpPr>
              <a:spLocks noChangeArrowheads="1"/>
            </p:cNvSpPr>
            <p:nvPr/>
          </p:nvSpPr>
          <p:spPr bwMode="auto">
            <a:xfrm>
              <a:off x="1516" y="2754"/>
              <a:ext cx="49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  <a:latin typeface="宋体" pitchFamily="2" charset="-122"/>
                </a:rPr>
                <a:t>CF=1,OF=0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7914" name="Rectangle 89"/>
            <p:cNvSpPr>
              <a:spLocks noChangeArrowheads="1"/>
            </p:cNvSpPr>
            <p:nvPr/>
          </p:nvSpPr>
          <p:spPr bwMode="auto">
            <a:xfrm>
              <a:off x="2783" y="2617"/>
              <a:ext cx="1011" cy="432"/>
            </a:xfrm>
            <a:prstGeom prst="rect">
              <a:avLst/>
            </a:prstGeom>
            <a:solidFill>
              <a:srgbClr val="00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7915" name="Rectangle 90"/>
            <p:cNvSpPr>
              <a:spLocks noChangeArrowheads="1"/>
            </p:cNvSpPr>
            <p:nvPr/>
          </p:nvSpPr>
          <p:spPr bwMode="auto">
            <a:xfrm>
              <a:off x="3143" y="2754"/>
              <a:ext cx="22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FF0000"/>
                  </a:solidFill>
                  <a:latin typeface="宋体" pitchFamily="2" charset="-122"/>
                </a:rPr>
                <a:t>CF=1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7916" name="Rectangle 91"/>
            <p:cNvSpPr>
              <a:spLocks noChangeArrowheads="1"/>
            </p:cNvSpPr>
            <p:nvPr/>
          </p:nvSpPr>
          <p:spPr bwMode="auto">
            <a:xfrm>
              <a:off x="3794" y="2617"/>
              <a:ext cx="1439" cy="432"/>
            </a:xfrm>
            <a:prstGeom prst="rect">
              <a:avLst/>
            </a:prstGeom>
            <a:solidFill>
              <a:srgbClr val="00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7917" name="Rectangle 92"/>
            <p:cNvSpPr>
              <a:spLocks noChangeArrowheads="1"/>
            </p:cNvSpPr>
            <p:nvPr/>
          </p:nvSpPr>
          <p:spPr bwMode="auto">
            <a:xfrm>
              <a:off x="4367" y="2754"/>
              <a:ext cx="22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FF0000"/>
                  </a:solidFill>
                  <a:latin typeface="宋体" pitchFamily="2" charset="-122"/>
                </a:rPr>
                <a:t>OF=0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7918" name="Rectangle 93"/>
            <p:cNvSpPr>
              <a:spLocks noChangeArrowheads="1"/>
            </p:cNvSpPr>
            <p:nvPr/>
          </p:nvSpPr>
          <p:spPr bwMode="auto">
            <a:xfrm>
              <a:off x="552" y="3049"/>
              <a:ext cx="360" cy="1008"/>
            </a:xfrm>
            <a:prstGeom prst="rect">
              <a:avLst/>
            </a:prstGeom>
            <a:solidFill>
              <a:srgbClr val="00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7919" name="Rectangle 94"/>
            <p:cNvSpPr>
              <a:spLocks noChangeArrowheads="1"/>
            </p:cNvSpPr>
            <p:nvPr/>
          </p:nvSpPr>
          <p:spPr bwMode="auto">
            <a:xfrm>
              <a:off x="587" y="3474"/>
              <a:ext cx="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7920" name="Rectangle 95"/>
            <p:cNvSpPr>
              <a:spLocks noChangeArrowheads="1"/>
            </p:cNvSpPr>
            <p:nvPr/>
          </p:nvSpPr>
          <p:spPr bwMode="auto">
            <a:xfrm>
              <a:off x="912" y="3049"/>
              <a:ext cx="1871" cy="1008"/>
            </a:xfrm>
            <a:prstGeom prst="rect">
              <a:avLst/>
            </a:prstGeom>
            <a:solidFill>
              <a:srgbClr val="00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7921" name="Rectangle 96"/>
            <p:cNvSpPr>
              <a:spLocks noChangeArrowheads="1"/>
            </p:cNvSpPr>
            <p:nvPr/>
          </p:nvSpPr>
          <p:spPr bwMode="auto">
            <a:xfrm>
              <a:off x="1411" y="3474"/>
              <a:ext cx="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7922" name="Rectangle 97"/>
            <p:cNvSpPr>
              <a:spLocks noChangeArrowheads="1"/>
            </p:cNvSpPr>
            <p:nvPr/>
          </p:nvSpPr>
          <p:spPr bwMode="auto">
            <a:xfrm>
              <a:off x="2783" y="3049"/>
              <a:ext cx="1011" cy="1008"/>
            </a:xfrm>
            <a:prstGeom prst="rect">
              <a:avLst/>
            </a:prstGeom>
            <a:solidFill>
              <a:srgbClr val="00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7923" name="Rectangle 98"/>
            <p:cNvSpPr>
              <a:spLocks noChangeArrowheads="1"/>
            </p:cNvSpPr>
            <p:nvPr/>
          </p:nvSpPr>
          <p:spPr bwMode="auto">
            <a:xfrm>
              <a:off x="3145" y="3387"/>
              <a:ext cx="32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 smtClean="0">
                  <a:solidFill>
                    <a:srgbClr val="FF0000"/>
                  </a:solidFill>
                  <a:latin typeface="宋体" pitchFamily="2" charset="-122"/>
                </a:rPr>
                <a:t>有进位</a:t>
              </a:r>
            </a:p>
          </p:txBody>
        </p:sp>
        <p:sp>
          <p:nvSpPr>
            <p:cNvPr id="77924" name="Rectangle 99"/>
            <p:cNvSpPr>
              <a:spLocks noChangeArrowheads="1"/>
            </p:cNvSpPr>
            <p:nvPr/>
          </p:nvSpPr>
          <p:spPr bwMode="auto">
            <a:xfrm>
              <a:off x="2887" y="3560"/>
              <a:ext cx="630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smtClean="0">
                  <a:solidFill>
                    <a:srgbClr val="000000"/>
                  </a:solidFill>
                  <a:latin typeface="宋体" pitchFamily="2" charset="-122"/>
                </a:rPr>
                <a:t>结果为</a:t>
              </a:r>
              <a:r>
                <a:rPr kumimoji="1" lang="en-US" altLang="zh-CN" sz="1600" smtClean="0">
                  <a:solidFill>
                    <a:srgbClr val="000000"/>
                  </a:solidFill>
                  <a:latin typeface="宋体" pitchFamily="2" charset="-122"/>
                </a:rPr>
                <a:t>258-256</a:t>
              </a:r>
              <a:endParaRPr kumimoji="1" lang="zh-CN" altLang="en-US" sz="1600" smtClean="0">
                <a:solidFill>
                  <a:srgbClr val="000000"/>
                </a:solidFill>
                <a:latin typeface="宋体" pitchFamily="2" charset="-122"/>
              </a:endParaRPr>
            </a:p>
          </p:txBody>
        </p:sp>
        <p:sp>
          <p:nvSpPr>
            <p:cNvPr id="77925" name="Rectangle 100"/>
            <p:cNvSpPr>
              <a:spLocks noChangeArrowheads="1"/>
            </p:cNvSpPr>
            <p:nvPr/>
          </p:nvSpPr>
          <p:spPr bwMode="auto">
            <a:xfrm>
              <a:off x="3794" y="3049"/>
              <a:ext cx="1439" cy="1008"/>
            </a:xfrm>
            <a:prstGeom prst="rect">
              <a:avLst/>
            </a:prstGeom>
            <a:solidFill>
              <a:srgbClr val="00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7926" name="Rectangle 101"/>
            <p:cNvSpPr>
              <a:spLocks noChangeArrowheads="1"/>
            </p:cNvSpPr>
            <p:nvPr/>
          </p:nvSpPr>
          <p:spPr bwMode="auto">
            <a:xfrm>
              <a:off x="4295" y="3214"/>
              <a:ext cx="32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 smtClean="0">
                  <a:solidFill>
                    <a:srgbClr val="FF0000"/>
                  </a:solidFill>
                  <a:latin typeface="宋体" pitchFamily="2" charset="-122"/>
                </a:rPr>
                <a:t>不溢出</a:t>
              </a:r>
              <a:endParaRPr kumimoji="1" lang="zh-CN" alt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7927" name="Rectangle 102"/>
            <p:cNvSpPr>
              <a:spLocks noChangeArrowheads="1"/>
            </p:cNvSpPr>
            <p:nvPr/>
          </p:nvSpPr>
          <p:spPr bwMode="auto">
            <a:xfrm>
              <a:off x="4149" y="3387"/>
              <a:ext cx="54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 smtClean="0">
                  <a:solidFill>
                    <a:srgbClr val="0000FF"/>
                  </a:solidFill>
                  <a:latin typeface="宋体" pitchFamily="2" charset="-122"/>
                </a:rPr>
                <a:t>异号数相加</a:t>
              </a:r>
              <a:endParaRPr kumimoji="1" lang="zh-CN" alt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7928" name="Rectangle 103"/>
            <p:cNvSpPr>
              <a:spLocks noChangeArrowheads="1"/>
            </p:cNvSpPr>
            <p:nvPr/>
          </p:nvSpPr>
          <p:spPr bwMode="auto">
            <a:xfrm>
              <a:off x="4077" y="3560"/>
              <a:ext cx="65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 smtClean="0">
                  <a:solidFill>
                    <a:srgbClr val="0000FF"/>
                  </a:solidFill>
                  <a:latin typeface="宋体" pitchFamily="2" charset="-122"/>
                </a:rPr>
                <a:t>不可能有溢出</a:t>
              </a:r>
              <a:endParaRPr kumimoji="1" lang="zh-CN" alt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7929" name="Freeform 104"/>
            <p:cNvSpPr>
              <a:spLocks/>
            </p:cNvSpPr>
            <p:nvPr/>
          </p:nvSpPr>
          <p:spPr bwMode="auto">
            <a:xfrm>
              <a:off x="1139" y="2474"/>
              <a:ext cx="251" cy="81"/>
            </a:xfrm>
            <a:custGeom>
              <a:avLst/>
              <a:gdLst>
                <a:gd name="T0" fmla="*/ 251 w 251"/>
                <a:gd name="T1" fmla="*/ 0 h 81"/>
                <a:gd name="T2" fmla="*/ 225 w 251"/>
                <a:gd name="T3" fmla="*/ 19 h 81"/>
                <a:gd name="T4" fmla="*/ 201 w 251"/>
                <a:gd name="T5" fmla="*/ 35 h 81"/>
                <a:gd name="T6" fmla="*/ 179 w 251"/>
                <a:gd name="T7" fmla="*/ 49 h 81"/>
                <a:gd name="T8" fmla="*/ 157 w 251"/>
                <a:gd name="T9" fmla="*/ 60 h 81"/>
                <a:gd name="T10" fmla="*/ 136 w 251"/>
                <a:gd name="T11" fmla="*/ 70 h 81"/>
                <a:gd name="T12" fmla="*/ 117 w 251"/>
                <a:gd name="T13" fmla="*/ 76 h 81"/>
                <a:gd name="T14" fmla="*/ 99 w 251"/>
                <a:gd name="T15" fmla="*/ 79 h 81"/>
                <a:gd name="T16" fmla="*/ 82 w 251"/>
                <a:gd name="T17" fmla="*/ 81 h 81"/>
                <a:gd name="T18" fmla="*/ 66 w 251"/>
                <a:gd name="T19" fmla="*/ 79 h 81"/>
                <a:gd name="T20" fmla="*/ 50 w 251"/>
                <a:gd name="T21" fmla="*/ 75 h 81"/>
                <a:gd name="T22" fmla="*/ 35 w 251"/>
                <a:gd name="T23" fmla="*/ 68 h 81"/>
                <a:gd name="T24" fmla="*/ 22 w 251"/>
                <a:gd name="T25" fmla="*/ 59 h 81"/>
                <a:gd name="T26" fmla="*/ 11 w 251"/>
                <a:gd name="T27" fmla="*/ 47 h 81"/>
                <a:gd name="T28" fmla="*/ 0 w 251"/>
                <a:gd name="T29" fmla="*/ 33 h 8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51"/>
                <a:gd name="T46" fmla="*/ 0 h 81"/>
                <a:gd name="T47" fmla="*/ 251 w 251"/>
                <a:gd name="T48" fmla="*/ 81 h 8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51" h="81">
                  <a:moveTo>
                    <a:pt x="251" y="0"/>
                  </a:moveTo>
                  <a:lnTo>
                    <a:pt x="225" y="19"/>
                  </a:lnTo>
                  <a:lnTo>
                    <a:pt x="201" y="35"/>
                  </a:lnTo>
                  <a:lnTo>
                    <a:pt x="179" y="49"/>
                  </a:lnTo>
                  <a:lnTo>
                    <a:pt x="157" y="60"/>
                  </a:lnTo>
                  <a:lnTo>
                    <a:pt x="136" y="70"/>
                  </a:lnTo>
                  <a:lnTo>
                    <a:pt x="117" y="76"/>
                  </a:lnTo>
                  <a:lnTo>
                    <a:pt x="99" y="79"/>
                  </a:lnTo>
                  <a:lnTo>
                    <a:pt x="82" y="81"/>
                  </a:lnTo>
                  <a:lnTo>
                    <a:pt x="66" y="79"/>
                  </a:lnTo>
                  <a:lnTo>
                    <a:pt x="50" y="75"/>
                  </a:lnTo>
                  <a:lnTo>
                    <a:pt x="35" y="68"/>
                  </a:lnTo>
                  <a:lnTo>
                    <a:pt x="22" y="59"/>
                  </a:lnTo>
                  <a:lnTo>
                    <a:pt x="11" y="47"/>
                  </a:lnTo>
                  <a:lnTo>
                    <a:pt x="0" y="33"/>
                  </a:lnTo>
                </a:path>
              </a:pathLst>
            </a:custGeom>
            <a:noFill/>
            <a:ln w="412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7930" name="Freeform 105"/>
            <p:cNvSpPr>
              <a:spLocks/>
            </p:cNvSpPr>
            <p:nvPr/>
          </p:nvSpPr>
          <p:spPr bwMode="auto">
            <a:xfrm>
              <a:off x="1101" y="2389"/>
              <a:ext cx="84" cy="144"/>
            </a:xfrm>
            <a:custGeom>
              <a:avLst/>
              <a:gdLst>
                <a:gd name="T0" fmla="*/ 0 w 84"/>
                <a:gd name="T1" fmla="*/ 144 h 144"/>
                <a:gd name="T2" fmla="*/ 0 w 84"/>
                <a:gd name="T3" fmla="*/ 0 h 144"/>
                <a:gd name="T4" fmla="*/ 84 w 84"/>
                <a:gd name="T5" fmla="*/ 115 h 144"/>
                <a:gd name="T6" fmla="*/ 0 w 84"/>
                <a:gd name="T7" fmla="*/ 144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144"/>
                <a:gd name="T14" fmla="*/ 84 w 84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144">
                  <a:moveTo>
                    <a:pt x="0" y="144"/>
                  </a:moveTo>
                  <a:lnTo>
                    <a:pt x="0" y="0"/>
                  </a:lnTo>
                  <a:lnTo>
                    <a:pt x="84" y="115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7931" name="Rectangle 106"/>
            <p:cNvSpPr>
              <a:spLocks noChangeArrowheads="1"/>
            </p:cNvSpPr>
            <p:nvPr/>
          </p:nvSpPr>
          <p:spPr bwMode="auto">
            <a:xfrm>
              <a:off x="1013" y="2219"/>
              <a:ext cx="170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 smtClean="0">
                  <a:solidFill>
                    <a:srgbClr val="000000"/>
                  </a:solidFill>
                  <a:latin typeface="宋体" pitchFamily="2" charset="-122"/>
                </a:rPr>
                <a:t>CF=1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11EA40-02A9-4E7D-98D0-D0B46E7C2055}" type="slidenum">
              <a:rPr lang="zh-CN" altLang="en-US">
                <a:solidFill>
                  <a:srgbClr val="000000"/>
                </a:solidFill>
              </a:rPr>
              <a:pPr/>
              <a:t>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65570" name="Rectangle 2"/>
          <p:cNvSpPr>
            <a:spLocks noChangeArrowheads="1"/>
          </p:cNvSpPr>
          <p:nvPr/>
        </p:nvSpPr>
        <p:spPr bwMode="auto">
          <a:xfrm>
            <a:off x="508000" y="381000"/>
            <a:ext cx="1117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</a:t>
            </a:r>
            <a:r>
              <a:rPr kumimoji="1" lang="en-US" altLang="zh-CN" sz="24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kumimoji="1" lang="zh-CN" altLang="en-US" sz="24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	带符号数有溢出</a:t>
            </a:r>
            <a:endParaRPr kumimoji="1" lang="zh-CN" altLang="en-US" sz="2400" dirty="0">
              <a:solidFill>
                <a:srgbClr val="FF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graphicFrame>
        <p:nvGraphicFramePr>
          <p:cNvPr id="78852" name="Object 3"/>
          <p:cNvGraphicFramePr>
            <a:graphicFrameLocks noChangeAspect="1"/>
          </p:cNvGraphicFramePr>
          <p:nvPr/>
        </p:nvGraphicFramePr>
        <p:xfrm>
          <a:off x="1102784" y="1196978"/>
          <a:ext cx="10013949" cy="4752975"/>
        </p:xfrm>
        <a:graphic>
          <a:graphicData uri="http://schemas.openxmlformats.org/presentationml/2006/ole">
            <p:oleObj spid="_x0000_s10242" name="VISIO" r:id="rId3" imgW="7513320" imgH="5110480" progId="">
              <p:embed/>
            </p:oleObj>
          </a:graphicData>
        </a:graphic>
      </p:graphicFrame>
      <p:pic>
        <p:nvPicPr>
          <p:cNvPr id="78853" name="Picture 4" descr="未命名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92200" y="876300"/>
            <a:ext cx="10007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D5DD90-5C63-4CBA-969C-4AA932EAA9BC}" type="slidenum">
              <a:rPr lang="zh-CN" altLang="en-US">
                <a:solidFill>
                  <a:srgbClr val="000000"/>
                </a:solidFill>
              </a:rPr>
              <a:pPr/>
              <a:t>18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79875" name="Object 3"/>
          <p:cNvGraphicFramePr>
            <a:graphicFrameLocks noChangeAspect="1"/>
          </p:cNvGraphicFramePr>
          <p:nvPr/>
        </p:nvGraphicFramePr>
        <p:xfrm>
          <a:off x="1102784" y="1412876"/>
          <a:ext cx="10013949" cy="4537075"/>
        </p:xfrm>
        <a:graphic>
          <a:graphicData uri="http://schemas.openxmlformats.org/presentationml/2006/ole">
            <p:oleObj spid="_x0000_s11266" name="VISIO" r:id="rId3" imgW="7513320" imgH="5110480" progId="">
              <p:embed/>
            </p:oleObj>
          </a:graphicData>
        </a:graphic>
      </p:graphicFrame>
      <p:sp>
        <p:nvSpPr>
          <p:cNvPr id="366594" name="Rectangle 2"/>
          <p:cNvSpPr>
            <a:spLocks noChangeArrowheads="1"/>
          </p:cNvSpPr>
          <p:nvPr/>
        </p:nvSpPr>
        <p:spPr bwMode="auto">
          <a:xfrm>
            <a:off x="609603" y="533400"/>
            <a:ext cx="7886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</a:t>
            </a:r>
            <a:r>
              <a:rPr kumimoji="1" lang="en-US" altLang="zh-CN" sz="24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kumimoji="1" lang="zh-CN" altLang="en-US" sz="24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	带符号数有溢出和无符号数有进位</a:t>
            </a:r>
          </a:p>
        </p:txBody>
      </p:sp>
      <p:pic>
        <p:nvPicPr>
          <p:cNvPr id="79877" name="Picture 4" descr="未命名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02784" y="908050"/>
            <a:ext cx="10007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4C8B40-FE94-408E-83A9-AF8DDA750281}" type="slidenum">
              <a:rPr lang="zh-CN" altLang="en-US">
                <a:solidFill>
                  <a:srgbClr val="000000"/>
                </a:solidFill>
              </a:rPr>
              <a:pPr/>
              <a:t>19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67618" name="Text Box 2"/>
          <p:cNvSpPr txBox="1">
            <a:spLocks noChangeArrowheads="1"/>
          </p:cNvSpPr>
          <p:nvPr/>
        </p:nvSpPr>
        <p:spPr bwMode="auto">
          <a:xfrm>
            <a:off x="239184" y="620713"/>
            <a:ext cx="11521016" cy="552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200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结论</a:t>
            </a:r>
            <a:r>
              <a:rPr kumimoji="1" lang="zh-CN" altLang="en-US" sz="24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</a:t>
            </a: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）带符号数</a:t>
            </a:r>
            <a:r>
              <a:rPr kumimoji="1" lang="zh-CN" altLang="en-US" sz="2400" b="1" dirty="0">
                <a:solidFill>
                  <a:srgbClr val="000000"/>
                </a:solidFill>
                <a:latin typeface="宋体" pitchFamily="2" charset="-122"/>
              </a:rPr>
              <a:t>相加时的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溢出问题</a:t>
            </a: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kumimoji="1" lang="zh-CN" altLang="en-US" sz="2400" b="1" dirty="0">
                <a:solidFill>
                  <a:srgbClr val="A50021"/>
                </a:solidFill>
                <a:latin typeface="Times New Roman" pitchFamily="18" charset="0"/>
              </a:rPr>
              <a:t>根据</a:t>
            </a:r>
            <a:r>
              <a:rPr kumimoji="1" lang="en-US" altLang="zh-CN" sz="2400" b="1" dirty="0">
                <a:solidFill>
                  <a:srgbClr val="A50021"/>
                </a:solidFill>
                <a:latin typeface="Times New Roman" pitchFamily="18" charset="0"/>
              </a:rPr>
              <a:t>OF= 1 </a:t>
            </a:r>
            <a:r>
              <a:rPr kumimoji="1" lang="zh-CN" altLang="en-US" sz="2400" b="1" dirty="0">
                <a:solidFill>
                  <a:srgbClr val="A50021"/>
                </a:solidFill>
                <a:latin typeface="Times New Roman" pitchFamily="18" charset="0"/>
              </a:rPr>
              <a:t>与否</a:t>
            </a:r>
            <a:r>
              <a:rPr kumimoji="1" lang="en-US" altLang="zh-CN" sz="2400" b="1" dirty="0">
                <a:solidFill>
                  <a:srgbClr val="A50021"/>
                </a:solidFill>
                <a:latin typeface="Times New Roman" pitchFamily="18" charset="0"/>
              </a:rPr>
              <a:t>,  </a:t>
            </a:r>
            <a:r>
              <a:rPr kumimoji="1" lang="zh-CN" altLang="en-US" sz="2400" b="1" dirty="0">
                <a:solidFill>
                  <a:srgbClr val="A50021"/>
                </a:solidFill>
                <a:latin typeface="Times New Roman" pitchFamily="18" charset="0"/>
              </a:rPr>
              <a:t>判断带符号数是否产生溢出。</a:t>
            </a:r>
            <a:endParaRPr kumimoji="1" lang="en-US" altLang="zh-CN" sz="2400" b="1" dirty="0">
              <a:solidFill>
                <a:srgbClr val="A50021"/>
              </a:solidFill>
              <a:latin typeface="Times New Roman" pitchFamily="18" charset="0"/>
            </a:endParaRP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 dirty="0">
              <a:solidFill>
                <a:srgbClr val="A50021"/>
              </a:solidFill>
              <a:latin typeface="Times New Roman" pitchFamily="18" charset="0"/>
            </a:endParaRPr>
          </a:p>
          <a:p>
            <a:pPr algn="just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宋体" pitchFamily="2" charset="-122"/>
              </a:rPr>
              <a:t>   </a:t>
            </a:r>
            <a:r>
              <a:rPr kumimoji="1" lang="en-US" altLang="zh-CN" sz="24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OF=1</a:t>
            </a:r>
            <a:r>
              <a:rPr kumimoji="1" lang="zh-CN" altLang="en-US" sz="24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，同符号数相加，结果符号与其相反，</a:t>
            </a:r>
            <a:r>
              <a:rPr kumimoji="1" lang="zh-CN" altLang="en-US" sz="24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产生溢出</a:t>
            </a:r>
            <a:r>
              <a:rPr kumimoji="1" lang="zh-CN" altLang="en-US" sz="24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；</a:t>
            </a:r>
          </a:p>
          <a:p>
            <a:pPr algn="just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 dirty="0">
              <a:solidFill>
                <a:srgbClr val="FF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</a:t>
            </a:r>
            <a:r>
              <a:rPr kumimoji="1" lang="en-US" altLang="zh-CN" sz="24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OF=0,   </a:t>
            </a:r>
            <a:r>
              <a:rPr kumimoji="1" lang="zh-CN" altLang="en-US" sz="24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同符号数相加，结果符号与其相同，不</a:t>
            </a:r>
            <a:r>
              <a:rPr kumimoji="1" lang="zh-CN" altLang="en-US" sz="24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产生溢出</a:t>
            </a:r>
            <a:r>
              <a:rPr kumimoji="1" lang="zh-CN" altLang="en-US" sz="24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；</a:t>
            </a:r>
            <a:endParaRPr kumimoji="1" lang="zh-CN" altLang="en-US" sz="2400" b="1" dirty="0">
              <a:solidFill>
                <a:srgbClr val="FF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just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 dirty="0">
              <a:solidFill>
                <a:srgbClr val="FF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algn="just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       异号数相加，</a:t>
            </a:r>
            <a:r>
              <a:rPr kumimoji="1" lang="zh-CN" altLang="en-US" sz="24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不可能溢出。</a:t>
            </a: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 dirty="0">
              <a:solidFill>
                <a:srgbClr val="FF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）无符号数</a:t>
            </a:r>
            <a:r>
              <a:rPr kumimoji="1" lang="zh-CN" altLang="en-US" sz="2400" b="1" dirty="0">
                <a:solidFill>
                  <a:srgbClr val="000000"/>
                </a:solidFill>
                <a:latin typeface="宋体" pitchFamily="2" charset="-122"/>
              </a:rPr>
              <a:t>相加时的进位问题</a:t>
            </a: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           </a:t>
            </a:r>
            <a:r>
              <a:rPr kumimoji="1" lang="zh-CN" altLang="en-US" sz="2400" b="1" dirty="0">
                <a:solidFill>
                  <a:srgbClr val="A50021"/>
                </a:solidFill>
                <a:latin typeface="Times New Roman" pitchFamily="18" charset="0"/>
              </a:rPr>
              <a:t>根据</a:t>
            </a:r>
            <a:r>
              <a:rPr kumimoji="1" lang="en-US" altLang="zh-CN" sz="2400" b="1" dirty="0">
                <a:solidFill>
                  <a:srgbClr val="A50021"/>
                </a:solidFill>
                <a:latin typeface="Times New Roman" pitchFamily="18" charset="0"/>
              </a:rPr>
              <a:t>CF= 1</a:t>
            </a:r>
            <a:r>
              <a:rPr kumimoji="1" lang="zh-CN" altLang="en-US" sz="2400" b="1" dirty="0">
                <a:solidFill>
                  <a:srgbClr val="A50021"/>
                </a:solidFill>
                <a:latin typeface="Times New Roman" pitchFamily="18" charset="0"/>
              </a:rPr>
              <a:t>与否</a:t>
            </a:r>
            <a:r>
              <a:rPr kumimoji="1" lang="en-US" altLang="zh-CN" sz="2400" b="1" dirty="0">
                <a:solidFill>
                  <a:srgbClr val="A50021"/>
                </a:solidFill>
                <a:latin typeface="Times New Roman" pitchFamily="18" charset="0"/>
              </a:rPr>
              <a:t>,  </a:t>
            </a:r>
            <a:r>
              <a:rPr kumimoji="1" lang="zh-CN" altLang="en-US" sz="2400" b="1" dirty="0">
                <a:solidFill>
                  <a:srgbClr val="A50021"/>
                </a:solidFill>
                <a:latin typeface="Times New Roman" pitchFamily="18" charset="0"/>
              </a:rPr>
              <a:t>判断无符号数是否产生进位。</a:t>
            </a: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CF=1, 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表示产生进位。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8069227-54C7-440C-9F9D-2C7299D20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753" y="281126"/>
            <a:ext cx="8596668" cy="1320800"/>
          </a:xfrm>
        </p:spPr>
        <p:txBody>
          <a:bodyPr/>
          <a:lstStyle/>
          <a:p>
            <a:r>
              <a:rPr lang="zh-CN" altLang="en-US" dirty="0"/>
              <a:t>课</a:t>
            </a:r>
            <a:r>
              <a:rPr lang="zh-CN" altLang="en-US" dirty="0" smtClean="0"/>
              <a:t>前讨论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0777D2E-E204-4712-9BF0-5F96DEB3A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171" y="1340530"/>
            <a:ext cx="8705831" cy="4836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、请列举你知道的微处理器的体系结构，</a:t>
            </a:r>
            <a:r>
              <a:rPr lang="en-US" altLang="zh-CN" sz="2400" dirty="0" smtClean="0"/>
              <a:t>8088/8086</a:t>
            </a:r>
            <a:r>
              <a:rPr lang="zh-CN" altLang="en-US" sz="2400" dirty="0" smtClean="0"/>
              <a:t>属于哪种？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、堆栈是什么样的数据结构？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、用什么伪指令可以使</a:t>
            </a:r>
            <a:r>
              <a:rPr lang="en-US" altLang="zh-CN" sz="2400" dirty="0" smtClean="0"/>
              <a:t> MOV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LEA </a:t>
            </a:r>
            <a:r>
              <a:rPr lang="zh-CN" altLang="en-US" sz="2400" dirty="0" smtClean="0"/>
              <a:t>指令等价</a:t>
            </a:r>
          </a:p>
          <a:p>
            <a:pPr marL="0" indent="0">
              <a:buNone/>
            </a:pPr>
            <a:r>
              <a:rPr lang="en-US" altLang="zh-CN" sz="2400" dirty="0" smtClean="0"/>
              <a:t>4</a:t>
            </a:r>
            <a:r>
              <a:rPr lang="zh-CN" altLang="en-US" sz="2400" dirty="0" smtClean="0"/>
              <a:t>、请列举</a:t>
            </a:r>
            <a:r>
              <a:rPr lang="en-US" altLang="zh-CN" sz="2400" dirty="0" smtClean="0"/>
              <a:t>1-2</a:t>
            </a:r>
            <a:r>
              <a:rPr lang="zh-CN" altLang="en-US" sz="2400" dirty="0" smtClean="0"/>
              <a:t>条影响条件码的指令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 smtClean="0"/>
              <a:t>5</a:t>
            </a:r>
            <a:r>
              <a:rPr lang="zh-CN" altLang="en-US" sz="2400" dirty="0" smtClean="0"/>
              <a:t>、数据传送类指令中只有两条影响条件码的指令，请列举。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6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经过</a:t>
            </a:r>
            <a:r>
              <a:rPr lang="en-US" altLang="zh-CN" sz="2400" dirty="0" smtClean="0"/>
              <a:t>EMU8086</a:t>
            </a:r>
            <a:r>
              <a:rPr lang="zh-CN" altLang="en-US" sz="2400" dirty="0" smtClean="0"/>
              <a:t>软件的学习和实验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，大概讲讲汇编语言程序的结构有什么特点，或者说说你自己的体会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7</a:t>
            </a:r>
            <a:r>
              <a:rPr lang="zh-CN" altLang="en-US" sz="2400" dirty="0" smtClean="0"/>
              <a:t>、根据自己学习汇编语言的体会，请简单比较汇编语言和高级语言（是否可移植，学习难度，运行效率）</a:t>
            </a:r>
            <a:endParaRPr lang="zh-CN" altLang="zh-CN" sz="2400" dirty="0"/>
          </a:p>
          <a:p>
            <a:endParaRPr lang="zh-CN" altLang="en-US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520229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9FFE88-5D0F-430C-8A08-E0D6BD560555}" type="slidenum">
              <a:rPr lang="zh-CN" altLang="en-US">
                <a:solidFill>
                  <a:srgbClr val="000000"/>
                </a:solidFill>
              </a:rPr>
              <a:pPr/>
              <a:t>20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68642" name="Rectangle 2"/>
          <p:cNvSpPr>
            <a:spLocks noChangeArrowheads="1"/>
          </p:cNvSpPr>
          <p:nvPr/>
        </p:nvSpPr>
        <p:spPr bwMode="auto">
          <a:xfrm>
            <a:off x="1016000" y="609600"/>
            <a:ext cx="10363200" cy="520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3200" b="1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kumimoji="1" lang="zh-CN" altLang="en-US" sz="3200" b="1" dirty="0">
                <a:solidFill>
                  <a:srgbClr val="000000"/>
                </a:solidFill>
                <a:latin typeface="Times New Roman" pitchFamily="18" charset="0"/>
              </a:rPr>
              <a:t>、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itchFamily="18" charset="0"/>
              </a:rPr>
              <a:t>INC  (Increment  by  1  )</a:t>
            </a:r>
            <a:r>
              <a:rPr kumimoji="1" lang="zh-CN" altLang="en-US" sz="3200" b="1" dirty="0">
                <a:solidFill>
                  <a:srgbClr val="000000"/>
                </a:solidFill>
                <a:latin typeface="Times New Roman" pitchFamily="18" charset="0"/>
              </a:rPr>
              <a:t>加  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kumimoji="1" lang="zh-CN" altLang="en-US" sz="3200" b="1" dirty="0">
                <a:solidFill>
                  <a:srgbClr val="000000"/>
                </a:solidFill>
                <a:latin typeface="Times New Roman" pitchFamily="18" charset="0"/>
              </a:rPr>
              <a:t>指令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32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格式：   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INC	 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dest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；（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B/W)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，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dest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)←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dest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）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+1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	   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dest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:  </a:t>
            </a:r>
            <a:r>
              <a:rPr kumimoji="1" lang="zh-CN" altLang="en-US" sz="24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寄存器、存储器。不能是段寄存器。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4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功能：对指定的目标操作数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+1 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 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操作数单元。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用途：用于在循环程序中修改地址指针和循环次数。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标志位影响情况：影响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SF,ZF,AF,PF,OF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		        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不影响</a:t>
            </a: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CF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E96CF6-0D6E-437C-97E9-3202779BCB43}" type="slidenum">
              <a:rPr lang="zh-CN" altLang="en-US">
                <a:solidFill>
                  <a:srgbClr val="000000"/>
                </a:solidFill>
              </a:rPr>
              <a:pPr/>
              <a:t>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69666" name="Rectangle 2"/>
          <p:cNvSpPr>
            <a:spLocks noChangeArrowheads="1"/>
          </p:cNvSpPr>
          <p:nvPr/>
        </p:nvSpPr>
        <p:spPr bwMode="auto">
          <a:xfrm>
            <a:off x="334437" y="1219201"/>
            <a:ext cx="11451167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操作数类型：可以是寄存器，存储器。不能是段寄存器。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例：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        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INC    DL			;  8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位寄存器＋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         INC    SI			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；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16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位寄存器＋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         INC    BYTE  PTR  [BX][SI] 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；存储器＋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（字节操作）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        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INC    WORD  PTR  [DI]	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；存储器＋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（字操作）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000000"/>
              </a:solidFill>
              <a:latin typeface="Times New Roman" pitchFamily="18" charset="0"/>
            </a:endParaRP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         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</a:rPr>
              <a:t>INC     DS			;  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</a:rPr>
              <a:t>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1D1C49-D574-49A1-8595-79F83464E25C}" type="slidenum">
              <a:rPr lang="zh-CN" altLang="en-US">
                <a:solidFill>
                  <a:srgbClr val="000000"/>
                </a:solidFill>
              </a:rPr>
              <a:pPr/>
              <a:t>22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406400" y="685803"/>
            <a:ext cx="11480800" cy="4302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      </a:t>
            </a:r>
            <a:r>
              <a:rPr kumimoji="1" lang="zh-CN" altLang="en-US" sz="2400" b="1" smtClean="0">
                <a:solidFill>
                  <a:srgbClr val="0000FF"/>
                </a:solidFill>
                <a:latin typeface="Times New Roman" pitchFamily="18" charset="0"/>
              </a:rPr>
              <a:t>十进制调整指令</a:t>
            </a:r>
          </a:p>
          <a:p>
            <a:pPr defTabSz="914400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smtClean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计算机不但能进行二进制运算，还能进行十进制运算。进行十进制运算时，首先将十进制数据编码为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BCD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码，然后用二进制算术运算指令进行运算，之后再进行十进制调整，即可得正确的十进制结果。</a:t>
            </a:r>
          </a:p>
          <a:p>
            <a:pPr defTabSz="914400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         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BCD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码有两种存储格式：压缩和非压缩。压缩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BCD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码指每个字节存储两个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BCD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码；非压缩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BCD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码指每个字节存储一个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BCD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码，其中低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位存储数字的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BCD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码，高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位为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。数字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～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的</a:t>
            </a: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</a:rPr>
              <a:t>ASCII</a:t>
            </a:r>
            <a:r>
              <a:rPr kumimoji="1" lang="zh-CN" altLang="en-US" sz="2400" b="1" smtClean="0">
                <a:solidFill>
                  <a:srgbClr val="0000FF"/>
                </a:solidFill>
                <a:latin typeface="Times New Roman" pitchFamily="18" charset="0"/>
              </a:rPr>
              <a:t>码是一种准非压缩</a:t>
            </a: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</a:rPr>
              <a:t>BCD</a:t>
            </a:r>
            <a:r>
              <a:rPr kumimoji="1" lang="zh-CN" altLang="en-US" sz="2400" b="1" smtClean="0">
                <a:solidFill>
                  <a:srgbClr val="0000FF"/>
                </a:solidFill>
                <a:latin typeface="Times New Roman" pitchFamily="18" charset="0"/>
              </a:rPr>
              <a:t>码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，即低四位为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BCD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值，高四位有数值，处理掉高四位的数值即为非压缩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BCD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码。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BAA16D-51B0-44D0-92A6-FCB3A49309AA}" type="slidenum">
              <a:rPr lang="zh-CN" altLang="en-US">
                <a:solidFill>
                  <a:srgbClr val="000000"/>
                </a:solidFill>
              </a:rPr>
              <a:pPr/>
              <a:t>23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355600" y="609600"/>
            <a:ext cx="11480800" cy="3391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3200" b="1" smtClean="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kumimoji="1" lang="zh-CN" altLang="en-US" sz="3200" b="1" smtClean="0">
                <a:solidFill>
                  <a:srgbClr val="000000"/>
                </a:solidFill>
                <a:latin typeface="Times New Roman" pitchFamily="18" charset="0"/>
              </a:rPr>
              <a:t>、</a:t>
            </a:r>
            <a:r>
              <a:rPr kumimoji="1" lang="en-US" altLang="zh-CN" sz="3200" b="1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1" lang="en-US" altLang="zh-CN" sz="3200" b="1" smtClean="0">
                <a:solidFill>
                  <a:srgbClr val="000000"/>
                </a:solidFill>
                <a:latin typeface="Times New Roman" pitchFamily="18" charset="0"/>
              </a:rPr>
              <a:t>DAA</a:t>
            </a:r>
            <a:r>
              <a:rPr kumimoji="1" lang="zh-CN" altLang="en-US" sz="3200" b="1" smtClean="0">
                <a:solidFill>
                  <a:srgbClr val="000000"/>
                </a:solidFill>
                <a:latin typeface="Times New Roman" pitchFamily="18" charset="0"/>
              </a:rPr>
              <a:t>：</a:t>
            </a:r>
            <a:r>
              <a:rPr kumimoji="1" lang="en-US" altLang="zh-CN" sz="3200" b="1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zh-CN" altLang="en-US" sz="3200" b="1" smtClean="0">
                <a:solidFill>
                  <a:srgbClr val="000000"/>
                </a:solidFill>
                <a:latin typeface="Times New Roman" pitchFamily="18" charset="0"/>
              </a:rPr>
              <a:t>压缩的</a:t>
            </a:r>
            <a:r>
              <a:rPr kumimoji="1" lang="en-US" altLang="zh-CN" sz="3200" b="1" smtClean="0">
                <a:solidFill>
                  <a:srgbClr val="000000"/>
                </a:solidFill>
                <a:latin typeface="Times New Roman" pitchFamily="18" charset="0"/>
              </a:rPr>
              <a:t>BCD</a:t>
            </a:r>
            <a:r>
              <a:rPr kumimoji="1" lang="zh-CN" altLang="en-US" sz="3200" b="1" smtClean="0">
                <a:solidFill>
                  <a:srgbClr val="000000"/>
                </a:solidFill>
                <a:latin typeface="Times New Roman" pitchFamily="18" charset="0"/>
              </a:rPr>
              <a:t>码加法调整指令</a:t>
            </a:r>
          </a:p>
          <a:p>
            <a:pPr defTabSz="914400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        格式：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 DAA</a:t>
            </a:r>
          </a:p>
          <a:p>
            <a:pPr defTabSz="914400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执行的操作：调整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(AL)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中的二进制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BCD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码的和。调整方法如下：</a:t>
            </a:r>
          </a:p>
          <a:p>
            <a:pPr defTabSz="914400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        若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AF=1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或者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(AL)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的低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位是在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AH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～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FH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之间，则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(AL)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加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06H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，且自动置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AF=1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；</a:t>
            </a:r>
          </a:p>
          <a:p>
            <a:pPr defTabSz="914400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        若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CF=1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或者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(AL)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的高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位是在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AH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～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FH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之间，则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(AL)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加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60H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，且自动置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CF=1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9B3A5A-5FB3-4D77-8C2E-6B5F5533482B}" type="slidenum">
              <a:rPr lang="zh-CN" altLang="en-US">
                <a:solidFill>
                  <a:srgbClr val="000000"/>
                </a:solidFill>
              </a:rPr>
              <a:pPr/>
              <a:t>24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6019" name="Text Box 2"/>
          <p:cNvSpPr txBox="1">
            <a:spLocks noChangeArrowheads="1"/>
          </p:cNvSpPr>
          <p:nvPr/>
        </p:nvSpPr>
        <p:spPr bwMode="auto">
          <a:xfrm>
            <a:off x="508000" y="762001"/>
            <a:ext cx="11379200" cy="245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 fontAlgn="base">
              <a:lnSpc>
                <a:spcPct val="1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smtClean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说明：</a:t>
            </a:r>
          </a:p>
          <a:p>
            <a:pPr defTabSz="914400" fontAlgn="base">
              <a:lnSpc>
                <a:spcPct val="1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        ① 本条指令对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PSW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中的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OF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标志无定义，会影响所有其他标志位。</a:t>
            </a:r>
          </a:p>
          <a:p>
            <a:pPr defTabSz="914400" fontAlgn="base">
              <a:lnSpc>
                <a:spcPct val="1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         ② 使用本条指令之前，需将十进制数先用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ADD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或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ADC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指令相加，和存入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AL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中。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BAD313-6D38-4BD6-AF8B-FD922631E34D}" type="slidenum">
              <a:rPr lang="zh-CN" altLang="en-US">
                <a:solidFill>
                  <a:srgbClr val="000000"/>
                </a:solidFill>
              </a:rPr>
              <a:pPr/>
              <a:t>25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7043" name="Text Box 2"/>
          <p:cNvSpPr txBox="1">
            <a:spLocks noChangeArrowheads="1"/>
          </p:cNvSpPr>
          <p:nvPr/>
        </p:nvSpPr>
        <p:spPr bwMode="auto">
          <a:xfrm>
            <a:off x="285751" y="428625"/>
            <a:ext cx="11480800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 smtClean="0">
                <a:solidFill>
                  <a:srgbClr val="000000"/>
                </a:solidFill>
                <a:latin typeface="Times New Roman" pitchFamily="18" charset="0"/>
              </a:rPr>
              <a:t>例：</a:t>
            </a:r>
            <a:r>
              <a:rPr kumimoji="1" lang="en-US" altLang="zh-CN" sz="3200" b="1" smtClean="0">
                <a:solidFill>
                  <a:srgbClr val="000000"/>
                </a:solidFill>
                <a:latin typeface="Times New Roman" pitchFamily="18" charset="0"/>
              </a:rPr>
              <a:t>34+56=</a:t>
            </a:r>
            <a:r>
              <a:rPr kumimoji="1" lang="zh-CN" altLang="en-US" sz="3200" b="1" smtClean="0">
                <a:solidFill>
                  <a:srgbClr val="000000"/>
                </a:solidFill>
                <a:latin typeface="Times New Roman" pitchFamily="18" charset="0"/>
              </a:rPr>
              <a:t>？</a:t>
            </a:r>
          </a:p>
          <a:p>
            <a:pPr defTabSz="914400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                 MOV AL, 34</a:t>
            </a:r>
          </a:p>
          <a:p>
            <a:pPr defTabSz="914400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                 MOV BL, 56</a:t>
            </a:r>
          </a:p>
          <a:p>
            <a:pPr defTabSz="914400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                  ADD  AL, BL</a:t>
            </a:r>
          </a:p>
          <a:p>
            <a:pPr defTabSz="914400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                  DAA</a:t>
            </a:r>
          </a:p>
        </p:txBody>
      </p:sp>
      <p:cxnSp>
        <p:nvCxnSpPr>
          <p:cNvPr id="87044" name="直接连接符 4"/>
          <p:cNvCxnSpPr>
            <a:cxnSpLocks noChangeShapeType="1"/>
          </p:cNvCxnSpPr>
          <p:nvPr/>
        </p:nvCxnSpPr>
        <p:spPr bwMode="auto">
          <a:xfrm>
            <a:off x="2381254" y="5286375"/>
            <a:ext cx="2000249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7045" name="矩形 5"/>
          <p:cNvSpPr>
            <a:spLocks noChangeArrowheads="1"/>
          </p:cNvSpPr>
          <p:nvPr/>
        </p:nvSpPr>
        <p:spPr bwMode="auto">
          <a:xfrm>
            <a:off x="2000254" y="4000500"/>
            <a:ext cx="8858249" cy="256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b="1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00110100                                      10001010         </a:t>
            </a:r>
          </a:p>
          <a:p>
            <a:pPr defTabSz="914400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+  01010110          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调整              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 +  00000110</a:t>
            </a:r>
          </a:p>
          <a:p>
            <a:pPr defTabSz="914400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    10001010                                     10010000</a:t>
            </a:r>
          </a:p>
          <a:p>
            <a:pPr defTabSz="914400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               A                                   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十进制的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90  </a:t>
            </a:r>
            <a:endParaRPr lang="zh-CN" altLang="en-US" sz="2400" smtClean="0">
              <a:solidFill>
                <a:srgbClr val="000000"/>
              </a:solidFill>
            </a:endParaRPr>
          </a:p>
        </p:txBody>
      </p:sp>
      <p:cxnSp>
        <p:nvCxnSpPr>
          <p:cNvPr id="87046" name="直接箭头连接符 11"/>
          <p:cNvCxnSpPr>
            <a:cxnSpLocks noChangeShapeType="1"/>
          </p:cNvCxnSpPr>
          <p:nvPr/>
        </p:nvCxnSpPr>
        <p:spPr bwMode="auto">
          <a:xfrm rot="5400000">
            <a:off x="3537219" y="5963976"/>
            <a:ext cx="357187" cy="211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7047" name="直接箭头连接符 15"/>
          <p:cNvCxnSpPr>
            <a:cxnSpLocks noChangeShapeType="1"/>
          </p:cNvCxnSpPr>
          <p:nvPr/>
        </p:nvCxnSpPr>
        <p:spPr bwMode="auto">
          <a:xfrm>
            <a:off x="5143500" y="5214943"/>
            <a:ext cx="11430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7048" name="直接连接符 17"/>
          <p:cNvCxnSpPr>
            <a:cxnSpLocks noChangeShapeType="1"/>
          </p:cNvCxnSpPr>
          <p:nvPr/>
        </p:nvCxnSpPr>
        <p:spPr bwMode="auto">
          <a:xfrm>
            <a:off x="7620003" y="5286375"/>
            <a:ext cx="20955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7049" name="TextBox 18"/>
          <p:cNvSpPr txBox="1">
            <a:spLocks noChangeArrowheads="1"/>
          </p:cNvSpPr>
          <p:nvPr/>
        </p:nvSpPr>
        <p:spPr bwMode="auto">
          <a:xfrm>
            <a:off x="571503" y="4071938"/>
            <a:ext cx="13335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分析：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660CEE-62EE-47BD-A08B-8B34D6B8611C}" type="slidenum">
              <a:rPr lang="zh-CN" altLang="en-US">
                <a:solidFill>
                  <a:srgbClr val="000000"/>
                </a:solidFill>
              </a:rPr>
              <a:pPr/>
              <a:t>26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8067" name="Text Box 2"/>
          <p:cNvSpPr txBox="1">
            <a:spLocks noChangeArrowheads="1"/>
          </p:cNvSpPr>
          <p:nvPr/>
        </p:nvSpPr>
        <p:spPr bwMode="auto">
          <a:xfrm>
            <a:off x="508000" y="457203"/>
            <a:ext cx="113792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1" lang="en-US" altLang="zh-CN" sz="3200" b="1" smtClean="0">
                <a:solidFill>
                  <a:srgbClr val="000000"/>
                </a:solidFill>
                <a:latin typeface="Times New Roman" pitchFamily="18" charset="0"/>
              </a:rPr>
              <a:t>5</a:t>
            </a:r>
            <a:r>
              <a:rPr kumimoji="1" lang="zh-CN" altLang="en-US" sz="3200" b="1" smtClean="0">
                <a:solidFill>
                  <a:srgbClr val="000000"/>
                </a:solidFill>
                <a:latin typeface="Times New Roman" pitchFamily="18" charset="0"/>
              </a:rPr>
              <a:t>、</a:t>
            </a:r>
            <a:r>
              <a:rPr kumimoji="1" lang="en-US" altLang="zh-CN" sz="3200" b="1" smtClean="0">
                <a:solidFill>
                  <a:srgbClr val="000000"/>
                </a:solidFill>
                <a:latin typeface="Times New Roman" pitchFamily="18" charset="0"/>
              </a:rPr>
              <a:t> AAA</a:t>
            </a:r>
            <a:r>
              <a:rPr kumimoji="1" lang="zh-CN" altLang="en-US" sz="3200" b="1" smtClean="0">
                <a:solidFill>
                  <a:srgbClr val="000000"/>
                </a:solidFill>
                <a:latin typeface="Times New Roman" pitchFamily="18" charset="0"/>
              </a:rPr>
              <a:t>：非压缩的</a:t>
            </a:r>
            <a:r>
              <a:rPr kumimoji="1" lang="en-US" altLang="zh-CN" sz="3200" b="1" smtClean="0">
                <a:solidFill>
                  <a:srgbClr val="000000"/>
                </a:solidFill>
                <a:latin typeface="Times New Roman" pitchFamily="18" charset="0"/>
              </a:rPr>
              <a:t>BCD</a:t>
            </a:r>
            <a:r>
              <a:rPr kumimoji="1" lang="zh-CN" altLang="en-US" sz="3200" b="1" smtClean="0">
                <a:solidFill>
                  <a:srgbClr val="000000"/>
                </a:solidFill>
                <a:latin typeface="Times New Roman" pitchFamily="18" charset="0"/>
              </a:rPr>
              <a:t>码加法调整指令</a:t>
            </a:r>
          </a:p>
          <a:p>
            <a:pPr defTabSz="91440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        格式：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AAA</a:t>
            </a:r>
          </a:p>
          <a:p>
            <a:pPr defTabSz="91440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执行的操作：调整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(AL)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中的和，其中和是非压缩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BCD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码或准非压缩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BCD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格式。</a:t>
            </a:r>
          </a:p>
          <a:p>
            <a:pPr defTabSz="91440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        调整步骤：</a:t>
            </a:r>
          </a:p>
          <a:p>
            <a:pPr defTabSz="91440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         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(1) 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若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AF=1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或者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(AL)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的低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位在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AH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～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FH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之间，则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(AL)+06H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(AH)←(AH)+1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，置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AF=1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  <a:p>
            <a:pPr defTabSz="91440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         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(2) 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清除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(AL)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的高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位，</a:t>
            </a: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</a:rPr>
              <a:t>AX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中即为非压缩的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BCD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码。</a:t>
            </a:r>
          </a:p>
          <a:p>
            <a:pPr defTabSz="91440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         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(3)  CF←AF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6D7E49-248C-4B2C-ABFB-48BCFEA02F0F}" type="slidenum">
              <a:rPr lang="zh-CN" altLang="en-US">
                <a:solidFill>
                  <a:srgbClr val="000000"/>
                </a:solidFill>
              </a:rPr>
              <a:pPr/>
              <a:t>27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9091" name="Text Box 2"/>
          <p:cNvSpPr txBox="1">
            <a:spLocks noChangeArrowheads="1"/>
          </p:cNvSpPr>
          <p:nvPr/>
        </p:nvSpPr>
        <p:spPr bwMode="auto">
          <a:xfrm>
            <a:off x="334433" y="692151"/>
            <a:ext cx="11669184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说明：</a:t>
            </a:r>
          </a:p>
          <a:p>
            <a:pPr defTabSz="914400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① 本条指令除影响</a:t>
            </a: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</a:rPr>
              <a:t>AF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和</a:t>
            </a: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</a:rPr>
              <a:t>CF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标志位外，对其余标志位均无定义。</a:t>
            </a:r>
          </a:p>
          <a:p>
            <a:pPr defTabSz="914400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② 使用本条指令前，先将非压缩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BCD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码的和存入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AL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中。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757C2C-FC85-4948-A34A-EC5F69360979}" type="slidenum">
              <a:rPr lang="zh-CN" altLang="en-US">
                <a:solidFill>
                  <a:srgbClr val="000000"/>
                </a:solidFill>
              </a:rPr>
              <a:pPr/>
              <a:t>28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0115" name="Text Box 2"/>
          <p:cNvSpPr txBox="1">
            <a:spLocks noChangeArrowheads="1"/>
          </p:cNvSpPr>
          <p:nvPr/>
        </p:nvSpPr>
        <p:spPr bwMode="auto">
          <a:xfrm>
            <a:off x="285751" y="428628"/>
            <a:ext cx="11480800" cy="286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例：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 9</a:t>
            </a:r>
            <a:r>
              <a:rPr kumimoji="1"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的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ASCII </a:t>
            </a:r>
            <a:r>
              <a:rPr kumimoji="1"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与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 9</a:t>
            </a:r>
            <a:r>
              <a:rPr kumimoji="1"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的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ASCII</a:t>
            </a:r>
            <a:r>
              <a:rPr kumimoji="1"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相加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kumimoji="1"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求出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ASCII</a:t>
            </a:r>
            <a:r>
              <a:rPr kumimoji="1"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码的和。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kumimoji="1" lang="zh-CN" altLang="en-US" sz="2800" b="1" smtClean="0">
              <a:solidFill>
                <a:srgbClr val="000000"/>
              </a:solidFill>
              <a:latin typeface="Times New Roman" pitchFamily="18" charset="0"/>
            </a:endParaRP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000000"/>
                </a:solidFill>
                <a:latin typeface="Times New Roman" pitchFamily="18" charset="0"/>
              </a:rPr>
              <a:t>                    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MOV  AL , 39H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                 ADD AL, 39H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                 AAA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                 ADD AX, 3030H</a:t>
            </a:r>
          </a:p>
        </p:txBody>
      </p:sp>
      <p:cxnSp>
        <p:nvCxnSpPr>
          <p:cNvPr id="90116" name="直接连接符 4"/>
          <p:cNvCxnSpPr>
            <a:cxnSpLocks noChangeShapeType="1"/>
          </p:cNvCxnSpPr>
          <p:nvPr/>
        </p:nvCxnSpPr>
        <p:spPr bwMode="auto">
          <a:xfrm>
            <a:off x="1619254" y="5286375"/>
            <a:ext cx="2000249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0117" name="矩形 5"/>
          <p:cNvSpPr>
            <a:spLocks noChangeArrowheads="1"/>
          </p:cNvSpPr>
          <p:nvPr/>
        </p:nvSpPr>
        <p:spPr bwMode="auto">
          <a:xfrm>
            <a:off x="1428751" y="4071943"/>
            <a:ext cx="10096500" cy="25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b="1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00111001                     01110010             AH       AH+1</a:t>
            </a:r>
          </a:p>
          <a:p>
            <a:pPr defTabSz="914400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+  00111001    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调整 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   +  00000110              AH=1</a:t>
            </a:r>
          </a:p>
          <a:p>
            <a:pPr defTabSz="914400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    01110010                     01111000              AL=8</a:t>
            </a:r>
          </a:p>
          <a:p>
            <a:pPr defTabSz="914400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           AF=1                    00001000        AX=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十进制的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18  </a:t>
            </a:r>
            <a:endParaRPr lang="zh-CN" altLang="en-US" sz="2400" smtClean="0">
              <a:solidFill>
                <a:srgbClr val="000000"/>
              </a:solidFill>
            </a:endParaRPr>
          </a:p>
        </p:txBody>
      </p:sp>
      <p:cxnSp>
        <p:nvCxnSpPr>
          <p:cNvPr id="90118" name="直接箭头连接符 11"/>
          <p:cNvCxnSpPr>
            <a:cxnSpLocks noChangeShapeType="1"/>
          </p:cNvCxnSpPr>
          <p:nvPr/>
        </p:nvCxnSpPr>
        <p:spPr bwMode="auto">
          <a:xfrm rot="5400000">
            <a:off x="2870468" y="5963976"/>
            <a:ext cx="357187" cy="211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90119" name="直接箭头连接符 15"/>
          <p:cNvCxnSpPr>
            <a:cxnSpLocks noChangeShapeType="1"/>
          </p:cNvCxnSpPr>
          <p:nvPr/>
        </p:nvCxnSpPr>
        <p:spPr bwMode="auto">
          <a:xfrm>
            <a:off x="3905251" y="5214943"/>
            <a:ext cx="11430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90120" name="直接连接符 17"/>
          <p:cNvCxnSpPr>
            <a:cxnSpLocks noChangeShapeType="1"/>
          </p:cNvCxnSpPr>
          <p:nvPr/>
        </p:nvCxnSpPr>
        <p:spPr bwMode="auto">
          <a:xfrm>
            <a:off x="5524503" y="5286375"/>
            <a:ext cx="20955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0121" name="TextBox 8"/>
          <p:cNvSpPr txBox="1">
            <a:spLocks noChangeArrowheads="1"/>
          </p:cNvSpPr>
          <p:nvPr/>
        </p:nvSpPr>
        <p:spPr bwMode="auto">
          <a:xfrm>
            <a:off x="381003" y="3500438"/>
            <a:ext cx="13335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分析：</a:t>
            </a:r>
          </a:p>
        </p:txBody>
      </p:sp>
      <p:sp>
        <p:nvSpPr>
          <p:cNvPr id="90122" name="TextBox 9"/>
          <p:cNvSpPr txBox="1">
            <a:spLocks noChangeArrowheads="1"/>
          </p:cNvSpPr>
          <p:nvPr/>
        </p:nvSpPr>
        <p:spPr bwMode="auto">
          <a:xfrm>
            <a:off x="2190751" y="3571880"/>
            <a:ext cx="2667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00"/>
                </a:solidFill>
              </a:rPr>
              <a:t>AL</a:t>
            </a:r>
            <a:r>
              <a:rPr lang="zh-CN" altLang="en-US" sz="2400" b="1" smtClean="0">
                <a:solidFill>
                  <a:srgbClr val="000000"/>
                </a:solidFill>
              </a:rPr>
              <a:t>的调整：</a:t>
            </a:r>
          </a:p>
        </p:txBody>
      </p:sp>
      <p:sp>
        <p:nvSpPr>
          <p:cNvPr id="90123" name="TextBox 10"/>
          <p:cNvSpPr txBox="1">
            <a:spLocks noChangeArrowheads="1"/>
          </p:cNvSpPr>
          <p:nvPr/>
        </p:nvSpPr>
        <p:spPr bwMode="auto">
          <a:xfrm>
            <a:off x="8572500" y="3571880"/>
            <a:ext cx="2667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00"/>
                </a:solidFill>
              </a:rPr>
              <a:t>AH</a:t>
            </a:r>
            <a:r>
              <a:rPr lang="zh-CN" altLang="en-US" sz="2400" b="1" smtClean="0">
                <a:solidFill>
                  <a:srgbClr val="000000"/>
                </a:solidFill>
              </a:rPr>
              <a:t>的调整：</a:t>
            </a:r>
          </a:p>
        </p:txBody>
      </p:sp>
      <p:cxnSp>
        <p:nvCxnSpPr>
          <p:cNvPr id="90124" name="直接箭头连接符 16"/>
          <p:cNvCxnSpPr>
            <a:cxnSpLocks noChangeShapeType="1"/>
          </p:cNvCxnSpPr>
          <p:nvPr/>
        </p:nvCxnSpPr>
        <p:spPr bwMode="auto">
          <a:xfrm rot="10800000">
            <a:off x="9239254" y="4357693"/>
            <a:ext cx="476249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90125" name="直接箭头连接符 19"/>
          <p:cNvCxnSpPr>
            <a:cxnSpLocks noChangeShapeType="1"/>
          </p:cNvCxnSpPr>
          <p:nvPr/>
        </p:nvCxnSpPr>
        <p:spPr bwMode="auto">
          <a:xfrm rot="5400000">
            <a:off x="6299468" y="6037001"/>
            <a:ext cx="357187" cy="211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9552F1-ABF8-446A-A6B4-F715A1CF62B3}" type="slidenum">
              <a:rPr lang="zh-CN" altLang="en-US">
                <a:solidFill>
                  <a:srgbClr val="000000"/>
                </a:solidFill>
              </a:rPr>
              <a:pPr/>
              <a:t>29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1139" name="Rectangle 2"/>
          <p:cNvSpPr>
            <a:spLocks noChangeArrowheads="1"/>
          </p:cNvSpPr>
          <p:nvPr/>
        </p:nvSpPr>
        <p:spPr bwMode="auto">
          <a:xfrm>
            <a:off x="406400" y="685804"/>
            <a:ext cx="11379200" cy="5663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 smtClean="0">
                <a:solidFill>
                  <a:srgbClr val="000000"/>
                </a:solidFill>
                <a:latin typeface="Times New Roman" pitchFamily="18" charset="0"/>
              </a:rPr>
              <a:t>（二）减法指令（</a:t>
            </a:r>
            <a:r>
              <a:rPr kumimoji="1" lang="en-US" altLang="zh-CN" sz="3200" b="1" smtClean="0">
                <a:solidFill>
                  <a:srgbClr val="000000"/>
                </a:solidFill>
                <a:latin typeface="Times New Roman" pitchFamily="18" charset="0"/>
              </a:rPr>
              <a:t>Subtraction)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            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8088</a:t>
            </a:r>
            <a:r>
              <a:rPr kumimoji="1"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有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  <a:r>
              <a:rPr kumimoji="1"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条减法指令 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、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SUB(Subtraction)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减法指令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、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SBB(Subtraction  with  borrow)</a:t>
            </a:r>
            <a:r>
              <a:rPr kumimoji="1" lang="zh-CN" altLang="en-US" sz="2400" b="1" smtClean="0">
                <a:solidFill>
                  <a:srgbClr val="000000"/>
                </a:solidFill>
                <a:latin typeface="宋体" pitchFamily="2" charset="-122"/>
              </a:rPr>
              <a:t>带进位减法指令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、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DEC(Decrement   by  1  )  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减 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1  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指令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、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NEG(Negate) 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求补指令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5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、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CMP(Compare)  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比较指令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FF00FF"/>
                </a:solidFill>
                <a:latin typeface="Times New Roman" pitchFamily="18" charset="0"/>
              </a:rPr>
              <a:t>6</a:t>
            </a:r>
            <a:r>
              <a:rPr kumimoji="1" lang="zh-CN" altLang="en-US" sz="2400" b="1" smtClean="0">
                <a:solidFill>
                  <a:srgbClr val="FF00FF"/>
                </a:solidFill>
                <a:latin typeface="Times New Roman" pitchFamily="18" charset="0"/>
              </a:rPr>
              <a:t>、</a:t>
            </a:r>
            <a:r>
              <a:rPr kumimoji="1" lang="en-US" altLang="zh-CN" sz="2400" b="1" smtClean="0">
                <a:solidFill>
                  <a:srgbClr val="FF00FF"/>
                </a:solidFill>
                <a:latin typeface="Times New Roman" pitchFamily="18" charset="0"/>
              </a:rPr>
              <a:t>AAS(ASCII  adjust  for   subtraction)</a:t>
            </a:r>
            <a:r>
              <a:rPr kumimoji="1" lang="zh-CN" altLang="en-US" sz="2400" b="1" smtClean="0">
                <a:solidFill>
                  <a:srgbClr val="FF00FF"/>
                </a:solidFill>
                <a:latin typeface="Times New Roman" pitchFamily="18" charset="0"/>
              </a:rPr>
              <a:t>减法</a:t>
            </a:r>
            <a:r>
              <a:rPr kumimoji="1" lang="en-US" altLang="zh-CN" sz="2400" b="1" smtClean="0">
                <a:solidFill>
                  <a:srgbClr val="FF00FF"/>
                </a:solidFill>
                <a:latin typeface="Times New Roman" pitchFamily="18" charset="0"/>
              </a:rPr>
              <a:t>ASCII</a:t>
            </a:r>
            <a:r>
              <a:rPr kumimoji="1" lang="zh-CN" altLang="en-US" sz="2400" b="1" smtClean="0">
                <a:solidFill>
                  <a:srgbClr val="FF00FF"/>
                </a:solidFill>
                <a:latin typeface="Times New Roman" pitchFamily="18" charset="0"/>
              </a:rPr>
              <a:t>调整指令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FF00FF"/>
                </a:solidFill>
                <a:latin typeface="Times New Roman" pitchFamily="18" charset="0"/>
              </a:rPr>
              <a:t>7</a:t>
            </a:r>
            <a:r>
              <a:rPr kumimoji="1" lang="zh-CN" altLang="en-US" sz="2400" b="1" smtClean="0">
                <a:solidFill>
                  <a:srgbClr val="FF00FF"/>
                </a:solidFill>
                <a:latin typeface="Times New Roman" pitchFamily="18" charset="0"/>
              </a:rPr>
              <a:t>、</a:t>
            </a:r>
            <a:r>
              <a:rPr kumimoji="1" lang="en-US" altLang="zh-CN" sz="2400" b="1" smtClean="0">
                <a:solidFill>
                  <a:srgbClr val="FF00FF"/>
                </a:solidFill>
                <a:latin typeface="Times New Roman" pitchFamily="18" charset="0"/>
              </a:rPr>
              <a:t>DAS(Decimal  adjust  for   subtraction)</a:t>
            </a:r>
            <a:r>
              <a:rPr kumimoji="1" lang="zh-CN" altLang="en-US" sz="2400" b="1" smtClean="0">
                <a:solidFill>
                  <a:srgbClr val="FF00FF"/>
                </a:solidFill>
                <a:latin typeface="Times New Roman" pitchFamily="18" charset="0"/>
              </a:rPr>
              <a:t>减法十进制调整指令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zh-CN" altLang="en-US" sz="2400" b="1" smtClean="0">
              <a:solidFill>
                <a:srgbClr val="FF00F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638DB7-3853-43B4-A1F9-AB9DDFC05329}" type="slidenum">
              <a:rPr lang="zh-CN" altLang="en-US">
                <a:solidFill>
                  <a:srgbClr val="000000"/>
                </a:solidFill>
              </a:rPr>
              <a:pPr/>
              <a:t>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51234" name="Rectangle 2"/>
          <p:cNvSpPr>
            <a:spLocks noChangeArrowheads="1"/>
          </p:cNvSpPr>
          <p:nvPr/>
        </p:nvSpPr>
        <p:spPr bwMode="auto">
          <a:xfrm>
            <a:off x="508000" y="381000"/>
            <a:ext cx="11379200" cy="615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二．	</a:t>
            </a:r>
            <a:r>
              <a:rPr kumimoji="1" lang="zh-CN" altLang="en-US" sz="2800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算术运算指令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Arithmetic)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内容：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    </a:t>
            </a: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8086/8088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提供加、减、乘、除、转换五种基本算术操作</a:t>
            </a: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;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  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利用十进制调整指令和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ASCII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调整指令对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BCD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码表示的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      十进制数进行算术运算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；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    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对带符号数与无符号数进行乘、除运算。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（一）加法指令（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Addition)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（二）减法指令（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Subtraction)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（三）乘法指令（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Multiplication)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（四）除法指令（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Division)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（五）转换指令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072416-F356-4ECD-AE0A-0093B453AA47}" type="slidenum">
              <a:rPr lang="zh-CN" altLang="en-US">
                <a:solidFill>
                  <a:srgbClr val="000000"/>
                </a:solidFill>
              </a:rPr>
              <a:pPr/>
              <a:t>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71714" name="Rectangle 2"/>
          <p:cNvSpPr>
            <a:spLocks noChangeArrowheads="1"/>
          </p:cNvSpPr>
          <p:nvPr/>
        </p:nvSpPr>
        <p:spPr bwMode="auto">
          <a:xfrm>
            <a:off x="812800" y="304805"/>
            <a:ext cx="10871200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3333FF"/>
                </a:solidFill>
                <a:latin typeface="Times New Roman" pitchFamily="18" charset="0"/>
              </a:rPr>
              <a:t>1</a:t>
            </a:r>
            <a:r>
              <a:rPr kumimoji="1" lang="zh-CN" altLang="en-US" sz="2400" b="1" dirty="0">
                <a:solidFill>
                  <a:srgbClr val="3333FF"/>
                </a:solidFill>
                <a:latin typeface="Times New Roman" pitchFamily="18" charset="0"/>
              </a:rPr>
              <a:t>、</a:t>
            </a:r>
            <a:r>
              <a:rPr kumimoji="1" lang="en-US" altLang="zh-CN" sz="2400" b="1" dirty="0">
                <a:solidFill>
                  <a:srgbClr val="3333FF"/>
                </a:solidFill>
                <a:latin typeface="Times New Roman" pitchFamily="18" charset="0"/>
              </a:rPr>
              <a:t>SUB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(Subtraction)</a:t>
            </a:r>
            <a:r>
              <a:rPr kumimoji="1" lang="zh-CN" altLang="en-US" sz="2400" b="1" dirty="0">
                <a:solidFill>
                  <a:srgbClr val="3333FF"/>
                </a:solidFill>
                <a:latin typeface="Times New Roman" pitchFamily="18" charset="0"/>
              </a:rPr>
              <a:t>减法指令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格式：：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SUB 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dest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src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；（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dest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）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←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dest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）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src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）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kumimoji="1" lang="en-US" altLang="zh-CN" sz="2400" b="1" dirty="0" err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Src</a:t>
            </a:r>
            <a:r>
              <a:rPr kumimoji="1" lang="zh-CN" altLang="en-US" sz="24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：立即数，寄存器，存储器。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</a:t>
            </a:r>
            <a:r>
              <a:rPr kumimoji="1" lang="en-US" altLang="zh-CN" sz="2400" b="1" dirty="0" err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Dest</a:t>
            </a:r>
            <a:r>
              <a:rPr kumimoji="1" lang="zh-CN" altLang="en-US" sz="24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：寄存器，存储器。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例：	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SUB  AL,37H			;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寄存器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立即数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SUB  BX,DX			;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寄存器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寄存器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SUB  CX, VAR1		;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寄存器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存储器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SUB  ARRAY[SI], AX	;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存储器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寄存器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SUB  WORD  PTR ALPHA[BX][DI],512H;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存储器减立即数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这种指令影响标志位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:   A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、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、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O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、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P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、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S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、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Z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标志。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CF=1,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无符号数小减大；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SF=1,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带符号数小减大，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OF=1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溢出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519CC3-A694-417E-8F08-613A1CDFAA25}" type="slidenum">
              <a:rPr lang="zh-CN" altLang="en-US">
                <a:solidFill>
                  <a:srgbClr val="000000"/>
                </a:solidFill>
              </a:rPr>
              <a:pPr/>
              <a:t>31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72738" name="Rectangle 2"/>
          <p:cNvSpPr>
            <a:spLocks noChangeArrowheads="1"/>
          </p:cNvSpPr>
          <p:nvPr/>
        </p:nvSpPr>
        <p:spPr bwMode="auto">
          <a:xfrm>
            <a:off x="406400" y="228605"/>
            <a:ext cx="11785600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3333FF"/>
                </a:solidFill>
                <a:latin typeface="Times New Roman" pitchFamily="18" charset="0"/>
              </a:rPr>
              <a:t>2</a:t>
            </a:r>
            <a:r>
              <a:rPr kumimoji="1" lang="zh-CN" altLang="en-US" sz="2400" b="1">
                <a:solidFill>
                  <a:srgbClr val="3333FF"/>
                </a:solidFill>
                <a:latin typeface="Times New Roman" pitchFamily="18" charset="0"/>
              </a:rPr>
              <a:t>、</a:t>
            </a:r>
            <a:r>
              <a:rPr kumimoji="1" lang="en-US" altLang="zh-CN" sz="2400" b="1">
                <a:solidFill>
                  <a:srgbClr val="3333FF"/>
                </a:solidFill>
                <a:latin typeface="Times New Roman" pitchFamily="18" charset="0"/>
              </a:rPr>
              <a:t>SBB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(Subtraction  with  borrow)</a:t>
            </a:r>
            <a:r>
              <a:rPr kumimoji="1" lang="zh-CN" altLang="en-US" sz="2400" b="1">
                <a:solidFill>
                  <a:srgbClr val="3333FF"/>
                </a:solidFill>
                <a:latin typeface="宋体" pitchFamily="2" charset="-122"/>
              </a:rPr>
              <a:t>带进位减法指令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格式：：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SBB  dest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src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；（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dest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）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←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dest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）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src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）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-CF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	CF:       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进位标志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CF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的现行值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上条指令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CF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值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)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kumimoji="1" lang="en-US" altLang="zh-CN" sz="24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Src</a:t>
            </a:r>
            <a:r>
              <a:rPr kumimoji="1" lang="zh-CN" altLang="en-US" sz="24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：立即数，寄存器，存储器。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</a:t>
            </a:r>
            <a:r>
              <a:rPr kumimoji="1" lang="en-US" altLang="zh-CN" sz="24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dest</a:t>
            </a:r>
            <a:r>
              <a:rPr kumimoji="1" lang="zh-CN" altLang="en-US" sz="24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：寄存器，存储器。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指令影响标志位、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B/W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数运算情况同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SBB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用途：用于多字节数相减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例：	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SBB  BX,100H		;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寄存器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立即数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-CF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	SBB  CX,DX			;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寄存器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寄存器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-CF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	SBB  AL, DATA1[SI]	;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寄存器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存储器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-CF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	SBB  DISP[BP], BL		;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存储器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寄存器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-CF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SBB  BYTE  PTR ALPHA[SI+6],96H;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存储器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立即数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-CF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7169D4-E4E1-4552-9330-EB528AF491EA}" type="slidenum">
              <a:rPr lang="zh-CN" altLang="en-US">
                <a:solidFill>
                  <a:srgbClr val="000000"/>
                </a:solidFill>
              </a:rPr>
              <a:pPr/>
              <a:t>32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73762" name="Rectangle 2"/>
          <p:cNvSpPr>
            <a:spLocks noChangeArrowheads="1"/>
          </p:cNvSpPr>
          <p:nvPr/>
        </p:nvSpPr>
        <p:spPr bwMode="auto">
          <a:xfrm>
            <a:off x="334433" y="549279"/>
            <a:ext cx="11582400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问题思考：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	减法有借位就有溢出，没有借位就没有溢出？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结论：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CF=1 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表示不带符号数有借位。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  	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OF=1 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表示带符号数有溢出。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CF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值反映无符号数运算中的借位情况：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 无符号数相减：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CF=1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，减数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&gt;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被减数，有借位 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	                 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CF=0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，被减数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&gt;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减数，无借位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</a:rPr>
              <a:t>带符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号数相减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OF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位设置：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OF=1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， 两个数符号相反，</a:t>
            </a:r>
            <a:r>
              <a:rPr kumimoji="1" lang="zh-CN" altLang="en-US" sz="2400" b="1">
                <a:solidFill>
                  <a:srgbClr val="FF00FF"/>
                </a:solidFill>
                <a:latin typeface="Times New Roman" pitchFamily="18" charset="0"/>
              </a:rPr>
              <a:t>结果符号与减数相同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否则，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OF=0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A3A90F-68CC-4299-987A-D182A447CBB7}" type="slidenum">
              <a:rPr lang="zh-CN" altLang="en-US">
                <a:solidFill>
                  <a:srgbClr val="000000"/>
                </a:solidFill>
              </a:rPr>
              <a:pPr/>
              <a:t>33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74786" name="Rectangle 2"/>
          <p:cNvSpPr>
            <a:spLocks noChangeArrowheads="1"/>
          </p:cNvSpPr>
          <p:nvPr/>
        </p:nvSpPr>
        <p:spPr bwMode="auto">
          <a:xfrm>
            <a:off x="508000" y="381001"/>
            <a:ext cx="11176000" cy="612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3200" b="1">
                <a:solidFill>
                  <a:srgbClr val="3333FF"/>
                </a:solidFill>
                <a:latin typeface="Times New Roman" pitchFamily="18" charset="0"/>
              </a:rPr>
              <a:t>3</a:t>
            </a:r>
            <a:r>
              <a:rPr kumimoji="1" lang="zh-CN" altLang="en-US" sz="3200" b="1">
                <a:solidFill>
                  <a:srgbClr val="3333FF"/>
                </a:solidFill>
                <a:latin typeface="Times New Roman" pitchFamily="18" charset="0"/>
              </a:rPr>
              <a:t>、</a:t>
            </a:r>
            <a:r>
              <a:rPr kumimoji="1" lang="en-US" altLang="zh-CN" sz="3200" b="1">
                <a:solidFill>
                  <a:srgbClr val="3333FF"/>
                </a:solidFill>
                <a:latin typeface="Times New Roman" pitchFamily="18" charset="0"/>
              </a:rPr>
              <a:t>DEC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</a:rPr>
              <a:t>  (Decrement   by  1  )  </a:t>
            </a:r>
            <a:r>
              <a:rPr kumimoji="1" lang="zh-CN" altLang="en-US" sz="3200" b="1">
                <a:solidFill>
                  <a:srgbClr val="3333FF"/>
                </a:solidFill>
                <a:latin typeface="Times New Roman" pitchFamily="18" charset="0"/>
              </a:rPr>
              <a:t>减 </a:t>
            </a:r>
            <a:r>
              <a:rPr kumimoji="1" lang="en-US" altLang="zh-CN" sz="3200" b="1">
                <a:solidFill>
                  <a:srgbClr val="3333FF"/>
                </a:solidFill>
                <a:latin typeface="Times New Roman" pitchFamily="18" charset="0"/>
              </a:rPr>
              <a:t>1  </a:t>
            </a:r>
            <a:r>
              <a:rPr kumimoji="1" lang="zh-CN" altLang="en-US" sz="3200" b="1">
                <a:solidFill>
                  <a:srgbClr val="3333FF"/>
                </a:solidFill>
                <a:latin typeface="Times New Roman" pitchFamily="18" charset="0"/>
              </a:rPr>
              <a:t>指令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格式：   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DEC    dest	    ;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B/W)	 (dest)←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dest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）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-1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dest :  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寄存器	、存储器。不能是段寄存器。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功能：对指定的目标操作数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-1 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 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操作数单元。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000000"/>
              </a:solidFill>
              <a:latin typeface="Times New Roman" pitchFamily="18" charset="0"/>
            </a:endParaRP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用途：用于在循环程序中修改地址指针和循环次数。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000000"/>
              </a:solidFill>
              <a:latin typeface="Times New Roman" pitchFamily="18" charset="0"/>
            </a:endParaRP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标志位影响情况：影响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SF,ZF,AF,PF,OF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		       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不影响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CF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。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FF0000"/>
              </a:solidFill>
              <a:latin typeface="Times New Roman" pitchFamily="18" charset="0"/>
            </a:endParaRP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02D4EA-6920-4F70-9AA0-B8986E155526}" type="slidenum">
              <a:rPr lang="zh-CN" altLang="en-US">
                <a:solidFill>
                  <a:srgbClr val="000000"/>
                </a:solidFill>
              </a:rPr>
              <a:pPr/>
              <a:t>34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6259" name="Text Box 2"/>
          <p:cNvSpPr txBox="1">
            <a:spLocks noChangeArrowheads="1"/>
          </p:cNvSpPr>
          <p:nvPr/>
        </p:nvSpPr>
        <p:spPr bwMode="auto">
          <a:xfrm>
            <a:off x="1096437" y="1143001"/>
            <a:ext cx="8352367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DEC  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用途举例：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…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		MOV  AX ,  0FFFFH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	CYC:  </a:t>
            </a:r>
            <a:r>
              <a:rPr kumimoji="1" lang="en-US" altLang="zh-CN" sz="2400" b="1" smtClean="0">
                <a:solidFill>
                  <a:srgbClr val="FF0000"/>
                </a:solidFill>
                <a:latin typeface="Times New Roman" pitchFamily="18" charset="0"/>
              </a:rPr>
              <a:t>DEC   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		JNZ    CYC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		HLT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		…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用于延时时间。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05BB0D-971D-48DD-B1D5-FBCF52799FE8}" type="slidenum">
              <a:rPr lang="zh-CN" altLang="en-US">
                <a:solidFill>
                  <a:srgbClr val="000000"/>
                </a:solidFill>
              </a:rPr>
              <a:pPr/>
              <a:t>35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7283" name="Rectangle 2"/>
          <p:cNvSpPr>
            <a:spLocks noChangeArrowheads="1"/>
          </p:cNvSpPr>
          <p:nvPr/>
        </p:nvSpPr>
        <p:spPr bwMode="auto">
          <a:xfrm>
            <a:off x="609600" y="609601"/>
            <a:ext cx="10769600" cy="557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smtClean="0">
                <a:solidFill>
                  <a:srgbClr val="3333FF"/>
                </a:solidFill>
                <a:latin typeface="Times New Roman" pitchFamily="18" charset="0"/>
              </a:rPr>
              <a:t>4</a:t>
            </a:r>
            <a:r>
              <a:rPr kumimoji="1" lang="zh-CN" altLang="en-US" sz="3200" b="1" smtClean="0">
                <a:solidFill>
                  <a:srgbClr val="3333FF"/>
                </a:solidFill>
                <a:latin typeface="Times New Roman" pitchFamily="18" charset="0"/>
              </a:rPr>
              <a:t>、</a:t>
            </a:r>
            <a:r>
              <a:rPr kumimoji="1" lang="en-US" altLang="zh-CN" sz="3200" b="1" smtClean="0">
                <a:solidFill>
                  <a:srgbClr val="3333FF"/>
                </a:solidFill>
                <a:latin typeface="Times New Roman" pitchFamily="18" charset="0"/>
              </a:rPr>
              <a:t>NEG</a:t>
            </a:r>
            <a:r>
              <a:rPr kumimoji="1" lang="en-US" altLang="zh-CN" sz="3200" b="1" smtClean="0">
                <a:solidFill>
                  <a:srgbClr val="000000"/>
                </a:solidFill>
                <a:latin typeface="Times New Roman" pitchFamily="18" charset="0"/>
              </a:rPr>
              <a:t> (Negate)  </a:t>
            </a:r>
            <a:r>
              <a:rPr kumimoji="1" lang="zh-CN" altLang="en-US" sz="3200" b="1" smtClean="0">
                <a:solidFill>
                  <a:srgbClr val="3333FF"/>
                </a:solidFill>
                <a:latin typeface="Times New Roman" pitchFamily="18" charset="0"/>
              </a:rPr>
              <a:t>求补指令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格式：  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NEG   dest       ;B/W,    (dest) ← 0 - (dest)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kumimoji="1" lang="en-US" altLang="zh-CN" sz="2400" b="1" smtClean="0">
                <a:solidFill>
                  <a:srgbClr val="FF0000"/>
                </a:solidFill>
                <a:latin typeface="Times New Roman" pitchFamily="18" charset="0"/>
              </a:rPr>
              <a:t>dest : </a:t>
            </a:r>
            <a:r>
              <a:rPr kumimoji="1" lang="zh-CN" altLang="en-US" sz="2400" b="1" smtClean="0">
                <a:solidFill>
                  <a:srgbClr val="FF0000"/>
                </a:solidFill>
                <a:latin typeface="Times New Roman" pitchFamily="18" charset="0"/>
              </a:rPr>
              <a:t>寄存器	、存储器。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操作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:   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把操作数按位求反后末位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+1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         （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dest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） 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← 0FFFFH -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dest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）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+1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en-US" altLang="zh-CN" sz="2400" b="1" smtClean="0">
              <a:solidFill>
                <a:srgbClr val="000000"/>
              </a:solidFill>
              <a:latin typeface="Times New Roman" pitchFamily="18" charset="0"/>
            </a:endParaRP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影响标志：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、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、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O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、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、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、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CF:	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操作数为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时求补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,CF=0 ;              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一般使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CF=1.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OF:    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对－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128  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或－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32768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求补，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OF=1;      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否则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OF=0.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zh-CN" altLang="en-US" sz="2400" b="1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C9863F-C7BC-48CC-A213-B81BED74936E}" type="slidenum">
              <a:rPr lang="zh-CN" altLang="en-US">
                <a:solidFill>
                  <a:srgbClr val="000000"/>
                </a:solidFill>
              </a:rPr>
              <a:pPr/>
              <a:t>36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8307" name="Text Box 2"/>
          <p:cNvSpPr txBox="1">
            <a:spLocks noChangeArrowheads="1"/>
          </p:cNvSpPr>
          <p:nvPr/>
        </p:nvSpPr>
        <p:spPr bwMode="auto">
          <a:xfrm>
            <a:off x="406400" y="609600"/>
            <a:ext cx="40640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应用举例：求绝对值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 smtClean="0">
              <a:solidFill>
                <a:srgbClr val="000000"/>
              </a:solidFill>
              <a:latin typeface="Times New Roman" pitchFamily="18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 smtClean="0">
              <a:solidFill>
                <a:srgbClr val="000000"/>
              </a:solidFill>
              <a:latin typeface="Times New Roman" pitchFamily="18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在内存中，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从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AREA1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开始存放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100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个带符号数。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 smtClean="0">
              <a:solidFill>
                <a:srgbClr val="000000"/>
              </a:solidFill>
              <a:latin typeface="Times New Roman" pitchFamily="18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求各数的绝对值存于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AREA2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的开始单元。</a:t>
            </a:r>
          </a:p>
        </p:txBody>
      </p:sp>
      <p:sp>
        <p:nvSpPr>
          <p:cNvPr id="98308" name="Text Box 3"/>
          <p:cNvSpPr txBox="1">
            <a:spLocks noChangeArrowheads="1"/>
          </p:cNvSpPr>
          <p:nvPr/>
        </p:nvSpPr>
        <p:spPr bwMode="auto">
          <a:xfrm>
            <a:off x="4470403" y="6096004"/>
            <a:ext cx="11128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流程图</a:t>
            </a:r>
          </a:p>
        </p:txBody>
      </p:sp>
      <p:graphicFrame>
        <p:nvGraphicFramePr>
          <p:cNvPr id="98309" name="Object 4"/>
          <p:cNvGraphicFramePr>
            <a:graphicFrameLocks noChangeAspect="1"/>
          </p:cNvGraphicFramePr>
          <p:nvPr/>
        </p:nvGraphicFramePr>
        <p:xfrm>
          <a:off x="6197600" y="304800"/>
          <a:ext cx="5181600" cy="6172200"/>
        </p:xfrm>
        <a:graphic>
          <a:graphicData uri="http://schemas.openxmlformats.org/presentationml/2006/ole">
            <p:oleObj spid="_x0000_s12290" name="VISIO" r:id="rId3" imgW="3390900" imgH="6941820" progId="">
              <p:embed/>
            </p:oleObj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E12BE9-26E6-4A82-8ABC-B73C07E70DB4}" type="slidenum">
              <a:rPr lang="zh-CN" altLang="en-US">
                <a:solidFill>
                  <a:srgbClr val="000000"/>
                </a:solidFill>
              </a:rPr>
              <a:pPr/>
              <a:t>37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9331" name="Text Box 2"/>
          <p:cNvSpPr txBox="1">
            <a:spLocks noChangeArrowheads="1"/>
          </p:cNvSpPr>
          <p:nvPr/>
        </p:nvSpPr>
        <p:spPr bwMode="auto">
          <a:xfrm>
            <a:off x="914400" y="685804"/>
            <a:ext cx="10769600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程序：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smtClean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LEA   SI,  AREA1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		LEA   DI,  AREA2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		MOV  CX,  100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CHECK:        MOV   AL,  [SI]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		OR      AL,  AL         ;(AL)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内容不变，置标志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JNS     NEXT	           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；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SF=0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转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NEXT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kumimoji="1" lang="en-US" altLang="zh-CN" sz="2400" b="1" smtClean="0">
                <a:solidFill>
                  <a:srgbClr val="FF0000"/>
                </a:solidFill>
                <a:latin typeface="Times New Roman" pitchFamily="18" charset="0"/>
              </a:rPr>
              <a:t>NEG    AL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	           </a:t>
            </a:r>
            <a:r>
              <a:rPr kumimoji="1" lang="en-US" altLang="zh-CN" sz="2400" b="1" smtClean="0">
                <a:solidFill>
                  <a:srgbClr val="FF0000"/>
                </a:solidFill>
                <a:latin typeface="Times New Roman" pitchFamily="18" charset="0"/>
              </a:rPr>
              <a:t>;</a:t>
            </a:r>
            <a:r>
              <a:rPr kumimoji="1" lang="zh-CN" altLang="en-US" sz="2400" b="1" smtClean="0">
                <a:solidFill>
                  <a:srgbClr val="FF0000"/>
                </a:solidFill>
                <a:latin typeface="Times New Roman" pitchFamily="18" charset="0"/>
              </a:rPr>
              <a:t>负数求补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    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NEXT:       MOV   [DI],  AL       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；送目标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kumimoji="1" lang="en-US" altLang="zh-CN" sz="2400" b="1" smtClean="0">
                <a:solidFill>
                  <a:srgbClr val="FF00FF"/>
                </a:solidFill>
                <a:latin typeface="Times New Roman" pitchFamily="18" charset="0"/>
              </a:rPr>
              <a:t>INC     SI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FF00FF"/>
                </a:solidFill>
                <a:latin typeface="Times New Roman" pitchFamily="18" charset="0"/>
              </a:rPr>
              <a:t>		INC     DI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FF00FF"/>
                </a:solidFill>
                <a:latin typeface="Times New Roman" pitchFamily="18" charset="0"/>
              </a:rPr>
              <a:t>		DEC   CX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		JNZ     CHECK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		HLT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3EA815-F379-48C5-B25B-B8A7A41AE28B}" type="slidenum">
              <a:rPr lang="zh-CN" altLang="en-US">
                <a:solidFill>
                  <a:srgbClr val="000000"/>
                </a:solidFill>
              </a:rPr>
              <a:pPr/>
              <a:t>38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79906" name="Rectangle 2"/>
          <p:cNvSpPr>
            <a:spLocks noChangeArrowheads="1"/>
          </p:cNvSpPr>
          <p:nvPr/>
        </p:nvSpPr>
        <p:spPr bwMode="auto">
          <a:xfrm>
            <a:off x="304800" y="260355"/>
            <a:ext cx="11887200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3333FF"/>
                </a:solidFill>
                <a:latin typeface="Times New Roman" pitchFamily="18" charset="0"/>
              </a:rPr>
              <a:t>5</a:t>
            </a:r>
            <a:r>
              <a:rPr kumimoji="1" lang="zh-CN" altLang="en-US" sz="2400" b="1" dirty="0">
                <a:solidFill>
                  <a:srgbClr val="3333FF"/>
                </a:solidFill>
                <a:latin typeface="Times New Roman" pitchFamily="18" charset="0"/>
              </a:rPr>
              <a:t>、</a:t>
            </a:r>
            <a:r>
              <a:rPr kumimoji="1" lang="en-US" altLang="zh-CN" sz="2400" b="1" dirty="0">
                <a:solidFill>
                  <a:srgbClr val="3333FF"/>
                </a:solidFill>
                <a:latin typeface="Times New Roman" pitchFamily="18" charset="0"/>
              </a:rPr>
              <a:t>CMP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(Compare)  </a:t>
            </a:r>
            <a:r>
              <a:rPr kumimoji="1" lang="zh-CN" altLang="en-US" sz="2400" b="1" dirty="0">
                <a:solidFill>
                  <a:srgbClr val="3333FF"/>
                </a:solidFill>
                <a:latin typeface="Times New Roman" pitchFamily="18" charset="0"/>
              </a:rPr>
              <a:t>比较指令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格式：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CMP 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dest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src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； 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B/W      </a:t>
            </a:r>
            <a:r>
              <a:rPr kumimoji="1" lang="zh-CN" altLang="en-US" sz="24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</a:t>
            </a:r>
            <a:r>
              <a:rPr kumimoji="1" lang="en-US" altLang="zh-CN" sz="2400" b="1" dirty="0" err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dest</a:t>
            </a:r>
            <a:r>
              <a:rPr kumimoji="1" lang="zh-CN" altLang="en-US" sz="24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</a:t>
            </a:r>
            <a:r>
              <a:rPr kumimoji="1" lang="en-US" altLang="zh-CN" sz="24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</a:t>
            </a:r>
            <a:r>
              <a:rPr kumimoji="1" lang="zh-CN" altLang="en-US" sz="24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</a:t>
            </a:r>
            <a:r>
              <a:rPr kumimoji="1" lang="en-US" altLang="zh-CN" sz="2400" b="1" dirty="0" err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src</a:t>
            </a:r>
            <a:r>
              <a:rPr kumimoji="1" lang="zh-CN" altLang="en-US" sz="24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  					</a:t>
            </a:r>
            <a:r>
              <a:rPr kumimoji="1" lang="zh-CN" altLang="en-US" sz="24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结果不送，置标志。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影响标志：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、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、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O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、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、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、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Times New Roman" pitchFamily="18" charset="0"/>
              </a:rPr>
              <a:t>src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：	立即数，寄存器，存储器。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	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Times New Roman" pitchFamily="18" charset="0"/>
              </a:rPr>
              <a:t>dest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：寄存器，存储器。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例： 	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CMP  AL,0AH		;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寄存器与立即数比较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CMP  CX,  DI		;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寄存器与寄存器比较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CMP  AX, AREA1		;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寄存器与存储器比较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CMP  [BX+5], SI		;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存储器与寄存器比较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CMP  WORD  PTR ALPHA,100H ;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存储器与立即数比较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0DC4F7-8A8E-4DC6-8455-FAABC7BD0765}" type="slidenum">
              <a:rPr lang="zh-CN" altLang="en-US">
                <a:solidFill>
                  <a:srgbClr val="000000"/>
                </a:solidFill>
              </a:rPr>
              <a:pPr/>
              <a:t>39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1379" name="Rectangle 2"/>
          <p:cNvSpPr>
            <a:spLocks noChangeArrowheads="1"/>
          </p:cNvSpPr>
          <p:nvPr/>
        </p:nvSpPr>
        <p:spPr bwMode="auto">
          <a:xfrm>
            <a:off x="711200" y="838200"/>
            <a:ext cx="10972800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 smtClean="0">
                <a:solidFill>
                  <a:srgbClr val="3333FF"/>
                </a:solidFill>
                <a:latin typeface="Times New Roman" pitchFamily="18" charset="0"/>
              </a:rPr>
              <a:t>用途：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  用比较指令来比较两个数之间的关系：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	两者是否相等，两个数中哪个大。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zh-CN" altLang="en-US" sz="2400" b="1" smtClean="0">
              <a:solidFill>
                <a:srgbClr val="000000"/>
              </a:solidFill>
              <a:latin typeface="Times New Roman" pitchFamily="18" charset="0"/>
            </a:endParaRP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FF0000"/>
                </a:solidFill>
                <a:latin typeface="Times New Roman" pitchFamily="18" charset="0"/>
              </a:rPr>
              <a:t>（</a:t>
            </a:r>
            <a:r>
              <a:rPr kumimoji="1" lang="en-US" altLang="zh-CN" sz="2400" b="1" smtClean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kumimoji="1" lang="zh-CN" altLang="en-US" sz="2400" b="1" smtClean="0">
                <a:solidFill>
                  <a:srgbClr val="FF0000"/>
                </a:solidFill>
                <a:latin typeface="Times New Roman" pitchFamily="18" charset="0"/>
              </a:rPr>
              <a:t>）  根据</a:t>
            </a:r>
            <a:r>
              <a:rPr kumimoji="1" lang="en-US" altLang="zh-CN" sz="2400" b="1" smtClean="0">
                <a:solidFill>
                  <a:srgbClr val="FF0000"/>
                </a:solidFill>
                <a:latin typeface="Times New Roman" pitchFamily="18" charset="0"/>
              </a:rPr>
              <a:t>Z</a:t>
            </a:r>
            <a:r>
              <a:rPr kumimoji="1" lang="zh-CN" altLang="en-US" sz="2400" b="1" smtClean="0">
                <a:solidFill>
                  <a:srgbClr val="FF0000"/>
                </a:solidFill>
                <a:latin typeface="Times New Roman" pitchFamily="18" charset="0"/>
              </a:rPr>
              <a:t>标志，判断两者是否相等；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FF0000"/>
                </a:solidFill>
                <a:latin typeface="Times New Roman" pitchFamily="18" charset="0"/>
              </a:rPr>
              <a:t>（</a:t>
            </a:r>
            <a:r>
              <a:rPr kumimoji="1" lang="en-US" altLang="zh-CN" sz="2400" b="1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kumimoji="1" lang="zh-CN" altLang="en-US" sz="2400" b="1" smtClean="0">
                <a:solidFill>
                  <a:srgbClr val="FF0000"/>
                </a:solidFill>
                <a:latin typeface="Times New Roman" pitchFamily="18" charset="0"/>
              </a:rPr>
              <a:t>）	根据</a:t>
            </a:r>
            <a:r>
              <a:rPr kumimoji="1" lang="en-US" altLang="zh-CN" sz="2400" b="1" smtClean="0">
                <a:solidFill>
                  <a:srgbClr val="FF0000"/>
                </a:solidFill>
                <a:latin typeface="Times New Roman" pitchFamily="18" charset="0"/>
              </a:rPr>
              <a:t>CF</a:t>
            </a:r>
            <a:r>
              <a:rPr kumimoji="1" lang="zh-CN" altLang="en-US" sz="2400" b="1" smtClean="0">
                <a:solidFill>
                  <a:srgbClr val="FF0000"/>
                </a:solidFill>
                <a:latin typeface="Times New Roman" pitchFamily="18" charset="0"/>
              </a:rPr>
              <a:t>标志， 判断两个无符号数的大小；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FF0000"/>
                </a:solidFill>
                <a:latin typeface="Times New Roman" pitchFamily="18" charset="0"/>
              </a:rPr>
              <a:t>（</a:t>
            </a:r>
            <a:r>
              <a:rPr kumimoji="1" lang="en-US" altLang="zh-CN" sz="2400" b="1" smtClean="0">
                <a:solidFill>
                  <a:srgbClr val="FF0000"/>
                </a:solidFill>
                <a:latin typeface="Times New Roman" pitchFamily="18" charset="0"/>
              </a:rPr>
              <a:t>3</a:t>
            </a:r>
            <a:r>
              <a:rPr kumimoji="1" lang="zh-CN" altLang="en-US" sz="2400" b="1" smtClean="0">
                <a:solidFill>
                  <a:srgbClr val="FF0000"/>
                </a:solidFill>
                <a:latin typeface="Times New Roman" pitchFamily="18" charset="0"/>
              </a:rPr>
              <a:t>）	用</a:t>
            </a:r>
            <a:r>
              <a:rPr kumimoji="1" lang="en-US" altLang="zh-CN" sz="2400" b="1" smtClean="0">
                <a:solidFill>
                  <a:srgbClr val="FF0000"/>
                </a:solidFill>
                <a:latin typeface="Times New Roman" pitchFamily="18" charset="0"/>
              </a:rPr>
              <a:t>S</a:t>
            </a:r>
            <a:r>
              <a:rPr kumimoji="1" lang="zh-CN" altLang="en-US" sz="2400" b="1" smtClean="0">
                <a:solidFill>
                  <a:srgbClr val="FF0000"/>
                </a:solidFill>
                <a:latin typeface="Times New Roman" pitchFamily="18" charset="0"/>
              </a:rPr>
              <a:t>、</a:t>
            </a:r>
            <a:r>
              <a:rPr kumimoji="1" lang="en-US" altLang="zh-CN" sz="2400" b="1" smtClean="0">
                <a:solidFill>
                  <a:srgbClr val="FF0000"/>
                </a:solidFill>
                <a:latin typeface="Times New Roman" pitchFamily="18" charset="0"/>
              </a:rPr>
              <a:t>O</a:t>
            </a:r>
            <a:r>
              <a:rPr kumimoji="1" lang="zh-CN" altLang="en-US" sz="2400" b="1" smtClean="0">
                <a:solidFill>
                  <a:srgbClr val="FF0000"/>
                </a:solidFill>
                <a:latin typeface="Times New Roman" pitchFamily="18" charset="0"/>
              </a:rPr>
              <a:t>标志，判断两个带符号数的大小。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31A6C6-1799-4A99-98AB-DBADF47080B9}" type="slidenum">
              <a:rPr lang="zh-CN" altLang="en-US">
                <a:solidFill>
                  <a:srgbClr val="000000"/>
                </a:solidFill>
              </a:rPr>
              <a:pPr/>
              <a:t>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52258" name="Rectangle 2"/>
          <p:cNvSpPr>
            <a:spLocks noChangeArrowheads="1"/>
          </p:cNvSpPr>
          <p:nvPr/>
        </p:nvSpPr>
        <p:spPr bwMode="auto">
          <a:xfrm>
            <a:off x="406400" y="457204"/>
            <a:ext cx="11074400" cy="637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特点：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    </a:t>
            </a:r>
            <a:r>
              <a:rPr kumimoji="1" lang="zh-CN" altLang="en-US" sz="24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大部分都影响标志位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不同指令影响不同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     (1) 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加、减法指令影响  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SF,ZF,AF,PF,CF,OF;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(2) 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加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和减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指令不影响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CF;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(3) 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乘法指令影响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CF,OF;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(4) 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除法指令使大部分标志位的状态不确定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;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(5) 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对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BCD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码调整指令对标志位的影响不同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;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(6)  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转换指令对标志位无影响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      </a:t>
            </a:r>
            <a:r>
              <a:rPr kumimoji="1" lang="zh-CN" altLang="en-US" sz="24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都可以用于字节、字的运算</a:t>
            </a:r>
            <a:r>
              <a:rPr kumimoji="1" lang="en-US" altLang="zh-CN" sz="24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;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双操作数指令</a:t>
            </a:r>
            <a:r>
              <a:rPr kumimoji="1" lang="zh-CN" altLang="en-US" sz="24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除源为立即数外，其余必须有一个操作数 </a:t>
            </a:r>
            <a:r>
              <a:rPr kumimoji="1" lang="zh-CN" altLang="en-US" sz="24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为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寄存器</a:t>
            </a:r>
            <a:r>
              <a:rPr kumimoji="1" lang="zh-CN" altLang="en-US" sz="24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；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单操作数指令</a:t>
            </a:r>
            <a:r>
              <a:rPr kumimoji="1" lang="zh-CN" altLang="en-US" sz="24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不能为立即数。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A5DA52-6E6E-4F78-8EA6-0334DE11599B}" type="slidenum">
              <a:rPr lang="zh-CN" altLang="en-US">
                <a:solidFill>
                  <a:srgbClr val="000000"/>
                </a:solidFill>
              </a:rPr>
              <a:pPr/>
              <a:t>40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508000" y="228605"/>
            <a:ext cx="10871200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</a:t>
            </a:r>
            <a:r>
              <a:rPr kumimoji="1" lang="en-US" altLang="zh-CN" sz="24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zh-CN" altLang="en-US" sz="24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 根据</a:t>
            </a:r>
            <a:r>
              <a:rPr kumimoji="1" lang="en-US" altLang="zh-CN" sz="24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Z</a:t>
            </a:r>
            <a:r>
              <a:rPr kumimoji="1" lang="zh-CN" altLang="en-US" sz="24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标志，可判断两者是否相等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例：   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CMP   AX,   BX	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ZF=1,   (AX) = (BX),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两者相等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	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ZF=0,   (AX) = (BX),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两者不相等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</a:t>
            </a:r>
            <a:r>
              <a:rPr kumimoji="1" lang="en-US" altLang="zh-CN" sz="24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zh-CN" altLang="en-US" sz="24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	根据</a:t>
            </a:r>
            <a:r>
              <a:rPr kumimoji="1" lang="en-US" altLang="zh-CN" sz="24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CF</a:t>
            </a:r>
            <a:r>
              <a:rPr kumimoji="1" lang="zh-CN" altLang="en-US" sz="24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标志， 判断两个无符号数的大小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例：    比较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AX,BX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寄存器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将大数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 （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AX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） 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	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…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   	 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CMP  AX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BX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 	 JNC  NEXT                     ; CF=0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转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NEXT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   	 XCHG AX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BX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 NEXT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：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……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结论：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CF=0 ,(AX) 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 (BX);      CF=1,  (AX) &lt; (BX)</a:t>
            </a:r>
            <a:endParaRPr kumimoji="1" lang="en-US" altLang="zh-CN" sz="2400" b="1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41D1FA-9A4D-4639-A370-6B861074896A}" type="slidenum">
              <a:rPr lang="zh-CN" altLang="en-US">
                <a:solidFill>
                  <a:srgbClr val="000000"/>
                </a:solidFill>
              </a:rPr>
              <a:pPr/>
              <a:t>41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82978" name="Rectangle 2"/>
          <p:cNvSpPr>
            <a:spLocks noChangeArrowheads="1"/>
          </p:cNvSpPr>
          <p:nvPr/>
        </p:nvSpPr>
        <p:spPr bwMode="auto">
          <a:xfrm>
            <a:off x="1016000" y="1066804"/>
            <a:ext cx="106680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</a:t>
            </a: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kumimoji="1"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	用</a:t>
            </a: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SF</a:t>
            </a:r>
            <a:r>
              <a:rPr kumimoji="1"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、</a:t>
            </a: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OF</a:t>
            </a:r>
            <a:r>
              <a:rPr kumimoji="1"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标志，判断两个带符号数的大小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    设：被比较</a:t>
            </a:r>
            <a:r>
              <a:rPr kumimoji="1" lang="zh-CN" altLang="zh-CN" sz="2400" b="1">
                <a:solidFill>
                  <a:srgbClr val="000000"/>
                </a:solidFill>
                <a:latin typeface="Times New Roman" pitchFamily="18" charset="0"/>
              </a:rPr>
              <a:t>两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个带符号数分别为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:    A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、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   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分四种情况讨论：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sym typeface="Wingdings 2" pitchFamily="18" charset="2"/>
              </a:rPr>
              <a:t>     	 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Wingdings 2" pitchFamily="18" charset="2"/>
              </a:rPr>
              <a:t>         </a:t>
            </a: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A&gt;0,     B&gt;0 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Wingdings 2" pitchFamily="18" charset="2"/>
              </a:rPr>
              <a:t>    	 </a:t>
            </a: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Wingdings 2" pitchFamily="18" charset="2"/>
              </a:rPr>
              <a:t></a:t>
            </a: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 A&lt;0,     B&lt;0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Wingdings 2" pitchFamily="18" charset="2"/>
              </a:rPr>
              <a:t>    	         </a:t>
            </a: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A&gt;0,      B&lt;0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Wingdings 2" pitchFamily="18" charset="2"/>
              </a:rPr>
              <a:t>    	         </a:t>
            </a: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A&lt;0,      B&gt;0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sym typeface="Wingdings 2" pitchFamily="18" charset="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20A539-D794-4F8A-BCF2-BFAFC2C0E33C}" type="slidenum">
              <a:rPr lang="zh-CN" altLang="en-US">
                <a:solidFill>
                  <a:srgbClr val="000000"/>
                </a:solidFill>
              </a:rPr>
              <a:pPr/>
              <a:t>42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4451" name="Text Box 2"/>
          <p:cNvSpPr txBox="1">
            <a:spLocks noChangeArrowheads="1"/>
          </p:cNvSpPr>
          <p:nvPr/>
        </p:nvSpPr>
        <p:spPr bwMode="auto">
          <a:xfrm>
            <a:off x="994837" y="117479"/>
            <a:ext cx="48750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四种情况讨论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操作数以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8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位为例）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68354" y="650879"/>
            <a:ext cx="10814049" cy="5942013"/>
            <a:chOff x="363" y="410"/>
            <a:chExt cx="4648" cy="3743"/>
          </a:xfrm>
        </p:grpSpPr>
        <p:sp>
          <p:nvSpPr>
            <p:cNvPr id="104453" name="Rectangle 4"/>
            <p:cNvSpPr>
              <a:spLocks noChangeArrowheads="1"/>
            </p:cNvSpPr>
            <p:nvPr/>
          </p:nvSpPr>
          <p:spPr bwMode="auto">
            <a:xfrm>
              <a:off x="689" y="410"/>
              <a:ext cx="652" cy="288"/>
            </a:xfrm>
            <a:prstGeom prst="rect">
              <a:avLst/>
            </a:prstGeom>
            <a:solidFill>
              <a:srgbClr val="E6E6E6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454" name="Rectangle 5"/>
            <p:cNvSpPr>
              <a:spLocks noChangeArrowheads="1"/>
            </p:cNvSpPr>
            <p:nvPr/>
          </p:nvSpPr>
          <p:spPr bwMode="auto">
            <a:xfrm>
              <a:off x="973" y="474"/>
              <a:ext cx="5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  <a:latin typeface="宋体" pitchFamily="2" charset="-122"/>
                </a:rPr>
                <a:t>A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455" name="Rectangle 6"/>
            <p:cNvSpPr>
              <a:spLocks noChangeArrowheads="1"/>
            </p:cNvSpPr>
            <p:nvPr/>
          </p:nvSpPr>
          <p:spPr bwMode="auto">
            <a:xfrm>
              <a:off x="1341" y="410"/>
              <a:ext cx="652" cy="305"/>
            </a:xfrm>
            <a:prstGeom prst="rect">
              <a:avLst/>
            </a:prstGeom>
            <a:solidFill>
              <a:srgbClr val="E6E6E6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456" name="Rectangle 7"/>
            <p:cNvSpPr>
              <a:spLocks noChangeArrowheads="1"/>
            </p:cNvSpPr>
            <p:nvPr/>
          </p:nvSpPr>
          <p:spPr bwMode="auto">
            <a:xfrm>
              <a:off x="1625" y="482"/>
              <a:ext cx="5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  <a:latin typeface="宋体" pitchFamily="2" charset="-122"/>
                </a:rPr>
                <a:t>B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457" name="Rectangle 8"/>
            <p:cNvSpPr>
              <a:spLocks noChangeArrowheads="1"/>
            </p:cNvSpPr>
            <p:nvPr/>
          </p:nvSpPr>
          <p:spPr bwMode="auto">
            <a:xfrm>
              <a:off x="1993" y="410"/>
              <a:ext cx="981" cy="288"/>
            </a:xfrm>
            <a:prstGeom prst="rect">
              <a:avLst/>
            </a:prstGeom>
            <a:solidFill>
              <a:srgbClr val="E6E6E6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458" name="Rectangle 9"/>
            <p:cNvSpPr>
              <a:spLocks noChangeArrowheads="1"/>
            </p:cNvSpPr>
            <p:nvPr/>
          </p:nvSpPr>
          <p:spPr bwMode="auto">
            <a:xfrm>
              <a:off x="2221" y="491"/>
              <a:ext cx="309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 smtClean="0">
                  <a:solidFill>
                    <a:srgbClr val="0000FF"/>
                  </a:solidFill>
                  <a:latin typeface="宋体" pitchFamily="2" charset="-122"/>
                </a:rPr>
                <a:t>CMP A, B</a:t>
              </a:r>
              <a:endParaRPr kumimoji="1" lang="en-US" altLang="zh-CN" sz="2400" smtClean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104459" name="Rectangle 10"/>
            <p:cNvSpPr>
              <a:spLocks noChangeArrowheads="1"/>
            </p:cNvSpPr>
            <p:nvPr/>
          </p:nvSpPr>
          <p:spPr bwMode="auto">
            <a:xfrm>
              <a:off x="2974" y="410"/>
              <a:ext cx="2037" cy="288"/>
            </a:xfrm>
            <a:prstGeom prst="rect">
              <a:avLst/>
            </a:prstGeom>
            <a:solidFill>
              <a:srgbClr val="E6E6E6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460" name="Rectangle 11"/>
            <p:cNvSpPr>
              <a:spLocks noChangeArrowheads="1"/>
            </p:cNvSpPr>
            <p:nvPr/>
          </p:nvSpPr>
          <p:spPr bwMode="auto">
            <a:xfrm>
              <a:off x="3827" y="474"/>
              <a:ext cx="20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 smtClean="0">
                  <a:solidFill>
                    <a:srgbClr val="0000FF"/>
                  </a:solidFill>
                  <a:latin typeface="宋体" pitchFamily="2" charset="-122"/>
                </a:rPr>
                <a:t>结论</a:t>
              </a:r>
              <a:endParaRPr kumimoji="1" lang="zh-CN" alt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461" name="Rectangle 12"/>
            <p:cNvSpPr>
              <a:spLocks noChangeArrowheads="1"/>
            </p:cNvSpPr>
            <p:nvPr/>
          </p:nvSpPr>
          <p:spPr bwMode="auto">
            <a:xfrm>
              <a:off x="689" y="698"/>
              <a:ext cx="652" cy="576"/>
            </a:xfrm>
            <a:prstGeom prst="rect">
              <a:avLst/>
            </a:prstGeom>
            <a:solidFill>
              <a:srgbClr val="E6E6E6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462" name="Rectangle 13"/>
            <p:cNvSpPr>
              <a:spLocks noChangeArrowheads="1"/>
            </p:cNvSpPr>
            <p:nvPr/>
          </p:nvSpPr>
          <p:spPr bwMode="auto">
            <a:xfrm>
              <a:off x="975" y="906"/>
              <a:ext cx="5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mtClean="0">
                  <a:solidFill>
                    <a:srgbClr val="000000"/>
                  </a:solidFill>
                  <a:latin typeface="宋体" pitchFamily="2" charset="-122"/>
                </a:rPr>
                <a:t>7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463" name="Rectangle 14"/>
            <p:cNvSpPr>
              <a:spLocks noChangeArrowheads="1"/>
            </p:cNvSpPr>
            <p:nvPr/>
          </p:nvSpPr>
          <p:spPr bwMode="auto">
            <a:xfrm>
              <a:off x="1341" y="698"/>
              <a:ext cx="652" cy="576"/>
            </a:xfrm>
            <a:prstGeom prst="rect">
              <a:avLst/>
            </a:prstGeom>
            <a:solidFill>
              <a:srgbClr val="E6E6E6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464" name="Rectangle 15"/>
            <p:cNvSpPr>
              <a:spLocks noChangeArrowheads="1"/>
            </p:cNvSpPr>
            <p:nvPr/>
          </p:nvSpPr>
          <p:spPr bwMode="auto">
            <a:xfrm>
              <a:off x="1625" y="906"/>
              <a:ext cx="5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  <a:latin typeface="宋体" pitchFamily="2" charset="-122"/>
                </a:rPr>
                <a:t>5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465" name="Rectangle 16"/>
            <p:cNvSpPr>
              <a:spLocks noChangeArrowheads="1"/>
            </p:cNvSpPr>
            <p:nvPr/>
          </p:nvSpPr>
          <p:spPr bwMode="auto">
            <a:xfrm>
              <a:off x="2974" y="698"/>
              <a:ext cx="2037" cy="576"/>
            </a:xfrm>
            <a:prstGeom prst="rect">
              <a:avLst/>
            </a:prstGeom>
            <a:solidFill>
              <a:srgbClr val="E6E6E6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466" name="Rectangle 17"/>
            <p:cNvSpPr>
              <a:spLocks noChangeArrowheads="1"/>
            </p:cNvSpPr>
            <p:nvPr/>
          </p:nvSpPr>
          <p:spPr bwMode="auto">
            <a:xfrm>
              <a:off x="3617" y="733"/>
              <a:ext cx="45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FF0000"/>
                  </a:solidFill>
                  <a:latin typeface="宋体" pitchFamily="2" charset="-122"/>
                </a:rPr>
                <a:t>A&gt;0,  B&gt;0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467" name="Rectangle 18"/>
            <p:cNvSpPr>
              <a:spLocks noChangeArrowheads="1"/>
            </p:cNvSpPr>
            <p:nvPr/>
          </p:nvSpPr>
          <p:spPr bwMode="auto">
            <a:xfrm>
              <a:off x="3079" y="906"/>
              <a:ext cx="1104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  <a:latin typeface="宋体" pitchFamily="2" charset="-122"/>
                </a:rPr>
                <a:t>SF=0</a:t>
              </a:r>
              <a:r>
                <a:rPr kumimoji="1" lang="zh-CN" altLang="en-US" b="1" smtClean="0">
                  <a:solidFill>
                    <a:srgbClr val="000000"/>
                  </a:solidFill>
                  <a:latin typeface="宋体" pitchFamily="2" charset="-122"/>
                </a:rPr>
                <a:t>，</a:t>
              </a:r>
              <a:r>
                <a:rPr kumimoji="1" lang="en-US" altLang="zh-CN" b="1" smtClean="0">
                  <a:solidFill>
                    <a:srgbClr val="000000"/>
                  </a:solidFill>
                  <a:latin typeface="宋体" pitchFamily="2" charset="-122"/>
                </a:rPr>
                <a:t>OF=0     </a:t>
              </a:r>
              <a:r>
                <a:rPr kumimoji="1" lang="zh-CN" altLang="en-US" b="1" smtClean="0">
                  <a:solidFill>
                    <a:srgbClr val="000000"/>
                  </a:solidFill>
                  <a:latin typeface="宋体" pitchFamily="2" charset="-122"/>
                </a:rPr>
                <a:t>则：</a:t>
              </a:r>
              <a:r>
                <a:rPr kumimoji="1" lang="en-US" altLang="zh-CN" b="1" smtClean="0">
                  <a:solidFill>
                    <a:srgbClr val="000000"/>
                  </a:solidFill>
                  <a:latin typeface="宋体" pitchFamily="2" charset="-122"/>
                </a:rPr>
                <a:t>A&gt;B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468" name="Rectangle 19"/>
            <p:cNvSpPr>
              <a:spLocks noChangeArrowheads="1"/>
            </p:cNvSpPr>
            <p:nvPr/>
          </p:nvSpPr>
          <p:spPr bwMode="auto">
            <a:xfrm>
              <a:off x="689" y="1274"/>
              <a:ext cx="652" cy="576"/>
            </a:xfrm>
            <a:prstGeom prst="rect">
              <a:avLst/>
            </a:prstGeom>
            <a:solidFill>
              <a:srgbClr val="E6E6E6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469" name="Rectangle 20"/>
            <p:cNvSpPr>
              <a:spLocks noChangeArrowheads="1"/>
            </p:cNvSpPr>
            <p:nvPr/>
          </p:nvSpPr>
          <p:spPr bwMode="auto">
            <a:xfrm>
              <a:off x="973" y="1482"/>
              <a:ext cx="5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  <a:latin typeface="宋体" pitchFamily="2" charset="-122"/>
                </a:rPr>
                <a:t>5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470" name="Rectangle 21"/>
            <p:cNvSpPr>
              <a:spLocks noChangeArrowheads="1"/>
            </p:cNvSpPr>
            <p:nvPr/>
          </p:nvSpPr>
          <p:spPr bwMode="auto">
            <a:xfrm>
              <a:off x="1341" y="1274"/>
              <a:ext cx="652" cy="576"/>
            </a:xfrm>
            <a:prstGeom prst="rect">
              <a:avLst/>
            </a:prstGeom>
            <a:solidFill>
              <a:srgbClr val="E6E6E6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471" name="Rectangle 22"/>
            <p:cNvSpPr>
              <a:spLocks noChangeArrowheads="1"/>
            </p:cNvSpPr>
            <p:nvPr/>
          </p:nvSpPr>
          <p:spPr bwMode="auto">
            <a:xfrm>
              <a:off x="1625" y="1482"/>
              <a:ext cx="5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  <a:latin typeface="宋体" pitchFamily="2" charset="-122"/>
                </a:rPr>
                <a:t>7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472" name="Rectangle 23"/>
            <p:cNvSpPr>
              <a:spLocks noChangeArrowheads="1"/>
            </p:cNvSpPr>
            <p:nvPr/>
          </p:nvSpPr>
          <p:spPr bwMode="auto">
            <a:xfrm>
              <a:off x="1993" y="1274"/>
              <a:ext cx="981" cy="576"/>
            </a:xfrm>
            <a:prstGeom prst="rect">
              <a:avLst/>
            </a:prstGeom>
            <a:solidFill>
              <a:srgbClr val="E6E6E6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473" name="Freeform 24"/>
            <p:cNvSpPr>
              <a:spLocks/>
            </p:cNvSpPr>
            <p:nvPr/>
          </p:nvSpPr>
          <p:spPr bwMode="auto">
            <a:xfrm>
              <a:off x="2974" y="1274"/>
              <a:ext cx="2037" cy="1"/>
            </a:xfrm>
            <a:custGeom>
              <a:avLst/>
              <a:gdLst>
                <a:gd name="T0" fmla="*/ 0 w 2037"/>
                <a:gd name="T1" fmla="*/ 0 h 1"/>
                <a:gd name="T2" fmla="*/ 2037 w 2037"/>
                <a:gd name="T3" fmla="*/ 0 h 1"/>
                <a:gd name="T4" fmla="*/ 0 w 2037"/>
                <a:gd name="T5" fmla="*/ 0 h 1"/>
                <a:gd name="T6" fmla="*/ 0 60000 65536"/>
                <a:gd name="T7" fmla="*/ 0 60000 65536"/>
                <a:gd name="T8" fmla="*/ 0 60000 65536"/>
                <a:gd name="T9" fmla="*/ 0 w 2037"/>
                <a:gd name="T10" fmla="*/ 0 h 1"/>
                <a:gd name="T11" fmla="*/ 2037 w 2037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37" h="1">
                  <a:moveTo>
                    <a:pt x="0" y="0"/>
                  </a:moveTo>
                  <a:lnTo>
                    <a:pt x="20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474" name="Rectangle 25"/>
            <p:cNvSpPr>
              <a:spLocks noChangeArrowheads="1"/>
            </p:cNvSpPr>
            <p:nvPr/>
          </p:nvSpPr>
          <p:spPr bwMode="auto">
            <a:xfrm>
              <a:off x="363" y="698"/>
              <a:ext cx="326" cy="1152"/>
            </a:xfrm>
            <a:prstGeom prst="rect">
              <a:avLst/>
            </a:prstGeom>
            <a:solidFill>
              <a:srgbClr val="E6E6E6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475" name="Rectangle 26"/>
            <p:cNvSpPr>
              <a:spLocks noChangeArrowheads="1"/>
            </p:cNvSpPr>
            <p:nvPr/>
          </p:nvSpPr>
          <p:spPr bwMode="auto">
            <a:xfrm>
              <a:off x="363" y="410"/>
              <a:ext cx="326" cy="288"/>
            </a:xfrm>
            <a:prstGeom prst="rect">
              <a:avLst/>
            </a:prstGeom>
            <a:solidFill>
              <a:srgbClr val="E6E6E6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476" name="Rectangle 27"/>
            <p:cNvSpPr>
              <a:spLocks noChangeArrowheads="1"/>
            </p:cNvSpPr>
            <p:nvPr/>
          </p:nvSpPr>
          <p:spPr bwMode="auto">
            <a:xfrm>
              <a:off x="463" y="424"/>
              <a:ext cx="7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400" b="1" smtClean="0">
                  <a:solidFill>
                    <a:srgbClr val="000000"/>
                  </a:solidFill>
                  <a:latin typeface="宋体" pitchFamily="2" charset="-122"/>
                </a:rPr>
                <a:t>情</a:t>
              </a:r>
              <a:endParaRPr kumimoji="1" lang="zh-CN" alt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477" name="Rectangle 28"/>
            <p:cNvSpPr>
              <a:spLocks noChangeArrowheads="1"/>
            </p:cNvSpPr>
            <p:nvPr/>
          </p:nvSpPr>
          <p:spPr bwMode="auto">
            <a:xfrm>
              <a:off x="463" y="558"/>
              <a:ext cx="7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400" b="1" smtClean="0">
                  <a:solidFill>
                    <a:srgbClr val="000000"/>
                  </a:solidFill>
                  <a:latin typeface="宋体" pitchFamily="2" charset="-122"/>
                </a:rPr>
                <a:t>况</a:t>
              </a:r>
              <a:endParaRPr kumimoji="1" lang="zh-CN" alt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478" name="Rectangle 29"/>
            <p:cNvSpPr>
              <a:spLocks noChangeArrowheads="1"/>
            </p:cNvSpPr>
            <p:nvPr/>
          </p:nvSpPr>
          <p:spPr bwMode="auto">
            <a:xfrm>
              <a:off x="363" y="1850"/>
              <a:ext cx="326" cy="1151"/>
            </a:xfrm>
            <a:prstGeom prst="rect">
              <a:avLst/>
            </a:prstGeom>
            <a:solidFill>
              <a:srgbClr val="E6E6E6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479" name="Rectangle 30"/>
            <p:cNvSpPr>
              <a:spLocks noChangeArrowheads="1"/>
            </p:cNvSpPr>
            <p:nvPr/>
          </p:nvSpPr>
          <p:spPr bwMode="auto">
            <a:xfrm>
              <a:off x="2974" y="1274"/>
              <a:ext cx="2037" cy="576"/>
            </a:xfrm>
            <a:prstGeom prst="rect">
              <a:avLst/>
            </a:prstGeom>
            <a:solidFill>
              <a:srgbClr val="E6E6E6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480" name="Rectangle 31"/>
            <p:cNvSpPr>
              <a:spLocks noChangeArrowheads="1"/>
            </p:cNvSpPr>
            <p:nvPr/>
          </p:nvSpPr>
          <p:spPr bwMode="auto">
            <a:xfrm>
              <a:off x="3617" y="1309"/>
              <a:ext cx="45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FF0000"/>
                  </a:solidFill>
                  <a:latin typeface="宋体" pitchFamily="2" charset="-122"/>
                </a:rPr>
                <a:t>A&gt;0,  B&gt;0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481" name="Rectangle 32"/>
            <p:cNvSpPr>
              <a:spLocks noChangeArrowheads="1"/>
            </p:cNvSpPr>
            <p:nvPr/>
          </p:nvSpPr>
          <p:spPr bwMode="auto">
            <a:xfrm>
              <a:off x="3079" y="1482"/>
              <a:ext cx="1104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  <a:latin typeface="宋体" pitchFamily="2" charset="-122"/>
                </a:rPr>
                <a:t>SF=1</a:t>
              </a:r>
              <a:r>
                <a:rPr kumimoji="1" lang="zh-CN" altLang="en-US" b="1" smtClean="0">
                  <a:solidFill>
                    <a:srgbClr val="000000"/>
                  </a:solidFill>
                  <a:latin typeface="宋体" pitchFamily="2" charset="-122"/>
                </a:rPr>
                <a:t>，</a:t>
              </a:r>
              <a:r>
                <a:rPr kumimoji="1" lang="en-US" altLang="zh-CN" b="1" smtClean="0">
                  <a:solidFill>
                    <a:srgbClr val="000000"/>
                  </a:solidFill>
                  <a:latin typeface="宋体" pitchFamily="2" charset="-122"/>
                </a:rPr>
                <a:t>OF=0     </a:t>
              </a:r>
              <a:r>
                <a:rPr kumimoji="1" lang="zh-CN" altLang="en-US" b="1" smtClean="0">
                  <a:solidFill>
                    <a:srgbClr val="000000"/>
                  </a:solidFill>
                  <a:latin typeface="宋体" pitchFamily="2" charset="-122"/>
                </a:rPr>
                <a:t>则：</a:t>
              </a:r>
              <a:r>
                <a:rPr kumimoji="1" lang="en-US" altLang="zh-CN" b="1" smtClean="0">
                  <a:solidFill>
                    <a:srgbClr val="000000"/>
                  </a:solidFill>
                  <a:latin typeface="宋体" pitchFamily="2" charset="-122"/>
                </a:rPr>
                <a:t>A&lt;B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482" name="Rectangle 33"/>
            <p:cNvSpPr>
              <a:spLocks noChangeArrowheads="1"/>
            </p:cNvSpPr>
            <p:nvPr/>
          </p:nvSpPr>
          <p:spPr bwMode="auto">
            <a:xfrm>
              <a:off x="4548" y="1931"/>
              <a:ext cx="116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400" b="1" smtClean="0">
                  <a:solidFill>
                    <a:srgbClr val="000000"/>
                  </a:solidFill>
                  <a:latin typeface="宋体" pitchFamily="2" charset="-122"/>
                </a:rPr>
                <a:t>－</a:t>
              </a:r>
              <a:r>
                <a:rPr kumimoji="1" lang="en-US" altLang="zh-CN" sz="1400" b="1" smtClean="0">
                  <a:solidFill>
                    <a:srgbClr val="000000"/>
                  </a:solidFill>
                  <a:latin typeface="宋体" pitchFamily="2" charset="-122"/>
                </a:rPr>
                <a:t>5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483" name="Line 34"/>
            <p:cNvSpPr>
              <a:spLocks noChangeShapeType="1"/>
            </p:cNvSpPr>
            <p:nvPr/>
          </p:nvSpPr>
          <p:spPr bwMode="auto">
            <a:xfrm>
              <a:off x="2319" y="1058"/>
              <a:ext cx="244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484" name="Rectangle 35"/>
            <p:cNvSpPr>
              <a:spLocks noChangeArrowheads="1"/>
            </p:cNvSpPr>
            <p:nvPr/>
          </p:nvSpPr>
          <p:spPr bwMode="auto">
            <a:xfrm>
              <a:off x="492" y="2346"/>
              <a:ext cx="5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  <a:latin typeface="宋体" pitchFamily="2" charset="-122"/>
                </a:rPr>
                <a:t>2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485" name="Rectangle 36"/>
            <p:cNvSpPr>
              <a:spLocks noChangeArrowheads="1"/>
            </p:cNvSpPr>
            <p:nvPr/>
          </p:nvSpPr>
          <p:spPr bwMode="auto">
            <a:xfrm>
              <a:off x="2449" y="1338"/>
              <a:ext cx="39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 smtClean="0">
                  <a:solidFill>
                    <a:srgbClr val="000000"/>
                  </a:solidFill>
                  <a:latin typeface="宋体" pitchFamily="2" charset="-122"/>
                </a:rPr>
                <a:t>5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486" name="Rectangle 37"/>
            <p:cNvSpPr>
              <a:spLocks noChangeArrowheads="1"/>
            </p:cNvSpPr>
            <p:nvPr/>
          </p:nvSpPr>
          <p:spPr bwMode="auto">
            <a:xfrm>
              <a:off x="2324" y="1482"/>
              <a:ext cx="116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400" b="1" smtClean="0">
                  <a:solidFill>
                    <a:srgbClr val="000000"/>
                  </a:solidFill>
                  <a:latin typeface="宋体" pitchFamily="2" charset="-122"/>
                </a:rPr>
                <a:t>－</a:t>
              </a:r>
              <a:r>
                <a:rPr kumimoji="1" lang="en-US" altLang="zh-CN" sz="1400" b="1" smtClean="0">
                  <a:solidFill>
                    <a:srgbClr val="000000"/>
                  </a:solidFill>
                  <a:latin typeface="宋体" pitchFamily="2" charset="-122"/>
                </a:rPr>
                <a:t>7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487" name="Line 38"/>
            <p:cNvSpPr>
              <a:spLocks noChangeShapeType="1"/>
            </p:cNvSpPr>
            <p:nvPr/>
          </p:nvSpPr>
          <p:spPr bwMode="auto">
            <a:xfrm>
              <a:off x="2319" y="1634"/>
              <a:ext cx="326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488" name="Rectangle 39"/>
            <p:cNvSpPr>
              <a:spLocks noChangeArrowheads="1"/>
            </p:cNvSpPr>
            <p:nvPr/>
          </p:nvSpPr>
          <p:spPr bwMode="auto">
            <a:xfrm>
              <a:off x="2324" y="1661"/>
              <a:ext cx="116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400" b="1" smtClean="0">
                  <a:solidFill>
                    <a:srgbClr val="000000"/>
                  </a:solidFill>
                  <a:latin typeface="宋体" pitchFamily="2" charset="-122"/>
                </a:rPr>
                <a:t>－</a:t>
              </a:r>
              <a:r>
                <a:rPr kumimoji="1" lang="en-US" altLang="zh-CN" sz="1400" b="1" smtClean="0">
                  <a:solidFill>
                    <a:srgbClr val="000000"/>
                  </a:solidFill>
                  <a:latin typeface="宋体" pitchFamily="2" charset="-122"/>
                </a:rPr>
                <a:t>2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489" name="Rectangle 40"/>
            <p:cNvSpPr>
              <a:spLocks noChangeArrowheads="1"/>
            </p:cNvSpPr>
            <p:nvPr/>
          </p:nvSpPr>
          <p:spPr bwMode="auto">
            <a:xfrm>
              <a:off x="689" y="1850"/>
              <a:ext cx="652" cy="575"/>
            </a:xfrm>
            <a:prstGeom prst="rect">
              <a:avLst/>
            </a:prstGeom>
            <a:solidFill>
              <a:srgbClr val="E6E6E6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490" name="Rectangle 41"/>
            <p:cNvSpPr>
              <a:spLocks noChangeArrowheads="1"/>
            </p:cNvSpPr>
            <p:nvPr/>
          </p:nvSpPr>
          <p:spPr bwMode="auto">
            <a:xfrm>
              <a:off x="932" y="2058"/>
              <a:ext cx="10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  <a:latin typeface="宋体" pitchFamily="2" charset="-122"/>
                </a:rPr>
                <a:t>-5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491" name="Rectangle 42"/>
            <p:cNvSpPr>
              <a:spLocks noChangeArrowheads="1"/>
            </p:cNvSpPr>
            <p:nvPr/>
          </p:nvSpPr>
          <p:spPr bwMode="auto">
            <a:xfrm>
              <a:off x="1341" y="1850"/>
              <a:ext cx="652" cy="575"/>
            </a:xfrm>
            <a:prstGeom prst="rect">
              <a:avLst/>
            </a:prstGeom>
            <a:solidFill>
              <a:srgbClr val="E6E6E6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492" name="Rectangle 43"/>
            <p:cNvSpPr>
              <a:spLocks noChangeArrowheads="1"/>
            </p:cNvSpPr>
            <p:nvPr/>
          </p:nvSpPr>
          <p:spPr bwMode="auto">
            <a:xfrm>
              <a:off x="1584" y="2058"/>
              <a:ext cx="10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  <a:latin typeface="宋体" pitchFamily="2" charset="-122"/>
                </a:rPr>
                <a:t>-7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493" name="Rectangle 44"/>
            <p:cNvSpPr>
              <a:spLocks noChangeArrowheads="1"/>
            </p:cNvSpPr>
            <p:nvPr/>
          </p:nvSpPr>
          <p:spPr bwMode="auto">
            <a:xfrm>
              <a:off x="492" y="1194"/>
              <a:ext cx="5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  <a:latin typeface="宋体" pitchFamily="2" charset="-122"/>
                </a:rPr>
                <a:t>1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494" name="Rectangle 45"/>
            <p:cNvSpPr>
              <a:spLocks noChangeArrowheads="1"/>
            </p:cNvSpPr>
            <p:nvPr/>
          </p:nvSpPr>
          <p:spPr bwMode="auto">
            <a:xfrm>
              <a:off x="689" y="2425"/>
              <a:ext cx="652" cy="576"/>
            </a:xfrm>
            <a:prstGeom prst="rect">
              <a:avLst/>
            </a:prstGeom>
            <a:solidFill>
              <a:srgbClr val="E6E6E6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495" name="Rectangle 46"/>
            <p:cNvSpPr>
              <a:spLocks noChangeArrowheads="1"/>
            </p:cNvSpPr>
            <p:nvPr/>
          </p:nvSpPr>
          <p:spPr bwMode="auto">
            <a:xfrm>
              <a:off x="932" y="2634"/>
              <a:ext cx="10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  <a:latin typeface="宋体" pitchFamily="2" charset="-122"/>
                </a:rPr>
                <a:t>-7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496" name="Rectangle 47"/>
            <p:cNvSpPr>
              <a:spLocks noChangeArrowheads="1"/>
            </p:cNvSpPr>
            <p:nvPr/>
          </p:nvSpPr>
          <p:spPr bwMode="auto">
            <a:xfrm>
              <a:off x="1341" y="2425"/>
              <a:ext cx="652" cy="576"/>
            </a:xfrm>
            <a:prstGeom prst="rect">
              <a:avLst/>
            </a:prstGeom>
            <a:solidFill>
              <a:srgbClr val="E6E6E6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497" name="Rectangle 48"/>
            <p:cNvSpPr>
              <a:spLocks noChangeArrowheads="1"/>
            </p:cNvSpPr>
            <p:nvPr/>
          </p:nvSpPr>
          <p:spPr bwMode="auto">
            <a:xfrm>
              <a:off x="1584" y="2634"/>
              <a:ext cx="10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  <a:latin typeface="宋体" pitchFamily="2" charset="-122"/>
                </a:rPr>
                <a:t>-5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498" name="Rectangle 49"/>
            <p:cNvSpPr>
              <a:spLocks noChangeArrowheads="1"/>
            </p:cNvSpPr>
            <p:nvPr/>
          </p:nvSpPr>
          <p:spPr bwMode="auto">
            <a:xfrm>
              <a:off x="1993" y="1850"/>
              <a:ext cx="981" cy="575"/>
            </a:xfrm>
            <a:prstGeom prst="rect">
              <a:avLst/>
            </a:prstGeom>
            <a:solidFill>
              <a:srgbClr val="E6E6E6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499" name="Rectangle 50"/>
            <p:cNvSpPr>
              <a:spLocks noChangeArrowheads="1"/>
            </p:cNvSpPr>
            <p:nvPr/>
          </p:nvSpPr>
          <p:spPr bwMode="auto">
            <a:xfrm>
              <a:off x="2396" y="1894"/>
              <a:ext cx="7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 smtClean="0">
                  <a:solidFill>
                    <a:srgbClr val="000000"/>
                  </a:solidFill>
                  <a:latin typeface="宋体" pitchFamily="2" charset="-122"/>
                </a:rPr>
                <a:t>-5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500" name="Rectangle 51"/>
            <p:cNvSpPr>
              <a:spLocks noChangeArrowheads="1"/>
            </p:cNvSpPr>
            <p:nvPr/>
          </p:nvSpPr>
          <p:spPr bwMode="auto">
            <a:xfrm>
              <a:off x="2237" y="2075"/>
              <a:ext cx="19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 smtClean="0">
                  <a:solidFill>
                    <a:srgbClr val="000000"/>
                  </a:solidFill>
                  <a:latin typeface="宋体" pitchFamily="2" charset="-122"/>
                </a:rPr>
                <a:t>-(-7)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501" name="Line 52"/>
            <p:cNvSpPr>
              <a:spLocks noChangeShapeType="1"/>
            </p:cNvSpPr>
            <p:nvPr/>
          </p:nvSpPr>
          <p:spPr bwMode="auto">
            <a:xfrm>
              <a:off x="2156" y="2210"/>
              <a:ext cx="574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502" name="Rectangle 53"/>
            <p:cNvSpPr>
              <a:spLocks noChangeArrowheads="1"/>
            </p:cNvSpPr>
            <p:nvPr/>
          </p:nvSpPr>
          <p:spPr bwMode="auto">
            <a:xfrm>
              <a:off x="2377" y="2256"/>
              <a:ext cx="7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 smtClean="0">
                  <a:solidFill>
                    <a:srgbClr val="000000"/>
                  </a:solidFill>
                  <a:latin typeface="宋体" pitchFamily="2" charset="-122"/>
                </a:rPr>
                <a:t>+2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503" name="Rectangle 54"/>
            <p:cNvSpPr>
              <a:spLocks noChangeArrowheads="1"/>
            </p:cNvSpPr>
            <p:nvPr/>
          </p:nvSpPr>
          <p:spPr bwMode="auto">
            <a:xfrm>
              <a:off x="1993" y="2425"/>
              <a:ext cx="981" cy="576"/>
            </a:xfrm>
            <a:prstGeom prst="rect">
              <a:avLst/>
            </a:prstGeom>
            <a:solidFill>
              <a:srgbClr val="E6E6E6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504" name="Rectangle 55"/>
            <p:cNvSpPr>
              <a:spLocks noChangeArrowheads="1"/>
            </p:cNvSpPr>
            <p:nvPr/>
          </p:nvSpPr>
          <p:spPr bwMode="auto">
            <a:xfrm>
              <a:off x="2974" y="2425"/>
              <a:ext cx="2037" cy="576"/>
            </a:xfrm>
            <a:prstGeom prst="rect">
              <a:avLst/>
            </a:prstGeom>
            <a:solidFill>
              <a:srgbClr val="E6E6E6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505" name="Rectangle 56"/>
            <p:cNvSpPr>
              <a:spLocks noChangeArrowheads="1"/>
            </p:cNvSpPr>
            <p:nvPr/>
          </p:nvSpPr>
          <p:spPr bwMode="auto">
            <a:xfrm>
              <a:off x="3700" y="2461"/>
              <a:ext cx="35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FF0000"/>
                  </a:solidFill>
                  <a:latin typeface="宋体" pitchFamily="2" charset="-122"/>
                </a:rPr>
                <a:t>A&lt;0,B&lt;0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506" name="Rectangle 57"/>
            <p:cNvSpPr>
              <a:spLocks noChangeArrowheads="1"/>
            </p:cNvSpPr>
            <p:nvPr/>
          </p:nvSpPr>
          <p:spPr bwMode="auto">
            <a:xfrm>
              <a:off x="3121" y="2634"/>
              <a:ext cx="1054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  <a:latin typeface="宋体" pitchFamily="2" charset="-122"/>
                </a:rPr>
                <a:t>SF=1</a:t>
              </a:r>
              <a:r>
                <a:rPr kumimoji="1" lang="zh-CN" altLang="en-US" b="1" smtClean="0">
                  <a:solidFill>
                    <a:srgbClr val="000000"/>
                  </a:solidFill>
                  <a:latin typeface="宋体" pitchFamily="2" charset="-122"/>
                </a:rPr>
                <a:t>，</a:t>
              </a:r>
              <a:r>
                <a:rPr kumimoji="1" lang="en-US" altLang="zh-CN" b="1" smtClean="0">
                  <a:solidFill>
                    <a:srgbClr val="000000"/>
                  </a:solidFill>
                  <a:latin typeface="宋体" pitchFamily="2" charset="-122"/>
                </a:rPr>
                <a:t>OF=0    </a:t>
              </a:r>
              <a:r>
                <a:rPr kumimoji="1" lang="zh-CN" altLang="en-US" b="1" smtClean="0">
                  <a:solidFill>
                    <a:srgbClr val="000000"/>
                  </a:solidFill>
                  <a:latin typeface="宋体" pitchFamily="2" charset="-122"/>
                </a:rPr>
                <a:t>则：</a:t>
              </a:r>
              <a:r>
                <a:rPr kumimoji="1" lang="en-US" altLang="zh-CN" b="1" smtClean="0">
                  <a:solidFill>
                    <a:srgbClr val="000000"/>
                  </a:solidFill>
                  <a:latin typeface="宋体" pitchFamily="2" charset="-122"/>
                </a:rPr>
                <a:t>A&lt;B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507" name="Rectangle 58"/>
            <p:cNvSpPr>
              <a:spLocks noChangeArrowheads="1"/>
            </p:cNvSpPr>
            <p:nvPr/>
          </p:nvSpPr>
          <p:spPr bwMode="auto">
            <a:xfrm>
              <a:off x="2974" y="1850"/>
              <a:ext cx="2037" cy="575"/>
            </a:xfrm>
            <a:prstGeom prst="rect">
              <a:avLst/>
            </a:prstGeom>
            <a:solidFill>
              <a:srgbClr val="E6E6E6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508" name="Rectangle 59"/>
            <p:cNvSpPr>
              <a:spLocks noChangeArrowheads="1"/>
            </p:cNvSpPr>
            <p:nvPr/>
          </p:nvSpPr>
          <p:spPr bwMode="auto">
            <a:xfrm>
              <a:off x="3700" y="1971"/>
              <a:ext cx="35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FF0000"/>
                  </a:solidFill>
                  <a:latin typeface="宋体" pitchFamily="2" charset="-122"/>
                </a:rPr>
                <a:t>A&lt;0,B&lt;0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509" name="Rectangle 60"/>
            <p:cNvSpPr>
              <a:spLocks noChangeArrowheads="1"/>
            </p:cNvSpPr>
            <p:nvPr/>
          </p:nvSpPr>
          <p:spPr bwMode="auto">
            <a:xfrm>
              <a:off x="3121" y="2144"/>
              <a:ext cx="1054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  <a:latin typeface="宋体" pitchFamily="2" charset="-122"/>
                </a:rPr>
                <a:t>SF=0</a:t>
              </a:r>
              <a:r>
                <a:rPr kumimoji="1" lang="zh-CN" altLang="en-US" b="1" smtClean="0">
                  <a:solidFill>
                    <a:srgbClr val="000000"/>
                  </a:solidFill>
                  <a:latin typeface="宋体" pitchFamily="2" charset="-122"/>
                </a:rPr>
                <a:t>，</a:t>
              </a:r>
              <a:r>
                <a:rPr kumimoji="1" lang="en-US" altLang="zh-CN" b="1" smtClean="0">
                  <a:solidFill>
                    <a:srgbClr val="000000"/>
                  </a:solidFill>
                  <a:latin typeface="宋体" pitchFamily="2" charset="-122"/>
                </a:rPr>
                <a:t>OF=0    </a:t>
              </a:r>
              <a:r>
                <a:rPr kumimoji="1" lang="zh-CN" altLang="en-US" b="1" smtClean="0">
                  <a:solidFill>
                    <a:srgbClr val="000000"/>
                  </a:solidFill>
                  <a:latin typeface="宋体" pitchFamily="2" charset="-122"/>
                </a:rPr>
                <a:t>则：</a:t>
              </a:r>
              <a:r>
                <a:rPr kumimoji="1" lang="en-US" altLang="zh-CN" b="1" smtClean="0">
                  <a:solidFill>
                    <a:srgbClr val="000000"/>
                  </a:solidFill>
                  <a:latin typeface="宋体" pitchFamily="2" charset="-122"/>
                </a:rPr>
                <a:t>A&gt;B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510" name="Rectangle 61"/>
            <p:cNvSpPr>
              <a:spLocks noChangeArrowheads="1"/>
            </p:cNvSpPr>
            <p:nvPr/>
          </p:nvSpPr>
          <p:spPr bwMode="auto">
            <a:xfrm>
              <a:off x="2377" y="2472"/>
              <a:ext cx="7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 smtClean="0">
                  <a:solidFill>
                    <a:srgbClr val="000000"/>
                  </a:solidFill>
                  <a:latin typeface="宋体" pitchFamily="2" charset="-122"/>
                </a:rPr>
                <a:t>-7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511" name="Rectangle 62"/>
            <p:cNvSpPr>
              <a:spLocks noChangeArrowheads="1"/>
            </p:cNvSpPr>
            <p:nvPr/>
          </p:nvSpPr>
          <p:spPr bwMode="auto">
            <a:xfrm>
              <a:off x="2237" y="2651"/>
              <a:ext cx="19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 smtClean="0">
                  <a:solidFill>
                    <a:srgbClr val="000000"/>
                  </a:solidFill>
                  <a:latin typeface="宋体" pitchFamily="2" charset="-122"/>
                </a:rPr>
                <a:t>-(-5)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512" name="Line 63"/>
            <p:cNvSpPr>
              <a:spLocks noChangeShapeType="1"/>
            </p:cNvSpPr>
            <p:nvPr/>
          </p:nvSpPr>
          <p:spPr bwMode="auto">
            <a:xfrm>
              <a:off x="2156" y="2822"/>
              <a:ext cx="574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513" name="Rectangle 64"/>
            <p:cNvSpPr>
              <a:spLocks noChangeArrowheads="1"/>
            </p:cNvSpPr>
            <p:nvPr/>
          </p:nvSpPr>
          <p:spPr bwMode="auto">
            <a:xfrm>
              <a:off x="2377" y="2832"/>
              <a:ext cx="7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 smtClean="0">
                  <a:solidFill>
                    <a:srgbClr val="000000"/>
                  </a:solidFill>
                  <a:latin typeface="宋体" pitchFamily="2" charset="-122"/>
                </a:rPr>
                <a:t>-2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514" name="Rectangle 65"/>
            <p:cNvSpPr>
              <a:spLocks noChangeArrowheads="1"/>
            </p:cNvSpPr>
            <p:nvPr/>
          </p:nvSpPr>
          <p:spPr bwMode="auto">
            <a:xfrm>
              <a:off x="363" y="3001"/>
              <a:ext cx="326" cy="576"/>
            </a:xfrm>
            <a:prstGeom prst="rect">
              <a:avLst/>
            </a:prstGeom>
            <a:solidFill>
              <a:srgbClr val="E6E6E6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mtClean="0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r>
                <a:rPr kumimoji="1" lang="zh-CN" altLang="en-US" b="1" smtClean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b="1" smtClean="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04515" name="Rectangle 66"/>
            <p:cNvSpPr>
              <a:spLocks noChangeArrowheads="1"/>
            </p:cNvSpPr>
            <p:nvPr/>
          </p:nvSpPr>
          <p:spPr bwMode="auto">
            <a:xfrm>
              <a:off x="689" y="3001"/>
              <a:ext cx="652" cy="576"/>
            </a:xfrm>
            <a:prstGeom prst="rect">
              <a:avLst/>
            </a:prstGeom>
            <a:solidFill>
              <a:srgbClr val="E6E6E6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516" name="Rectangle 67"/>
            <p:cNvSpPr>
              <a:spLocks noChangeArrowheads="1"/>
            </p:cNvSpPr>
            <p:nvPr/>
          </p:nvSpPr>
          <p:spPr bwMode="auto">
            <a:xfrm>
              <a:off x="885" y="3227"/>
              <a:ext cx="154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 smtClean="0">
                  <a:solidFill>
                    <a:srgbClr val="000000"/>
                  </a:solidFill>
                  <a:latin typeface="宋体" pitchFamily="2" charset="-122"/>
                </a:rPr>
                <a:t>+127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517" name="Rectangle 68"/>
            <p:cNvSpPr>
              <a:spLocks noChangeArrowheads="1"/>
            </p:cNvSpPr>
            <p:nvPr/>
          </p:nvSpPr>
          <p:spPr bwMode="auto">
            <a:xfrm>
              <a:off x="1341" y="3001"/>
              <a:ext cx="652" cy="576"/>
            </a:xfrm>
            <a:prstGeom prst="rect">
              <a:avLst/>
            </a:prstGeom>
            <a:solidFill>
              <a:srgbClr val="E6E6E6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518" name="Rectangle 69"/>
            <p:cNvSpPr>
              <a:spLocks noChangeArrowheads="1"/>
            </p:cNvSpPr>
            <p:nvPr/>
          </p:nvSpPr>
          <p:spPr bwMode="auto">
            <a:xfrm>
              <a:off x="1569" y="3227"/>
              <a:ext cx="116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 smtClean="0">
                  <a:solidFill>
                    <a:srgbClr val="000000"/>
                  </a:solidFill>
                  <a:latin typeface="宋体" pitchFamily="2" charset="-122"/>
                </a:rPr>
                <a:t>-63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519" name="Rectangle 70"/>
            <p:cNvSpPr>
              <a:spLocks noChangeArrowheads="1"/>
            </p:cNvSpPr>
            <p:nvPr/>
          </p:nvSpPr>
          <p:spPr bwMode="auto">
            <a:xfrm>
              <a:off x="1993" y="3001"/>
              <a:ext cx="981" cy="576"/>
            </a:xfrm>
            <a:prstGeom prst="rect">
              <a:avLst/>
            </a:prstGeom>
            <a:solidFill>
              <a:srgbClr val="E6E6E6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520" name="Rectangle 71"/>
            <p:cNvSpPr>
              <a:spLocks noChangeArrowheads="1"/>
            </p:cNvSpPr>
            <p:nvPr/>
          </p:nvSpPr>
          <p:spPr bwMode="auto">
            <a:xfrm>
              <a:off x="2974" y="3001"/>
              <a:ext cx="2037" cy="576"/>
            </a:xfrm>
            <a:prstGeom prst="rect">
              <a:avLst/>
            </a:prstGeom>
            <a:solidFill>
              <a:srgbClr val="E6E6E6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521" name="Rectangle 72"/>
            <p:cNvSpPr>
              <a:spLocks noChangeArrowheads="1"/>
            </p:cNvSpPr>
            <p:nvPr/>
          </p:nvSpPr>
          <p:spPr bwMode="auto">
            <a:xfrm>
              <a:off x="3700" y="3037"/>
              <a:ext cx="35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FF0000"/>
                  </a:solidFill>
                  <a:latin typeface="宋体" pitchFamily="2" charset="-122"/>
                </a:rPr>
                <a:t>A&gt;0,B&lt;0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522" name="Rectangle 73"/>
            <p:cNvSpPr>
              <a:spLocks noChangeArrowheads="1"/>
            </p:cNvSpPr>
            <p:nvPr/>
          </p:nvSpPr>
          <p:spPr bwMode="auto">
            <a:xfrm>
              <a:off x="3077" y="3210"/>
              <a:ext cx="110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  <a:latin typeface="宋体" pitchFamily="2" charset="-122"/>
                </a:rPr>
                <a:t>OF=1,SF=1      </a:t>
              </a:r>
              <a:r>
                <a:rPr kumimoji="1" lang="zh-CN" altLang="en-US" b="1" smtClean="0">
                  <a:solidFill>
                    <a:srgbClr val="000000"/>
                  </a:solidFill>
                  <a:latin typeface="宋体" pitchFamily="2" charset="-122"/>
                </a:rPr>
                <a:t>则：</a:t>
              </a:r>
              <a:r>
                <a:rPr kumimoji="1" lang="en-US" altLang="zh-CN" b="1" smtClean="0">
                  <a:solidFill>
                    <a:srgbClr val="000000"/>
                  </a:solidFill>
                  <a:latin typeface="宋体" pitchFamily="2" charset="-122"/>
                </a:rPr>
                <a:t>A&gt;B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523" name="Rectangle 74"/>
            <p:cNvSpPr>
              <a:spLocks noChangeArrowheads="1"/>
            </p:cNvSpPr>
            <p:nvPr/>
          </p:nvSpPr>
          <p:spPr bwMode="auto">
            <a:xfrm>
              <a:off x="2250" y="3048"/>
              <a:ext cx="154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 smtClean="0">
                  <a:solidFill>
                    <a:srgbClr val="000000"/>
                  </a:solidFill>
                  <a:latin typeface="宋体" pitchFamily="2" charset="-122"/>
                </a:rPr>
                <a:t>+127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524" name="Rectangle 75"/>
            <p:cNvSpPr>
              <a:spLocks noChangeArrowheads="1"/>
            </p:cNvSpPr>
            <p:nvPr/>
          </p:nvSpPr>
          <p:spPr bwMode="auto">
            <a:xfrm>
              <a:off x="2165" y="3192"/>
              <a:ext cx="23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 smtClean="0">
                  <a:solidFill>
                    <a:srgbClr val="000000"/>
                  </a:solidFill>
                  <a:latin typeface="宋体" pitchFamily="2" charset="-122"/>
                </a:rPr>
                <a:t>-(-63)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525" name="Line 76"/>
            <p:cNvSpPr>
              <a:spLocks noChangeShapeType="1"/>
            </p:cNvSpPr>
            <p:nvPr/>
          </p:nvSpPr>
          <p:spPr bwMode="auto">
            <a:xfrm>
              <a:off x="2074" y="3361"/>
              <a:ext cx="571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526" name="Rectangle 77"/>
            <p:cNvSpPr>
              <a:spLocks noChangeArrowheads="1"/>
            </p:cNvSpPr>
            <p:nvPr/>
          </p:nvSpPr>
          <p:spPr bwMode="auto">
            <a:xfrm>
              <a:off x="2250" y="3408"/>
              <a:ext cx="154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 smtClean="0">
                  <a:solidFill>
                    <a:srgbClr val="000000"/>
                  </a:solidFill>
                  <a:latin typeface="宋体" pitchFamily="2" charset="-122"/>
                </a:rPr>
                <a:t>+190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527" name="Rectangle 78"/>
            <p:cNvSpPr>
              <a:spLocks noChangeArrowheads="1"/>
            </p:cNvSpPr>
            <p:nvPr/>
          </p:nvSpPr>
          <p:spPr bwMode="auto">
            <a:xfrm>
              <a:off x="363" y="3577"/>
              <a:ext cx="326" cy="576"/>
            </a:xfrm>
            <a:prstGeom prst="rect">
              <a:avLst/>
            </a:prstGeom>
            <a:solidFill>
              <a:srgbClr val="E6E6E6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smtClean="0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r>
                <a:rPr kumimoji="1"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04528" name="Rectangle 79"/>
            <p:cNvSpPr>
              <a:spLocks noChangeArrowheads="1"/>
            </p:cNvSpPr>
            <p:nvPr/>
          </p:nvSpPr>
          <p:spPr bwMode="auto">
            <a:xfrm>
              <a:off x="689" y="3577"/>
              <a:ext cx="652" cy="576"/>
            </a:xfrm>
            <a:prstGeom prst="rect">
              <a:avLst/>
            </a:prstGeom>
            <a:solidFill>
              <a:srgbClr val="E6E6E6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529" name="Rectangle 80"/>
            <p:cNvSpPr>
              <a:spLocks noChangeArrowheads="1"/>
            </p:cNvSpPr>
            <p:nvPr/>
          </p:nvSpPr>
          <p:spPr bwMode="auto">
            <a:xfrm>
              <a:off x="917" y="3803"/>
              <a:ext cx="116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 smtClean="0">
                  <a:solidFill>
                    <a:srgbClr val="000000"/>
                  </a:solidFill>
                  <a:latin typeface="宋体" pitchFamily="2" charset="-122"/>
                </a:rPr>
                <a:t>-63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530" name="Rectangle 81"/>
            <p:cNvSpPr>
              <a:spLocks noChangeArrowheads="1"/>
            </p:cNvSpPr>
            <p:nvPr/>
          </p:nvSpPr>
          <p:spPr bwMode="auto">
            <a:xfrm>
              <a:off x="1341" y="3577"/>
              <a:ext cx="652" cy="576"/>
            </a:xfrm>
            <a:prstGeom prst="rect">
              <a:avLst/>
            </a:prstGeom>
            <a:solidFill>
              <a:srgbClr val="E6E6E6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531" name="Rectangle 82"/>
            <p:cNvSpPr>
              <a:spLocks noChangeArrowheads="1"/>
            </p:cNvSpPr>
            <p:nvPr/>
          </p:nvSpPr>
          <p:spPr bwMode="auto">
            <a:xfrm>
              <a:off x="1536" y="3803"/>
              <a:ext cx="154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 smtClean="0">
                  <a:solidFill>
                    <a:srgbClr val="000000"/>
                  </a:solidFill>
                  <a:latin typeface="宋体" pitchFamily="2" charset="-122"/>
                </a:rPr>
                <a:t>+127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532" name="Rectangle 83"/>
            <p:cNvSpPr>
              <a:spLocks noChangeArrowheads="1"/>
            </p:cNvSpPr>
            <p:nvPr/>
          </p:nvSpPr>
          <p:spPr bwMode="auto">
            <a:xfrm>
              <a:off x="1993" y="3577"/>
              <a:ext cx="981" cy="576"/>
            </a:xfrm>
            <a:prstGeom prst="rect">
              <a:avLst/>
            </a:prstGeom>
            <a:solidFill>
              <a:srgbClr val="E6E6E6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533" name="Rectangle 84"/>
            <p:cNvSpPr>
              <a:spLocks noChangeArrowheads="1"/>
            </p:cNvSpPr>
            <p:nvPr/>
          </p:nvSpPr>
          <p:spPr bwMode="auto">
            <a:xfrm>
              <a:off x="2974" y="3577"/>
              <a:ext cx="2037" cy="576"/>
            </a:xfrm>
            <a:prstGeom prst="rect">
              <a:avLst/>
            </a:prstGeom>
            <a:solidFill>
              <a:srgbClr val="E6E6E6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534" name="Rectangle 85"/>
            <p:cNvSpPr>
              <a:spLocks noChangeArrowheads="1"/>
            </p:cNvSpPr>
            <p:nvPr/>
          </p:nvSpPr>
          <p:spPr bwMode="auto">
            <a:xfrm>
              <a:off x="3700" y="3613"/>
              <a:ext cx="35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FF0000"/>
                  </a:solidFill>
                  <a:latin typeface="宋体" pitchFamily="2" charset="-122"/>
                </a:rPr>
                <a:t>A&lt;0,B&gt;0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535" name="Rectangle 86"/>
            <p:cNvSpPr>
              <a:spLocks noChangeArrowheads="1"/>
            </p:cNvSpPr>
            <p:nvPr/>
          </p:nvSpPr>
          <p:spPr bwMode="auto">
            <a:xfrm>
              <a:off x="3037" y="3786"/>
              <a:ext cx="115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  <a:latin typeface="宋体" pitchFamily="2" charset="-122"/>
                </a:rPr>
                <a:t>SF=0</a:t>
              </a:r>
              <a:r>
                <a:rPr kumimoji="1" lang="zh-CN" altLang="en-US" b="1" smtClean="0">
                  <a:solidFill>
                    <a:srgbClr val="000000"/>
                  </a:solidFill>
                  <a:latin typeface="宋体" pitchFamily="2" charset="-122"/>
                </a:rPr>
                <a:t>，</a:t>
              </a:r>
              <a:r>
                <a:rPr kumimoji="1" lang="en-US" altLang="zh-CN" b="1" smtClean="0">
                  <a:solidFill>
                    <a:srgbClr val="000000"/>
                  </a:solidFill>
                  <a:latin typeface="宋体" pitchFamily="2" charset="-122"/>
                </a:rPr>
                <a:t>OF=1      </a:t>
              </a:r>
              <a:r>
                <a:rPr kumimoji="1" lang="zh-CN" altLang="en-US" b="1" smtClean="0">
                  <a:solidFill>
                    <a:srgbClr val="000000"/>
                  </a:solidFill>
                  <a:latin typeface="宋体" pitchFamily="2" charset="-122"/>
                </a:rPr>
                <a:t>则：</a:t>
              </a:r>
              <a:r>
                <a:rPr kumimoji="1" lang="en-US" altLang="zh-CN" b="1" smtClean="0">
                  <a:solidFill>
                    <a:srgbClr val="000000"/>
                  </a:solidFill>
                  <a:latin typeface="宋体" pitchFamily="2" charset="-122"/>
                </a:rPr>
                <a:t>A&lt;B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536" name="Rectangle 87"/>
            <p:cNvSpPr>
              <a:spLocks noChangeArrowheads="1"/>
            </p:cNvSpPr>
            <p:nvPr/>
          </p:nvSpPr>
          <p:spPr bwMode="auto">
            <a:xfrm>
              <a:off x="2344" y="3624"/>
              <a:ext cx="116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 smtClean="0">
                  <a:solidFill>
                    <a:srgbClr val="000000"/>
                  </a:solidFill>
                  <a:latin typeface="宋体" pitchFamily="2" charset="-122"/>
                </a:rPr>
                <a:t>-63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537" name="Rectangle 88"/>
            <p:cNvSpPr>
              <a:spLocks noChangeArrowheads="1"/>
            </p:cNvSpPr>
            <p:nvPr/>
          </p:nvSpPr>
          <p:spPr bwMode="auto">
            <a:xfrm>
              <a:off x="2132" y="3768"/>
              <a:ext cx="270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 smtClean="0">
                  <a:solidFill>
                    <a:srgbClr val="000000"/>
                  </a:solidFill>
                  <a:latin typeface="宋体" pitchFamily="2" charset="-122"/>
                </a:rPr>
                <a:t>-(+127)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538" name="Line 89"/>
            <p:cNvSpPr>
              <a:spLocks noChangeShapeType="1"/>
            </p:cNvSpPr>
            <p:nvPr/>
          </p:nvSpPr>
          <p:spPr bwMode="auto">
            <a:xfrm>
              <a:off x="2074" y="3937"/>
              <a:ext cx="656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539" name="Rectangle 90"/>
            <p:cNvSpPr>
              <a:spLocks noChangeArrowheads="1"/>
            </p:cNvSpPr>
            <p:nvPr/>
          </p:nvSpPr>
          <p:spPr bwMode="auto">
            <a:xfrm>
              <a:off x="2270" y="3984"/>
              <a:ext cx="154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 smtClean="0">
                  <a:solidFill>
                    <a:srgbClr val="000000"/>
                  </a:solidFill>
                  <a:latin typeface="宋体" pitchFamily="2" charset="-122"/>
                </a:rPr>
                <a:t>-190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540" name="Rectangle 91"/>
            <p:cNvSpPr>
              <a:spLocks noChangeArrowheads="1"/>
            </p:cNvSpPr>
            <p:nvPr/>
          </p:nvSpPr>
          <p:spPr bwMode="auto">
            <a:xfrm>
              <a:off x="1993" y="698"/>
              <a:ext cx="981" cy="576"/>
            </a:xfrm>
            <a:prstGeom prst="rect">
              <a:avLst/>
            </a:prstGeom>
            <a:solidFill>
              <a:srgbClr val="E6E6E6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541" name="Rectangle 92"/>
            <p:cNvSpPr>
              <a:spLocks noChangeArrowheads="1"/>
            </p:cNvSpPr>
            <p:nvPr/>
          </p:nvSpPr>
          <p:spPr bwMode="auto">
            <a:xfrm>
              <a:off x="2409" y="707"/>
              <a:ext cx="39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 smtClean="0">
                  <a:solidFill>
                    <a:srgbClr val="000000"/>
                  </a:solidFill>
                  <a:latin typeface="宋体" pitchFamily="2" charset="-122"/>
                </a:rPr>
                <a:t>7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542" name="Rectangle 93"/>
            <p:cNvSpPr>
              <a:spLocks noChangeArrowheads="1"/>
            </p:cNvSpPr>
            <p:nvPr/>
          </p:nvSpPr>
          <p:spPr bwMode="auto">
            <a:xfrm>
              <a:off x="2357" y="886"/>
              <a:ext cx="7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 smtClean="0">
                  <a:solidFill>
                    <a:srgbClr val="000000"/>
                  </a:solidFill>
                  <a:latin typeface="宋体" pitchFamily="2" charset="-122"/>
                </a:rPr>
                <a:t>-5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543" name="Line 94"/>
            <p:cNvSpPr>
              <a:spLocks noChangeShapeType="1"/>
            </p:cNvSpPr>
            <p:nvPr/>
          </p:nvSpPr>
          <p:spPr bwMode="auto">
            <a:xfrm>
              <a:off x="2237" y="1021"/>
              <a:ext cx="408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544" name="Rectangle 95"/>
            <p:cNvSpPr>
              <a:spLocks noChangeArrowheads="1"/>
            </p:cNvSpPr>
            <p:nvPr/>
          </p:nvSpPr>
          <p:spPr bwMode="auto">
            <a:xfrm>
              <a:off x="2409" y="1085"/>
              <a:ext cx="39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 smtClean="0">
                  <a:solidFill>
                    <a:srgbClr val="000000"/>
                  </a:solidFill>
                  <a:latin typeface="宋体" pitchFamily="2" charset="-122"/>
                </a:rPr>
                <a:t>2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F26EB2-6F32-4367-90B5-E8FAAFB04EC6}" type="slidenum">
              <a:rPr lang="zh-CN" altLang="en-US">
                <a:solidFill>
                  <a:srgbClr val="000000"/>
                </a:solidFill>
              </a:rPr>
              <a:pPr/>
              <a:t>43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5475" name="Rectangle 2"/>
          <p:cNvSpPr>
            <a:spLocks noChangeArrowheads="1"/>
          </p:cNvSpPr>
          <p:nvPr/>
        </p:nvSpPr>
        <p:spPr bwMode="auto">
          <a:xfrm>
            <a:off x="3048000" y="919163"/>
            <a:ext cx="609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5476" name="Rectangle 3"/>
          <p:cNvSpPr>
            <a:spLocks noChangeArrowheads="1"/>
          </p:cNvSpPr>
          <p:nvPr/>
        </p:nvSpPr>
        <p:spPr bwMode="auto">
          <a:xfrm>
            <a:off x="508000" y="533404"/>
            <a:ext cx="11277600" cy="592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200" b="1" smtClean="0">
                <a:solidFill>
                  <a:srgbClr val="000000"/>
                </a:solidFill>
                <a:latin typeface="宋体" pitchFamily="2" charset="-122"/>
              </a:rPr>
              <a:t>分析以上四种情况得出如下结论：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  <a:latin typeface="宋体" pitchFamily="2" charset="-122"/>
            </a:endParaRP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）  </a:t>
            </a:r>
            <a:r>
              <a:rPr kumimoji="1" lang="en-US" altLang="zh-CN" sz="2400" b="1" smtClean="0">
                <a:solidFill>
                  <a:srgbClr val="FF00FF"/>
                </a:solidFill>
                <a:latin typeface="Times New Roman" pitchFamily="18" charset="0"/>
              </a:rPr>
              <a:t>OF=0 </a:t>
            </a:r>
            <a:r>
              <a:rPr kumimoji="1" lang="zh-CN" altLang="en-US" sz="2400" b="1" smtClean="0">
                <a:solidFill>
                  <a:srgbClr val="FF00FF"/>
                </a:solidFill>
                <a:latin typeface="Times New Roman" pitchFamily="18" charset="0"/>
              </a:rPr>
              <a:t>时：       </a:t>
            </a:r>
            <a:r>
              <a:rPr kumimoji="1" lang="en-US" altLang="zh-CN" sz="2400" b="1" smtClean="0">
                <a:solidFill>
                  <a:srgbClr val="FF00FF"/>
                </a:solidFill>
                <a:latin typeface="Times New Roman" pitchFamily="18" charset="0"/>
              </a:rPr>
              <a:t>SF=0</a:t>
            </a:r>
            <a:r>
              <a:rPr kumimoji="1" lang="zh-CN" altLang="en-US" sz="2400" b="1" smtClean="0">
                <a:solidFill>
                  <a:srgbClr val="FF00FF"/>
                </a:solidFill>
                <a:latin typeface="Times New Roman" pitchFamily="18" charset="0"/>
              </a:rPr>
              <a:t>， 则：</a:t>
            </a:r>
            <a:r>
              <a:rPr kumimoji="1" lang="en-US" altLang="zh-CN" sz="2400" b="1" smtClean="0">
                <a:solidFill>
                  <a:srgbClr val="FF00FF"/>
                </a:solidFill>
                <a:latin typeface="Times New Roman" pitchFamily="18" charset="0"/>
              </a:rPr>
              <a:t>A&gt;B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                  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		 	  </a:t>
            </a: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</a:rPr>
              <a:t>SF=1</a:t>
            </a:r>
            <a:r>
              <a:rPr kumimoji="1" lang="zh-CN" altLang="en-US" sz="2400" b="1" smtClean="0">
                <a:solidFill>
                  <a:srgbClr val="0000FF"/>
                </a:solidFill>
                <a:latin typeface="Times New Roman" pitchFamily="18" charset="0"/>
              </a:rPr>
              <a:t>， 则：</a:t>
            </a: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</a:rPr>
              <a:t>A&lt;B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kumimoji="1" lang="en-US" altLang="zh-CN" sz="2400" b="1" smtClean="0">
                <a:solidFill>
                  <a:srgbClr val="FF00FF"/>
                </a:solidFill>
                <a:latin typeface="Times New Roman" pitchFamily="18" charset="0"/>
              </a:rPr>
              <a:t>OF=1</a:t>
            </a:r>
            <a:r>
              <a:rPr kumimoji="1" lang="zh-CN" altLang="en-US" sz="2400" b="1" smtClean="0">
                <a:solidFill>
                  <a:srgbClr val="FF00FF"/>
                </a:solidFill>
                <a:latin typeface="Times New Roman" pitchFamily="18" charset="0"/>
              </a:rPr>
              <a:t>时：        </a:t>
            </a:r>
            <a:r>
              <a:rPr kumimoji="1" lang="en-US" altLang="zh-CN" sz="2400" b="1" smtClean="0">
                <a:solidFill>
                  <a:srgbClr val="FF00FF"/>
                </a:solidFill>
                <a:latin typeface="Times New Roman" pitchFamily="18" charset="0"/>
              </a:rPr>
              <a:t>SF=1 ,   </a:t>
            </a:r>
            <a:r>
              <a:rPr kumimoji="1" lang="zh-CN" altLang="en-US" sz="2400" b="1" smtClean="0">
                <a:solidFill>
                  <a:srgbClr val="FF00FF"/>
                </a:solidFill>
                <a:latin typeface="Times New Roman" pitchFamily="18" charset="0"/>
              </a:rPr>
              <a:t>则：</a:t>
            </a:r>
            <a:r>
              <a:rPr kumimoji="1" lang="en-US" altLang="zh-CN" sz="2400" b="1" smtClean="0">
                <a:solidFill>
                  <a:srgbClr val="FF00FF"/>
                </a:solidFill>
                <a:latin typeface="Times New Roman" pitchFamily="18" charset="0"/>
              </a:rPr>
              <a:t>A&gt;B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		 	  </a:t>
            </a: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</a:rPr>
              <a:t>SF=0</a:t>
            </a:r>
            <a:r>
              <a:rPr kumimoji="1" lang="zh-CN" altLang="en-US" sz="2400" b="1" smtClean="0">
                <a:solidFill>
                  <a:srgbClr val="0000FF"/>
                </a:solidFill>
                <a:latin typeface="Times New Roman" pitchFamily="18" charset="0"/>
              </a:rPr>
              <a:t>，则：</a:t>
            </a: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</a:rPr>
              <a:t>A&lt;B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）</a:t>
            </a:r>
            <a:r>
              <a:rPr kumimoji="1" lang="en-US" altLang="zh-CN" sz="2400" b="1" smtClean="0">
                <a:solidFill>
                  <a:srgbClr val="FF00FF"/>
                </a:solidFill>
                <a:latin typeface="Times New Roman" pitchFamily="18" charset="0"/>
              </a:rPr>
              <a:t>O=S=0</a:t>
            </a:r>
            <a:r>
              <a:rPr kumimoji="1" lang="zh-CN" altLang="en-US" sz="2400" b="1" smtClean="0">
                <a:solidFill>
                  <a:srgbClr val="FF00FF"/>
                </a:solidFill>
                <a:latin typeface="Times New Roman" pitchFamily="18" charset="0"/>
              </a:rPr>
              <a:t>或</a:t>
            </a:r>
            <a:r>
              <a:rPr kumimoji="1" lang="en-US" altLang="zh-CN" sz="2400" b="1" smtClean="0">
                <a:solidFill>
                  <a:srgbClr val="FF00FF"/>
                </a:solidFill>
                <a:latin typeface="Times New Roman" pitchFamily="18" charset="0"/>
              </a:rPr>
              <a:t>O=S=1</a:t>
            </a:r>
            <a:r>
              <a:rPr kumimoji="1" lang="zh-CN" altLang="en-US" sz="2400" b="1" smtClean="0">
                <a:solidFill>
                  <a:srgbClr val="FF00FF"/>
                </a:solidFill>
                <a:latin typeface="Times New Roman" pitchFamily="18" charset="0"/>
              </a:rPr>
              <a:t>时</a:t>
            </a:r>
            <a:r>
              <a:rPr kumimoji="1" lang="en-US" altLang="zh-CN" sz="2400" b="1" smtClean="0">
                <a:solidFill>
                  <a:srgbClr val="FF00FF"/>
                </a:solidFill>
                <a:latin typeface="Times New Roman" pitchFamily="18" charset="0"/>
              </a:rPr>
              <a:t>:  </a:t>
            </a:r>
            <a:r>
              <a:rPr kumimoji="1" lang="zh-CN" altLang="en-US" sz="2400" b="1" smtClean="0">
                <a:solidFill>
                  <a:srgbClr val="FF00FF"/>
                </a:solidFill>
                <a:latin typeface="Times New Roman" pitchFamily="18" charset="0"/>
              </a:rPr>
              <a:t>记作 </a:t>
            </a:r>
            <a:r>
              <a:rPr kumimoji="1" lang="en-US" altLang="zh-CN" sz="2400" b="1" smtClean="0">
                <a:solidFill>
                  <a:srgbClr val="FF00FF"/>
                </a:solidFill>
                <a:latin typeface="Times New Roman" pitchFamily="18" charset="0"/>
              </a:rPr>
              <a:t>S</a:t>
            </a:r>
            <a:r>
              <a:rPr kumimoji="1" lang="en-US" altLang="zh-CN" sz="2400" b="1" smtClean="0">
                <a:solidFill>
                  <a:srgbClr val="FF00FF"/>
                </a:solidFill>
                <a:latin typeface="Times New Roman" pitchFamily="18" charset="0"/>
                <a:sym typeface="Symbol" pitchFamily="18" charset="2"/>
              </a:rPr>
              <a:t>O=0 </a:t>
            </a:r>
            <a:r>
              <a:rPr kumimoji="1" lang="zh-CN" altLang="en-US" sz="2400" b="1" smtClean="0">
                <a:solidFill>
                  <a:srgbClr val="FF00FF"/>
                </a:solidFill>
                <a:latin typeface="Times New Roman" pitchFamily="18" charset="0"/>
                <a:sym typeface="Symbol" pitchFamily="18" charset="2"/>
              </a:rPr>
              <a:t>， </a:t>
            </a:r>
            <a:r>
              <a:rPr kumimoji="1" lang="zh-CN" altLang="en-US" sz="2400" b="1" smtClean="0">
                <a:solidFill>
                  <a:srgbClr val="FF00FF"/>
                </a:solidFill>
                <a:latin typeface="Times New Roman" pitchFamily="18" charset="0"/>
              </a:rPr>
              <a:t>则：</a:t>
            </a:r>
            <a:r>
              <a:rPr kumimoji="1" lang="en-US" altLang="zh-CN" sz="2400" b="1" smtClean="0">
                <a:solidFill>
                  <a:srgbClr val="FF00FF"/>
                </a:solidFill>
                <a:latin typeface="Times New Roman" pitchFamily="18" charset="0"/>
              </a:rPr>
              <a:t>A&gt;B;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	        </a:t>
            </a: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</a:rPr>
              <a:t>O</a:t>
            </a:r>
            <a:r>
              <a:rPr kumimoji="1" lang="zh-CN" altLang="en-US" sz="2400" b="1" smtClean="0">
                <a:solidFill>
                  <a:srgbClr val="0000FF"/>
                </a:solidFill>
                <a:latin typeface="Times New Roman" pitchFamily="18" charset="0"/>
              </a:rPr>
              <a:t>、</a:t>
            </a: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</a:rPr>
              <a:t>S</a:t>
            </a:r>
            <a:r>
              <a:rPr kumimoji="1" lang="zh-CN" altLang="en-US" sz="2400" b="1" smtClean="0">
                <a:solidFill>
                  <a:srgbClr val="0000FF"/>
                </a:solidFill>
                <a:latin typeface="Times New Roman" pitchFamily="18" charset="0"/>
              </a:rPr>
              <a:t>异号时</a:t>
            </a: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</a:rPr>
              <a:t>:  </a:t>
            </a:r>
            <a:r>
              <a:rPr kumimoji="1" lang="zh-CN" altLang="en-US" sz="2400" b="1" smtClean="0">
                <a:solidFill>
                  <a:srgbClr val="0000FF"/>
                </a:solidFill>
                <a:latin typeface="Times New Roman" pitchFamily="18" charset="0"/>
              </a:rPr>
              <a:t>记作 </a:t>
            </a: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</a:rPr>
              <a:t>S</a:t>
            </a: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O=1 </a:t>
            </a:r>
            <a:r>
              <a:rPr kumimoji="1" lang="zh-CN" altLang="en-US" sz="2400" b="1" smtClean="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， </a:t>
            </a:r>
            <a:r>
              <a:rPr kumimoji="1" lang="zh-CN" altLang="en-US" sz="2400" b="1" smtClean="0">
                <a:solidFill>
                  <a:srgbClr val="0000FF"/>
                </a:solidFill>
                <a:latin typeface="Times New Roman" pitchFamily="18" charset="0"/>
              </a:rPr>
              <a:t>则： </a:t>
            </a: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</a:rPr>
              <a:t>A&lt;B</a:t>
            </a:r>
            <a:r>
              <a:rPr kumimoji="1" lang="zh-CN" altLang="en-US" sz="2400" b="1" smtClean="0">
                <a:solidFill>
                  <a:srgbClr val="333399"/>
                </a:solidFill>
                <a:latin typeface="Times New Roman" pitchFamily="18" charset="0"/>
              </a:rPr>
              <a:t>。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） </a:t>
            </a:r>
            <a:r>
              <a:rPr kumimoji="1" lang="en-US" altLang="zh-CN" sz="2400" b="1" smtClean="0">
                <a:solidFill>
                  <a:srgbClr val="FF00FF"/>
                </a:solidFill>
                <a:latin typeface="Times New Roman" pitchFamily="18" charset="0"/>
              </a:rPr>
              <a:t>S</a:t>
            </a:r>
            <a:r>
              <a:rPr kumimoji="1" lang="en-US" altLang="zh-CN" sz="2400" b="1" smtClean="0">
                <a:solidFill>
                  <a:srgbClr val="FF00FF"/>
                </a:solidFill>
                <a:latin typeface="Times New Roman" pitchFamily="18" charset="0"/>
                <a:sym typeface="Symbol" pitchFamily="18" charset="2"/>
              </a:rPr>
              <a:t>O=0 </a:t>
            </a:r>
            <a:r>
              <a:rPr kumimoji="1" lang="zh-CN" altLang="en-US" sz="2400" b="1" smtClean="0">
                <a:solidFill>
                  <a:srgbClr val="FF00FF"/>
                </a:solidFill>
                <a:latin typeface="Times New Roman" pitchFamily="18" charset="0"/>
              </a:rPr>
              <a:t>时</a:t>
            </a:r>
            <a:r>
              <a:rPr kumimoji="1" lang="en-US" altLang="zh-CN" sz="2400" b="1" smtClean="0">
                <a:solidFill>
                  <a:srgbClr val="FF00FF"/>
                </a:solidFill>
                <a:latin typeface="Times New Roman" pitchFamily="18" charset="0"/>
              </a:rPr>
              <a:t>,  A&gt;B,    </a:t>
            </a:r>
            <a:r>
              <a:rPr kumimoji="1" lang="zh-CN" altLang="en-US" sz="2400" b="1" smtClean="0">
                <a:solidFill>
                  <a:srgbClr val="FF00FF"/>
                </a:solidFill>
                <a:latin typeface="Times New Roman" pitchFamily="18" charset="0"/>
              </a:rPr>
              <a:t>用</a:t>
            </a:r>
            <a:r>
              <a:rPr kumimoji="1" lang="en-US" altLang="zh-CN" sz="2400" b="1" smtClean="0">
                <a:solidFill>
                  <a:srgbClr val="FF00FF"/>
                </a:solidFill>
                <a:latin typeface="Times New Roman" pitchFamily="18" charset="0"/>
              </a:rPr>
              <a:t>JG/JNLE</a:t>
            </a:r>
            <a:r>
              <a:rPr kumimoji="1" lang="zh-CN" altLang="en-US" sz="2400" b="1" smtClean="0">
                <a:solidFill>
                  <a:srgbClr val="FF00FF"/>
                </a:solidFill>
                <a:latin typeface="Times New Roman" pitchFamily="18" charset="0"/>
              </a:rPr>
              <a:t>转移指令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；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           </a:t>
            </a: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</a:rPr>
              <a:t>S</a:t>
            </a: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O=1</a:t>
            </a:r>
            <a:r>
              <a:rPr kumimoji="1" lang="zh-CN" altLang="en-US" sz="2400" b="1" smtClean="0">
                <a:solidFill>
                  <a:srgbClr val="0000FF"/>
                </a:solidFill>
                <a:latin typeface="Times New Roman" pitchFamily="18" charset="0"/>
              </a:rPr>
              <a:t>时</a:t>
            </a: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</a:rPr>
              <a:t>,  A&lt;B</a:t>
            </a:r>
            <a:r>
              <a:rPr kumimoji="1" lang="zh-CN" altLang="en-US" sz="2400" b="1" smtClean="0">
                <a:solidFill>
                  <a:srgbClr val="0000FF"/>
                </a:solidFill>
                <a:latin typeface="Times New Roman" pitchFamily="18" charset="0"/>
              </a:rPr>
              <a:t>，  用</a:t>
            </a: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</a:rPr>
              <a:t>JL/JNGE</a:t>
            </a:r>
            <a:r>
              <a:rPr kumimoji="1" lang="zh-CN" altLang="en-US" sz="2400" b="1" smtClean="0">
                <a:solidFill>
                  <a:srgbClr val="0000FF"/>
                </a:solidFill>
                <a:latin typeface="Times New Roman" pitchFamily="18" charset="0"/>
              </a:rPr>
              <a:t>转移指令</a:t>
            </a:r>
            <a:r>
              <a:rPr kumimoji="1" lang="zh-CN" altLang="en-US" sz="2400" b="1" smtClean="0">
                <a:solidFill>
                  <a:srgbClr val="333399"/>
                </a:solidFill>
                <a:latin typeface="Times New Roman" pitchFamily="18" charset="0"/>
              </a:rPr>
              <a:t>。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zh-CN" altLang="en-US" sz="2400" b="1" smtClean="0">
              <a:solidFill>
                <a:srgbClr val="33339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33EC53-CC5F-4FB2-97E5-E7FE0BEB1347}" type="slidenum">
              <a:rPr lang="zh-CN" altLang="en-US">
                <a:solidFill>
                  <a:srgbClr val="000000"/>
                </a:solidFill>
              </a:rPr>
              <a:pPr/>
              <a:t>44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6499" name="Rectangle 2"/>
          <p:cNvSpPr>
            <a:spLocks noChangeArrowheads="1"/>
          </p:cNvSpPr>
          <p:nvPr/>
        </p:nvSpPr>
        <p:spPr bwMode="auto">
          <a:xfrm>
            <a:off x="406400" y="533400"/>
            <a:ext cx="10058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200" b="1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6051" name="Rectangle 3"/>
          <p:cNvSpPr>
            <a:spLocks noChangeArrowheads="1"/>
          </p:cNvSpPr>
          <p:nvPr/>
        </p:nvSpPr>
        <p:spPr bwMode="auto">
          <a:xfrm>
            <a:off x="711200" y="381001"/>
            <a:ext cx="10769600" cy="6432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CMP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指令应用举例：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带符号数找最大值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   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若自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BLOCK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开始的内存缓冲区中，有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100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个带符号数（字）。找出最大值。并存放到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MAX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单元中。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思路：</a:t>
            </a:r>
          </a:p>
          <a:p>
            <a:pPr lvl="1" defTabSz="914400" fontAlgn="base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     第一个数取出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( AX)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，                                                    </a:t>
            </a:r>
          </a:p>
          <a:p>
            <a:pPr lvl="1" defTabSz="914400" fontAlgn="base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      取出第二个数（第二个字单元内容）与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(AX)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比较 ：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           		（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AX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）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&gt;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第二个数，不做交换，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              否则，（第二个字单元内容）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 （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AX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）。</a:t>
            </a:r>
          </a:p>
          <a:p>
            <a:pPr lvl="1" defTabSz="914400" fontAlgn="base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     再取第三个数，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             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…</a:t>
            </a:r>
          </a:p>
          <a:p>
            <a:pPr lvl="1" defTabSz="914400" fontAlgn="base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经过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99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次比较，在（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AX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）中得到最大数。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				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…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76E394-CFC4-48C8-AA77-B55EDB62C185}" type="slidenum">
              <a:rPr lang="zh-CN" altLang="en-US">
                <a:solidFill>
                  <a:srgbClr val="000000"/>
                </a:solidFill>
              </a:rPr>
              <a:pPr/>
              <a:t>45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87074" name="Rectangle 2"/>
          <p:cNvSpPr>
            <a:spLocks noChangeArrowheads="1"/>
          </p:cNvSpPr>
          <p:nvPr/>
        </p:nvSpPr>
        <p:spPr bwMode="auto">
          <a:xfrm>
            <a:off x="508000" y="3178"/>
            <a:ext cx="11379200" cy="692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编程：	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…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	  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MOV  BX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OFFSET  BLOCK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    	  MOV  AX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[BX]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 	  INC   BX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 	  INC   BX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 	  MOV  CX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99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AGAIN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：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CMP  AX</a:t>
            </a:r>
            <a:r>
              <a:rPr kumimoji="1"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[BX]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        	  </a:t>
            </a:r>
            <a:r>
              <a:rPr kumimoji="1" lang="en-US" altLang="zh-CN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JG   NEXT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	              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；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(AX)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&gt;(16d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sym typeface="Wingdings 2" pitchFamily="18" charset="2"/>
              </a:rPr>
              <a:t>(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  <a:sym typeface="Wingdings 2" pitchFamily="18" charset="2"/>
              </a:rPr>
              <a:t>ds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sym typeface="Wingdings 2" pitchFamily="18" charset="2"/>
              </a:rPr>
              <a:t>)+(BX))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转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NEXT</a:t>
            </a:r>
            <a:endParaRPr kumimoji="1" lang="en-US" altLang="zh-CN" sz="20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       	   MOV  AX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[BX]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NEXT:	  INC  BX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	  INC  BX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	  DEC  CX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	  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JNE  AGAIN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	  MOV  MAX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AX	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；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MAX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单元存放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最大值</a:t>
            </a:r>
            <a:endParaRPr kumimoji="1" lang="zh-CN" altLang="en-US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…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2C0D81-1F72-44F8-9927-665F0AE8213C}" type="slidenum">
              <a:rPr lang="zh-CN" altLang="en-US">
                <a:solidFill>
                  <a:srgbClr val="000000"/>
                </a:solidFill>
              </a:rPr>
              <a:pPr/>
              <a:t>46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8547" name="Text Box 2"/>
          <p:cNvSpPr txBox="1">
            <a:spLocks noChangeArrowheads="1"/>
          </p:cNvSpPr>
          <p:nvPr/>
        </p:nvSpPr>
        <p:spPr bwMode="auto">
          <a:xfrm>
            <a:off x="304800" y="762003"/>
            <a:ext cx="11582400" cy="4930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3333FF"/>
                </a:solidFill>
                <a:latin typeface="Times New Roman" pitchFamily="18" charset="0"/>
              </a:rPr>
              <a:t>6</a:t>
            </a:r>
            <a:r>
              <a:rPr kumimoji="1" lang="zh-CN" altLang="en-US" sz="2400" b="1" smtClean="0">
                <a:solidFill>
                  <a:srgbClr val="3333FF"/>
                </a:solidFill>
                <a:latin typeface="Times New Roman" pitchFamily="18" charset="0"/>
              </a:rPr>
              <a:t>、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DAS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：压缩的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BCD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码减法调整指令</a:t>
            </a:r>
          </a:p>
          <a:p>
            <a:pPr lvl="1"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汇编格式：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DAS</a:t>
            </a:r>
          </a:p>
          <a:p>
            <a:pPr lvl="1"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执行的操作：调整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(AL)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中的差。调整方法如下：</a:t>
            </a:r>
          </a:p>
          <a:p>
            <a:pPr lvl="1"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若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AF=1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，则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(AL)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减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06H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；</a:t>
            </a:r>
          </a:p>
          <a:p>
            <a:pPr lvl="1"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若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CF=1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，则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(AL)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减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60H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        说明：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        ① 本条指令对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PSW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中的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OF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标志无定义，会影响其他所有标志位。</a:t>
            </a:r>
          </a:p>
          <a:p>
            <a:pPr defTabSz="914400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        ② 使用本条指令之前，需将十进制数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BCD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码用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SUB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或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SBB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指令相减，差存入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(AL)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中。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7D3F16-43DD-411E-BF0E-90222E5CA71F}" type="slidenum">
              <a:rPr lang="zh-CN" altLang="en-US">
                <a:solidFill>
                  <a:srgbClr val="000000"/>
                </a:solidFill>
              </a:rPr>
              <a:pPr/>
              <a:t>47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9571" name="Text Box 2"/>
          <p:cNvSpPr txBox="1">
            <a:spLocks noChangeArrowheads="1"/>
          </p:cNvSpPr>
          <p:nvPr/>
        </p:nvSpPr>
        <p:spPr bwMode="auto">
          <a:xfrm>
            <a:off x="334435" y="692151"/>
            <a:ext cx="8052204" cy="552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3333FF"/>
                </a:solidFill>
                <a:latin typeface="Times New Roman" pitchFamily="18" charset="0"/>
              </a:rPr>
              <a:t>7</a:t>
            </a:r>
            <a:r>
              <a:rPr kumimoji="1" lang="zh-CN" altLang="en-US" sz="2400" b="1" smtClean="0">
                <a:solidFill>
                  <a:srgbClr val="3333FF"/>
                </a:solidFill>
                <a:latin typeface="Times New Roman" pitchFamily="18" charset="0"/>
              </a:rPr>
              <a:t>、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AAS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：</a:t>
            </a:r>
            <a:r>
              <a:rPr kumimoji="1" lang="zh-CN" altLang="en-US" sz="2400" b="1" smtClean="0">
                <a:solidFill>
                  <a:srgbClr val="0000FF"/>
                </a:solidFill>
                <a:latin typeface="Times New Roman" pitchFamily="18" charset="0"/>
              </a:rPr>
              <a:t>非压缩的</a:t>
            </a: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</a:rPr>
              <a:t>BCD</a:t>
            </a:r>
            <a:r>
              <a:rPr kumimoji="1" lang="zh-CN" altLang="en-US" sz="2400" b="1" smtClean="0">
                <a:solidFill>
                  <a:srgbClr val="0000FF"/>
                </a:solidFill>
                <a:latin typeface="Times New Roman" pitchFamily="18" charset="0"/>
              </a:rPr>
              <a:t>码减法调整指令</a:t>
            </a:r>
          </a:p>
          <a:p>
            <a:pPr defTabSz="914400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汇编格式：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AAS</a:t>
            </a:r>
          </a:p>
          <a:p>
            <a:pPr defTabSz="914400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执行的操作：调整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(AL)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中的差，其中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AL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中的内容是非压缩</a:t>
            </a:r>
            <a:endParaRPr kumimoji="1" lang="en-US" altLang="zh-CN" sz="2400" b="1" smtClean="0">
              <a:solidFill>
                <a:srgbClr val="000000"/>
              </a:solidFill>
              <a:latin typeface="Times New Roman" pitchFamily="18" charset="0"/>
            </a:endParaRPr>
          </a:p>
          <a:p>
            <a:pPr defTabSz="914400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的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BCD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码或准非压缩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BCD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格式。</a:t>
            </a:r>
            <a:endParaRPr kumimoji="1" lang="en-US" altLang="zh-CN" sz="2400" b="1" smtClean="0">
              <a:solidFill>
                <a:srgbClr val="000000"/>
              </a:solidFill>
              <a:latin typeface="Times New Roman" pitchFamily="18" charset="0"/>
            </a:endParaRPr>
          </a:p>
          <a:p>
            <a:pPr defTabSz="914400" fontAlgn="base">
              <a:lnSpc>
                <a:spcPct val="18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调整步骤：</a:t>
            </a:r>
          </a:p>
          <a:p>
            <a:pPr defTabSz="914400" fontAlgn="base">
              <a:lnSpc>
                <a:spcPct val="18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(1) 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若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AF=1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，则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(AL)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－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06H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(AH)←(AH)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－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  <a:p>
            <a:pPr defTabSz="914400" fontAlgn="base">
              <a:lnSpc>
                <a:spcPct val="18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(2) 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清除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(AL)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高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位， </a:t>
            </a: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</a:rPr>
              <a:t>AX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中即为非压缩的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BCD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码。 </a:t>
            </a:r>
          </a:p>
          <a:p>
            <a:pPr defTabSz="914400" fontAlgn="base">
              <a:lnSpc>
                <a:spcPct val="18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(3)  CF←AF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147346-7B9A-43BA-A43D-E01588FC6553}" type="slidenum">
              <a:rPr lang="zh-CN" altLang="en-US">
                <a:solidFill>
                  <a:srgbClr val="000000"/>
                </a:solidFill>
              </a:rPr>
              <a:pPr/>
              <a:t>48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0595" name="矩形 2"/>
          <p:cNvSpPr>
            <a:spLocks noChangeArrowheads="1"/>
          </p:cNvSpPr>
          <p:nvPr/>
        </p:nvSpPr>
        <p:spPr bwMode="auto">
          <a:xfrm>
            <a:off x="381003" y="857253"/>
            <a:ext cx="112395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 fontAlgn="base">
              <a:lnSpc>
                <a:spcPct val="18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说明：</a:t>
            </a:r>
          </a:p>
          <a:p>
            <a:pPr defTabSz="914400" fontAlgn="base">
              <a:lnSpc>
                <a:spcPct val="18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① 本条指令除影响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AF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和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CF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标志位外，对其余标志位均无定义。</a:t>
            </a:r>
          </a:p>
          <a:p>
            <a:pPr defTabSz="914400" fontAlgn="base">
              <a:lnSpc>
                <a:spcPct val="18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② 使用本条指令之前，先将非压缩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BCD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码的差存入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AL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中。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AD2FF2-1F78-4399-ADCF-5B53F1A3F9F0}" type="slidenum">
              <a:rPr lang="zh-CN" altLang="en-US"/>
              <a:pPr/>
              <a:t>49</a:t>
            </a:fld>
            <a:endParaRPr lang="en-US" altLang="zh-CN"/>
          </a:p>
        </p:txBody>
      </p:sp>
      <p:sp>
        <p:nvSpPr>
          <p:cNvPr id="398338" name="Rectangle 2"/>
          <p:cNvSpPr>
            <a:spLocks noChangeArrowheads="1"/>
          </p:cNvSpPr>
          <p:nvPr/>
        </p:nvSpPr>
        <p:spPr bwMode="auto">
          <a:xfrm>
            <a:off x="406400" y="1"/>
            <a:ext cx="11379200" cy="670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  <a:defRPr/>
            </a:pPr>
            <a:r>
              <a:rPr kumimoji="1" lang="zh-CN" altLang="en-US" sz="2800" b="1">
                <a:solidFill>
                  <a:srgbClr val="3333FF"/>
                </a:solidFill>
                <a:latin typeface="Times New Roman" pitchFamily="18" charset="0"/>
              </a:rPr>
              <a:t>三、逻辑运算和移位指令</a:t>
            </a:r>
          </a:p>
          <a:p>
            <a:pPr marL="457200" indent="-457200"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（一）逻辑运算指令</a:t>
            </a:r>
          </a:p>
          <a:p>
            <a:pPr marL="457200" indent="-457200" eaLnBrk="1" hangingPunct="1">
              <a:spcBef>
                <a:spcPct val="50000"/>
              </a:spcBef>
              <a:defRPr/>
            </a:pPr>
            <a:r>
              <a:rPr kumimoji="1" lang="en-US" altLang="zh-CN" sz="2400" b="1">
                <a:latin typeface="Times New Roman" pitchFamily="18" charset="0"/>
              </a:rPr>
              <a:t>1</a:t>
            </a:r>
            <a:r>
              <a:rPr kumimoji="1" lang="zh-CN" altLang="en-US" sz="2400" b="1">
                <a:latin typeface="Times New Roman" pitchFamily="18" charset="0"/>
              </a:rPr>
              <a:t>、</a:t>
            </a:r>
            <a:r>
              <a:rPr kumimoji="1" lang="en-US" altLang="zh-CN" sz="2400" b="1">
                <a:latin typeface="Times New Roman" pitchFamily="18" charset="0"/>
              </a:rPr>
              <a:t>AND</a:t>
            </a:r>
            <a:r>
              <a:rPr kumimoji="1" lang="zh-CN" altLang="en-US" sz="2400" b="1">
                <a:latin typeface="Times New Roman" pitchFamily="18" charset="0"/>
              </a:rPr>
              <a:t>（</a:t>
            </a:r>
            <a:r>
              <a:rPr kumimoji="1" lang="en-US" altLang="zh-CN" sz="2400" b="1">
                <a:latin typeface="Times New Roman" pitchFamily="18" charset="0"/>
              </a:rPr>
              <a:t>Logical   and  )   </a:t>
            </a:r>
            <a:r>
              <a:rPr kumimoji="1" lang="zh-CN" altLang="en-US" sz="2400" b="1">
                <a:latin typeface="Times New Roman" pitchFamily="18" charset="0"/>
              </a:rPr>
              <a:t>逻辑“与”指令</a:t>
            </a:r>
          </a:p>
          <a:p>
            <a:pPr marL="457200" indent="-457200" eaLnBrk="1" hangingPunct="1">
              <a:spcBef>
                <a:spcPct val="50000"/>
              </a:spcBef>
              <a:defRPr/>
            </a:pPr>
            <a:r>
              <a:rPr kumimoji="1" lang="en-US" altLang="zh-CN" sz="2400" b="1">
                <a:latin typeface="Times New Roman" pitchFamily="18" charset="0"/>
              </a:rPr>
              <a:t>2</a:t>
            </a:r>
            <a:r>
              <a:rPr kumimoji="1" lang="zh-CN" altLang="en-US" sz="2400" b="1">
                <a:latin typeface="Times New Roman" pitchFamily="18" charset="0"/>
              </a:rPr>
              <a:t>、 </a:t>
            </a:r>
            <a:r>
              <a:rPr kumimoji="1" lang="en-US" altLang="zh-CN" sz="2400" b="1">
                <a:latin typeface="Times New Roman" pitchFamily="18" charset="0"/>
              </a:rPr>
              <a:t>TEST</a:t>
            </a:r>
            <a:r>
              <a:rPr kumimoji="1" lang="zh-CN" altLang="en-US" sz="2400" b="1">
                <a:latin typeface="Times New Roman" pitchFamily="18" charset="0"/>
              </a:rPr>
              <a:t>（</a:t>
            </a:r>
            <a:r>
              <a:rPr kumimoji="1" lang="en-US" altLang="zh-CN" sz="2400" b="1">
                <a:latin typeface="Times New Roman" pitchFamily="18" charset="0"/>
              </a:rPr>
              <a:t>Test  or  non-destructive  logical  and )  </a:t>
            </a:r>
            <a:r>
              <a:rPr kumimoji="1" lang="zh-CN" altLang="en-US" sz="2400" b="1">
                <a:latin typeface="Times New Roman" pitchFamily="18" charset="0"/>
              </a:rPr>
              <a:t>测试指令</a:t>
            </a:r>
          </a:p>
          <a:p>
            <a:pPr marL="457200" indent="-457200" eaLnBrk="1" hangingPunct="1">
              <a:spcBef>
                <a:spcPct val="50000"/>
              </a:spcBef>
              <a:defRPr/>
            </a:pPr>
            <a:r>
              <a:rPr kumimoji="1" lang="en-US" altLang="zh-CN" sz="2400" b="1">
                <a:latin typeface="Times New Roman" pitchFamily="18" charset="0"/>
              </a:rPr>
              <a:t>3</a:t>
            </a:r>
            <a:r>
              <a:rPr kumimoji="1" lang="zh-CN" altLang="en-US" sz="2400" b="1">
                <a:latin typeface="Times New Roman" pitchFamily="18" charset="0"/>
              </a:rPr>
              <a:t>、</a:t>
            </a:r>
            <a:r>
              <a:rPr kumimoji="1" lang="en-US" altLang="zh-CN" sz="2400" b="1">
                <a:latin typeface="Times New Roman" pitchFamily="18" charset="0"/>
              </a:rPr>
              <a:t>OR</a:t>
            </a:r>
            <a:r>
              <a:rPr kumimoji="1" lang="zh-CN" altLang="en-US" sz="2400" b="1">
                <a:latin typeface="Times New Roman" pitchFamily="18" charset="0"/>
              </a:rPr>
              <a:t>（</a:t>
            </a:r>
            <a:r>
              <a:rPr kumimoji="1" lang="en-US" altLang="zh-CN" sz="2400" b="1">
                <a:latin typeface="Times New Roman" pitchFamily="18" charset="0"/>
              </a:rPr>
              <a:t>Lgical  inclusive  or )   </a:t>
            </a:r>
            <a:r>
              <a:rPr kumimoji="1" lang="zh-CN" altLang="en-US" sz="2400" b="1">
                <a:latin typeface="Times New Roman" pitchFamily="18" charset="0"/>
              </a:rPr>
              <a:t>逻辑“或”指令</a:t>
            </a:r>
          </a:p>
          <a:p>
            <a:pPr marL="457200" indent="-457200" eaLnBrk="1" hangingPunct="1">
              <a:spcBef>
                <a:spcPct val="50000"/>
              </a:spcBef>
              <a:defRPr/>
            </a:pPr>
            <a:r>
              <a:rPr kumimoji="1" lang="en-US" altLang="zh-CN" sz="2400" b="1">
                <a:latin typeface="Times New Roman" pitchFamily="18" charset="0"/>
              </a:rPr>
              <a:t>4</a:t>
            </a:r>
            <a:r>
              <a:rPr kumimoji="1" lang="zh-CN" altLang="en-US" sz="2400" b="1">
                <a:latin typeface="Times New Roman" pitchFamily="18" charset="0"/>
              </a:rPr>
              <a:t>、</a:t>
            </a:r>
            <a:r>
              <a:rPr kumimoji="1" lang="en-US" altLang="zh-CN" sz="2400" b="1">
                <a:latin typeface="Times New Roman" pitchFamily="18" charset="0"/>
              </a:rPr>
              <a:t>XOR</a:t>
            </a:r>
            <a:r>
              <a:rPr kumimoji="1" lang="zh-CN" altLang="en-US" sz="2400" b="1">
                <a:latin typeface="Times New Roman" pitchFamily="18" charset="0"/>
              </a:rPr>
              <a:t>（</a:t>
            </a:r>
            <a:r>
              <a:rPr kumimoji="1" lang="en-US" altLang="zh-CN" sz="2400" b="1">
                <a:latin typeface="Times New Roman" pitchFamily="18" charset="0"/>
              </a:rPr>
              <a:t>Logical  exclusive  or)   </a:t>
            </a:r>
            <a:r>
              <a:rPr kumimoji="1" lang="zh-CN" altLang="en-US" sz="2400" b="1">
                <a:latin typeface="Times New Roman" pitchFamily="18" charset="0"/>
              </a:rPr>
              <a:t>逻辑“异或”指令</a:t>
            </a:r>
          </a:p>
          <a:p>
            <a:pPr marL="457200" indent="-457200" eaLnBrk="1" hangingPunct="1">
              <a:spcBef>
                <a:spcPct val="50000"/>
              </a:spcBef>
              <a:defRPr/>
            </a:pPr>
            <a:r>
              <a:rPr kumimoji="1" lang="en-US" altLang="zh-CN" sz="2400" b="1">
                <a:latin typeface="Times New Roman" pitchFamily="18" charset="0"/>
              </a:rPr>
              <a:t>5</a:t>
            </a:r>
            <a:r>
              <a:rPr kumimoji="1" lang="zh-CN" altLang="en-US" sz="2400" b="1">
                <a:latin typeface="Times New Roman" pitchFamily="18" charset="0"/>
              </a:rPr>
              <a:t>、</a:t>
            </a:r>
            <a:r>
              <a:rPr kumimoji="1" lang="en-US" altLang="zh-CN" sz="2400" b="1">
                <a:latin typeface="Times New Roman" pitchFamily="18" charset="0"/>
              </a:rPr>
              <a:t>NOT</a:t>
            </a:r>
            <a:r>
              <a:rPr kumimoji="1" lang="zh-CN" altLang="en-US" sz="2400" b="1">
                <a:latin typeface="Times New Roman" pitchFamily="18" charset="0"/>
              </a:rPr>
              <a:t>（</a:t>
            </a:r>
            <a:r>
              <a:rPr kumimoji="1" lang="en-US" altLang="zh-CN" sz="2400" b="1">
                <a:latin typeface="Times New Roman" pitchFamily="18" charset="0"/>
              </a:rPr>
              <a:t>Logical  not )   </a:t>
            </a:r>
            <a:r>
              <a:rPr kumimoji="1" lang="zh-CN" altLang="en-US" sz="2400" b="1">
                <a:latin typeface="Times New Roman" pitchFamily="18" charset="0"/>
              </a:rPr>
              <a:t>逻辑“非”指令</a:t>
            </a:r>
          </a:p>
          <a:p>
            <a:pPr marL="457200" indent="-457200"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特点：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  <a:defRPr/>
            </a:pPr>
            <a:r>
              <a:rPr kumimoji="1" lang="en-US" altLang="zh-CN" sz="2000" b="1">
                <a:latin typeface="Times New Roman" pitchFamily="18" charset="0"/>
              </a:rPr>
              <a:t>8088</a:t>
            </a:r>
            <a:r>
              <a:rPr kumimoji="1" lang="zh-CN" altLang="en-US" sz="2000" b="1">
                <a:latin typeface="Times New Roman" pitchFamily="18" charset="0"/>
              </a:rPr>
              <a:t>可以对</a:t>
            </a:r>
            <a:r>
              <a:rPr kumimoji="1" lang="en-US" altLang="zh-CN" sz="2000" b="1">
                <a:latin typeface="Times New Roman" pitchFamily="18" charset="0"/>
              </a:rPr>
              <a:t>8</a:t>
            </a:r>
            <a:r>
              <a:rPr kumimoji="1" lang="zh-CN" altLang="en-US" sz="2000" b="1">
                <a:latin typeface="Times New Roman" pitchFamily="18" charset="0"/>
              </a:rPr>
              <a:t>位，或</a:t>
            </a:r>
            <a:r>
              <a:rPr kumimoji="1" lang="en-US" altLang="zh-CN" sz="2000" b="1">
                <a:latin typeface="Times New Roman" pitchFamily="18" charset="0"/>
              </a:rPr>
              <a:t>16</a:t>
            </a:r>
            <a:r>
              <a:rPr kumimoji="1" lang="zh-CN" altLang="en-US" sz="2000" b="1">
                <a:latin typeface="Times New Roman" pitchFamily="18" charset="0"/>
              </a:rPr>
              <a:t>位操作数执行逻辑操作。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  <a:defRPr/>
            </a:pPr>
            <a:r>
              <a:rPr kumimoji="1"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逻辑运算是按位操作，操作数应该是位串而不是数。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  <a:defRPr/>
            </a:pPr>
            <a:r>
              <a:rPr kumimoji="1" lang="zh-CN" altLang="en-US" sz="2000" b="1">
                <a:latin typeface="Times New Roman" pitchFamily="18" charset="0"/>
              </a:rPr>
              <a:t>影响条件码： （</a:t>
            </a:r>
            <a:r>
              <a:rPr kumimoji="1" lang="en-US" altLang="zh-CN" sz="2000" b="1">
                <a:latin typeface="Times New Roman" pitchFamily="18" charset="0"/>
              </a:rPr>
              <a:t>NOT</a:t>
            </a:r>
            <a:r>
              <a:rPr kumimoji="1" lang="zh-CN" altLang="en-US" sz="2000" b="1">
                <a:latin typeface="Times New Roman" pitchFamily="18" charset="0"/>
              </a:rPr>
              <a:t>指令除外，其他指令同）</a:t>
            </a:r>
          </a:p>
          <a:p>
            <a:pPr marL="457200" indent="-457200" eaLnBrk="1" hangingPunct="1">
              <a:spcBef>
                <a:spcPct val="50000"/>
              </a:spcBef>
              <a:defRPr/>
            </a:pPr>
            <a:r>
              <a:rPr kumimoji="1" lang="zh-CN" altLang="en-US" sz="2000" b="1">
                <a:latin typeface="Times New Roman" pitchFamily="18" charset="0"/>
              </a:rPr>
              <a:t>		 </a:t>
            </a:r>
            <a:r>
              <a:rPr kumimoji="1" lang="en-US" altLang="zh-CN" sz="20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CF</a:t>
            </a:r>
            <a:r>
              <a:rPr kumimoji="1" lang="zh-CN" altLang="en-US" sz="20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＝</a:t>
            </a:r>
            <a:r>
              <a:rPr kumimoji="1" lang="en-US" altLang="zh-CN" sz="20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OF=0</a:t>
            </a:r>
            <a:r>
              <a:rPr kumimoji="1" lang="zh-CN" altLang="en-US" sz="2000" b="1">
                <a:latin typeface="Times New Roman" pitchFamily="18" charset="0"/>
              </a:rPr>
              <a:t>， </a:t>
            </a:r>
            <a:r>
              <a:rPr kumimoji="1" lang="en-US" altLang="zh-CN" sz="2000" b="1">
                <a:latin typeface="Times New Roman" pitchFamily="18" charset="0"/>
              </a:rPr>
              <a:t>AF</a:t>
            </a:r>
            <a:r>
              <a:rPr kumimoji="1" lang="zh-CN" altLang="en-US" sz="2000" b="1">
                <a:latin typeface="Times New Roman" pitchFamily="18" charset="0"/>
              </a:rPr>
              <a:t>未定义 ，    </a:t>
            </a:r>
            <a:r>
              <a:rPr kumimoji="1" lang="en-US" altLang="zh-CN" sz="20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SF      ZF     PF       </a:t>
            </a:r>
          </a:p>
          <a:p>
            <a:pPr marL="457200" indent="-457200" eaLnBrk="1" hangingPunct="1">
              <a:spcBef>
                <a:spcPct val="50000"/>
              </a:spcBef>
              <a:defRPr/>
            </a:pPr>
            <a:r>
              <a:rPr kumimoji="1" lang="en-US" altLang="zh-CN" sz="20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				          ↕</a:t>
            </a:r>
            <a:r>
              <a:rPr kumimoji="1" lang="zh-CN" altLang="en-US" sz="20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　　</a:t>
            </a:r>
            <a:r>
              <a:rPr kumimoji="1" lang="en-US" altLang="zh-CN" sz="20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↕  </a:t>
            </a:r>
            <a:r>
              <a:rPr kumimoji="1" lang="zh-CN" altLang="en-US" sz="20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　 </a:t>
            </a:r>
            <a:r>
              <a:rPr kumimoji="1" lang="en-US" altLang="zh-CN" sz="20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↕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CE953A-DEC0-410B-82A1-2F030AAB3566}" type="slidenum">
              <a:rPr lang="zh-CN" altLang="en-US">
                <a:solidFill>
                  <a:srgbClr val="000000"/>
                </a:solidFill>
              </a:rPr>
              <a:pPr/>
              <a:t>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53282" name="Rectangle 2"/>
          <p:cNvSpPr>
            <a:spLocks noChangeArrowheads="1"/>
          </p:cNvSpPr>
          <p:nvPr/>
        </p:nvSpPr>
        <p:spPr bwMode="auto">
          <a:xfrm>
            <a:off x="406400" y="609600"/>
            <a:ext cx="11379200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3200" b="1" dirty="0">
                <a:solidFill>
                  <a:srgbClr val="3333FF"/>
                </a:solidFill>
                <a:latin typeface="Times New Roman" pitchFamily="18" charset="0"/>
              </a:rPr>
              <a:t>（一）加法指令</a:t>
            </a:r>
            <a:r>
              <a:rPr kumimoji="1" lang="zh-CN" altLang="en-US" sz="3200" b="1" dirty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itchFamily="18" charset="0"/>
              </a:rPr>
              <a:t>Addition)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en-US" altLang="zh-CN" sz="32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         </a:t>
            </a:r>
            <a:r>
              <a:rPr kumimoji="1" lang="en-US" altLang="zh-CN" sz="24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8088</a:t>
            </a:r>
            <a:r>
              <a:rPr kumimoji="1" lang="zh-CN" altLang="en-US" sz="24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具有</a:t>
            </a:r>
            <a:r>
              <a:rPr kumimoji="1" lang="en-US" altLang="zh-CN" sz="24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  <a:r>
              <a:rPr kumimoji="1" lang="zh-CN" altLang="en-US" sz="24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种加法操作指令</a:t>
            </a:r>
            <a:r>
              <a:rPr kumimoji="1" lang="en-US" altLang="zh-CN" sz="24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  1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、 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ADD(Addition)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加法指令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、 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ADC(Add with  carry)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带进位加法指令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、 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INC(Increment  by  1)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加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指令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kumimoji="1" lang="en-US" altLang="zh-CN" sz="24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kumimoji="1" lang="zh-CN" altLang="en-US" sz="24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、</a:t>
            </a:r>
            <a:r>
              <a:rPr kumimoji="1" lang="en-US" altLang="zh-CN" sz="24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AAA(ASCII  adjust  for  addition)</a:t>
            </a:r>
            <a:r>
              <a:rPr kumimoji="1" lang="zh-CN" altLang="en-US" sz="24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加法</a:t>
            </a:r>
            <a:r>
              <a:rPr kumimoji="1" lang="en-US" altLang="zh-CN" sz="24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ASCII</a:t>
            </a:r>
            <a:r>
              <a:rPr kumimoji="1" lang="zh-CN" altLang="en-US" sz="24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调整指令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</a:t>
            </a:r>
            <a:r>
              <a:rPr kumimoji="1" lang="en-US" altLang="zh-CN" sz="24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  <a:r>
              <a:rPr kumimoji="1" lang="zh-CN" altLang="en-US" sz="24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、</a:t>
            </a:r>
            <a:r>
              <a:rPr kumimoji="1" lang="en-US" altLang="zh-CN" sz="24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DAA(Decimal  adjust  for  addition)</a:t>
            </a:r>
            <a:r>
              <a:rPr kumimoji="1" lang="zh-CN" altLang="en-US" sz="24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加法十进制调整指令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BBE0E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433DDF-65C2-447B-A2A0-B49BD0792042}" type="slidenum">
              <a:rPr lang="zh-CN" altLang="en-US"/>
              <a:pPr/>
              <a:t>50</a:t>
            </a:fld>
            <a:endParaRPr lang="en-US" altLang="zh-CN"/>
          </a:p>
        </p:txBody>
      </p:sp>
      <p:sp>
        <p:nvSpPr>
          <p:cNvPr id="399362" name="Rectangle 2"/>
          <p:cNvSpPr>
            <a:spLocks noChangeArrowheads="1"/>
          </p:cNvSpPr>
          <p:nvPr/>
        </p:nvSpPr>
        <p:spPr bwMode="auto">
          <a:xfrm>
            <a:off x="711200" y="228601"/>
            <a:ext cx="11176000" cy="6463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、</a:t>
            </a: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AND</a:t>
            </a:r>
            <a:r>
              <a:rPr kumimoji="1"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</a:t>
            </a: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Logical   and  )</a:t>
            </a:r>
            <a:r>
              <a:rPr kumimoji="1"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逻辑“与”指令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</a:rPr>
              <a:t>格式：</a:t>
            </a:r>
            <a:r>
              <a:rPr kumimoji="1" lang="en-US" altLang="zh-CN" sz="2400" b="1">
                <a:latin typeface="Times New Roman" pitchFamily="18" charset="0"/>
              </a:rPr>
              <a:t>AND     dest,  src 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B/W,</a:t>
            </a:r>
            <a:r>
              <a:rPr kumimoji="1" lang="zh-CN" altLang="en-US" sz="2400" b="1">
                <a:latin typeface="Times New Roman" pitchFamily="18" charset="0"/>
              </a:rPr>
              <a:t>（</a:t>
            </a:r>
            <a:r>
              <a:rPr kumimoji="1" lang="en-US" altLang="zh-CN" sz="2400" b="1">
                <a:latin typeface="Times New Roman" pitchFamily="18" charset="0"/>
              </a:rPr>
              <a:t>dest</a:t>
            </a:r>
            <a:r>
              <a:rPr kumimoji="1" lang="zh-CN" altLang="en-US" sz="2400" b="1">
                <a:latin typeface="Times New Roman" pitchFamily="18" charset="0"/>
              </a:rPr>
              <a:t>）</a:t>
            </a:r>
            <a:r>
              <a:rPr kumimoji="1" lang="zh-CN" altLang="en-US" sz="2400" b="1">
                <a:latin typeface="Times New Roman" pitchFamily="18" charset="0"/>
                <a:sym typeface="Symbol" pitchFamily="18" charset="2"/>
              </a:rPr>
              <a:t></a:t>
            </a:r>
            <a:r>
              <a:rPr kumimoji="1" lang="zh-CN" altLang="en-US" sz="2400" b="1">
                <a:latin typeface="Times New Roman" pitchFamily="18" charset="0"/>
              </a:rPr>
              <a:t>（</a:t>
            </a:r>
            <a:r>
              <a:rPr kumimoji="1" lang="en-US" altLang="zh-CN" sz="2400" b="1">
                <a:latin typeface="Times New Roman" pitchFamily="18" charset="0"/>
              </a:rPr>
              <a:t>dest ∧ </a:t>
            </a:r>
            <a:r>
              <a:rPr kumimoji="1" lang="zh-CN" altLang="en-US" sz="2400" b="1">
                <a:latin typeface="Times New Roman" pitchFamily="18" charset="0"/>
              </a:rPr>
              <a:t>（</a:t>
            </a:r>
            <a:r>
              <a:rPr kumimoji="1" lang="en-US" altLang="zh-CN" sz="2400" b="1">
                <a:latin typeface="Times New Roman" pitchFamily="18" charset="0"/>
              </a:rPr>
              <a:t>src</a:t>
            </a:r>
            <a:r>
              <a:rPr kumimoji="1" lang="zh-CN" altLang="en-US" sz="2400" b="1">
                <a:latin typeface="Times New Roman" pitchFamily="18" charset="0"/>
              </a:rPr>
              <a:t>）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</a:rPr>
              <a:t>	</a:t>
            </a:r>
            <a:r>
              <a:rPr kumimoji="1" lang="zh-CN" altLang="en-US" sz="24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</a:t>
            </a:r>
            <a:r>
              <a:rPr kumimoji="1" lang="en-US" altLang="zh-CN" sz="24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src:   </a:t>
            </a:r>
            <a:r>
              <a:rPr kumimoji="1" lang="zh-CN" altLang="en-US" sz="24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立即数、寄存器、存储器。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	</a:t>
            </a:r>
            <a:r>
              <a:rPr kumimoji="1" lang="en-US" altLang="zh-CN" sz="24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dest:  </a:t>
            </a:r>
            <a:r>
              <a:rPr kumimoji="1" lang="zh-CN" altLang="en-US" sz="24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寄存器、存储器。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</a:rPr>
              <a:t>执行操作：进行“与”运算，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</a:rPr>
              <a:t>两位中有一位为</a:t>
            </a:r>
            <a:r>
              <a:rPr kumimoji="1" lang="en-US" altLang="zh-CN" sz="2400" b="1">
                <a:latin typeface="Times New Roman" pitchFamily="18" charset="0"/>
              </a:rPr>
              <a:t>0</a:t>
            </a:r>
            <a:r>
              <a:rPr kumimoji="1" lang="zh-CN" altLang="en-US" sz="2400" b="1">
                <a:latin typeface="Times New Roman" pitchFamily="18" charset="0"/>
              </a:rPr>
              <a:t>（或二位都为</a:t>
            </a:r>
            <a:r>
              <a:rPr kumimoji="1" lang="en-US" altLang="zh-CN" sz="2400" b="1">
                <a:latin typeface="Times New Roman" pitchFamily="18" charset="0"/>
              </a:rPr>
              <a:t>0</a:t>
            </a:r>
            <a:r>
              <a:rPr kumimoji="1" lang="zh-CN" altLang="en-US" sz="2400" b="1">
                <a:latin typeface="Times New Roman" pitchFamily="18" charset="0"/>
              </a:rPr>
              <a:t>），则结果为</a:t>
            </a:r>
            <a:r>
              <a:rPr kumimoji="1" lang="en-US" altLang="zh-CN" sz="2400" b="1">
                <a:latin typeface="Times New Roman" pitchFamily="18" charset="0"/>
              </a:rPr>
              <a:t>0</a:t>
            </a:r>
            <a:r>
              <a:rPr kumimoji="1" lang="zh-CN" altLang="en-US" sz="2400" b="1">
                <a:latin typeface="Times New Roman" pitchFamily="18" charset="0"/>
              </a:rPr>
              <a:t>，否则为</a:t>
            </a:r>
            <a:r>
              <a:rPr kumimoji="1" lang="en-US" altLang="zh-CN" sz="2400" b="1">
                <a:latin typeface="Times New Roman" pitchFamily="18" charset="0"/>
              </a:rPr>
              <a:t>1</a:t>
            </a:r>
            <a:r>
              <a:rPr kumimoji="1" lang="zh-CN" altLang="en-US" sz="2400" b="1">
                <a:latin typeface="Times New Roman" pitchFamily="18" charset="0"/>
              </a:rPr>
              <a:t>。</a:t>
            </a:r>
          </a:p>
          <a:p>
            <a:pPr eaLnBrk="1" hangingPunct="1">
              <a:spcBef>
                <a:spcPct val="50000"/>
              </a:spcBef>
              <a:defRPr/>
            </a:pPr>
            <a:endParaRPr kumimoji="1" lang="zh-CN" altLang="en-US" sz="2000" b="1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000" b="1">
                <a:latin typeface="Times New Roman" pitchFamily="18" charset="0"/>
              </a:rPr>
              <a:t>操作类型举例：	</a:t>
            </a:r>
            <a:r>
              <a:rPr kumimoji="1" lang="en-US" altLang="zh-CN" sz="2000" b="1">
                <a:latin typeface="Times New Roman" pitchFamily="18" charset="0"/>
              </a:rPr>
              <a:t>AND   AL,  0FH		      </a:t>
            </a:r>
            <a:r>
              <a:rPr kumimoji="1" lang="zh-CN" altLang="en-US" sz="2000" b="1">
                <a:latin typeface="Times New Roman" pitchFamily="18" charset="0"/>
              </a:rPr>
              <a:t>；寄存器 </a:t>
            </a:r>
            <a:r>
              <a:rPr kumimoji="1" lang="en-US" altLang="zh-CN" sz="2400" b="1">
                <a:latin typeface="Times New Roman" pitchFamily="18" charset="0"/>
              </a:rPr>
              <a:t>∧</a:t>
            </a:r>
            <a:r>
              <a:rPr kumimoji="1" lang="en-US" altLang="zh-CN" sz="2400" b="1">
                <a:latin typeface="Times New Roman" pitchFamily="18" charset="0"/>
                <a:sym typeface="Math3Mono" pitchFamily="2" charset="2"/>
              </a:rPr>
              <a:t> </a:t>
            </a:r>
            <a:r>
              <a:rPr kumimoji="1" lang="zh-CN" altLang="en-US" sz="2000" b="1">
                <a:latin typeface="Times New Roman" pitchFamily="18" charset="0"/>
              </a:rPr>
              <a:t>立即数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000" b="1">
                <a:latin typeface="Times New Roman" pitchFamily="18" charset="0"/>
              </a:rPr>
              <a:t>		</a:t>
            </a:r>
            <a:r>
              <a:rPr kumimoji="1" lang="en-US" altLang="zh-CN" sz="2000" b="1">
                <a:latin typeface="Times New Roman" pitchFamily="18" charset="0"/>
              </a:rPr>
              <a:t>AND    CX, DI		      ;   </a:t>
            </a:r>
            <a:r>
              <a:rPr kumimoji="1" lang="zh-CN" altLang="en-US" sz="2000" b="1">
                <a:latin typeface="Times New Roman" pitchFamily="18" charset="0"/>
              </a:rPr>
              <a:t>寄存器 </a:t>
            </a:r>
            <a:r>
              <a:rPr kumimoji="1" lang="en-US" altLang="zh-CN" sz="2400" b="1">
                <a:latin typeface="Times New Roman" pitchFamily="18" charset="0"/>
              </a:rPr>
              <a:t>∧ </a:t>
            </a:r>
            <a:r>
              <a:rPr kumimoji="1" lang="zh-CN" altLang="en-US" sz="2000" b="1">
                <a:latin typeface="Times New Roman" pitchFamily="18" charset="0"/>
              </a:rPr>
              <a:t>寄存器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000" b="1">
                <a:latin typeface="Times New Roman" pitchFamily="18" charset="0"/>
              </a:rPr>
              <a:t>		</a:t>
            </a:r>
            <a:r>
              <a:rPr kumimoji="1" lang="en-US" altLang="zh-CN" sz="2000" b="1">
                <a:latin typeface="Times New Roman" pitchFamily="18" charset="0"/>
              </a:rPr>
              <a:t>AND    SI,  MEM_NAME     ;  </a:t>
            </a:r>
            <a:r>
              <a:rPr kumimoji="1" lang="zh-CN" altLang="en-US" sz="2000" b="1">
                <a:latin typeface="Times New Roman" pitchFamily="18" charset="0"/>
              </a:rPr>
              <a:t>寄存器 </a:t>
            </a:r>
            <a:r>
              <a:rPr kumimoji="1" lang="en-US" altLang="zh-CN" sz="2400" b="1">
                <a:latin typeface="Times New Roman" pitchFamily="18" charset="0"/>
              </a:rPr>
              <a:t>∧ </a:t>
            </a:r>
            <a:r>
              <a:rPr kumimoji="1" lang="zh-CN" altLang="en-US" sz="2000" b="1">
                <a:latin typeface="Times New Roman" pitchFamily="18" charset="0"/>
              </a:rPr>
              <a:t>存储器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000" b="1">
                <a:latin typeface="Times New Roman" pitchFamily="18" charset="0"/>
              </a:rPr>
              <a:t>		</a:t>
            </a:r>
            <a:r>
              <a:rPr kumimoji="1" lang="en-US" altLang="zh-CN" sz="2000" b="1">
                <a:latin typeface="Times New Roman" pitchFamily="18" charset="0"/>
              </a:rPr>
              <a:t>AND    ALPHA [DI],  AX     ;  </a:t>
            </a:r>
            <a:r>
              <a:rPr kumimoji="1" lang="zh-CN" altLang="en-US" sz="2000" b="1">
                <a:latin typeface="Times New Roman" pitchFamily="18" charset="0"/>
              </a:rPr>
              <a:t>存储器 </a:t>
            </a:r>
            <a:r>
              <a:rPr kumimoji="1" lang="en-US" altLang="zh-CN" sz="2400" b="1">
                <a:latin typeface="Times New Roman" pitchFamily="18" charset="0"/>
              </a:rPr>
              <a:t>∧ </a:t>
            </a:r>
            <a:r>
              <a:rPr kumimoji="1" lang="zh-CN" altLang="en-US" sz="2000" b="1">
                <a:latin typeface="Times New Roman" pitchFamily="18" charset="0"/>
              </a:rPr>
              <a:t>寄存器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000" b="1">
                <a:latin typeface="Times New Roman" pitchFamily="18" charset="0"/>
              </a:rPr>
              <a:t>            </a:t>
            </a:r>
            <a:r>
              <a:rPr kumimoji="1" lang="en-US" altLang="zh-CN" sz="2000" b="1">
                <a:latin typeface="Times New Roman" pitchFamily="18" charset="0"/>
              </a:rPr>
              <a:t>AND    word ptr  [BX][SI],  0FFFEH    ; </a:t>
            </a:r>
            <a:r>
              <a:rPr kumimoji="1" lang="zh-CN" altLang="en-US" sz="2000" b="1">
                <a:latin typeface="Times New Roman" pitchFamily="18" charset="0"/>
              </a:rPr>
              <a:t>存储器 </a:t>
            </a:r>
            <a:r>
              <a:rPr kumimoji="1" lang="en-US" altLang="zh-CN" sz="2400" b="1">
                <a:latin typeface="Times New Roman" pitchFamily="18" charset="0"/>
              </a:rPr>
              <a:t>∧ </a:t>
            </a:r>
            <a:r>
              <a:rPr kumimoji="1" lang="zh-CN" altLang="en-US" sz="2000" b="1">
                <a:latin typeface="Times New Roman" pitchFamily="18" charset="0"/>
              </a:rPr>
              <a:t>立即数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95CA66-B26C-4526-9809-30117D80E668}" type="slidenum">
              <a:rPr lang="zh-CN" altLang="en-US"/>
              <a:pPr/>
              <a:t>51</a:t>
            </a:fld>
            <a:endParaRPr lang="en-US" altLang="zh-CN"/>
          </a:p>
        </p:txBody>
      </p:sp>
      <p:sp>
        <p:nvSpPr>
          <p:cNvPr id="400386" name="Rectangle 2"/>
          <p:cNvSpPr>
            <a:spLocks noChangeArrowheads="1"/>
          </p:cNvSpPr>
          <p:nvPr/>
        </p:nvSpPr>
        <p:spPr bwMode="auto">
          <a:xfrm>
            <a:off x="508000" y="228600"/>
            <a:ext cx="11176000" cy="637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</a:rPr>
              <a:t>注意：</a:t>
            </a:r>
          </a:p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kumimoji="1" lang="zh-CN" altLang="en-US" sz="2400" b="1">
                <a:latin typeface="Times New Roman" pitchFamily="18" charset="0"/>
              </a:rPr>
              <a:t>     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“与”指令中操作数不能同时为存储器；</a:t>
            </a:r>
          </a:p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kumimoji="1" lang="zh-CN" altLang="en-US" sz="2000" b="1">
                <a:latin typeface="Times New Roman" pitchFamily="18" charset="0"/>
              </a:rPr>
              <a:t>      影响条件码： </a:t>
            </a:r>
            <a:r>
              <a:rPr kumimoji="1" lang="en-US" altLang="zh-CN" sz="2000" b="1">
                <a:latin typeface="Times New Roman" pitchFamily="18" charset="0"/>
              </a:rPr>
              <a:t>CF</a:t>
            </a:r>
            <a:r>
              <a:rPr kumimoji="1" lang="zh-CN" altLang="en-US" sz="2000" b="1">
                <a:latin typeface="Times New Roman" pitchFamily="18" charset="0"/>
              </a:rPr>
              <a:t>＝</a:t>
            </a:r>
            <a:r>
              <a:rPr kumimoji="1" lang="en-US" altLang="zh-CN" sz="2000" b="1">
                <a:latin typeface="Times New Roman" pitchFamily="18" charset="0"/>
              </a:rPr>
              <a:t>OF=0</a:t>
            </a:r>
            <a:r>
              <a:rPr kumimoji="1" lang="zh-CN" altLang="en-US" sz="2000" b="1">
                <a:latin typeface="Times New Roman" pitchFamily="18" charset="0"/>
              </a:rPr>
              <a:t>， </a:t>
            </a:r>
            <a:r>
              <a:rPr kumimoji="1" lang="en-US" altLang="zh-CN" sz="2000" b="1">
                <a:latin typeface="Times New Roman" pitchFamily="18" charset="0"/>
              </a:rPr>
              <a:t>AF</a:t>
            </a:r>
            <a:r>
              <a:rPr kumimoji="1" lang="zh-CN" altLang="en-US" sz="2000" b="1">
                <a:latin typeface="Times New Roman" pitchFamily="18" charset="0"/>
              </a:rPr>
              <a:t>未定义 ， </a:t>
            </a:r>
            <a:r>
              <a:rPr kumimoji="1" lang="en-US" altLang="zh-CN" sz="2000" b="1">
                <a:latin typeface="Times New Roman" pitchFamily="18" charset="0"/>
              </a:rPr>
              <a:t>SF      ZF     PF      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000" b="1">
                <a:latin typeface="Times New Roman" pitchFamily="18" charset="0"/>
              </a:rPr>
              <a:t>					          ↕</a:t>
            </a:r>
            <a:r>
              <a:rPr kumimoji="1" lang="zh-CN" altLang="en-US" sz="2000" b="1">
                <a:latin typeface="Times New Roman" pitchFamily="18" charset="0"/>
              </a:rPr>
              <a:t>　　</a:t>
            </a:r>
            <a:r>
              <a:rPr kumimoji="1" lang="en-US" altLang="zh-CN" sz="2000" b="1">
                <a:latin typeface="Times New Roman" pitchFamily="18" charset="0"/>
              </a:rPr>
              <a:t>↕  </a:t>
            </a:r>
            <a:r>
              <a:rPr kumimoji="1" lang="zh-CN" altLang="en-US" sz="2000" b="1">
                <a:latin typeface="Times New Roman" pitchFamily="18" charset="0"/>
              </a:rPr>
              <a:t>　 </a:t>
            </a:r>
            <a:r>
              <a:rPr kumimoji="1" lang="en-US" altLang="zh-CN" sz="2000" b="1">
                <a:latin typeface="Times New Roman" pitchFamily="18" charset="0"/>
              </a:rPr>
              <a:t>↕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400" b="1">
                <a:latin typeface="Times New Roman" pitchFamily="18" charset="0"/>
              </a:rPr>
              <a:t>    “</a:t>
            </a:r>
            <a:r>
              <a:rPr kumimoji="1" lang="zh-CN" altLang="en-US" sz="2400" b="1">
                <a:latin typeface="Times New Roman" pitchFamily="18" charset="0"/>
              </a:rPr>
              <a:t>与”指令的用途</a:t>
            </a:r>
            <a:r>
              <a:rPr kumimoji="1" lang="zh-CN" altLang="en-US" sz="2400">
                <a:latin typeface="Times New Roman" pitchFamily="18" charset="0"/>
              </a:rPr>
              <a:t>：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400" b="1">
                <a:latin typeface="Times New Roman" pitchFamily="18" charset="0"/>
              </a:rPr>
              <a:t>(1)	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清</a:t>
            </a: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CF , 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自己“与”自己</a:t>
            </a: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 </a:t>
            </a:r>
            <a:r>
              <a:rPr kumimoji="1" lang="zh-CN" altLang="en-US" sz="24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操作数不变 ，</a:t>
            </a:r>
            <a:r>
              <a:rPr kumimoji="1" lang="en-US" altLang="zh-CN" sz="24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CF=0</a:t>
            </a:r>
            <a:endParaRPr kumimoji="1" lang="en-US" altLang="zh-CN" sz="24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400" b="1">
                <a:latin typeface="Times New Roman" pitchFamily="18" charset="0"/>
              </a:rPr>
              <a:t>  	</a:t>
            </a:r>
            <a:r>
              <a:rPr kumimoji="1" lang="zh-CN" altLang="en-US" sz="2400" b="1">
                <a:latin typeface="Times New Roman" pitchFamily="18" charset="0"/>
              </a:rPr>
              <a:t>例：</a:t>
            </a:r>
            <a:r>
              <a:rPr kumimoji="1" lang="en-US" altLang="zh-CN" sz="2400" b="1">
                <a:latin typeface="Times New Roman" pitchFamily="18" charset="0"/>
              </a:rPr>
              <a:t>AND   AL, AL </a:t>
            </a:r>
            <a:r>
              <a:rPr kumimoji="1" lang="zh-CN" altLang="en-US" sz="2400" b="1">
                <a:latin typeface="Times New Roman" pitchFamily="18" charset="0"/>
              </a:rPr>
              <a:t>； 结果：</a:t>
            </a:r>
            <a:r>
              <a:rPr kumimoji="1" lang="zh-CN" altLang="en-US" sz="24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操作数不变 ，</a:t>
            </a:r>
            <a:r>
              <a:rPr kumimoji="1" lang="en-US" altLang="zh-CN" sz="24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CF=0</a:t>
            </a:r>
            <a:r>
              <a:rPr kumimoji="1" lang="zh-CN" altLang="en-US" sz="2400" b="1">
                <a:latin typeface="Times New Roman" pitchFamily="18" charset="0"/>
              </a:rPr>
              <a:t>。</a:t>
            </a:r>
            <a:r>
              <a:rPr kumimoji="1" lang="zh-CN" altLang="en-US" sz="2400">
                <a:latin typeface="Times New Roman" pitchFamily="18" charset="0"/>
              </a:rPr>
              <a:t>    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>
                <a:latin typeface="Times New Roman" pitchFamily="18" charset="0"/>
              </a:rPr>
              <a:t> </a:t>
            </a:r>
            <a:r>
              <a:rPr kumimoji="1" lang="en-US" altLang="zh-CN" sz="2400" b="1">
                <a:latin typeface="Times New Roman" pitchFamily="18" charset="0"/>
              </a:rPr>
              <a:t>(2)      </a:t>
            </a:r>
            <a:r>
              <a:rPr kumimoji="1" lang="zh-CN" altLang="en-US" sz="2400" b="1">
                <a:latin typeface="Times New Roman" pitchFamily="18" charset="0"/>
              </a:rPr>
              <a:t>若想使</a:t>
            </a:r>
            <a:r>
              <a:rPr kumimoji="1" lang="zh-CN" altLang="en-US" sz="24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操作数中若干位保持不变，若干位与“</a:t>
            </a:r>
            <a:r>
              <a:rPr kumimoji="1" lang="en-US" altLang="zh-CN" sz="24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1”</a:t>
            </a:r>
            <a:r>
              <a:rPr kumimoji="1" lang="zh-CN" altLang="en-US" sz="24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相与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</a:rPr>
              <a:t>	而想使</a:t>
            </a:r>
            <a:r>
              <a:rPr kumimoji="1" lang="zh-CN" altLang="en-US" sz="24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若干位置为“</a:t>
            </a:r>
            <a:r>
              <a:rPr kumimoji="1" lang="en-US" altLang="zh-CN" sz="24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 “</a:t>
            </a:r>
            <a:r>
              <a:rPr kumimoji="1" lang="zh-CN" altLang="en-US" sz="24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的场合，若干位与“</a:t>
            </a:r>
            <a:r>
              <a:rPr kumimoji="1" lang="en-US" altLang="zh-CN" sz="24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0” </a:t>
            </a:r>
            <a:r>
              <a:rPr kumimoji="1" lang="zh-CN" altLang="en-US" sz="24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相与</a:t>
            </a:r>
            <a:r>
              <a:rPr kumimoji="1" lang="zh-CN" altLang="en-US" sz="2400" b="1">
                <a:latin typeface="Times New Roman" pitchFamily="18" charset="0"/>
              </a:rPr>
              <a:t>。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</a:rPr>
              <a:t>	例：</a:t>
            </a:r>
            <a:r>
              <a:rPr kumimoji="1" lang="zh-CN" altLang="en-US" sz="2400">
                <a:latin typeface="Times New Roman" pitchFamily="18" charset="0"/>
              </a:rPr>
              <a:t> </a:t>
            </a:r>
            <a:r>
              <a:rPr kumimoji="1" lang="zh-CN" altLang="en-US" sz="2400" b="1">
                <a:latin typeface="Times New Roman" pitchFamily="18" charset="0"/>
              </a:rPr>
              <a:t>若（</a:t>
            </a:r>
            <a:r>
              <a:rPr kumimoji="1" lang="en-US" altLang="zh-CN" sz="2400" b="1">
                <a:latin typeface="Times New Roman" pitchFamily="18" charset="0"/>
              </a:rPr>
              <a:t>AL)=4</a:t>
            </a: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kumimoji="1" lang="en-US" altLang="zh-CN" sz="2400" b="1">
                <a:latin typeface="Times New Roman" pitchFamily="18" charset="0"/>
              </a:rPr>
              <a:t>H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400" b="1">
                <a:latin typeface="Times New Roman" pitchFamily="18" charset="0"/>
              </a:rPr>
              <a:t> 	AND  AL, 0</a:t>
            </a: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  <a:r>
              <a:rPr kumimoji="1" lang="en-US" altLang="zh-CN" sz="2400" b="1">
                <a:latin typeface="Times New Roman" pitchFamily="18" charset="0"/>
              </a:rPr>
              <a:t>H	 ; (AL)=03H, </a:t>
            </a: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(AL)</a:t>
            </a:r>
            <a:r>
              <a:rPr kumimoji="1" lang="en-US" altLang="zh-CN" sz="2400" b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0~3  </a:t>
            </a: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=0011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不变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</a:rPr>
              <a:t>				 </a:t>
            </a:r>
            <a:r>
              <a:rPr kumimoji="1" lang="en-US" altLang="zh-CN" sz="2400" b="1">
                <a:latin typeface="Times New Roman" pitchFamily="18" charset="0"/>
              </a:rPr>
              <a:t>;</a:t>
            </a: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(AL)</a:t>
            </a:r>
            <a:r>
              <a:rPr kumimoji="1" lang="en-US" altLang="zh-CN" sz="2400" b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4~7</a:t>
            </a: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=0000,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屏蔽高</a:t>
            </a: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位</a:t>
            </a:r>
            <a:r>
              <a:rPr kumimoji="1" lang="zh-CN" altLang="en-US" sz="2400" b="1">
                <a:latin typeface="Times New Roman" pitchFamily="18" charset="0"/>
              </a:rPr>
              <a:t>。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82741F-A6A6-4572-AF74-51B512790452}" type="slidenum">
              <a:rPr lang="zh-CN" altLang="en-US"/>
              <a:pPr/>
              <a:t>52</a:t>
            </a:fld>
            <a:endParaRPr lang="en-US" altLang="zh-CN"/>
          </a:p>
        </p:txBody>
      </p:sp>
      <p:sp>
        <p:nvSpPr>
          <p:cNvPr id="401410" name="Rectangle 2"/>
          <p:cNvSpPr>
            <a:spLocks noChangeArrowheads="1"/>
          </p:cNvSpPr>
          <p:nvPr/>
        </p:nvSpPr>
        <p:spPr bwMode="auto">
          <a:xfrm>
            <a:off x="431800" y="558800"/>
            <a:ext cx="11480800" cy="637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400" b="1" dirty="0">
                <a:latin typeface="Times New Roman" pitchFamily="18" charset="0"/>
              </a:rPr>
              <a:t>“与”指令应用举例：</a:t>
            </a:r>
          </a:p>
          <a:p>
            <a:pPr eaLnBrk="1" hangingPunct="1">
              <a:defRPr/>
            </a:pPr>
            <a:endParaRPr kumimoji="1" lang="zh-CN" altLang="en-US" sz="2400" b="1" dirty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kumimoji="1" lang="zh-CN" altLang="en-US" sz="2400" b="1" dirty="0">
                <a:latin typeface="Times New Roman" pitchFamily="18" charset="0"/>
              </a:rPr>
              <a:t>例</a:t>
            </a:r>
            <a:r>
              <a:rPr kumimoji="1" lang="en-US" altLang="zh-CN" sz="2400" b="1" dirty="0">
                <a:latin typeface="Times New Roman" pitchFamily="18" charset="0"/>
              </a:rPr>
              <a:t>1</a:t>
            </a:r>
            <a:r>
              <a:rPr kumimoji="1" lang="zh-CN" altLang="en-US" sz="2400" b="1" dirty="0">
                <a:latin typeface="Times New Roman" pitchFamily="18" charset="0"/>
              </a:rPr>
              <a:t>：将英文小写字母</a:t>
            </a:r>
            <a:r>
              <a:rPr kumimoji="1" lang="en-US" altLang="zh-CN" sz="2400" b="1" dirty="0">
                <a:latin typeface="Times New Roman" pitchFamily="18" charset="0"/>
              </a:rPr>
              <a:t>ASCII</a:t>
            </a:r>
            <a:r>
              <a:rPr kumimoji="1" lang="zh-CN" altLang="en-US" sz="2400" b="1" dirty="0">
                <a:latin typeface="Times New Roman" pitchFamily="18" charset="0"/>
              </a:rPr>
              <a:t>转换成大写。</a:t>
            </a:r>
          </a:p>
          <a:p>
            <a:pPr eaLnBrk="1" hangingPunct="1">
              <a:defRPr/>
            </a:pPr>
            <a:r>
              <a:rPr kumimoji="1" lang="zh-CN" altLang="en-US" sz="2400" b="1" dirty="0">
                <a:latin typeface="Times New Roman" pitchFamily="18" charset="0"/>
              </a:rPr>
              <a:t>	小写英文字母</a:t>
            </a:r>
            <a:r>
              <a:rPr kumimoji="1" lang="en-US" altLang="zh-CN" sz="2400" b="1" dirty="0">
                <a:latin typeface="Times New Roman" pitchFamily="18" charset="0"/>
              </a:rPr>
              <a:t>ASCII</a:t>
            </a:r>
            <a:r>
              <a:rPr kumimoji="1" lang="zh-CN" altLang="en-US" sz="2400" b="1" dirty="0">
                <a:latin typeface="Times New Roman" pitchFamily="18" charset="0"/>
              </a:rPr>
              <a:t>为：‘</a:t>
            </a:r>
            <a:r>
              <a:rPr kumimoji="1" lang="en-US" altLang="zh-CN" sz="2400" b="1" dirty="0" err="1">
                <a:latin typeface="Times New Roman" pitchFamily="18" charset="0"/>
              </a:rPr>
              <a:t>a’~’z</a:t>
            </a:r>
            <a:r>
              <a:rPr kumimoji="1" lang="en-US" altLang="zh-CN" sz="2400" b="1" dirty="0">
                <a:latin typeface="Times New Roman" pitchFamily="18" charset="0"/>
              </a:rPr>
              <a:t>’</a:t>
            </a:r>
            <a:r>
              <a:rPr kumimoji="1" lang="en-US" altLang="zh-CN" sz="2400" b="1" dirty="0">
                <a:latin typeface="Times New Roman" pitchFamily="18" charset="0"/>
                <a:sym typeface="Symbol" pitchFamily="18" charset="2"/>
              </a:rPr>
              <a:t>  61H~7AH</a:t>
            </a:r>
          </a:p>
          <a:p>
            <a:pPr eaLnBrk="1" hangingPunct="1">
              <a:defRPr/>
            </a:pPr>
            <a:r>
              <a:rPr kumimoji="1" lang="en-US" altLang="zh-CN" sz="2400" b="1" dirty="0">
                <a:latin typeface="Times New Roman" pitchFamily="18" charset="0"/>
                <a:sym typeface="Symbol" pitchFamily="18" charset="2"/>
              </a:rPr>
              <a:t>	</a:t>
            </a:r>
            <a:r>
              <a:rPr kumimoji="1" lang="zh-CN" altLang="en-US" sz="2400" b="1" dirty="0">
                <a:latin typeface="Times New Roman" pitchFamily="18" charset="0"/>
              </a:rPr>
              <a:t>大写英文字母</a:t>
            </a:r>
            <a:r>
              <a:rPr kumimoji="1" lang="en-US" altLang="zh-CN" sz="2400" b="1" dirty="0">
                <a:latin typeface="Times New Roman" pitchFamily="18" charset="0"/>
              </a:rPr>
              <a:t>ASCII</a:t>
            </a:r>
            <a:r>
              <a:rPr kumimoji="1" lang="zh-CN" altLang="en-US" sz="2400" b="1" dirty="0">
                <a:latin typeface="Times New Roman" pitchFamily="18" charset="0"/>
              </a:rPr>
              <a:t>为：‘</a:t>
            </a:r>
            <a:r>
              <a:rPr kumimoji="1" lang="en-US" altLang="zh-CN" sz="2400" b="1" dirty="0">
                <a:latin typeface="Times New Roman" pitchFamily="18" charset="0"/>
              </a:rPr>
              <a:t>A’~’Z’ </a:t>
            </a:r>
            <a:r>
              <a:rPr kumimoji="1" lang="en-US" altLang="zh-CN" sz="2400" b="1" dirty="0">
                <a:latin typeface="Times New Roman" pitchFamily="18" charset="0"/>
                <a:sym typeface="Symbol" pitchFamily="18" charset="2"/>
              </a:rPr>
              <a:t>41H~5AH</a:t>
            </a:r>
          </a:p>
          <a:p>
            <a:pPr eaLnBrk="1" hangingPunct="1">
              <a:defRPr/>
            </a:pPr>
            <a:r>
              <a:rPr kumimoji="1" lang="zh-CN" altLang="en-US" sz="2400" b="1" dirty="0">
                <a:latin typeface="Times New Roman" pitchFamily="18" charset="0"/>
                <a:sym typeface="Symbol" pitchFamily="18" charset="2"/>
              </a:rPr>
              <a:t>程序：	</a:t>
            </a:r>
            <a:r>
              <a:rPr kumimoji="1" lang="en-US" altLang="zh-CN" sz="2400" b="1" dirty="0">
                <a:latin typeface="Times New Roman" pitchFamily="18" charset="0"/>
                <a:sym typeface="Symbol" pitchFamily="18" charset="2"/>
              </a:rPr>
              <a:t>MOV    AL, </a:t>
            </a:r>
            <a:r>
              <a:rPr kumimoji="1" lang="en-US" altLang="zh-CN" sz="2400" b="1" dirty="0">
                <a:latin typeface="Times New Roman" pitchFamily="18" charset="0"/>
              </a:rPr>
              <a:t>’z’</a:t>
            </a:r>
          </a:p>
          <a:p>
            <a:pPr eaLnBrk="1" hangingPunct="1">
              <a:defRPr/>
            </a:pPr>
            <a:r>
              <a:rPr kumimoji="1" lang="en-US" altLang="zh-CN" sz="2400" b="1" dirty="0">
                <a:latin typeface="Times New Roman" pitchFamily="18" charset="0"/>
              </a:rPr>
              <a:t>		AND     AL,0</a:t>
            </a: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DF</a:t>
            </a:r>
            <a:r>
              <a:rPr kumimoji="1" lang="en-US" altLang="zh-CN" sz="2400" b="1" dirty="0">
                <a:latin typeface="Times New Roman" pitchFamily="18" charset="0"/>
              </a:rPr>
              <a:t>H	;(AL)=5AH</a:t>
            </a:r>
          </a:p>
          <a:p>
            <a:pPr eaLnBrk="1" hangingPunct="1">
              <a:defRPr/>
            </a:pPr>
            <a:endParaRPr kumimoji="1" lang="en-US" altLang="zh-CN" sz="2400" b="1" dirty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kumimoji="1" lang="zh-CN" altLang="en-US" sz="2400" b="1" dirty="0">
                <a:latin typeface="Times New Roman" pitchFamily="18" charset="0"/>
                <a:sym typeface="Symbol" pitchFamily="18" charset="2"/>
              </a:rPr>
              <a:t>例</a:t>
            </a:r>
            <a:r>
              <a:rPr kumimoji="1" lang="en-US" altLang="zh-CN" sz="2400" b="1" dirty="0">
                <a:latin typeface="Times New Roman" pitchFamily="18" charset="0"/>
                <a:sym typeface="Symbol" pitchFamily="18" charset="2"/>
              </a:rPr>
              <a:t>2</a:t>
            </a:r>
            <a:r>
              <a:rPr kumimoji="1" lang="zh-CN" altLang="en-US" sz="2400" b="1" dirty="0">
                <a:latin typeface="Times New Roman" pitchFamily="18" charset="0"/>
                <a:sym typeface="Symbol" pitchFamily="18" charset="2"/>
              </a:rPr>
              <a:t>：判断键盘按下的字符是不是‘</a:t>
            </a:r>
            <a:r>
              <a:rPr kumimoji="1" lang="en-US" altLang="zh-CN" sz="2400" b="1" dirty="0">
                <a:latin typeface="Times New Roman" pitchFamily="18" charset="0"/>
                <a:sym typeface="Symbol" pitchFamily="18" charset="2"/>
              </a:rPr>
              <a:t>Y’?</a:t>
            </a:r>
          </a:p>
          <a:p>
            <a:pPr eaLnBrk="1" hangingPunct="1">
              <a:defRPr/>
            </a:pPr>
            <a:r>
              <a:rPr kumimoji="1" lang="en-US" altLang="zh-CN" sz="2400" b="1" dirty="0">
                <a:latin typeface="Times New Roman" pitchFamily="18" charset="0"/>
                <a:sym typeface="Symbol" pitchFamily="18" charset="2"/>
              </a:rPr>
              <a:t>	</a:t>
            </a:r>
            <a:r>
              <a:rPr kumimoji="1" lang="en-US" altLang="zh-CN" sz="2400" b="1" dirty="0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MOV     AH,  7</a:t>
            </a:r>
          </a:p>
          <a:p>
            <a:pPr eaLnBrk="1" hangingPunct="1">
              <a:defRPr/>
            </a:pPr>
            <a:r>
              <a:rPr kumimoji="1" lang="en-US" altLang="zh-CN" sz="2400" b="1" dirty="0">
                <a:latin typeface="Times New Roman" pitchFamily="18" charset="0"/>
                <a:sym typeface="Symbol" pitchFamily="18" charset="2"/>
              </a:rPr>
              <a:t>	</a:t>
            </a:r>
            <a:r>
              <a:rPr kumimoji="1" lang="en-US" altLang="zh-CN" sz="2400" b="1" dirty="0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INT  	   21H	</a:t>
            </a:r>
            <a:r>
              <a:rPr kumimoji="1" lang="en-US" altLang="zh-CN" sz="2400" b="1" dirty="0">
                <a:latin typeface="Times New Roman" pitchFamily="18" charset="0"/>
                <a:sym typeface="Symbol" pitchFamily="18" charset="2"/>
              </a:rPr>
              <a:t>       ;</a:t>
            </a:r>
            <a:r>
              <a:rPr kumimoji="1" lang="zh-CN" altLang="en-US" sz="2400" b="1" dirty="0">
                <a:latin typeface="Times New Roman" pitchFamily="18" charset="0"/>
                <a:sym typeface="Symbol" pitchFamily="18" charset="2"/>
              </a:rPr>
              <a:t>键入无回显，（</a:t>
            </a:r>
            <a:r>
              <a:rPr kumimoji="1" lang="en-US" altLang="zh-CN" sz="2400" b="1" dirty="0">
                <a:latin typeface="Times New Roman" pitchFamily="18" charset="0"/>
                <a:sym typeface="Symbol" pitchFamily="18" charset="2"/>
              </a:rPr>
              <a:t>AL)=</a:t>
            </a:r>
            <a:r>
              <a:rPr kumimoji="1" lang="zh-CN" altLang="en-US" sz="2400" b="1" dirty="0">
                <a:latin typeface="Times New Roman" pitchFamily="18" charset="0"/>
                <a:sym typeface="Symbol" pitchFamily="18" charset="2"/>
              </a:rPr>
              <a:t>输入键的字符码</a:t>
            </a:r>
          </a:p>
          <a:p>
            <a:pPr eaLnBrk="1" hangingPunct="1">
              <a:defRPr/>
            </a:pPr>
            <a:r>
              <a:rPr kumimoji="1" lang="zh-CN" altLang="en-US" sz="2400" b="1" dirty="0">
                <a:latin typeface="Times New Roman" pitchFamily="18" charset="0"/>
                <a:sym typeface="Symbol" pitchFamily="18" charset="2"/>
              </a:rPr>
              <a:t>	</a:t>
            </a:r>
            <a:r>
              <a:rPr kumimoji="1" lang="en-US" altLang="zh-CN" sz="2400" b="1" dirty="0">
                <a:latin typeface="Times New Roman" pitchFamily="18" charset="0"/>
                <a:sym typeface="Symbol" pitchFamily="18" charset="2"/>
              </a:rPr>
              <a:t>AND      AL, 0DFH</a:t>
            </a:r>
          </a:p>
          <a:p>
            <a:pPr eaLnBrk="1" hangingPunct="1">
              <a:defRPr/>
            </a:pPr>
            <a:r>
              <a:rPr kumimoji="1" lang="en-US" altLang="zh-CN" sz="2400" b="1" dirty="0">
                <a:latin typeface="Times New Roman" pitchFamily="18" charset="0"/>
                <a:sym typeface="Symbol" pitchFamily="18" charset="2"/>
              </a:rPr>
              <a:t>	CMP      AL, ‘Y’</a:t>
            </a:r>
          </a:p>
          <a:p>
            <a:pPr eaLnBrk="1" hangingPunct="1">
              <a:defRPr/>
            </a:pPr>
            <a:r>
              <a:rPr kumimoji="1" lang="en-US" altLang="zh-CN" sz="2400" b="1" dirty="0">
                <a:latin typeface="Times New Roman" pitchFamily="18" charset="0"/>
                <a:sym typeface="Symbol" pitchFamily="18" charset="2"/>
              </a:rPr>
              <a:t>	JE          YES</a:t>
            </a:r>
          </a:p>
          <a:p>
            <a:pPr eaLnBrk="1" hangingPunct="1">
              <a:defRPr/>
            </a:pPr>
            <a:r>
              <a:rPr kumimoji="1" lang="en-US" altLang="zh-CN" sz="2400" b="1" dirty="0">
                <a:latin typeface="Times New Roman" pitchFamily="18" charset="0"/>
                <a:sym typeface="Symbol" pitchFamily="18" charset="2"/>
              </a:rPr>
              <a:t>		  …</a:t>
            </a:r>
          </a:p>
          <a:p>
            <a:pPr eaLnBrk="1" hangingPunct="1">
              <a:defRPr/>
            </a:pPr>
            <a:r>
              <a:rPr kumimoji="1" lang="en-US" altLang="zh-CN" sz="2400" b="1" dirty="0">
                <a:latin typeface="Times New Roman" pitchFamily="18" charset="0"/>
                <a:sym typeface="Symbol" pitchFamily="18" charset="2"/>
              </a:rPr>
              <a:t>YES:   	  …</a:t>
            </a:r>
          </a:p>
          <a:p>
            <a:pPr eaLnBrk="1" hangingPunct="1">
              <a:defRPr/>
            </a:pPr>
            <a:r>
              <a:rPr kumimoji="1" lang="en-US" altLang="zh-CN" sz="2400" b="1" dirty="0">
                <a:latin typeface="Times New Roman" pitchFamily="18" charset="0"/>
                <a:sym typeface="Symbol" pitchFamily="18" charset="2"/>
              </a:rPr>
              <a:t>		  …</a:t>
            </a:r>
          </a:p>
        </p:txBody>
      </p:sp>
      <p:sp>
        <p:nvSpPr>
          <p:cNvPr id="114692" name="Rectangle 3"/>
          <p:cNvSpPr>
            <a:spLocks noChangeArrowheads="1"/>
          </p:cNvSpPr>
          <p:nvPr/>
        </p:nvSpPr>
        <p:spPr bwMode="auto">
          <a:xfrm>
            <a:off x="6096000" y="381000"/>
            <a:ext cx="2032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2400" b="1">
                <a:latin typeface="Times New Roman" pitchFamily="18" charset="0"/>
              </a:rPr>
              <a:t>01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kumimoji="1" lang="en-US" altLang="zh-CN" sz="2400" b="1">
                <a:latin typeface="Times New Roman" pitchFamily="18" charset="0"/>
              </a:rPr>
              <a:t>0 0001</a:t>
            </a:r>
          </a:p>
        </p:txBody>
      </p:sp>
      <p:sp>
        <p:nvSpPr>
          <p:cNvPr id="114693" name="Rectangle 4"/>
          <p:cNvSpPr>
            <a:spLocks noChangeArrowheads="1"/>
          </p:cNvSpPr>
          <p:nvPr/>
        </p:nvSpPr>
        <p:spPr bwMode="auto">
          <a:xfrm>
            <a:off x="9652000" y="381000"/>
            <a:ext cx="2133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2400" b="1">
                <a:latin typeface="Times New Roman" pitchFamily="18" charset="0"/>
              </a:rPr>
              <a:t>01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kumimoji="1" lang="en-US" altLang="zh-CN" sz="2400" b="1">
                <a:latin typeface="Times New Roman" pitchFamily="18" charset="0"/>
              </a:rPr>
              <a:t>0 0001</a:t>
            </a:r>
          </a:p>
        </p:txBody>
      </p:sp>
      <p:sp>
        <p:nvSpPr>
          <p:cNvPr id="114694" name="Rectangle 5"/>
          <p:cNvSpPr>
            <a:spLocks noChangeArrowheads="1"/>
          </p:cNvSpPr>
          <p:nvPr/>
        </p:nvSpPr>
        <p:spPr bwMode="auto">
          <a:xfrm>
            <a:off x="9552517" y="2420938"/>
            <a:ext cx="2438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2400" b="1">
                <a:latin typeface="Times New Roman" pitchFamily="18" charset="0"/>
              </a:rPr>
              <a:t>11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kumimoji="1" lang="en-US" altLang="zh-CN" sz="2400" b="1">
                <a:latin typeface="Times New Roman" pitchFamily="18" charset="0"/>
              </a:rPr>
              <a:t>1 1111</a:t>
            </a:r>
          </a:p>
        </p:txBody>
      </p:sp>
      <p:sp>
        <p:nvSpPr>
          <p:cNvPr id="114695" name="Text Box 6"/>
          <p:cNvSpPr txBox="1">
            <a:spLocks noChangeArrowheads="1"/>
          </p:cNvSpPr>
          <p:nvPr/>
        </p:nvSpPr>
        <p:spPr bwMode="auto">
          <a:xfrm>
            <a:off x="5058834" y="422275"/>
            <a:ext cx="7312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400" b="1">
                <a:latin typeface="Times New Roman" pitchFamily="18" charset="0"/>
              </a:rPr>
              <a:t>61H</a:t>
            </a:r>
          </a:p>
        </p:txBody>
      </p:sp>
      <p:sp>
        <p:nvSpPr>
          <p:cNvPr id="114696" name="Text Box 7"/>
          <p:cNvSpPr txBox="1">
            <a:spLocks noChangeArrowheads="1"/>
          </p:cNvSpPr>
          <p:nvPr/>
        </p:nvSpPr>
        <p:spPr bwMode="auto">
          <a:xfrm>
            <a:off x="8513234" y="422275"/>
            <a:ext cx="7312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400" b="1">
                <a:latin typeface="Times New Roman" pitchFamily="18" charset="0"/>
              </a:rPr>
              <a:t>41H</a:t>
            </a:r>
          </a:p>
        </p:txBody>
      </p:sp>
      <p:sp>
        <p:nvSpPr>
          <p:cNvPr id="114697" name="Text Box 8"/>
          <p:cNvSpPr txBox="1">
            <a:spLocks noChangeArrowheads="1"/>
          </p:cNvSpPr>
          <p:nvPr/>
        </p:nvSpPr>
        <p:spPr bwMode="auto">
          <a:xfrm>
            <a:off x="10320867" y="1916113"/>
            <a:ext cx="8338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400" b="1">
                <a:latin typeface="Times New Roman" pitchFamily="18" charset="0"/>
              </a:rPr>
              <a:t>DFH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3FA242-6665-41FD-B458-075AD96082E5}" type="slidenum">
              <a:rPr lang="zh-CN" altLang="en-US"/>
              <a:pPr/>
              <a:t>53</a:t>
            </a:fld>
            <a:endParaRPr lang="en-US" altLang="zh-CN"/>
          </a:p>
        </p:txBody>
      </p:sp>
      <p:sp>
        <p:nvSpPr>
          <p:cNvPr id="402434" name="Rectangle 2"/>
          <p:cNvSpPr>
            <a:spLocks noChangeArrowheads="1"/>
          </p:cNvSpPr>
          <p:nvPr/>
        </p:nvSpPr>
        <p:spPr bwMode="auto">
          <a:xfrm>
            <a:off x="304800" y="457200"/>
            <a:ext cx="113792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、 </a:t>
            </a: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TEST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（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Test  or  non_destructive  logical  and )</a:t>
            </a:r>
            <a:r>
              <a:rPr kumimoji="1"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测试指令</a:t>
            </a:r>
          </a:p>
          <a:p>
            <a:pPr eaLnBrk="1" hangingPunct="1">
              <a:defRPr/>
            </a:pPr>
            <a:endParaRPr kumimoji="1" lang="zh-CN" altLang="en-US" sz="2400" b="1">
              <a:solidFill>
                <a:srgbClr val="0000FF"/>
              </a:solidFill>
              <a:latin typeface="Times New Roman" pitchFamily="18" charset="0"/>
            </a:endParaRPr>
          </a:p>
          <a:p>
            <a:pPr eaLnBrk="1" hangingPunct="1">
              <a:defRPr/>
            </a:pPr>
            <a:r>
              <a:rPr kumimoji="1" lang="zh-CN" altLang="en-US" sz="2400" b="1">
                <a:latin typeface="Times New Roman" pitchFamily="18" charset="0"/>
              </a:rPr>
              <a:t>       格式：   </a:t>
            </a:r>
            <a:r>
              <a:rPr kumimoji="1" lang="en-US" altLang="zh-CN" sz="2400" b="1">
                <a:latin typeface="Times New Roman" pitchFamily="18" charset="0"/>
              </a:rPr>
              <a:t>TEST   dest  ,   src</a:t>
            </a:r>
            <a:r>
              <a:rPr kumimoji="1" lang="zh-CN" altLang="en-US" sz="2400" b="1">
                <a:latin typeface="Times New Roman" pitchFamily="18" charset="0"/>
              </a:rPr>
              <a:t>；（</a:t>
            </a:r>
            <a:r>
              <a:rPr kumimoji="1" lang="en-US" altLang="zh-CN" sz="2400" b="1">
                <a:latin typeface="Times New Roman" pitchFamily="18" charset="0"/>
              </a:rPr>
              <a:t>dest</a:t>
            </a:r>
            <a:r>
              <a:rPr kumimoji="1" lang="zh-CN" altLang="en-US" sz="2400" b="1">
                <a:latin typeface="Times New Roman" pitchFamily="18" charset="0"/>
              </a:rPr>
              <a:t>）</a:t>
            </a:r>
            <a:r>
              <a:rPr kumimoji="1" lang="en-US" altLang="zh-CN" sz="2400" b="1">
                <a:latin typeface="Times New Roman" pitchFamily="18" charset="0"/>
              </a:rPr>
              <a:t>∧</a:t>
            </a:r>
            <a:r>
              <a:rPr kumimoji="1" lang="zh-CN" altLang="en-US" sz="2400" b="1">
                <a:latin typeface="Times New Roman" pitchFamily="18" charset="0"/>
              </a:rPr>
              <a:t>（</a:t>
            </a:r>
            <a:r>
              <a:rPr kumimoji="1" lang="en-US" altLang="zh-CN" sz="2400" b="1">
                <a:latin typeface="Times New Roman" pitchFamily="18" charset="0"/>
              </a:rPr>
              <a:t>src</a:t>
            </a:r>
            <a:r>
              <a:rPr kumimoji="1" lang="zh-CN" altLang="en-US" sz="2400" b="1">
                <a:latin typeface="Times New Roman" pitchFamily="18" charset="0"/>
              </a:rPr>
              <a:t>）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</a:rPr>
              <a:t>	</a:t>
            </a:r>
            <a:r>
              <a:rPr kumimoji="1" lang="zh-CN" altLang="en-US" sz="24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</a:t>
            </a:r>
            <a:r>
              <a:rPr kumimoji="1" lang="en-US" altLang="zh-CN" sz="24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src:   </a:t>
            </a:r>
            <a:r>
              <a:rPr kumimoji="1" lang="zh-CN" altLang="en-US" sz="24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立即数、寄存器、存储器。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	</a:t>
            </a:r>
            <a:r>
              <a:rPr kumimoji="1" lang="en-US" altLang="zh-CN" sz="24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dest:  </a:t>
            </a:r>
            <a:r>
              <a:rPr kumimoji="1" lang="zh-CN" altLang="en-US" sz="24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寄存器、存储器。</a:t>
            </a:r>
          </a:p>
          <a:p>
            <a:pPr eaLnBrk="1" hangingPunct="1">
              <a:defRPr/>
            </a:pPr>
            <a:r>
              <a:rPr kumimoji="1" lang="zh-CN" altLang="en-US" sz="2400" b="1">
                <a:latin typeface="Times New Roman" pitchFamily="18" charset="0"/>
              </a:rPr>
              <a:t>执行操作：两个操作数相与，但与</a:t>
            </a:r>
            <a:r>
              <a:rPr kumimoji="1" lang="en-US" altLang="zh-CN" sz="2400" b="1">
                <a:latin typeface="Times New Roman" pitchFamily="18" charset="0"/>
              </a:rPr>
              <a:t>AND</a:t>
            </a:r>
            <a:r>
              <a:rPr kumimoji="1" lang="zh-CN" altLang="en-US" sz="2400" b="1">
                <a:latin typeface="Times New Roman" pitchFamily="18" charset="0"/>
              </a:rPr>
              <a:t>指令不同的是结果不保存，只置状态位（条件码）。</a:t>
            </a:r>
          </a:p>
          <a:p>
            <a:pPr eaLnBrk="1" hangingPunct="1">
              <a:defRPr/>
            </a:pPr>
            <a:endParaRPr kumimoji="1" lang="zh-CN" altLang="en-US" sz="2400" b="1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kumimoji="1" lang="zh-CN" altLang="en-US" sz="2400" b="1">
                <a:latin typeface="Times New Roman" pitchFamily="18" charset="0"/>
              </a:rPr>
              <a:t>操作类型举例：</a:t>
            </a:r>
          </a:p>
          <a:p>
            <a:pPr eaLnBrk="1" hangingPunct="1">
              <a:defRPr/>
            </a:pPr>
            <a:r>
              <a:rPr kumimoji="1" lang="zh-CN" altLang="en-US" sz="2400" b="1">
                <a:latin typeface="Times New Roman" pitchFamily="18" charset="0"/>
              </a:rPr>
              <a:t>	</a:t>
            </a:r>
            <a:r>
              <a:rPr kumimoji="1" lang="en-US" altLang="zh-CN" sz="2400" b="1">
                <a:latin typeface="Times New Roman" pitchFamily="18" charset="0"/>
              </a:rPr>
              <a:t>TEST  BH,  7			      ;  </a:t>
            </a:r>
            <a:r>
              <a:rPr kumimoji="1" lang="zh-CN" altLang="en-US" sz="2400" b="1">
                <a:latin typeface="Times New Roman" pitchFamily="18" charset="0"/>
              </a:rPr>
              <a:t>寄存器 </a:t>
            </a:r>
            <a:r>
              <a:rPr kumimoji="1" lang="en-US" altLang="zh-CN" sz="2400" b="1">
                <a:latin typeface="Times New Roman" pitchFamily="18" charset="0"/>
              </a:rPr>
              <a:t>∧ </a:t>
            </a:r>
            <a:r>
              <a:rPr kumimoji="1" lang="zh-CN" altLang="en-US" sz="2400" b="1">
                <a:latin typeface="Times New Roman" pitchFamily="18" charset="0"/>
              </a:rPr>
              <a:t>立即数</a:t>
            </a:r>
          </a:p>
          <a:p>
            <a:pPr eaLnBrk="1" hangingPunct="1">
              <a:defRPr/>
            </a:pPr>
            <a:r>
              <a:rPr kumimoji="1" lang="zh-CN" altLang="en-US" sz="2400" b="1">
                <a:latin typeface="Times New Roman" pitchFamily="18" charset="0"/>
              </a:rPr>
              <a:t>	</a:t>
            </a:r>
            <a:r>
              <a:rPr kumimoji="1" lang="en-US" altLang="zh-CN" sz="2400" b="1">
                <a:latin typeface="Times New Roman" pitchFamily="18" charset="0"/>
              </a:rPr>
              <a:t>TEST   SI , BP		      </a:t>
            </a:r>
            <a:r>
              <a:rPr kumimoji="1" lang="zh-CN" altLang="en-US" sz="2400" b="1">
                <a:latin typeface="Times New Roman" pitchFamily="18" charset="0"/>
              </a:rPr>
              <a:t>；寄存器 </a:t>
            </a:r>
            <a:r>
              <a:rPr kumimoji="1" lang="en-US" altLang="zh-CN" sz="2400" b="1">
                <a:latin typeface="Times New Roman" pitchFamily="18" charset="0"/>
              </a:rPr>
              <a:t>∧ </a:t>
            </a:r>
            <a:r>
              <a:rPr kumimoji="1" lang="zh-CN" altLang="en-US" sz="2400" b="1">
                <a:latin typeface="Times New Roman" pitchFamily="18" charset="0"/>
              </a:rPr>
              <a:t>寄存器</a:t>
            </a:r>
          </a:p>
          <a:p>
            <a:pPr eaLnBrk="1" hangingPunct="1">
              <a:defRPr/>
            </a:pPr>
            <a:r>
              <a:rPr kumimoji="1" lang="zh-CN" altLang="en-US" sz="2400" b="1">
                <a:latin typeface="Times New Roman" pitchFamily="18" charset="0"/>
              </a:rPr>
              <a:t>	</a:t>
            </a:r>
            <a:r>
              <a:rPr kumimoji="1" lang="en-US" altLang="zh-CN" sz="2400" b="1">
                <a:latin typeface="Times New Roman" pitchFamily="18" charset="0"/>
              </a:rPr>
              <a:t>TEST   DI ,TABLE[BX]	      ;   </a:t>
            </a:r>
            <a:r>
              <a:rPr kumimoji="1" lang="zh-CN" altLang="en-US" sz="2400" b="1">
                <a:latin typeface="Times New Roman" pitchFamily="18" charset="0"/>
              </a:rPr>
              <a:t>寄存器 </a:t>
            </a:r>
            <a:r>
              <a:rPr kumimoji="1" lang="en-US" altLang="zh-CN" sz="2400" b="1">
                <a:latin typeface="Times New Roman" pitchFamily="18" charset="0"/>
              </a:rPr>
              <a:t>∧ </a:t>
            </a:r>
            <a:r>
              <a:rPr kumimoji="1" lang="zh-CN" altLang="en-US" sz="2400" b="1">
                <a:latin typeface="Times New Roman" pitchFamily="18" charset="0"/>
              </a:rPr>
              <a:t>存储器</a:t>
            </a:r>
          </a:p>
          <a:p>
            <a:pPr eaLnBrk="1" hangingPunct="1">
              <a:defRPr/>
            </a:pPr>
            <a:r>
              <a:rPr kumimoji="1" lang="zh-CN" altLang="en-US" sz="2400" b="1">
                <a:latin typeface="Times New Roman" pitchFamily="18" charset="0"/>
              </a:rPr>
              <a:t>	</a:t>
            </a:r>
            <a:r>
              <a:rPr kumimoji="1" lang="en-US" altLang="zh-CN" sz="2400" b="1">
                <a:latin typeface="Times New Roman" pitchFamily="18" charset="0"/>
              </a:rPr>
              <a:t>TEST   [SI],CH		      </a:t>
            </a:r>
            <a:r>
              <a:rPr kumimoji="1" lang="zh-CN" altLang="en-US" sz="2400" b="1">
                <a:latin typeface="Times New Roman" pitchFamily="18" charset="0"/>
              </a:rPr>
              <a:t>；存储器 </a:t>
            </a:r>
            <a:r>
              <a:rPr kumimoji="1" lang="en-US" altLang="zh-CN" sz="2400" b="1">
                <a:latin typeface="Times New Roman" pitchFamily="18" charset="0"/>
              </a:rPr>
              <a:t>∧ </a:t>
            </a:r>
            <a:r>
              <a:rPr kumimoji="1" lang="zh-CN" altLang="en-US" sz="2400" b="1">
                <a:latin typeface="Times New Roman" pitchFamily="18" charset="0"/>
              </a:rPr>
              <a:t>寄存器</a:t>
            </a:r>
          </a:p>
          <a:p>
            <a:pPr eaLnBrk="1" hangingPunct="1">
              <a:defRPr/>
            </a:pPr>
            <a:r>
              <a:rPr kumimoji="1" lang="en-US" altLang="zh-CN" sz="2400" b="1">
                <a:latin typeface="Times New Roman" pitchFamily="18" charset="0"/>
              </a:rPr>
              <a:t>TEST  word  ptr [BX][DI], 6ACEH      </a:t>
            </a:r>
            <a:r>
              <a:rPr kumimoji="1" lang="zh-CN" altLang="en-US" sz="2400" b="1">
                <a:latin typeface="Times New Roman" pitchFamily="18" charset="0"/>
              </a:rPr>
              <a:t>；存储器 </a:t>
            </a:r>
            <a:r>
              <a:rPr kumimoji="1" lang="en-US" altLang="zh-CN" sz="2400" b="1">
                <a:latin typeface="Times New Roman" pitchFamily="18" charset="0"/>
              </a:rPr>
              <a:t>∧ </a:t>
            </a:r>
            <a:r>
              <a:rPr kumimoji="1" lang="zh-CN" altLang="en-US" sz="2400" b="1">
                <a:latin typeface="Times New Roman" pitchFamily="18" charset="0"/>
              </a:rPr>
              <a:t>立即数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95762D-5763-445D-A504-6C742D6BFCEE}" type="slidenum">
              <a:rPr lang="zh-CN" altLang="en-US"/>
              <a:pPr/>
              <a:t>54</a:t>
            </a:fld>
            <a:endParaRPr lang="en-US" altLang="zh-CN"/>
          </a:p>
        </p:txBody>
      </p:sp>
      <p:sp>
        <p:nvSpPr>
          <p:cNvPr id="403458" name="Rectangle 2"/>
          <p:cNvSpPr>
            <a:spLocks noChangeArrowheads="1"/>
          </p:cNvSpPr>
          <p:nvPr/>
        </p:nvSpPr>
        <p:spPr bwMode="auto">
          <a:xfrm>
            <a:off x="304800" y="228601"/>
            <a:ext cx="11480800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400" b="1">
                <a:latin typeface="Times New Roman" pitchFamily="18" charset="0"/>
              </a:rPr>
              <a:t>用途：</a:t>
            </a:r>
          </a:p>
          <a:p>
            <a:pPr eaLnBrk="1" hangingPunct="1">
              <a:defRPr/>
            </a:pPr>
            <a:r>
              <a:rPr kumimoji="1" lang="zh-CN" altLang="en-US" sz="2400" b="1">
                <a:latin typeface="Times New Roman" pitchFamily="18" charset="0"/>
              </a:rPr>
              <a:t>       常常</a:t>
            </a:r>
            <a:r>
              <a:rPr kumimoji="1" lang="zh-CN" altLang="en-US" sz="24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用来检测一些条件是否满足</a:t>
            </a:r>
            <a:r>
              <a:rPr kumimoji="1" lang="zh-CN" altLang="en-US" sz="2400" b="1">
                <a:latin typeface="Times New Roman" pitchFamily="18" charset="0"/>
              </a:rPr>
              <a:t>，但又不希望改变原有操作数的情况下，常在此指令后边加一条条件转移指令。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</a:rPr>
              <a:t>例：判断</a:t>
            </a:r>
            <a:r>
              <a:rPr kumimoji="1" lang="en-US" altLang="zh-CN" sz="2400" b="1">
                <a:latin typeface="Times New Roman" pitchFamily="18" charset="0"/>
              </a:rPr>
              <a:t>A</a:t>
            </a:r>
            <a:r>
              <a:rPr kumimoji="1" lang="zh-CN" altLang="en-US" sz="2400" b="1">
                <a:latin typeface="Times New Roman" pitchFamily="18" charset="0"/>
              </a:rPr>
              <a:t>单元中数据的奇偶性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</a:rPr>
              <a:t>设：  （</a:t>
            </a:r>
            <a:r>
              <a:rPr kumimoji="1" lang="en-US" altLang="zh-CN" sz="2400" b="1">
                <a:latin typeface="Times New Roman" pitchFamily="18" charset="0"/>
              </a:rPr>
              <a:t>A </a:t>
            </a:r>
            <a:r>
              <a:rPr kumimoji="1" lang="zh-CN" altLang="en-US" sz="2400" b="1">
                <a:latin typeface="Times New Roman" pitchFamily="18" charset="0"/>
              </a:rPr>
              <a:t>）</a:t>
            </a:r>
            <a:r>
              <a:rPr kumimoji="1" lang="en-US" altLang="zh-CN" sz="2400" b="1">
                <a:latin typeface="Times New Roman" pitchFamily="18" charset="0"/>
              </a:rPr>
              <a:t>=  0AEH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</a:rPr>
              <a:t>程序：</a:t>
            </a:r>
            <a:r>
              <a:rPr kumimoji="1" lang="en-US" altLang="zh-CN" sz="2400" b="1">
                <a:latin typeface="Times New Roman" pitchFamily="18" charset="0"/>
              </a:rPr>
              <a:t>MOV AL</a:t>
            </a:r>
            <a:r>
              <a:rPr kumimoji="1" lang="zh-CN" altLang="en-US" sz="2400" b="1">
                <a:latin typeface="Times New Roman" pitchFamily="18" charset="0"/>
              </a:rPr>
              <a:t>，</a:t>
            </a:r>
            <a:r>
              <a:rPr kumimoji="1" lang="en-US" altLang="zh-CN" sz="2400" b="1">
                <a:latin typeface="Times New Roman" pitchFamily="18" charset="0"/>
              </a:rPr>
              <a:t>A		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(AL)=0AEH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400" b="1">
                <a:latin typeface="Times New Roman" pitchFamily="18" charset="0"/>
              </a:rPr>
              <a:t>  	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TEST AL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01H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400" b="1">
                <a:latin typeface="Times New Roman" pitchFamily="18" charset="0"/>
              </a:rPr>
              <a:t>  	JZ  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 EVEN </a:t>
            </a:r>
            <a:r>
              <a:rPr kumimoji="1" lang="en-US" altLang="zh-CN" sz="2400" b="1">
                <a:latin typeface="Times New Roman" pitchFamily="18" charset="0"/>
              </a:rPr>
              <a:t> 		 </a:t>
            </a:r>
            <a:r>
              <a:rPr kumimoji="1" lang="zh-CN" altLang="en-US" sz="2400" b="1">
                <a:latin typeface="Times New Roman" pitchFamily="18" charset="0"/>
              </a:rPr>
              <a:t>；   结果</a:t>
            </a:r>
            <a:r>
              <a:rPr kumimoji="1" lang="en-US" altLang="zh-CN" sz="2400" b="1">
                <a:latin typeface="Times New Roman" pitchFamily="18" charset="0"/>
              </a:rPr>
              <a:t>=0</a:t>
            </a:r>
            <a:r>
              <a:rPr kumimoji="1" lang="zh-CN" altLang="en-US" sz="2400" b="1">
                <a:latin typeface="Times New Roman" pitchFamily="18" charset="0"/>
              </a:rPr>
              <a:t>为偶数转</a:t>
            </a:r>
            <a:r>
              <a:rPr kumimoji="1" lang="en-US" altLang="zh-CN" sz="2400" b="1">
                <a:latin typeface="Times New Roman" pitchFamily="18" charset="0"/>
              </a:rPr>
              <a:t>EVEN 	     …							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400" b="1">
                <a:latin typeface="Times New Roman" pitchFamily="18" charset="0"/>
              </a:rPr>
              <a:t>               </a:t>
            </a:r>
            <a:r>
              <a:rPr kumimoji="1" lang="zh-CN" altLang="en-US" sz="2400" b="1">
                <a:latin typeface="Times New Roman" pitchFamily="18" charset="0"/>
              </a:rPr>
              <a:t>奇数处理 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</a:rPr>
              <a:t>	     </a:t>
            </a:r>
            <a:r>
              <a:rPr kumimoji="1" lang="en-US" altLang="zh-CN" sz="2400" b="1">
                <a:latin typeface="Times New Roman" pitchFamily="18" charset="0"/>
              </a:rPr>
              <a:t>…            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400" b="1">
                <a:latin typeface="Times New Roman" pitchFamily="18" charset="0"/>
              </a:rPr>
              <a:t>  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EVEN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：</a:t>
            </a:r>
            <a:r>
              <a:rPr kumimoji="1" lang="zh-CN" altLang="en-US" sz="2400" b="1">
                <a:latin typeface="Times New Roman" pitchFamily="18" charset="0"/>
              </a:rPr>
              <a:t>偶数处理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</a:rPr>
              <a:t>	</a:t>
            </a:r>
            <a:r>
              <a:rPr kumimoji="1" lang="zh-CN" altLang="en-US" sz="2400" b="1">
                <a:solidFill>
                  <a:srgbClr val="3333FF"/>
                </a:solidFill>
                <a:latin typeface="Times New Roman" pitchFamily="18" charset="0"/>
              </a:rPr>
              <a:t>检测（</a:t>
            </a:r>
            <a:r>
              <a:rPr kumimoji="1" lang="en-US" altLang="zh-CN" sz="2400" b="1">
                <a:solidFill>
                  <a:srgbClr val="3333FF"/>
                </a:solidFill>
                <a:latin typeface="Times New Roman" pitchFamily="18" charset="0"/>
              </a:rPr>
              <a:t>AL</a:t>
            </a:r>
            <a:r>
              <a:rPr kumimoji="1" lang="zh-CN" altLang="en-US" sz="2400" b="1">
                <a:solidFill>
                  <a:srgbClr val="3333FF"/>
                </a:solidFill>
                <a:latin typeface="Times New Roman" pitchFamily="18" charset="0"/>
              </a:rPr>
              <a:t>）的最低位是否为</a:t>
            </a:r>
            <a:r>
              <a:rPr kumimoji="1" lang="en-US" altLang="zh-CN" sz="2400" b="1">
                <a:solidFill>
                  <a:srgbClr val="3333FF"/>
                </a:solidFill>
                <a:latin typeface="Times New Roman" pitchFamily="18" charset="0"/>
              </a:rPr>
              <a:t>0</a:t>
            </a:r>
            <a:r>
              <a:rPr kumimoji="1" lang="zh-CN" altLang="en-US" sz="2400" b="1">
                <a:solidFill>
                  <a:srgbClr val="3333FF"/>
                </a:solidFill>
                <a:latin typeface="Times New Roman" pitchFamily="18" charset="0"/>
              </a:rPr>
              <a:t>，若为</a:t>
            </a:r>
            <a:r>
              <a:rPr kumimoji="1" lang="en-US" altLang="zh-CN" sz="2400" b="1">
                <a:solidFill>
                  <a:srgbClr val="3333FF"/>
                </a:solidFill>
                <a:latin typeface="Times New Roman" pitchFamily="18" charset="0"/>
              </a:rPr>
              <a:t>0</a:t>
            </a:r>
            <a:r>
              <a:rPr kumimoji="1" lang="zh-CN" altLang="en-US" sz="2400" b="1">
                <a:solidFill>
                  <a:srgbClr val="3333FF"/>
                </a:solidFill>
                <a:latin typeface="Times New Roman" pitchFamily="18" charset="0"/>
              </a:rPr>
              <a:t>转</a:t>
            </a:r>
            <a:r>
              <a:rPr kumimoji="1" lang="en-US" altLang="zh-CN" sz="2400" b="1">
                <a:solidFill>
                  <a:srgbClr val="3333FF"/>
                </a:solidFill>
                <a:latin typeface="Times New Roman" pitchFamily="18" charset="0"/>
              </a:rPr>
              <a:t>EVEN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F561E6-0D3C-44B2-B715-F094235E2085}" type="slidenum">
              <a:rPr lang="zh-CN" altLang="en-US"/>
              <a:pPr/>
              <a:t>55</a:t>
            </a:fld>
            <a:endParaRPr lang="en-US" altLang="zh-CN"/>
          </a:p>
        </p:txBody>
      </p:sp>
      <p:sp>
        <p:nvSpPr>
          <p:cNvPr id="404482" name="Rectangle 2"/>
          <p:cNvSpPr>
            <a:spLocks noChangeArrowheads="1"/>
          </p:cNvSpPr>
          <p:nvPr/>
        </p:nvSpPr>
        <p:spPr bwMode="auto">
          <a:xfrm>
            <a:off x="239184" y="188914"/>
            <a:ext cx="11379200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kumimoji="1"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、</a:t>
            </a: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OR</a:t>
            </a:r>
            <a:r>
              <a:rPr kumimoji="1"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</a:t>
            </a: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Lgical  inclusive  or )</a:t>
            </a:r>
            <a:r>
              <a:rPr kumimoji="1"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逻辑“或”指令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</a:rPr>
              <a:t>格式：</a:t>
            </a:r>
            <a:r>
              <a:rPr kumimoji="1" lang="en-US" altLang="zh-CN" sz="2400" b="1">
                <a:latin typeface="Times New Roman" pitchFamily="18" charset="0"/>
              </a:rPr>
              <a:t>OR  dset, src</a:t>
            </a:r>
            <a:r>
              <a:rPr kumimoji="1" lang="zh-CN" altLang="en-US" sz="2400" b="1">
                <a:latin typeface="Times New Roman" pitchFamily="18" charset="0"/>
              </a:rPr>
              <a:t>；（</a:t>
            </a:r>
            <a:r>
              <a:rPr kumimoji="1" lang="en-US" altLang="zh-CN" sz="2400" b="1">
                <a:latin typeface="Times New Roman" pitchFamily="18" charset="0"/>
              </a:rPr>
              <a:t>dset</a:t>
            </a:r>
            <a:r>
              <a:rPr kumimoji="1" lang="zh-CN" altLang="en-US" sz="2400" b="1">
                <a:latin typeface="Times New Roman" pitchFamily="18" charset="0"/>
              </a:rPr>
              <a:t>）</a:t>
            </a:r>
            <a:r>
              <a:rPr kumimoji="1" lang="en-US" altLang="zh-CN" sz="2400" b="1">
                <a:latin typeface="Times New Roman" pitchFamily="18" charset="0"/>
              </a:rPr>
              <a:t>←</a:t>
            </a:r>
            <a:r>
              <a:rPr kumimoji="1" lang="zh-CN" altLang="en-US" sz="2400" b="1">
                <a:latin typeface="Times New Roman" pitchFamily="18" charset="0"/>
              </a:rPr>
              <a:t>（</a:t>
            </a:r>
            <a:r>
              <a:rPr kumimoji="1" lang="en-US" altLang="zh-CN" sz="2400" b="1">
                <a:latin typeface="Times New Roman" pitchFamily="18" charset="0"/>
              </a:rPr>
              <a:t>dset</a:t>
            </a:r>
            <a:r>
              <a:rPr kumimoji="1" lang="zh-CN" altLang="en-US" sz="2400" b="1">
                <a:latin typeface="Times New Roman" pitchFamily="18" charset="0"/>
              </a:rPr>
              <a:t>）     （</a:t>
            </a:r>
            <a:r>
              <a:rPr kumimoji="1" lang="en-US" altLang="zh-CN" sz="2400" b="1">
                <a:latin typeface="Times New Roman" pitchFamily="18" charset="0"/>
              </a:rPr>
              <a:t>src</a:t>
            </a:r>
            <a:r>
              <a:rPr kumimoji="1" lang="zh-CN" altLang="en-US" sz="2400" b="1">
                <a:latin typeface="Times New Roman" pitchFamily="18" charset="0"/>
              </a:rPr>
              <a:t>）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</a:rPr>
              <a:t>	</a:t>
            </a:r>
            <a:r>
              <a:rPr kumimoji="1" lang="en-US" altLang="zh-CN" sz="24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dest:  </a:t>
            </a:r>
            <a:r>
              <a:rPr kumimoji="1" lang="zh-CN" altLang="en-US" sz="24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寄存器、存储器。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</a:t>
            </a:r>
            <a:r>
              <a:rPr kumimoji="1" lang="en-US" altLang="zh-CN" sz="24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src:   </a:t>
            </a:r>
            <a:r>
              <a:rPr kumimoji="1" lang="zh-CN" altLang="en-US" sz="24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立即数、寄存器、存储器。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</a:rPr>
              <a:t>执行操作：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进行按位“或”运算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</a:rPr>
              <a:t> 两位操作数中任一位为</a:t>
            </a:r>
            <a:r>
              <a:rPr kumimoji="1" lang="en-US" altLang="zh-CN" sz="2400" b="1">
                <a:latin typeface="Times New Roman" pitchFamily="18" charset="0"/>
              </a:rPr>
              <a:t>1</a:t>
            </a:r>
            <a:r>
              <a:rPr kumimoji="1" lang="zh-CN" altLang="en-US" sz="2400" b="1">
                <a:latin typeface="Times New Roman" pitchFamily="18" charset="0"/>
              </a:rPr>
              <a:t>（或都为</a:t>
            </a:r>
            <a:r>
              <a:rPr kumimoji="1" lang="en-US" altLang="zh-CN" sz="2400" b="1">
                <a:latin typeface="Times New Roman" pitchFamily="18" charset="0"/>
              </a:rPr>
              <a:t>1</a:t>
            </a:r>
            <a:r>
              <a:rPr kumimoji="1" lang="zh-CN" altLang="en-US" sz="2400" b="1">
                <a:latin typeface="Times New Roman" pitchFamily="18" charset="0"/>
              </a:rPr>
              <a:t>），	则该位（结果）</a:t>
            </a:r>
            <a:r>
              <a:rPr kumimoji="1" lang="en-US" altLang="zh-CN" sz="2400" b="1">
                <a:latin typeface="Times New Roman" pitchFamily="18" charset="0"/>
              </a:rPr>
              <a:t>=1</a:t>
            </a:r>
            <a:r>
              <a:rPr kumimoji="1" lang="zh-CN" altLang="en-US" sz="2400" b="1">
                <a:latin typeface="Times New Roman" pitchFamily="18" charset="0"/>
              </a:rPr>
              <a:t>，						否则为</a:t>
            </a:r>
            <a:r>
              <a:rPr kumimoji="1" lang="en-US" altLang="zh-CN" sz="2400" b="1">
                <a:latin typeface="Times New Roman" pitchFamily="18" charset="0"/>
              </a:rPr>
              <a:t>0</a:t>
            </a:r>
            <a:r>
              <a:rPr kumimoji="1" lang="zh-CN" altLang="en-US" sz="2400" b="1">
                <a:latin typeface="Times New Roman" pitchFamily="18" charset="0"/>
              </a:rPr>
              <a:t>。</a:t>
            </a:r>
          </a:p>
          <a:p>
            <a:pPr eaLnBrk="1" hangingPunct="1">
              <a:defRPr/>
            </a:pPr>
            <a:endParaRPr kumimoji="1" lang="zh-CN" altLang="en-US" sz="2400" b="1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kumimoji="1" lang="zh-CN" altLang="en-US" sz="2400" b="1">
                <a:latin typeface="Times New Roman" pitchFamily="18" charset="0"/>
              </a:rPr>
              <a:t>操作类型举例：</a:t>
            </a:r>
          </a:p>
          <a:p>
            <a:pPr eaLnBrk="1" hangingPunct="1">
              <a:defRPr/>
            </a:pPr>
            <a:r>
              <a:rPr kumimoji="1" lang="zh-CN" altLang="en-US" sz="2400" b="1">
                <a:latin typeface="Times New Roman" pitchFamily="18" charset="0"/>
              </a:rPr>
              <a:t>	</a:t>
            </a:r>
            <a:r>
              <a:rPr kumimoji="1" lang="en-US" altLang="zh-CN" sz="2400" b="1">
                <a:latin typeface="Times New Roman" pitchFamily="18" charset="0"/>
              </a:rPr>
              <a:t>OR       BL,0F6H			;  </a:t>
            </a:r>
            <a:r>
              <a:rPr kumimoji="1" lang="zh-CN" altLang="en-US" sz="2400" b="1">
                <a:latin typeface="Times New Roman" pitchFamily="18" charset="0"/>
              </a:rPr>
              <a:t>寄存器       立即数</a:t>
            </a:r>
          </a:p>
          <a:p>
            <a:pPr eaLnBrk="1" hangingPunct="1">
              <a:defRPr/>
            </a:pPr>
            <a:r>
              <a:rPr kumimoji="1" lang="zh-CN" altLang="en-US" sz="2400" b="1">
                <a:latin typeface="Times New Roman" pitchFamily="18" charset="0"/>
              </a:rPr>
              <a:t>	</a:t>
            </a:r>
            <a:r>
              <a:rPr kumimoji="1" lang="en-US" altLang="zh-CN" sz="2400" b="1">
                <a:latin typeface="Times New Roman" pitchFamily="18" charset="0"/>
              </a:rPr>
              <a:t>OR       AH, BL			</a:t>
            </a:r>
            <a:r>
              <a:rPr kumimoji="1" lang="zh-CN" altLang="en-US" sz="2400" b="1">
                <a:latin typeface="Times New Roman" pitchFamily="18" charset="0"/>
              </a:rPr>
              <a:t>；寄存器      寄存器</a:t>
            </a:r>
          </a:p>
          <a:p>
            <a:pPr eaLnBrk="1" hangingPunct="1">
              <a:defRPr/>
            </a:pPr>
            <a:r>
              <a:rPr kumimoji="1" lang="zh-CN" altLang="en-US" sz="2400" b="1">
                <a:latin typeface="Times New Roman" pitchFamily="18" charset="0"/>
              </a:rPr>
              <a:t>	</a:t>
            </a:r>
            <a:r>
              <a:rPr kumimoji="1" lang="en-US" altLang="zh-CN" sz="2400" b="1">
                <a:latin typeface="Times New Roman" pitchFamily="18" charset="0"/>
              </a:rPr>
              <a:t>OR	 CL ,BETA[BX][DI]		;   </a:t>
            </a:r>
            <a:r>
              <a:rPr kumimoji="1" lang="zh-CN" altLang="en-US" sz="2400" b="1">
                <a:latin typeface="Times New Roman" pitchFamily="18" charset="0"/>
              </a:rPr>
              <a:t>寄存器     </a:t>
            </a:r>
            <a:r>
              <a:rPr kumimoji="1" lang="zh-CN" altLang="en-US" sz="2400" b="1">
                <a:latin typeface="Times New Roman" pitchFamily="18" charset="0"/>
                <a:cs typeface="Arial" charset="0"/>
                <a:sym typeface="Math3" pitchFamily="2" charset="2"/>
              </a:rPr>
              <a:t> </a:t>
            </a:r>
            <a:r>
              <a:rPr kumimoji="1" lang="zh-CN" altLang="en-US" sz="2400" b="1">
                <a:latin typeface="Times New Roman" pitchFamily="18" charset="0"/>
              </a:rPr>
              <a:t>存储器</a:t>
            </a:r>
          </a:p>
          <a:p>
            <a:pPr eaLnBrk="1" hangingPunct="1">
              <a:defRPr/>
            </a:pPr>
            <a:r>
              <a:rPr kumimoji="1" lang="zh-CN" altLang="en-US" sz="2400" b="1">
                <a:latin typeface="Times New Roman" pitchFamily="18" charset="0"/>
              </a:rPr>
              <a:t>	</a:t>
            </a:r>
            <a:r>
              <a:rPr kumimoji="1" lang="en-US" altLang="zh-CN" sz="2400" b="1">
                <a:latin typeface="Times New Roman" pitchFamily="18" charset="0"/>
              </a:rPr>
              <a:t>OR	 GAMMA[SI] ,DX		</a:t>
            </a:r>
            <a:r>
              <a:rPr kumimoji="1" lang="zh-CN" altLang="en-US" sz="2400" b="1">
                <a:latin typeface="Times New Roman" pitchFamily="18" charset="0"/>
              </a:rPr>
              <a:t>；存储器 </a:t>
            </a:r>
            <a:r>
              <a:rPr kumimoji="1" lang="zh-CN" altLang="en-US" sz="2400" b="1">
                <a:latin typeface="Times New Roman" pitchFamily="18" charset="0"/>
                <a:cs typeface="Arial" charset="0"/>
                <a:sym typeface="Math3" pitchFamily="2" charset="2"/>
              </a:rPr>
              <a:t>     </a:t>
            </a:r>
            <a:r>
              <a:rPr kumimoji="1" lang="zh-CN" altLang="en-US" sz="2400" b="1">
                <a:latin typeface="Times New Roman" pitchFamily="18" charset="0"/>
              </a:rPr>
              <a:t>寄存器</a:t>
            </a:r>
          </a:p>
          <a:p>
            <a:pPr eaLnBrk="1" hangingPunct="1">
              <a:defRPr/>
            </a:pPr>
            <a:r>
              <a:rPr kumimoji="1" lang="en-US" altLang="zh-CN" sz="2400" b="1">
                <a:latin typeface="Times New Roman" pitchFamily="18" charset="0"/>
              </a:rPr>
              <a:t>OR  BYTE  PTR  MEM_BYTE , 80H	</a:t>
            </a:r>
            <a:r>
              <a:rPr kumimoji="1" lang="zh-CN" altLang="en-US" sz="2400" b="1">
                <a:latin typeface="Times New Roman" pitchFamily="18" charset="0"/>
              </a:rPr>
              <a:t>；存储器 </a:t>
            </a:r>
            <a:r>
              <a:rPr kumimoji="1" lang="zh-CN" altLang="en-US" sz="2400" b="1">
                <a:latin typeface="Times New Roman" pitchFamily="18" charset="0"/>
                <a:cs typeface="Arial" charset="0"/>
                <a:sym typeface="Math3" pitchFamily="2" charset="2"/>
              </a:rPr>
              <a:t>     </a:t>
            </a:r>
            <a:r>
              <a:rPr kumimoji="1" lang="zh-CN" altLang="en-US" sz="2400" b="1">
                <a:latin typeface="Times New Roman" pitchFamily="18" charset="0"/>
              </a:rPr>
              <a:t>立即数</a:t>
            </a:r>
          </a:p>
        </p:txBody>
      </p:sp>
      <p:sp>
        <p:nvSpPr>
          <p:cNvPr id="117764" name="Text Box 3"/>
          <p:cNvSpPr txBox="1">
            <a:spLocks noChangeArrowheads="1"/>
          </p:cNvSpPr>
          <p:nvPr/>
        </p:nvSpPr>
        <p:spPr bwMode="auto">
          <a:xfrm>
            <a:off x="7823200" y="914400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117765" name="Text Box 4"/>
          <p:cNvSpPr txBox="1">
            <a:spLocks noChangeArrowheads="1"/>
          </p:cNvSpPr>
          <p:nvPr/>
        </p:nvSpPr>
        <p:spPr bwMode="auto">
          <a:xfrm flipV="1">
            <a:off x="7535334" y="765175"/>
            <a:ext cx="4940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400" b="1">
                <a:latin typeface="Times New Roman" pitchFamily="18" charset="0"/>
              </a:rPr>
              <a:t>∧</a:t>
            </a:r>
          </a:p>
        </p:txBody>
      </p:sp>
      <p:sp>
        <p:nvSpPr>
          <p:cNvPr id="117766" name="Text Box 5"/>
          <p:cNvSpPr txBox="1">
            <a:spLocks noChangeArrowheads="1"/>
          </p:cNvSpPr>
          <p:nvPr/>
        </p:nvSpPr>
        <p:spPr bwMode="auto">
          <a:xfrm flipV="1">
            <a:off x="9264651" y="4437063"/>
            <a:ext cx="4940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400" b="1">
                <a:latin typeface="Times New Roman" pitchFamily="18" charset="0"/>
              </a:rPr>
              <a:t>∧</a:t>
            </a:r>
          </a:p>
        </p:txBody>
      </p:sp>
      <p:sp>
        <p:nvSpPr>
          <p:cNvPr id="117767" name="Text Box 6"/>
          <p:cNvSpPr txBox="1">
            <a:spLocks noChangeArrowheads="1"/>
          </p:cNvSpPr>
          <p:nvPr/>
        </p:nvSpPr>
        <p:spPr bwMode="auto">
          <a:xfrm flipV="1">
            <a:off x="9264651" y="4797425"/>
            <a:ext cx="4940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400" b="1">
                <a:latin typeface="Times New Roman" pitchFamily="18" charset="0"/>
              </a:rPr>
              <a:t>∧</a:t>
            </a:r>
          </a:p>
        </p:txBody>
      </p:sp>
      <p:sp>
        <p:nvSpPr>
          <p:cNvPr id="117768" name="Text Box 7"/>
          <p:cNvSpPr txBox="1">
            <a:spLocks noChangeArrowheads="1"/>
          </p:cNvSpPr>
          <p:nvPr/>
        </p:nvSpPr>
        <p:spPr bwMode="auto">
          <a:xfrm flipH="1" flipV="1">
            <a:off x="9359901" y="5229225"/>
            <a:ext cx="4940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400" b="1">
                <a:latin typeface="Times New Roman" pitchFamily="18" charset="0"/>
              </a:rPr>
              <a:t>∧</a:t>
            </a:r>
          </a:p>
        </p:txBody>
      </p:sp>
      <p:sp>
        <p:nvSpPr>
          <p:cNvPr id="117769" name="Text Box 8"/>
          <p:cNvSpPr txBox="1">
            <a:spLocks noChangeArrowheads="1"/>
          </p:cNvSpPr>
          <p:nvPr/>
        </p:nvSpPr>
        <p:spPr bwMode="auto">
          <a:xfrm>
            <a:off x="9529234" y="5659438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117770" name="Text Box 9"/>
          <p:cNvSpPr txBox="1">
            <a:spLocks noChangeArrowheads="1"/>
          </p:cNvSpPr>
          <p:nvPr/>
        </p:nvSpPr>
        <p:spPr bwMode="auto">
          <a:xfrm flipV="1">
            <a:off x="9264651" y="5589588"/>
            <a:ext cx="4940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400" b="1">
                <a:latin typeface="Times New Roman" pitchFamily="18" charset="0"/>
              </a:rPr>
              <a:t>∧</a:t>
            </a:r>
          </a:p>
        </p:txBody>
      </p:sp>
      <p:sp>
        <p:nvSpPr>
          <p:cNvPr id="117771" name="Text Box 10"/>
          <p:cNvSpPr txBox="1">
            <a:spLocks noChangeArrowheads="1"/>
          </p:cNvSpPr>
          <p:nvPr/>
        </p:nvSpPr>
        <p:spPr bwMode="auto">
          <a:xfrm flipV="1">
            <a:off x="9264651" y="5876925"/>
            <a:ext cx="4940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400" b="1">
                <a:latin typeface="Times New Roman" pitchFamily="18" charset="0"/>
              </a:rPr>
              <a:t>∧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12B9A8-3DF4-49E7-AE67-65D2B04EB82A}" type="slidenum">
              <a:rPr lang="zh-CN" altLang="en-US"/>
              <a:pPr/>
              <a:t>56</a:t>
            </a:fld>
            <a:endParaRPr lang="en-US" altLang="zh-CN"/>
          </a:p>
        </p:txBody>
      </p:sp>
      <p:sp>
        <p:nvSpPr>
          <p:cNvPr id="405506" name="Rectangle 2"/>
          <p:cNvSpPr>
            <a:spLocks noChangeArrowheads="1"/>
          </p:cNvSpPr>
          <p:nvPr/>
        </p:nvSpPr>
        <p:spPr bwMode="auto">
          <a:xfrm>
            <a:off x="609600" y="228600"/>
            <a:ext cx="11176000" cy="637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</a:rPr>
              <a:t>注意：</a:t>
            </a:r>
          </a:p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kumimoji="1" lang="zh-CN" altLang="en-US" sz="2400" b="1">
                <a:latin typeface="Times New Roman" pitchFamily="18" charset="0"/>
              </a:rPr>
              <a:t>    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“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或”指令中操作数不能同时为存储器；</a:t>
            </a:r>
          </a:p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kumimoji="1" lang="zh-CN" altLang="en-US" sz="2000" b="1">
                <a:latin typeface="Times New Roman" pitchFamily="18" charset="0"/>
              </a:rPr>
              <a:t>      影响条件码： </a:t>
            </a:r>
            <a:r>
              <a:rPr kumimoji="1" lang="en-US" altLang="zh-CN" sz="2000" b="1">
                <a:latin typeface="Times New Roman" pitchFamily="18" charset="0"/>
              </a:rPr>
              <a:t>CF</a:t>
            </a:r>
            <a:r>
              <a:rPr kumimoji="1" lang="zh-CN" altLang="en-US" sz="2000" b="1">
                <a:latin typeface="Times New Roman" pitchFamily="18" charset="0"/>
              </a:rPr>
              <a:t>＝</a:t>
            </a:r>
            <a:r>
              <a:rPr kumimoji="1" lang="en-US" altLang="zh-CN" sz="2000" b="1">
                <a:latin typeface="Times New Roman" pitchFamily="18" charset="0"/>
              </a:rPr>
              <a:t>OF=0</a:t>
            </a:r>
            <a:r>
              <a:rPr kumimoji="1" lang="zh-CN" altLang="en-US" sz="2000" b="1">
                <a:latin typeface="Times New Roman" pitchFamily="18" charset="0"/>
              </a:rPr>
              <a:t>， </a:t>
            </a:r>
            <a:r>
              <a:rPr kumimoji="1" lang="en-US" altLang="zh-CN" sz="2000" b="1">
                <a:latin typeface="Times New Roman" pitchFamily="18" charset="0"/>
              </a:rPr>
              <a:t>AF</a:t>
            </a:r>
            <a:r>
              <a:rPr kumimoji="1" lang="zh-CN" altLang="en-US" sz="2000" b="1">
                <a:latin typeface="Times New Roman" pitchFamily="18" charset="0"/>
              </a:rPr>
              <a:t>未定义 ，  </a:t>
            </a:r>
            <a:r>
              <a:rPr kumimoji="1" lang="en-US" altLang="zh-CN" sz="2000" b="1">
                <a:latin typeface="Times New Roman" pitchFamily="18" charset="0"/>
              </a:rPr>
              <a:t>SF      ZF     PF      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000" b="1">
                <a:latin typeface="Times New Roman" pitchFamily="18" charset="0"/>
              </a:rPr>
              <a:t>					          ↕</a:t>
            </a:r>
            <a:r>
              <a:rPr kumimoji="1" lang="zh-CN" altLang="en-US" sz="2000" b="1">
                <a:latin typeface="Times New Roman" pitchFamily="18" charset="0"/>
              </a:rPr>
              <a:t>　　</a:t>
            </a:r>
            <a:r>
              <a:rPr kumimoji="1" lang="en-US" altLang="zh-CN" sz="2000" b="1">
                <a:latin typeface="Times New Roman" pitchFamily="18" charset="0"/>
              </a:rPr>
              <a:t>↕  </a:t>
            </a:r>
            <a:r>
              <a:rPr kumimoji="1" lang="zh-CN" altLang="en-US" sz="2000" b="1">
                <a:latin typeface="Times New Roman" pitchFamily="18" charset="0"/>
              </a:rPr>
              <a:t>　 </a:t>
            </a:r>
            <a:r>
              <a:rPr kumimoji="1" lang="en-US" altLang="zh-CN" sz="2000" b="1">
                <a:latin typeface="Times New Roman" pitchFamily="18" charset="0"/>
              </a:rPr>
              <a:t>↕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</a:rPr>
              <a:t>用途：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</a:rPr>
              <a:t>（</a:t>
            </a:r>
            <a:r>
              <a:rPr kumimoji="1" lang="en-US" altLang="zh-CN" sz="2400" b="1">
                <a:latin typeface="Times New Roman" pitchFamily="18" charset="0"/>
              </a:rPr>
              <a:t>1</a:t>
            </a:r>
            <a:r>
              <a:rPr kumimoji="1" lang="zh-CN" altLang="en-US" sz="2400" b="1">
                <a:latin typeface="Times New Roman" pitchFamily="18" charset="0"/>
              </a:rPr>
              <a:t>）清</a:t>
            </a:r>
            <a:r>
              <a:rPr kumimoji="1" lang="en-US" altLang="zh-CN" sz="2400" b="1">
                <a:latin typeface="Times New Roman" pitchFamily="18" charset="0"/>
              </a:rPr>
              <a:t>CF , </a:t>
            </a:r>
            <a:r>
              <a:rPr kumimoji="1" lang="zh-CN" altLang="en-US" sz="24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自己与自己“或”</a:t>
            </a:r>
            <a:r>
              <a:rPr kumimoji="1" lang="en-US" altLang="zh-CN" sz="24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kumimoji="1" lang="zh-CN" altLang="en-US" sz="24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操作数不变，</a:t>
            </a:r>
            <a:r>
              <a:rPr kumimoji="1" lang="en-US" altLang="zh-CN" sz="24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CF=0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400" b="1">
                <a:latin typeface="Times New Roman" pitchFamily="18" charset="0"/>
              </a:rPr>
              <a:t>	 </a:t>
            </a:r>
            <a:r>
              <a:rPr kumimoji="1" lang="zh-CN" altLang="en-US" sz="2400" b="1">
                <a:latin typeface="Times New Roman" pitchFamily="18" charset="0"/>
              </a:rPr>
              <a:t>例： </a:t>
            </a:r>
            <a:r>
              <a:rPr kumimoji="1" lang="en-US" altLang="zh-CN" sz="2400" b="1">
                <a:latin typeface="Times New Roman" pitchFamily="18" charset="0"/>
              </a:rPr>
              <a:t>OR  AL,AL  </a:t>
            </a:r>
            <a:r>
              <a:rPr kumimoji="1" lang="zh-CN" altLang="en-US" sz="2400" b="1">
                <a:latin typeface="Times New Roman" pitchFamily="18" charset="0"/>
              </a:rPr>
              <a:t>；（</a:t>
            </a:r>
            <a:r>
              <a:rPr kumimoji="1" lang="en-US" altLang="zh-CN" sz="2400" b="1">
                <a:latin typeface="Times New Roman" pitchFamily="18" charset="0"/>
              </a:rPr>
              <a:t>AL</a:t>
            </a:r>
            <a:r>
              <a:rPr kumimoji="1" lang="zh-CN" altLang="en-US" sz="2400" b="1">
                <a:latin typeface="Times New Roman" pitchFamily="18" charset="0"/>
              </a:rPr>
              <a:t>）不变，</a:t>
            </a:r>
            <a:r>
              <a:rPr kumimoji="1" lang="en-US" altLang="zh-CN" sz="2400" b="1">
                <a:latin typeface="Times New Roman" pitchFamily="18" charset="0"/>
              </a:rPr>
              <a:t>CF=0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</a:rPr>
              <a:t>（</a:t>
            </a:r>
            <a:r>
              <a:rPr kumimoji="1" lang="en-US" altLang="zh-CN" sz="2400" b="1">
                <a:latin typeface="Times New Roman" pitchFamily="18" charset="0"/>
              </a:rPr>
              <a:t>2</a:t>
            </a:r>
            <a:r>
              <a:rPr kumimoji="1" lang="zh-CN" altLang="en-US" sz="2400" b="1">
                <a:latin typeface="Times New Roman" pitchFamily="18" charset="0"/>
              </a:rPr>
              <a:t>）使某个操作数</a:t>
            </a:r>
            <a:r>
              <a:rPr kumimoji="1" lang="zh-CN" altLang="en-US" sz="24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若干位保持不变，若干位与“</a:t>
            </a:r>
            <a:r>
              <a:rPr kumimoji="1" lang="en-US" altLang="zh-CN" sz="24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0”</a:t>
            </a:r>
            <a:r>
              <a:rPr kumimoji="1" lang="zh-CN" altLang="en-US" sz="24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或</a:t>
            </a:r>
            <a:r>
              <a:rPr kumimoji="1" lang="zh-CN" altLang="en-US" sz="2400" b="1">
                <a:latin typeface="Times New Roman" pitchFamily="18" charset="0"/>
              </a:rPr>
              <a:t> ；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</a:rPr>
              <a:t>			</a:t>
            </a:r>
            <a:r>
              <a:rPr kumimoji="1" lang="zh-CN" altLang="en-US" sz="24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而若干位置</a:t>
            </a:r>
            <a:r>
              <a:rPr kumimoji="1" lang="en-US" altLang="zh-CN" sz="24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zh-CN" altLang="en-US" sz="24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，若干位与“</a:t>
            </a:r>
            <a:r>
              <a:rPr kumimoji="1" lang="en-US" altLang="zh-CN" sz="24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1”</a:t>
            </a:r>
            <a:r>
              <a:rPr kumimoji="1" lang="zh-CN" altLang="en-US" sz="24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或 。</a:t>
            </a:r>
            <a:r>
              <a:rPr kumimoji="1" lang="zh-CN" altLang="en-US" sz="2400" b="1">
                <a:latin typeface="Times New Roman" pitchFamily="18" charset="0"/>
              </a:rPr>
              <a:t>	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</a:rPr>
              <a:t>   </a:t>
            </a:r>
            <a:r>
              <a:rPr kumimoji="1" lang="en-US" altLang="zh-CN" sz="2400" b="1">
                <a:latin typeface="Times New Roman" pitchFamily="18" charset="0"/>
              </a:rPr>
              <a:t>(3)   </a:t>
            </a:r>
            <a:r>
              <a:rPr kumimoji="1" lang="zh-CN" altLang="en-US" sz="2400" b="1">
                <a:latin typeface="Times New Roman" pitchFamily="18" charset="0"/>
              </a:rPr>
              <a:t>将两个操作数信息组合。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</a:rPr>
              <a:t>      若（</a:t>
            </a:r>
            <a:r>
              <a:rPr kumimoji="1" lang="en-US" altLang="zh-CN" sz="2400" b="1">
                <a:latin typeface="Times New Roman" pitchFamily="18" charset="0"/>
              </a:rPr>
              <a:t>AL</a:t>
            </a:r>
            <a:r>
              <a:rPr kumimoji="1" lang="zh-CN" altLang="en-US" sz="2400" b="1">
                <a:latin typeface="Times New Roman" pitchFamily="18" charset="0"/>
              </a:rPr>
              <a:t>）</a:t>
            </a:r>
            <a:r>
              <a:rPr kumimoji="1" lang="en-US" altLang="zh-CN" sz="2400" b="1">
                <a:latin typeface="Times New Roman" pitchFamily="18" charset="0"/>
              </a:rPr>
              <a:t>=03H , </a:t>
            </a:r>
            <a:r>
              <a:rPr kumimoji="1" lang="zh-CN" altLang="en-US" sz="2400" b="1">
                <a:latin typeface="Times New Roman" pitchFamily="18" charset="0"/>
              </a:rPr>
              <a:t>用</a:t>
            </a:r>
            <a:r>
              <a:rPr kumimoji="1" lang="en-US" altLang="zh-CN" sz="2400" b="1">
                <a:latin typeface="Times New Roman" pitchFamily="18" charset="0"/>
              </a:rPr>
              <a:t>OR</a:t>
            </a:r>
            <a:r>
              <a:rPr kumimoji="1" lang="zh-CN" altLang="en-US" sz="2400" b="1">
                <a:latin typeface="Times New Roman" pitchFamily="18" charset="0"/>
              </a:rPr>
              <a:t>指令组合使（</a:t>
            </a:r>
            <a:r>
              <a:rPr kumimoji="1" lang="en-US" altLang="zh-CN" sz="2400" b="1">
                <a:latin typeface="Times New Roman" pitchFamily="18" charset="0"/>
              </a:rPr>
              <a:t>AL</a:t>
            </a:r>
            <a:r>
              <a:rPr kumimoji="1" lang="zh-CN" altLang="en-US" sz="2400" b="1">
                <a:latin typeface="Times New Roman" pitchFamily="18" charset="0"/>
              </a:rPr>
              <a:t>）</a:t>
            </a:r>
            <a:r>
              <a:rPr kumimoji="1" lang="en-US" altLang="zh-CN" sz="2400" b="1">
                <a:latin typeface="Times New Roman" pitchFamily="18" charset="0"/>
              </a:rPr>
              <a:t>=33H=’3’ </a:t>
            </a:r>
            <a:r>
              <a:rPr kumimoji="1" lang="zh-CN" altLang="en-US" sz="2400" b="1">
                <a:latin typeface="Times New Roman" pitchFamily="18" charset="0"/>
              </a:rPr>
              <a:t>。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</a:rPr>
              <a:t>       </a:t>
            </a:r>
            <a:r>
              <a:rPr kumimoji="1" lang="en-US" altLang="zh-CN" sz="2400" b="1">
                <a:latin typeface="Times New Roman" pitchFamily="18" charset="0"/>
              </a:rPr>
              <a:t>OR   AL</a:t>
            </a:r>
            <a:r>
              <a:rPr kumimoji="1" lang="zh-CN" altLang="en-US" sz="2400" b="1">
                <a:latin typeface="Times New Roman" pitchFamily="18" charset="0"/>
              </a:rPr>
              <a:t>，</a:t>
            </a:r>
            <a:r>
              <a:rPr kumimoji="1" lang="en-US" altLang="zh-CN" sz="2400" b="1">
                <a:latin typeface="Times New Roman" pitchFamily="18" charset="0"/>
              </a:rPr>
              <a:t>30H           </a:t>
            </a:r>
            <a:r>
              <a:rPr kumimoji="1" lang="zh-CN" altLang="en-US" sz="2400" b="1">
                <a:latin typeface="Times New Roman" pitchFamily="18" charset="0"/>
              </a:rPr>
              <a:t>；（</a:t>
            </a:r>
            <a:r>
              <a:rPr kumimoji="1" lang="en-US" altLang="zh-CN" sz="2400" b="1">
                <a:latin typeface="Times New Roman" pitchFamily="18" charset="0"/>
              </a:rPr>
              <a:t>AL</a:t>
            </a:r>
            <a:r>
              <a:rPr kumimoji="1" lang="zh-CN" altLang="en-US" sz="2400" b="1">
                <a:latin typeface="Times New Roman" pitchFamily="18" charset="0"/>
              </a:rPr>
              <a:t>）</a:t>
            </a:r>
            <a:r>
              <a:rPr kumimoji="1" lang="en-US" altLang="zh-CN" sz="2400" b="1">
                <a:latin typeface="Times New Roman" pitchFamily="18" charset="0"/>
              </a:rPr>
              <a:t>=33H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9F54C5-73DD-405C-80E1-A5D9AAD1B00A}" type="slidenum">
              <a:rPr lang="zh-CN" altLang="en-US"/>
              <a:pPr/>
              <a:t>57</a:t>
            </a:fld>
            <a:endParaRPr lang="en-US" altLang="zh-CN"/>
          </a:p>
        </p:txBody>
      </p:sp>
      <p:sp>
        <p:nvSpPr>
          <p:cNvPr id="406530" name="Rectangle 2"/>
          <p:cNvSpPr>
            <a:spLocks noChangeArrowheads="1"/>
          </p:cNvSpPr>
          <p:nvPr/>
        </p:nvSpPr>
        <p:spPr bwMode="auto">
          <a:xfrm>
            <a:off x="508000" y="457200"/>
            <a:ext cx="11379200" cy="637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、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XOR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Logical  exclusive  or)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逻辑“异或”指令</a:t>
            </a:r>
          </a:p>
          <a:p>
            <a:pPr eaLnBrk="1" hangingPunct="1">
              <a:defRPr/>
            </a:pPr>
            <a:endParaRPr kumimoji="1" lang="zh-CN" altLang="en-US" sz="24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eaLnBrk="1" hangingPunct="1">
              <a:defRPr/>
            </a:pPr>
            <a:r>
              <a:rPr kumimoji="1" lang="zh-CN" altLang="en-US" sz="2400" b="1" dirty="0">
                <a:latin typeface="Times New Roman" pitchFamily="18" charset="0"/>
              </a:rPr>
              <a:t>格式：</a:t>
            </a:r>
            <a:r>
              <a:rPr kumimoji="1" lang="en-US" altLang="zh-CN" sz="2400" b="1" dirty="0">
                <a:latin typeface="Times New Roman" pitchFamily="18" charset="0"/>
              </a:rPr>
              <a:t>XOR  </a:t>
            </a:r>
            <a:r>
              <a:rPr kumimoji="1" lang="en-US" altLang="zh-CN" sz="2400" b="1" dirty="0" err="1">
                <a:latin typeface="Times New Roman" pitchFamily="18" charset="0"/>
              </a:rPr>
              <a:t>dset</a:t>
            </a:r>
            <a:r>
              <a:rPr kumimoji="1" lang="en-US" altLang="zh-CN" sz="2400" b="1" dirty="0">
                <a:latin typeface="Times New Roman" pitchFamily="18" charset="0"/>
              </a:rPr>
              <a:t> ,  </a:t>
            </a:r>
            <a:r>
              <a:rPr kumimoji="1" lang="en-US" altLang="zh-CN" sz="2400" b="1" dirty="0" err="1">
                <a:latin typeface="Times New Roman" pitchFamily="18" charset="0"/>
              </a:rPr>
              <a:t>src</a:t>
            </a:r>
            <a:r>
              <a:rPr kumimoji="1" lang="en-US" altLang="zh-CN" sz="2400" b="1" dirty="0">
                <a:latin typeface="Times New Roman" pitchFamily="18" charset="0"/>
              </a:rPr>
              <a:t>    </a:t>
            </a:r>
            <a:r>
              <a:rPr kumimoji="1" lang="zh-CN" altLang="en-US" sz="2400" b="1" dirty="0">
                <a:latin typeface="Times New Roman" pitchFamily="18" charset="0"/>
              </a:rPr>
              <a:t>；</a:t>
            </a:r>
            <a:r>
              <a:rPr kumimoji="1" lang="en-US" altLang="zh-CN" sz="2400" b="1" dirty="0">
                <a:latin typeface="Times New Roman" pitchFamily="18" charset="0"/>
              </a:rPr>
              <a:t>B/W</a:t>
            </a:r>
            <a:r>
              <a:rPr kumimoji="1" lang="zh-CN" altLang="en-US" sz="2400" b="1" dirty="0">
                <a:latin typeface="Times New Roman" pitchFamily="18" charset="0"/>
              </a:rPr>
              <a:t>（</a:t>
            </a:r>
            <a:r>
              <a:rPr kumimoji="1" lang="en-US" altLang="zh-CN" sz="2400" b="1" dirty="0" err="1">
                <a:latin typeface="Times New Roman" pitchFamily="18" charset="0"/>
              </a:rPr>
              <a:t>dset</a:t>
            </a:r>
            <a:r>
              <a:rPr kumimoji="1" lang="zh-CN" altLang="en-US" sz="2400" b="1" dirty="0">
                <a:latin typeface="Times New Roman" pitchFamily="18" charset="0"/>
              </a:rPr>
              <a:t>） </a:t>
            </a:r>
            <a:r>
              <a:rPr kumimoji="1" lang="zh-CN" altLang="en-US" sz="2400" b="1" dirty="0">
                <a:latin typeface="Times New Roman" pitchFamily="18" charset="0"/>
                <a:sym typeface="Symbol" pitchFamily="18" charset="2"/>
              </a:rPr>
              <a:t></a:t>
            </a:r>
            <a:r>
              <a:rPr kumimoji="1" lang="zh-CN" altLang="en-US" sz="2400" b="1" dirty="0">
                <a:latin typeface="Times New Roman" pitchFamily="18" charset="0"/>
              </a:rPr>
              <a:t> （</a:t>
            </a:r>
            <a:r>
              <a:rPr kumimoji="1" lang="en-US" altLang="zh-CN" sz="2400" b="1" dirty="0" err="1">
                <a:latin typeface="Times New Roman" pitchFamily="18" charset="0"/>
              </a:rPr>
              <a:t>dset</a:t>
            </a:r>
            <a:r>
              <a:rPr kumimoji="1" lang="zh-CN" altLang="en-US" sz="2400" b="1" dirty="0">
                <a:latin typeface="Times New Roman" pitchFamily="18" charset="0"/>
              </a:rPr>
              <a:t>） </a:t>
            </a:r>
            <a:r>
              <a:rPr kumimoji="1" lang="zh-CN" altLang="en-US" sz="2400" b="1" dirty="0">
                <a:latin typeface="Times New Roman" pitchFamily="18" charset="0"/>
                <a:sym typeface="Symbol" pitchFamily="18" charset="2"/>
              </a:rPr>
              <a:t></a:t>
            </a:r>
            <a:r>
              <a:rPr kumimoji="1" lang="zh-CN" altLang="en-US" sz="2400" b="1" dirty="0">
                <a:latin typeface="Times New Roman" pitchFamily="18" charset="0"/>
              </a:rPr>
              <a:t> （</a:t>
            </a:r>
            <a:r>
              <a:rPr kumimoji="1" lang="en-US" altLang="zh-CN" sz="2400" b="1" dirty="0" err="1">
                <a:latin typeface="Times New Roman" pitchFamily="18" charset="0"/>
              </a:rPr>
              <a:t>src</a:t>
            </a:r>
            <a:r>
              <a:rPr kumimoji="1" lang="zh-CN" altLang="en-US" sz="2400" b="1" dirty="0">
                <a:latin typeface="Times New Roman" pitchFamily="18" charset="0"/>
              </a:rPr>
              <a:t>）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 dirty="0">
                <a:latin typeface="Times New Roman" pitchFamily="18" charset="0"/>
              </a:rPr>
              <a:t>	</a:t>
            </a:r>
            <a:r>
              <a:rPr kumimoji="1" lang="en-US" altLang="zh-CN" sz="2400" b="1" dirty="0" err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dest</a:t>
            </a:r>
            <a:r>
              <a:rPr kumimoji="1" lang="en-US" altLang="zh-CN" sz="2400" b="1" dirty="0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 </a:t>
            </a:r>
            <a:r>
              <a:rPr kumimoji="1" lang="zh-CN" altLang="en-US" sz="2400" b="1" dirty="0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寄存器、存储器。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 dirty="0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</a:t>
            </a:r>
            <a:r>
              <a:rPr kumimoji="1" lang="en-US" altLang="zh-CN" sz="2400" b="1" dirty="0" err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src</a:t>
            </a:r>
            <a:r>
              <a:rPr kumimoji="1" lang="en-US" altLang="zh-CN" sz="2400" b="1" dirty="0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  </a:t>
            </a:r>
            <a:r>
              <a:rPr kumimoji="1" lang="zh-CN" altLang="en-US" sz="2400" b="1" dirty="0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立即数、寄存器、存储器。</a:t>
            </a:r>
          </a:p>
          <a:p>
            <a:pPr eaLnBrk="1" hangingPunct="1">
              <a:defRPr/>
            </a:pPr>
            <a:endParaRPr kumimoji="1" lang="zh-CN" altLang="en-US" sz="2400" b="1" dirty="0">
              <a:solidFill>
                <a:srgbClr val="FF66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eaLnBrk="1" hangingPunct="1">
              <a:defRPr/>
            </a:pPr>
            <a:r>
              <a:rPr kumimoji="1" lang="zh-CN" altLang="en-US" sz="2400" b="1" dirty="0">
                <a:latin typeface="Times New Roman" pitchFamily="18" charset="0"/>
              </a:rPr>
              <a:t>执行的操作：对指令的两个操作数进行按位“异或”运算。</a:t>
            </a:r>
          </a:p>
          <a:p>
            <a:pPr eaLnBrk="1" hangingPunct="1">
              <a:defRPr/>
            </a:pPr>
            <a:r>
              <a:rPr kumimoji="1" lang="zh-CN" altLang="en-US" sz="2400" b="1" dirty="0">
                <a:latin typeface="Times New Roman" pitchFamily="18" charset="0"/>
              </a:rPr>
              <a:t>			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两位不相同时为</a:t>
            </a: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1, 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相同时为</a:t>
            </a: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  <a:r>
              <a:rPr kumimoji="1" lang="zh-CN" altLang="en-US" sz="2400" b="1" dirty="0">
                <a:latin typeface="Times New Roman" pitchFamily="18" charset="0"/>
              </a:rPr>
              <a:t>。</a:t>
            </a:r>
          </a:p>
          <a:p>
            <a:pPr eaLnBrk="1" hangingPunct="1">
              <a:defRPr/>
            </a:pPr>
            <a:endParaRPr kumimoji="1" lang="zh-CN" altLang="en-US" sz="2400" b="1" dirty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kumimoji="1" lang="zh-CN" altLang="en-US" sz="2400" b="1" dirty="0">
                <a:latin typeface="Times New Roman" pitchFamily="18" charset="0"/>
              </a:rPr>
              <a:t>操作类型举例：</a:t>
            </a:r>
          </a:p>
          <a:p>
            <a:pPr eaLnBrk="1" hangingPunct="1">
              <a:defRPr/>
            </a:pPr>
            <a:r>
              <a:rPr kumimoji="1" lang="zh-CN" altLang="en-US" sz="2400" b="1" dirty="0">
                <a:latin typeface="Times New Roman" pitchFamily="18" charset="0"/>
              </a:rPr>
              <a:t>	</a:t>
            </a:r>
            <a:r>
              <a:rPr kumimoji="1" lang="en-US" altLang="zh-CN" sz="2400" b="1" dirty="0">
                <a:latin typeface="Times New Roman" pitchFamily="18" charset="0"/>
              </a:rPr>
              <a:t>XOR     DI, 23F6HH		     ;  </a:t>
            </a:r>
            <a:r>
              <a:rPr kumimoji="1" lang="zh-CN" altLang="en-US" sz="2400" b="1" dirty="0">
                <a:latin typeface="Times New Roman" pitchFamily="18" charset="0"/>
              </a:rPr>
              <a:t>寄存器 </a:t>
            </a:r>
            <a:r>
              <a:rPr kumimoji="1" lang="zh-CN" altLang="en-US" sz="2400" b="1" dirty="0">
                <a:latin typeface="Times New Roman" pitchFamily="18" charset="0"/>
                <a:sym typeface="Symbol" pitchFamily="18" charset="2"/>
              </a:rPr>
              <a:t></a:t>
            </a:r>
            <a:r>
              <a:rPr kumimoji="1" lang="zh-CN" altLang="en-US" sz="2400" b="1" dirty="0">
                <a:latin typeface="Times New Roman" pitchFamily="18" charset="0"/>
                <a:cs typeface="Arial" charset="0"/>
                <a:sym typeface="Math3" pitchFamily="2" charset="2"/>
              </a:rPr>
              <a:t> </a:t>
            </a:r>
            <a:r>
              <a:rPr kumimoji="1" lang="zh-CN" altLang="en-US" sz="2400" b="1" dirty="0">
                <a:latin typeface="Times New Roman" pitchFamily="18" charset="0"/>
              </a:rPr>
              <a:t>立即数</a:t>
            </a:r>
          </a:p>
          <a:p>
            <a:pPr eaLnBrk="1" hangingPunct="1">
              <a:defRPr/>
            </a:pPr>
            <a:r>
              <a:rPr kumimoji="1" lang="zh-CN" altLang="en-US" sz="2400" b="1" dirty="0">
                <a:latin typeface="Times New Roman" pitchFamily="18" charset="0"/>
              </a:rPr>
              <a:t>	</a:t>
            </a:r>
            <a:r>
              <a:rPr kumimoji="1" lang="en-US" altLang="zh-CN" sz="2400" b="1" dirty="0">
                <a:latin typeface="Times New Roman" pitchFamily="18" charset="0"/>
              </a:rPr>
              <a:t>XOR     SI , DX		     </a:t>
            </a:r>
            <a:r>
              <a:rPr kumimoji="1" lang="zh-CN" altLang="en-US" sz="2400" b="1" dirty="0">
                <a:latin typeface="Times New Roman" pitchFamily="18" charset="0"/>
              </a:rPr>
              <a:t>；寄存器 </a:t>
            </a:r>
            <a:r>
              <a:rPr kumimoji="1" lang="zh-CN" altLang="en-US" sz="2400" b="1" dirty="0">
                <a:latin typeface="Times New Roman" pitchFamily="18" charset="0"/>
                <a:sym typeface="Symbol" pitchFamily="18" charset="2"/>
              </a:rPr>
              <a:t></a:t>
            </a:r>
            <a:r>
              <a:rPr kumimoji="1" lang="zh-CN" altLang="en-US" sz="2400" b="1" dirty="0">
                <a:latin typeface="Times New Roman" pitchFamily="18" charset="0"/>
                <a:cs typeface="Arial" charset="0"/>
                <a:sym typeface="Math3" pitchFamily="2" charset="2"/>
              </a:rPr>
              <a:t> </a:t>
            </a:r>
            <a:r>
              <a:rPr kumimoji="1" lang="zh-CN" altLang="en-US" sz="2400" b="1" dirty="0">
                <a:latin typeface="Times New Roman" pitchFamily="18" charset="0"/>
              </a:rPr>
              <a:t>寄存器</a:t>
            </a:r>
          </a:p>
          <a:p>
            <a:pPr eaLnBrk="1" hangingPunct="1">
              <a:defRPr/>
            </a:pPr>
            <a:r>
              <a:rPr kumimoji="1" lang="zh-CN" altLang="en-US" sz="2400" b="1" dirty="0">
                <a:latin typeface="Times New Roman" pitchFamily="18" charset="0"/>
              </a:rPr>
              <a:t>	</a:t>
            </a:r>
            <a:r>
              <a:rPr kumimoji="1" lang="en-US" altLang="zh-CN" sz="2400" b="1" dirty="0">
                <a:latin typeface="Times New Roman" pitchFamily="18" charset="0"/>
              </a:rPr>
              <a:t>XOR	 CL , BUFFER	     ;   </a:t>
            </a:r>
            <a:r>
              <a:rPr kumimoji="1" lang="zh-CN" altLang="en-US" sz="2400" b="1" dirty="0">
                <a:latin typeface="Times New Roman" pitchFamily="18" charset="0"/>
              </a:rPr>
              <a:t>寄存器 </a:t>
            </a:r>
            <a:r>
              <a:rPr kumimoji="1" lang="zh-CN" altLang="en-US" sz="2400" b="1" dirty="0">
                <a:latin typeface="Times New Roman" pitchFamily="18" charset="0"/>
                <a:sym typeface="Symbol" pitchFamily="18" charset="2"/>
              </a:rPr>
              <a:t></a:t>
            </a:r>
            <a:r>
              <a:rPr kumimoji="1" lang="zh-CN" altLang="en-US" sz="2400" b="1" dirty="0">
                <a:latin typeface="Times New Roman" pitchFamily="18" charset="0"/>
                <a:cs typeface="Arial" charset="0"/>
                <a:sym typeface="Math3" pitchFamily="2" charset="2"/>
              </a:rPr>
              <a:t> </a:t>
            </a:r>
            <a:r>
              <a:rPr kumimoji="1" lang="zh-CN" altLang="en-US" sz="2400" b="1" dirty="0">
                <a:latin typeface="Times New Roman" pitchFamily="18" charset="0"/>
              </a:rPr>
              <a:t>存储器</a:t>
            </a:r>
          </a:p>
          <a:p>
            <a:pPr eaLnBrk="1" hangingPunct="1">
              <a:defRPr/>
            </a:pPr>
            <a:r>
              <a:rPr kumimoji="1" lang="zh-CN" altLang="en-US" sz="2400" b="1" dirty="0">
                <a:latin typeface="Times New Roman" pitchFamily="18" charset="0"/>
              </a:rPr>
              <a:t>	</a:t>
            </a:r>
            <a:r>
              <a:rPr kumimoji="1" lang="en-US" altLang="zh-CN" sz="2400" b="1" dirty="0">
                <a:latin typeface="Times New Roman" pitchFamily="18" charset="0"/>
              </a:rPr>
              <a:t>XOR	MEM[BX],AX	     </a:t>
            </a:r>
            <a:r>
              <a:rPr kumimoji="1" lang="zh-CN" altLang="en-US" sz="2400" b="1" dirty="0">
                <a:latin typeface="Times New Roman" pitchFamily="18" charset="0"/>
              </a:rPr>
              <a:t>；存储器 </a:t>
            </a:r>
            <a:r>
              <a:rPr kumimoji="1" lang="zh-CN" altLang="en-US" sz="2400" b="1" dirty="0">
                <a:latin typeface="Times New Roman" pitchFamily="18" charset="0"/>
                <a:sym typeface="Symbol" pitchFamily="18" charset="2"/>
              </a:rPr>
              <a:t></a:t>
            </a:r>
            <a:r>
              <a:rPr kumimoji="1" lang="zh-CN" altLang="en-US" sz="2400" b="1" dirty="0">
                <a:latin typeface="Times New Roman" pitchFamily="18" charset="0"/>
                <a:cs typeface="Arial" charset="0"/>
                <a:sym typeface="Math3" pitchFamily="2" charset="2"/>
              </a:rPr>
              <a:t> </a:t>
            </a:r>
            <a:r>
              <a:rPr kumimoji="1" lang="zh-CN" altLang="en-US" sz="2400" b="1" dirty="0">
                <a:latin typeface="Times New Roman" pitchFamily="18" charset="0"/>
              </a:rPr>
              <a:t>寄存器</a:t>
            </a:r>
          </a:p>
          <a:p>
            <a:pPr eaLnBrk="1" hangingPunct="1">
              <a:defRPr/>
            </a:pPr>
            <a:r>
              <a:rPr kumimoji="1" lang="en-US" altLang="zh-CN" sz="2400" b="1" dirty="0">
                <a:latin typeface="Times New Roman" pitchFamily="18" charset="0"/>
              </a:rPr>
              <a:t>XOR	byte </a:t>
            </a:r>
            <a:r>
              <a:rPr kumimoji="1" lang="en-US" altLang="zh-CN" sz="2400" b="1" dirty="0" err="1">
                <a:latin typeface="Times New Roman" pitchFamily="18" charset="0"/>
              </a:rPr>
              <a:t>ptr</a:t>
            </a:r>
            <a:r>
              <a:rPr kumimoji="1" lang="en-US" altLang="zh-CN" sz="2400" b="1" dirty="0">
                <a:latin typeface="Times New Roman" pitchFamily="18" charset="0"/>
              </a:rPr>
              <a:t> TABLE[BP][SI], 3DH  ; </a:t>
            </a:r>
            <a:r>
              <a:rPr kumimoji="1" lang="zh-CN" altLang="en-US" sz="2400" b="1" dirty="0">
                <a:latin typeface="Times New Roman" pitchFamily="18" charset="0"/>
              </a:rPr>
              <a:t>存储器 </a:t>
            </a:r>
            <a:r>
              <a:rPr kumimoji="1" lang="zh-CN" altLang="en-US" sz="2400" b="1" dirty="0">
                <a:latin typeface="Times New Roman" pitchFamily="18" charset="0"/>
                <a:sym typeface="Symbol" pitchFamily="18" charset="2"/>
              </a:rPr>
              <a:t></a:t>
            </a:r>
            <a:r>
              <a:rPr kumimoji="1" lang="zh-CN" altLang="en-US" sz="2400" b="1" dirty="0">
                <a:latin typeface="Times New Roman" pitchFamily="18" charset="0"/>
                <a:cs typeface="Arial" charset="0"/>
                <a:sym typeface="Math3" pitchFamily="2" charset="2"/>
              </a:rPr>
              <a:t> </a:t>
            </a:r>
            <a:r>
              <a:rPr kumimoji="1" lang="zh-CN" altLang="en-US" sz="2400" b="1" dirty="0">
                <a:latin typeface="Times New Roman" pitchFamily="18" charset="0"/>
              </a:rPr>
              <a:t>立即数</a:t>
            </a:r>
          </a:p>
          <a:p>
            <a:pPr eaLnBrk="1" hangingPunct="1">
              <a:defRPr/>
            </a:pPr>
            <a:endParaRPr kumimoji="1" lang="zh-CN" altLang="en-US" sz="2400" b="1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3FB5E0-0B9C-4D24-BF9E-9C8E2BB0ABC6}" type="slidenum">
              <a:rPr lang="zh-CN" altLang="en-US"/>
              <a:pPr/>
              <a:t>58</a:t>
            </a:fld>
            <a:endParaRPr lang="en-US" altLang="zh-CN"/>
          </a:p>
        </p:txBody>
      </p:sp>
      <p:sp>
        <p:nvSpPr>
          <p:cNvPr id="407554" name="Rectangle 2"/>
          <p:cNvSpPr>
            <a:spLocks noChangeArrowheads="1"/>
          </p:cNvSpPr>
          <p:nvPr/>
        </p:nvSpPr>
        <p:spPr bwMode="auto">
          <a:xfrm>
            <a:off x="711200" y="228600"/>
            <a:ext cx="11176000" cy="627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</a:rPr>
              <a:t>注意：</a:t>
            </a:r>
          </a:p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kumimoji="1" lang="zh-CN" altLang="en-US" sz="2400" b="1">
                <a:latin typeface="Times New Roman" pitchFamily="18" charset="0"/>
              </a:rPr>
              <a:t>     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“异或”指令中操作数不能同时为存储器；</a:t>
            </a:r>
          </a:p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kumimoji="1" lang="zh-CN" altLang="en-US" sz="2000" b="1">
                <a:latin typeface="Times New Roman" pitchFamily="18" charset="0"/>
              </a:rPr>
              <a:t>      影响条件码： </a:t>
            </a:r>
            <a:r>
              <a:rPr kumimoji="1" lang="en-US" altLang="zh-CN" sz="2000" b="1">
                <a:latin typeface="Times New Roman" pitchFamily="18" charset="0"/>
              </a:rPr>
              <a:t>CF</a:t>
            </a:r>
            <a:r>
              <a:rPr kumimoji="1" lang="zh-CN" altLang="en-US" sz="2000" b="1">
                <a:latin typeface="Times New Roman" pitchFamily="18" charset="0"/>
              </a:rPr>
              <a:t>＝</a:t>
            </a:r>
            <a:r>
              <a:rPr kumimoji="1" lang="en-US" altLang="zh-CN" sz="2000" b="1">
                <a:latin typeface="Times New Roman" pitchFamily="18" charset="0"/>
              </a:rPr>
              <a:t>OF=0</a:t>
            </a:r>
            <a:r>
              <a:rPr kumimoji="1" lang="zh-CN" altLang="en-US" sz="2000" b="1">
                <a:latin typeface="Times New Roman" pitchFamily="18" charset="0"/>
              </a:rPr>
              <a:t>， </a:t>
            </a:r>
            <a:r>
              <a:rPr kumimoji="1" lang="en-US" altLang="zh-CN" sz="2000" b="1">
                <a:latin typeface="Times New Roman" pitchFamily="18" charset="0"/>
              </a:rPr>
              <a:t>AF</a:t>
            </a:r>
            <a:r>
              <a:rPr kumimoji="1" lang="zh-CN" altLang="en-US" sz="2000" b="1">
                <a:latin typeface="Times New Roman" pitchFamily="18" charset="0"/>
              </a:rPr>
              <a:t>未定义 ，   </a:t>
            </a:r>
            <a:r>
              <a:rPr kumimoji="1" lang="en-US" altLang="zh-CN" sz="2000" b="1">
                <a:latin typeface="Times New Roman" pitchFamily="18" charset="0"/>
              </a:rPr>
              <a:t>SF      ZF     PF    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000" b="1">
                <a:latin typeface="Times New Roman" pitchFamily="18" charset="0"/>
              </a:rPr>
              <a:t>					           ↕</a:t>
            </a:r>
            <a:r>
              <a:rPr kumimoji="1" lang="zh-CN" altLang="en-US" sz="2000" b="1">
                <a:latin typeface="Times New Roman" pitchFamily="18" charset="0"/>
              </a:rPr>
              <a:t>　　</a:t>
            </a:r>
            <a:r>
              <a:rPr kumimoji="1" lang="en-US" altLang="zh-CN" sz="2000" b="1">
                <a:latin typeface="Times New Roman" pitchFamily="18" charset="0"/>
              </a:rPr>
              <a:t>↕  </a:t>
            </a:r>
            <a:r>
              <a:rPr kumimoji="1" lang="zh-CN" altLang="en-US" sz="2000" b="1">
                <a:latin typeface="Times New Roman" pitchFamily="18" charset="0"/>
              </a:rPr>
              <a:t>　    </a:t>
            </a:r>
            <a:r>
              <a:rPr kumimoji="1" lang="en-US" altLang="zh-CN" sz="2000" b="1">
                <a:latin typeface="Times New Roman" pitchFamily="18" charset="0"/>
              </a:rPr>
              <a:t>↕ </a:t>
            </a:r>
            <a:endParaRPr kumimoji="1" lang="en-US" altLang="zh-CN" sz="2400" b="1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000" b="1">
                <a:latin typeface="Times New Roman" pitchFamily="18" charset="0"/>
              </a:rPr>
              <a:t>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</a:rPr>
              <a:t>用途：</a:t>
            </a:r>
            <a:r>
              <a:rPr kumimoji="1" lang="zh-CN" altLang="en-US" sz="24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对某些特定位求反，某些特定位与“</a:t>
            </a:r>
            <a:r>
              <a:rPr kumimoji="1" lang="en-US" altLang="zh-CN" sz="24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1” </a:t>
            </a:r>
            <a:r>
              <a:rPr kumimoji="1" lang="en-US" altLang="zh-CN" sz="24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</a:t>
            </a:r>
            <a:r>
              <a:rPr kumimoji="1" lang="en-US" altLang="zh-CN" sz="24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4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</a:t>
            </a:r>
            <a:r>
              <a:rPr kumimoji="1" lang="zh-CN" altLang="en-US" sz="24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其余位保持不变，保持不变与“</a:t>
            </a:r>
            <a:r>
              <a:rPr kumimoji="1" lang="en-US" altLang="zh-CN" sz="24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0” </a:t>
            </a:r>
            <a:r>
              <a:rPr kumimoji="1" lang="en-US" altLang="zh-CN" sz="24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</a:t>
            </a:r>
            <a:r>
              <a:rPr kumimoji="1" lang="en-US" altLang="zh-CN" sz="24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zh-CN" altLang="en-US" sz="24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。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</a:rPr>
              <a:t>应用举例：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</a:rPr>
              <a:t>例</a:t>
            </a:r>
            <a:r>
              <a:rPr kumimoji="1" lang="en-US" altLang="zh-CN" sz="2400" b="1">
                <a:latin typeface="Times New Roman" pitchFamily="18" charset="0"/>
              </a:rPr>
              <a:t>1</a:t>
            </a:r>
            <a:r>
              <a:rPr kumimoji="1" lang="zh-CN" altLang="en-US" sz="2400" b="1">
                <a:latin typeface="Times New Roman" pitchFamily="18" charset="0"/>
              </a:rPr>
              <a:t>：  将（</a:t>
            </a:r>
            <a:r>
              <a:rPr kumimoji="1" lang="en-US" altLang="zh-CN" sz="2400" b="1">
                <a:latin typeface="Times New Roman" pitchFamily="18" charset="0"/>
              </a:rPr>
              <a:t>AL)</a:t>
            </a:r>
            <a:r>
              <a:rPr kumimoji="1" lang="zh-CN" altLang="en-US" sz="2400" b="1">
                <a:latin typeface="Times New Roman" pitchFamily="18" charset="0"/>
              </a:rPr>
              <a:t>中的第</a:t>
            </a:r>
            <a:r>
              <a:rPr kumimoji="1" lang="en-US" altLang="zh-CN" sz="2400" b="1">
                <a:latin typeface="Times New Roman" pitchFamily="18" charset="0"/>
              </a:rPr>
              <a:t>1</a:t>
            </a:r>
            <a:r>
              <a:rPr kumimoji="1" lang="zh-CN" altLang="en-US" sz="2400" b="1">
                <a:latin typeface="Times New Roman" pitchFamily="18" charset="0"/>
              </a:rPr>
              <a:t>、</a:t>
            </a:r>
            <a:r>
              <a:rPr kumimoji="1" lang="en-US" altLang="zh-CN" sz="2400" b="1">
                <a:latin typeface="Times New Roman" pitchFamily="18" charset="0"/>
              </a:rPr>
              <a:t>3</a:t>
            </a:r>
            <a:r>
              <a:rPr kumimoji="1" lang="zh-CN" altLang="en-US" sz="2400" b="1">
                <a:latin typeface="Times New Roman" pitchFamily="18" charset="0"/>
              </a:rPr>
              <a:t>、</a:t>
            </a:r>
            <a:r>
              <a:rPr kumimoji="1" lang="en-US" altLang="zh-CN" sz="2400" b="1">
                <a:latin typeface="Times New Roman" pitchFamily="18" charset="0"/>
              </a:rPr>
              <a:t>5</a:t>
            </a:r>
            <a:r>
              <a:rPr kumimoji="1" lang="zh-CN" altLang="en-US" sz="2400" b="1">
                <a:latin typeface="Times New Roman" pitchFamily="18" charset="0"/>
              </a:rPr>
              <a:t>、</a:t>
            </a:r>
            <a:r>
              <a:rPr kumimoji="1" lang="en-US" altLang="zh-CN" sz="2400" b="1">
                <a:latin typeface="Times New Roman" pitchFamily="18" charset="0"/>
              </a:rPr>
              <a:t>7</a:t>
            </a:r>
            <a:r>
              <a:rPr kumimoji="1" lang="zh-CN" altLang="en-US" sz="2400" b="1">
                <a:latin typeface="Times New Roman" pitchFamily="18" charset="0"/>
              </a:rPr>
              <a:t>位求反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</a:rPr>
              <a:t>			    </a:t>
            </a:r>
            <a:r>
              <a:rPr kumimoji="1" lang="en-US" altLang="zh-CN" sz="2400" b="1">
                <a:latin typeface="Times New Roman" pitchFamily="18" charset="0"/>
              </a:rPr>
              <a:t>0</a:t>
            </a:r>
            <a:r>
              <a:rPr kumimoji="1" lang="zh-CN" altLang="en-US" sz="2400" b="1">
                <a:latin typeface="Times New Roman" pitchFamily="18" charset="0"/>
              </a:rPr>
              <a:t>、</a:t>
            </a:r>
            <a:r>
              <a:rPr kumimoji="1" lang="en-US" altLang="zh-CN" sz="2400" b="1">
                <a:latin typeface="Times New Roman" pitchFamily="18" charset="0"/>
              </a:rPr>
              <a:t>2</a:t>
            </a:r>
            <a:r>
              <a:rPr kumimoji="1" lang="zh-CN" altLang="en-US" sz="2400" b="1">
                <a:latin typeface="Times New Roman" pitchFamily="18" charset="0"/>
              </a:rPr>
              <a:t>、</a:t>
            </a:r>
            <a:r>
              <a:rPr kumimoji="1" lang="en-US" altLang="zh-CN" sz="2400" b="1">
                <a:latin typeface="Times New Roman" pitchFamily="18" charset="0"/>
              </a:rPr>
              <a:t>4</a:t>
            </a:r>
            <a:r>
              <a:rPr kumimoji="1" lang="zh-CN" altLang="en-US" sz="2400" b="1">
                <a:latin typeface="Times New Roman" pitchFamily="18" charset="0"/>
              </a:rPr>
              <a:t>、</a:t>
            </a:r>
            <a:r>
              <a:rPr kumimoji="1" lang="en-US" altLang="zh-CN" sz="2400" b="1">
                <a:latin typeface="Times New Roman" pitchFamily="18" charset="0"/>
              </a:rPr>
              <a:t>6</a:t>
            </a:r>
            <a:r>
              <a:rPr kumimoji="1" lang="zh-CN" altLang="en-US" sz="2400" b="1">
                <a:latin typeface="Times New Roman" pitchFamily="18" charset="0"/>
              </a:rPr>
              <a:t>位保持不变。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</a:rPr>
              <a:t>	</a:t>
            </a:r>
            <a:r>
              <a:rPr kumimoji="1" lang="en-US" altLang="zh-CN" sz="2400" b="1">
                <a:latin typeface="Times New Roman" pitchFamily="18" charset="0"/>
              </a:rPr>
              <a:t>MOV   AL, 0FH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400" b="1">
                <a:latin typeface="Times New Roman" pitchFamily="18" charset="0"/>
              </a:rPr>
              <a:t>	XOR  AL, 0AAH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703B58-7070-4807-AB4C-A3C463F04E67}" type="slidenum">
              <a:rPr lang="zh-CN" altLang="en-US"/>
              <a:pPr/>
              <a:t>59</a:t>
            </a:fld>
            <a:endParaRPr lang="en-US" altLang="zh-CN"/>
          </a:p>
        </p:txBody>
      </p:sp>
      <p:sp>
        <p:nvSpPr>
          <p:cNvPr id="121859" name="Text Box 2"/>
          <p:cNvSpPr txBox="1">
            <a:spLocks noChangeArrowheads="1"/>
          </p:cNvSpPr>
          <p:nvPr/>
        </p:nvSpPr>
        <p:spPr bwMode="auto">
          <a:xfrm>
            <a:off x="508000" y="533400"/>
            <a:ext cx="112776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400" b="1" dirty="0">
                <a:latin typeface="Times New Roman" pitchFamily="18" charset="0"/>
              </a:rPr>
              <a:t>例</a:t>
            </a:r>
            <a:r>
              <a:rPr kumimoji="1" lang="en-US" altLang="zh-CN" sz="2400" b="1" dirty="0">
                <a:latin typeface="Times New Roman" pitchFamily="18" charset="0"/>
              </a:rPr>
              <a:t>2</a:t>
            </a:r>
            <a:r>
              <a:rPr kumimoji="1" lang="zh-CN" altLang="en-US" sz="2400" b="1" dirty="0">
                <a:latin typeface="Times New Roman" pitchFamily="18" charset="0"/>
              </a:rPr>
              <a:t>：</a:t>
            </a:r>
          </a:p>
          <a:p>
            <a:pPr eaLnBrk="1" hangingPunct="1"/>
            <a:endParaRPr kumimoji="1" lang="zh-CN" altLang="en-US" sz="2400" b="1" dirty="0">
              <a:latin typeface="Times New Roman" pitchFamily="18" charset="0"/>
            </a:endParaRPr>
          </a:p>
          <a:p>
            <a:pPr eaLnBrk="1" hangingPunct="1"/>
            <a:r>
              <a:rPr kumimoji="1" lang="zh-CN" altLang="en-US" sz="2400" b="1" dirty="0">
                <a:latin typeface="Times New Roman" pitchFamily="18" charset="0"/>
              </a:rPr>
              <a:t>比较三条（</a:t>
            </a:r>
            <a:r>
              <a:rPr kumimoji="1" lang="en-US" altLang="zh-CN" sz="2400" b="1" dirty="0">
                <a:latin typeface="Times New Roman" pitchFamily="18" charset="0"/>
              </a:rPr>
              <a:t>AX) </a:t>
            </a:r>
            <a:r>
              <a:rPr kumimoji="1" lang="zh-CN" altLang="en-US" sz="2400" b="1" dirty="0">
                <a:latin typeface="Times New Roman" pitchFamily="18" charset="0"/>
              </a:rPr>
              <a:t>清“</a:t>
            </a:r>
            <a:r>
              <a:rPr kumimoji="1" lang="en-US" altLang="zh-CN" sz="2400" b="1" dirty="0">
                <a:latin typeface="Times New Roman" pitchFamily="18" charset="0"/>
              </a:rPr>
              <a:t>0”</a:t>
            </a:r>
            <a:r>
              <a:rPr kumimoji="1" lang="zh-CN" altLang="en-US" sz="2400" b="1" dirty="0">
                <a:latin typeface="Times New Roman" pitchFamily="18" charset="0"/>
              </a:rPr>
              <a:t>指令：</a:t>
            </a:r>
          </a:p>
          <a:p>
            <a:pPr eaLnBrk="1" hangingPunct="1"/>
            <a:endParaRPr kumimoji="1" lang="zh-CN" altLang="en-US" sz="2400" b="1" dirty="0">
              <a:latin typeface="Times New Roman" pitchFamily="18" charset="0"/>
            </a:endParaRPr>
          </a:p>
          <a:p>
            <a:pPr eaLnBrk="1" hangingPunct="1"/>
            <a:r>
              <a:rPr kumimoji="1" lang="zh-CN" altLang="en-US" sz="2400" b="1" dirty="0">
                <a:latin typeface="Times New Roman" pitchFamily="18" charset="0"/>
              </a:rPr>
              <a:t>  </a:t>
            </a:r>
            <a:r>
              <a:rPr kumimoji="1" lang="en-US" altLang="zh-CN" sz="2400" b="1" dirty="0">
                <a:latin typeface="Times New Roman" pitchFamily="18" charset="0"/>
              </a:rPr>
              <a:t>XOR   AX , AX 	 ; </a:t>
            </a:r>
            <a:r>
              <a:rPr kumimoji="1" lang="zh-CN" altLang="en-US" sz="2400" b="1" dirty="0">
                <a:latin typeface="Times New Roman" pitchFamily="18" charset="0"/>
              </a:rPr>
              <a:t>清</a:t>
            </a:r>
            <a:r>
              <a:rPr kumimoji="1" lang="en-US" altLang="zh-CN" sz="2400" b="1" dirty="0">
                <a:latin typeface="Times New Roman" pitchFamily="18" charset="0"/>
              </a:rPr>
              <a:t>AX , </a:t>
            </a:r>
            <a:r>
              <a:rPr kumimoji="1" lang="zh-CN" altLang="en-US" sz="2400" b="1" dirty="0">
                <a:latin typeface="Times New Roman" pitchFamily="18" charset="0"/>
              </a:rPr>
              <a:t>清</a:t>
            </a:r>
            <a:r>
              <a:rPr kumimoji="1" lang="en-US" altLang="zh-CN" sz="2400" b="1" dirty="0">
                <a:latin typeface="Times New Roman" pitchFamily="18" charset="0"/>
              </a:rPr>
              <a:t>CF,  2</a:t>
            </a:r>
            <a:r>
              <a:rPr kumimoji="1" lang="zh-CN" altLang="en-US" sz="2400" b="1" dirty="0">
                <a:latin typeface="Times New Roman" pitchFamily="18" charset="0"/>
              </a:rPr>
              <a:t>个字节，</a:t>
            </a:r>
            <a:r>
              <a:rPr kumimoji="1" lang="en-US" altLang="zh-CN" sz="2400" b="1" dirty="0">
                <a:latin typeface="Times New Roman" pitchFamily="18" charset="0"/>
              </a:rPr>
              <a:t>3</a:t>
            </a:r>
            <a:r>
              <a:rPr kumimoji="1" lang="zh-CN" altLang="en-US" sz="2400" b="1" dirty="0">
                <a:latin typeface="Times New Roman" pitchFamily="18" charset="0"/>
              </a:rPr>
              <a:t>个</a:t>
            </a:r>
            <a:r>
              <a:rPr kumimoji="1" lang="en-US" altLang="zh-CN" sz="2400" b="1" dirty="0">
                <a:latin typeface="Times New Roman" pitchFamily="18" charset="0"/>
              </a:rPr>
              <a:t>T</a:t>
            </a:r>
            <a:r>
              <a:rPr kumimoji="1" lang="zh-CN" altLang="en-US" sz="2400" b="1" dirty="0">
                <a:latin typeface="Times New Roman" pitchFamily="18" charset="0"/>
              </a:rPr>
              <a:t>。</a:t>
            </a:r>
          </a:p>
          <a:p>
            <a:pPr eaLnBrk="1" hangingPunct="1"/>
            <a:r>
              <a:rPr kumimoji="1" lang="zh-CN" altLang="en-US" sz="2400" b="1" dirty="0">
                <a:latin typeface="Times New Roman" pitchFamily="18" charset="0"/>
              </a:rPr>
              <a:t>  </a:t>
            </a:r>
            <a:r>
              <a:rPr kumimoji="1" lang="en-US" altLang="zh-CN" sz="2400" b="1" dirty="0">
                <a:latin typeface="Times New Roman" pitchFamily="18" charset="0"/>
              </a:rPr>
              <a:t>SUB    AX, AX	 ;</a:t>
            </a:r>
            <a:r>
              <a:rPr kumimoji="1" lang="zh-CN" altLang="en-US" sz="2400" b="1" dirty="0">
                <a:latin typeface="Times New Roman" pitchFamily="18" charset="0"/>
              </a:rPr>
              <a:t>清</a:t>
            </a:r>
            <a:r>
              <a:rPr kumimoji="1" lang="en-US" altLang="zh-CN" sz="2400" b="1" dirty="0">
                <a:latin typeface="Times New Roman" pitchFamily="18" charset="0"/>
              </a:rPr>
              <a:t>AX , </a:t>
            </a:r>
            <a:r>
              <a:rPr kumimoji="1" lang="zh-CN" altLang="en-US" sz="2400" b="1" dirty="0">
                <a:latin typeface="Times New Roman" pitchFamily="18" charset="0"/>
              </a:rPr>
              <a:t>清</a:t>
            </a:r>
            <a:r>
              <a:rPr kumimoji="1" lang="en-US" altLang="zh-CN" sz="2400" b="1" dirty="0">
                <a:latin typeface="Times New Roman" pitchFamily="18" charset="0"/>
              </a:rPr>
              <a:t>CF,  2</a:t>
            </a:r>
            <a:r>
              <a:rPr kumimoji="1" lang="zh-CN" altLang="en-US" sz="2400" b="1" dirty="0">
                <a:latin typeface="Times New Roman" pitchFamily="18" charset="0"/>
              </a:rPr>
              <a:t>个字节，</a:t>
            </a:r>
            <a:r>
              <a:rPr kumimoji="1" lang="en-US" altLang="zh-CN" sz="2400" b="1" dirty="0">
                <a:latin typeface="Times New Roman" pitchFamily="18" charset="0"/>
              </a:rPr>
              <a:t>3</a:t>
            </a:r>
            <a:r>
              <a:rPr kumimoji="1" lang="zh-CN" altLang="en-US" sz="2400" b="1" dirty="0">
                <a:latin typeface="Times New Roman" pitchFamily="18" charset="0"/>
              </a:rPr>
              <a:t>个</a:t>
            </a:r>
            <a:r>
              <a:rPr kumimoji="1" lang="en-US" altLang="zh-CN" sz="2400" b="1" dirty="0">
                <a:latin typeface="Times New Roman" pitchFamily="18" charset="0"/>
              </a:rPr>
              <a:t>T</a:t>
            </a:r>
            <a:r>
              <a:rPr kumimoji="1" lang="zh-CN" altLang="en-US" sz="2400" b="1" dirty="0">
                <a:latin typeface="Times New Roman" pitchFamily="18" charset="0"/>
              </a:rPr>
              <a:t>。</a:t>
            </a:r>
          </a:p>
          <a:p>
            <a:pPr eaLnBrk="1" hangingPunct="1"/>
            <a:r>
              <a:rPr kumimoji="1" lang="zh-CN" altLang="en-US" sz="2400" b="1" dirty="0">
                <a:latin typeface="Times New Roman" pitchFamily="18" charset="0"/>
              </a:rPr>
              <a:t>  </a:t>
            </a:r>
            <a:r>
              <a:rPr kumimoji="1" lang="en-US" altLang="zh-CN" sz="2400" b="1" dirty="0">
                <a:latin typeface="Times New Roman" pitchFamily="18" charset="0"/>
              </a:rPr>
              <a:t>MOV   AX , 0         ;</a:t>
            </a:r>
            <a:r>
              <a:rPr kumimoji="1" lang="zh-CN" altLang="en-US" sz="2400" b="1" dirty="0">
                <a:latin typeface="Times New Roman" pitchFamily="18" charset="0"/>
              </a:rPr>
              <a:t>清</a:t>
            </a:r>
            <a:r>
              <a:rPr kumimoji="1" lang="en-US" altLang="zh-CN" sz="2400" b="1" dirty="0">
                <a:latin typeface="Times New Roman" pitchFamily="18" charset="0"/>
              </a:rPr>
              <a:t>AX ,</a:t>
            </a:r>
            <a:r>
              <a:rPr kumimoji="1" lang="zh-CN" altLang="en-US" sz="2400" b="1" dirty="0">
                <a:latin typeface="Times New Roman" pitchFamily="18" charset="0"/>
              </a:rPr>
              <a:t>不影响标志位， </a:t>
            </a:r>
            <a:r>
              <a:rPr kumimoji="1" lang="en-US" altLang="zh-CN" sz="2400" b="1" dirty="0">
                <a:latin typeface="Times New Roman" pitchFamily="18" charset="0"/>
              </a:rPr>
              <a:t>3</a:t>
            </a:r>
            <a:r>
              <a:rPr kumimoji="1" lang="zh-CN" altLang="en-US" sz="2400" b="1" dirty="0">
                <a:latin typeface="Times New Roman" pitchFamily="18" charset="0"/>
              </a:rPr>
              <a:t>个字节，</a:t>
            </a:r>
            <a:r>
              <a:rPr kumimoji="1" lang="en-US" altLang="zh-CN" sz="2400" b="1" dirty="0">
                <a:latin typeface="Times New Roman" pitchFamily="18" charset="0"/>
              </a:rPr>
              <a:t>4</a:t>
            </a:r>
            <a:r>
              <a:rPr kumimoji="1" lang="zh-CN" altLang="en-US" sz="2400" b="1" dirty="0">
                <a:latin typeface="Times New Roman" pitchFamily="18" charset="0"/>
              </a:rPr>
              <a:t>个</a:t>
            </a:r>
            <a:r>
              <a:rPr kumimoji="1" lang="en-US" altLang="zh-CN" sz="2400" b="1" dirty="0">
                <a:latin typeface="Times New Roman" pitchFamily="18" charset="0"/>
              </a:rPr>
              <a:t>T</a:t>
            </a:r>
            <a:r>
              <a:rPr kumimoji="1" lang="zh-CN" altLang="en-US" sz="2400" b="1" dirty="0">
                <a:latin typeface="Times New Roman" pitchFamily="18" charset="0"/>
              </a:rPr>
              <a:t>。</a:t>
            </a:r>
          </a:p>
          <a:p>
            <a:pPr eaLnBrk="1" hangingPunct="1"/>
            <a:endParaRPr kumimoji="1" lang="zh-CN" altLang="en-US" sz="2400" b="1" dirty="0">
              <a:latin typeface="Times New Roman" pitchFamily="18" charset="0"/>
            </a:endParaRPr>
          </a:p>
          <a:p>
            <a:pPr eaLnBrk="1" hangingPunct="1"/>
            <a:r>
              <a:rPr kumimoji="1" lang="zh-CN" altLang="en-US" sz="2400" b="1" dirty="0">
                <a:latin typeface="Times New Roman" pitchFamily="18" charset="0"/>
              </a:rPr>
              <a:t> 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XOR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清“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0”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指令在多字节累加程序中十分有用。</a:t>
            </a:r>
          </a:p>
          <a:p>
            <a:pPr eaLnBrk="1" hangingPunct="1"/>
            <a:endParaRPr kumimoji="1" lang="zh-CN" altLang="en-US" sz="2400" b="1" dirty="0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/>
            <a:r>
              <a:rPr kumimoji="1" lang="zh-CN" altLang="en-US" sz="2400" b="1" dirty="0">
                <a:latin typeface="Times New Roman" pitchFamily="18" charset="0"/>
              </a:rPr>
              <a:t>例</a:t>
            </a:r>
            <a:r>
              <a:rPr kumimoji="1" lang="en-US" altLang="zh-CN" sz="2400" b="1" dirty="0">
                <a:latin typeface="Times New Roman" pitchFamily="18" charset="0"/>
              </a:rPr>
              <a:t>3</a:t>
            </a:r>
            <a:r>
              <a:rPr kumimoji="1" lang="zh-CN" altLang="en-US" sz="2400" b="1" dirty="0">
                <a:latin typeface="Times New Roman" pitchFamily="18" charset="0"/>
              </a:rPr>
              <a:t>：</a:t>
            </a:r>
          </a:p>
          <a:p>
            <a:pPr eaLnBrk="1" hangingPunct="1"/>
            <a:r>
              <a:rPr kumimoji="1" lang="zh-CN" altLang="en-US" sz="2400" b="1" dirty="0">
                <a:latin typeface="Times New Roman" pitchFamily="18" charset="0"/>
              </a:rPr>
              <a:t>        将存放在</a:t>
            </a:r>
            <a:r>
              <a:rPr kumimoji="1" lang="en-US" altLang="zh-CN" sz="2400" b="1" dirty="0">
                <a:latin typeface="Times New Roman" pitchFamily="18" charset="0"/>
              </a:rPr>
              <a:t>TABLE</a:t>
            </a:r>
            <a:r>
              <a:rPr kumimoji="1" lang="zh-CN" altLang="en-US" sz="2400" b="1" dirty="0">
                <a:latin typeface="Times New Roman" pitchFamily="18" charset="0"/>
              </a:rPr>
              <a:t>开始的</a:t>
            </a:r>
            <a:r>
              <a:rPr kumimoji="1" lang="en-US" altLang="zh-CN" sz="2400" b="1" dirty="0">
                <a:latin typeface="Times New Roman" pitchFamily="18" charset="0"/>
              </a:rPr>
              <a:t>100</a:t>
            </a:r>
            <a:r>
              <a:rPr kumimoji="1" lang="zh-CN" altLang="en-US" sz="2400" b="1" dirty="0">
                <a:latin typeface="Times New Roman" pitchFamily="18" charset="0"/>
              </a:rPr>
              <a:t>个字节的</a:t>
            </a:r>
            <a:r>
              <a:rPr kumimoji="1" lang="en-US" altLang="zh-CN" sz="2400" b="1" dirty="0">
                <a:latin typeface="Times New Roman" pitchFamily="18" charset="0"/>
              </a:rPr>
              <a:t>16</a:t>
            </a:r>
            <a:r>
              <a:rPr kumimoji="1" lang="zh-CN" altLang="en-US" sz="2400" b="1" dirty="0">
                <a:latin typeface="Times New Roman" pitchFamily="18" charset="0"/>
              </a:rPr>
              <a:t>进制数进行累加，和存于</a:t>
            </a:r>
            <a:r>
              <a:rPr kumimoji="1" lang="en-US" altLang="zh-CN" sz="2400" b="1" dirty="0">
                <a:latin typeface="Times New Roman" pitchFamily="18" charset="0"/>
              </a:rPr>
              <a:t>SUM+1</a:t>
            </a:r>
            <a:r>
              <a:rPr kumimoji="1" lang="zh-CN" altLang="en-US" sz="2400" b="1" dirty="0">
                <a:latin typeface="Times New Roman" pitchFamily="18" charset="0"/>
              </a:rPr>
              <a:t>、</a:t>
            </a:r>
            <a:r>
              <a:rPr kumimoji="1" lang="en-US" altLang="zh-CN" sz="2400" b="1" dirty="0">
                <a:latin typeface="Times New Roman" pitchFamily="18" charset="0"/>
              </a:rPr>
              <a:t>SUM</a:t>
            </a:r>
            <a:r>
              <a:rPr kumimoji="1" lang="zh-CN" altLang="en-US" sz="2400" b="1" dirty="0">
                <a:latin typeface="Times New Roman" pitchFamily="18" charset="0"/>
              </a:rPr>
              <a:t>单元。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0BB5C4-84D6-481E-B2C2-FECF6A62D8B0}" type="slidenum">
              <a:rPr lang="zh-CN" altLang="en-US">
                <a:solidFill>
                  <a:srgbClr val="000000"/>
                </a:solidFill>
              </a:rPr>
              <a:pPr/>
              <a:t>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54306" name="Rectangle 2"/>
          <p:cNvSpPr>
            <a:spLocks noChangeArrowheads="1"/>
          </p:cNvSpPr>
          <p:nvPr/>
        </p:nvSpPr>
        <p:spPr bwMode="auto">
          <a:xfrm>
            <a:off x="431800" y="404813"/>
            <a:ext cx="10871200" cy="615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、 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ADD(Addition)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加法指令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800" b="1">
              <a:solidFill>
                <a:srgbClr val="000000"/>
              </a:solidFill>
              <a:latin typeface="Times New Roman" pitchFamily="18" charset="0"/>
            </a:endParaRP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指令格式：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ADD  dest ,  src  ;(dest)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(dest)+(src)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Src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：立即数，寄存器，存储器。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</a:t>
            </a: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dest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：寄存器，存储器。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例：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ADD  CL,10			;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寄存器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+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立即数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ADD  DX,SI			;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寄存器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+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寄存器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ADD  AX, MEM		;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寄存器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+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存储器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ADD  DATA[BX], AL	;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存储器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+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寄存器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ADD  BYTE  PTR ALPHA[DI],30H;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存储器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+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立即数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E125EB-D37B-46FA-8D42-D5B5710F196B}" type="slidenum">
              <a:rPr lang="zh-CN" altLang="en-US"/>
              <a:pPr/>
              <a:t>60</a:t>
            </a:fld>
            <a:endParaRPr lang="en-US" altLang="zh-CN"/>
          </a:p>
        </p:txBody>
      </p:sp>
      <p:sp>
        <p:nvSpPr>
          <p:cNvPr id="122883" name="Text Box 2"/>
          <p:cNvSpPr txBox="1">
            <a:spLocks noChangeArrowheads="1"/>
          </p:cNvSpPr>
          <p:nvPr/>
        </p:nvSpPr>
        <p:spPr bwMode="auto">
          <a:xfrm>
            <a:off x="609600" y="533401"/>
            <a:ext cx="54864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400" b="1" dirty="0">
                <a:latin typeface="Times New Roman" pitchFamily="18" charset="0"/>
              </a:rPr>
              <a:t>程序：</a:t>
            </a:r>
          </a:p>
          <a:p>
            <a:pPr eaLnBrk="1" hangingPunct="1"/>
            <a:endParaRPr kumimoji="1" lang="zh-CN" altLang="en-US" sz="2400" b="1" dirty="0">
              <a:latin typeface="Times New Roman" pitchFamily="18" charset="0"/>
            </a:endParaRPr>
          </a:p>
          <a:p>
            <a:pPr eaLnBrk="1" hangingPunct="1"/>
            <a:r>
              <a:rPr kumimoji="1" lang="en-US" altLang="zh-CN" sz="2400" b="1" dirty="0">
                <a:latin typeface="Times New Roman" pitchFamily="18" charset="0"/>
              </a:rPr>
              <a:t>100</a:t>
            </a:r>
            <a:r>
              <a:rPr kumimoji="1" lang="zh-CN" altLang="en-US" sz="2400" b="1" dirty="0">
                <a:latin typeface="Times New Roman" pitchFamily="18" charset="0"/>
              </a:rPr>
              <a:t>个字节的</a:t>
            </a:r>
            <a:r>
              <a:rPr kumimoji="1" lang="en-US" altLang="zh-CN" sz="2400" b="1" dirty="0">
                <a:latin typeface="Times New Roman" pitchFamily="18" charset="0"/>
              </a:rPr>
              <a:t>16</a:t>
            </a:r>
            <a:r>
              <a:rPr kumimoji="1" lang="zh-CN" altLang="en-US" sz="2400" b="1" dirty="0">
                <a:latin typeface="Times New Roman" pitchFamily="18" charset="0"/>
              </a:rPr>
              <a:t>进制数</a:t>
            </a:r>
          </a:p>
          <a:p>
            <a:pPr eaLnBrk="1" hangingPunct="1"/>
            <a:r>
              <a:rPr kumimoji="1" lang="zh-CN" altLang="en-US" sz="2400" b="1" dirty="0">
                <a:latin typeface="Times New Roman" pitchFamily="18" charset="0"/>
              </a:rPr>
              <a:t>进行累加。</a:t>
            </a:r>
            <a:endParaRPr kumimoji="1" lang="zh-CN" altLang="en-US" sz="3200" b="1" dirty="0">
              <a:latin typeface="Times New Roman" pitchFamily="18" charset="0"/>
            </a:endParaRPr>
          </a:p>
          <a:p>
            <a:pPr eaLnBrk="1" hangingPunct="1"/>
            <a:r>
              <a:rPr kumimoji="1" lang="zh-CN" altLang="en-US" sz="2000" b="1" dirty="0">
                <a:latin typeface="Times New Roman" pitchFamily="18" charset="0"/>
              </a:rPr>
              <a:t>  </a:t>
            </a:r>
          </a:p>
          <a:p>
            <a:pPr eaLnBrk="1" hangingPunct="1"/>
            <a:r>
              <a:rPr kumimoji="1" lang="zh-CN" altLang="en-US" sz="2000" b="1" dirty="0">
                <a:latin typeface="Times New Roman" pitchFamily="18" charset="0"/>
              </a:rPr>
              <a:t>	</a:t>
            </a:r>
            <a:r>
              <a:rPr kumimoji="1" lang="en-US" altLang="zh-CN" sz="2000" b="1" dirty="0">
                <a:latin typeface="Times New Roman" pitchFamily="18" charset="0"/>
              </a:rPr>
              <a:t>LEA   BX , TABLE</a:t>
            </a:r>
          </a:p>
          <a:p>
            <a:pPr eaLnBrk="1" hangingPunct="1"/>
            <a:r>
              <a:rPr kumimoji="1" lang="en-US" altLang="zh-CN" sz="2000" b="1" dirty="0">
                <a:latin typeface="Times New Roman" pitchFamily="18" charset="0"/>
              </a:rPr>
              <a:t>	MOV  CL,100</a:t>
            </a:r>
          </a:p>
          <a:p>
            <a:pPr eaLnBrk="1" hangingPunct="1"/>
            <a:r>
              <a:rPr kumimoji="1" lang="en-US" altLang="zh-CN" sz="2000" b="1" dirty="0">
                <a:latin typeface="Times New Roman" pitchFamily="18" charset="0"/>
              </a:rPr>
              <a:t>	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itchFamily="18" charset="0"/>
              </a:rPr>
              <a:t>XOR   AX,AX</a:t>
            </a:r>
          </a:p>
          <a:p>
            <a:pPr eaLnBrk="1" hangingPunct="1"/>
            <a:r>
              <a:rPr kumimoji="1" lang="en-US" altLang="zh-CN" sz="2000" b="1" dirty="0">
                <a:latin typeface="Times New Roman" pitchFamily="18" charset="0"/>
              </a:rPr>
              <a:t>LOOPER:ADD   AL,[BX]</a:t>
            </a:r>
          </a:p>
          <a:p>
            <a:pPr eaLnBrk="1" hangingPunct="1"/>
            <a:r>
              <a:rPr kumimoji="1" lang="en-US" altLang="zh-CN" sz="2000" b="1" dirty="0">
                <a:latin typeface="Times New Roman" pitchFamily="18" charset="0"/>
              </a:rPr>
              <a:t>	JNC   GOON</a:t>
            </a:r>
          </a:p>
          <a:p>
            <a:pPr eaLnBrk="1" hangingPunct="1"/>
            <a:r>
              <a:rPr kumimoji="1" lang="en-US" altLang="zh-CN" sz="2000" b="1" dirty="0">
                <a:latin typeface="Times New Roman" pitchFamily="18" charset="0"/>
              </a:rPr>
              <a:t>	INC    AH</a:t>
            </a:r>
          </a:p>
          <a:p>
            <a:pPr eaLnBrk="1" hangingPunct="1"/>
            <a:r>
              <a:rPr kumimoji="1" lang="en-US" altLang="zh-CN" sz="2000" b="1" dirty="0">
                <a:latin typeface="Times New Roman" pitchFamily="18" charset="0"/>
              </a:rPr>
              <a:t>GOON: INC    BX</a:t>
            </a:r>
          </a:p>
          <a:p>
            <a:pPr eaLnBrk="1" hangingPunct="1"/>
            <a:r>
              <a:rPr kumimoji="1" lang="en-US" altLang="zh-CN" sz="2000" b="1" dirty="0">
                <a:latin typeface="Times New Roman" pitchFamily="18" charset="0"/>
              </a:rPr>
              <a:t>	DEC    CL</a:t>
            </a:r>
          </a:p>
          <a:p>
            <a:pPr eaLnBrk="1" hangingPunct="1"/>
            <a:r>
              <a:rPr kumimoji="1" lang="en-US" altLang="zh-CN" sz="2000" b="1" dirty="0">
                <a:latin typeface="Times New Roman" pitchFamily="18" charset="0"/>
              </a:rPr>
              <a:t>	JNZ     LOOPER</a:t>
            </a:r>
          </a:p>
          <a:p>
            <a:pPr eaLnBrk="1" hangingPunct="1"/>
            <a:r>
              <a:rPr kumimoji="1" lang="en-US" altLang="zh-CN" sz="2000" b="1" dirty="0">
                <a:latin typeface="Times New Roman" pitchFamily="18" charset="0"/>
              </a:rPr>
              <a:t>	MOV   SUM , AX</a:t>
            </a:r>
          </a:p>
          <a:p>
            <a:pPr eaLnBrk="1" hangingPunct="1"/>
            <a:r>
              <a:rPr kumimoji="1" lang="en-US" altLang="zh-CN" sz="2000" b="1" dirty="0">
                <a:latin typeface="Times New Roman" pitchFamily="18" charset="0"/>
              </a:rPr>
              <a:t>	HLT</a:t>
            </a:r>
          </a:p>
        </p:txBody>
      </p:sp>
      <p:sp>
        <p:nvSpPr>
          <p:cNvPr id="122884" name="Text Box 3"/>
          <p:cNvSpPr txBox="1">
            <a:spLocks noChangeArrowheads="1"/>
          </p:cNvSpPr>
          <p:nvPr/>
        </p:nvSpPr>
        <p:spPr bwMode="auto">
          <a:xfrm>
            <a:off x="10972800" y="4572000"/>
            <a:ext cx="914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400" b="1">
                <a:latin typeface="Times New Roman" pitchFamily="18" charset="0"/>
              </a:rPr>
              <a:t>流程图</a:t>
            </a:r>
          </a:p>
        </p:txBody>
      </p:sp>
      <p:graphicFrame>
        <p:nvGraphicFramePr>
          <p:cNvPr id="122885" name="Object 4"/>
          <p:cNvGraphicFramePr>
            <a:graphicFrameLocks noChangeAspect="1"/>
          </p:cNvGraphicFramePr>
          <p:nvPr/>
        </p:nvGraphicFramePr>
        <p:xfrm>
          <a:off x="5283200" y="228600"/>
          <a:ext cx="6400800" cy="6172200"/>
        </p:xfrm>
        <a:graphic>
          <a:graphicData uri="http://schemas.openxmlformats.org/presentationml/2006/ole">
            <p:oleObj spid="_x0000_s13314" name="VISIO" r:id="rId3" imgW="2933700" imgH="5514340" progId="">
              <p:embed/>
            </p:oleObj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73C218-BAE6-46A0-87D7-4D0FB5CB0E7C}" type="slidenum">
              <a:rPr lang="zh-CN" altLang="en-US"/>
              <a:pPr/>
              <a:t>61</a:t>
            </a:fld>
            <a:endParaRPr lang="en-US" altLang="zh-CN"/>
          </a:p>
        </p:txBody>
      </p:sp>
      <p:sp>
        <p:nvSpPr>
          <p:cNvPr id="410626" name="Rectangle 2"/>
          <p:cNvSpPr>
            <a:spLocks noChangeArrowheads="1"/>
          </p:cNvSpPr>
          <p:nvPr/>
        </p:nvSpPr>
        <p:spPr bwMode="auto">
          <a:xfrm>
            <a:off x="508000" y="228600"/>
            <a:ext cx="10871200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、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NOT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Logical  not )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逻辑“非”指令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 dirty="0">
                <a:latin typeface="Times New Roman" pitchFamily="18" charset="0"/>
              </a:rPr>
              <a:t>格式： </a:t>
            </a:r>
            <a:r>
              <a:rPr kumimoji="1" lang="en-US" altLang="zh-CN" sz="2400" b="1" dirty="0">
                <a:latin typeface="Times New Roman" pitchFamily="18" charset="0"/>
              </a:rPr>
              <a:t>NOT  </a:t>
            </a:r>
            <a:r>
              <a:rPr kumimoji="1" lang="en-US" altLang="zh-CN" sz="2400" b="1" dirty="0" err="1">
                <a:latin typeface="Times New Roman" pitchFamily="18" charset="0"/>
              </a:rPr>
              <a:t>dest</a:t>
            </a:r>
            <a:r>
              <a:rPr kumimoji="1" lang="en-US" altLang="zh-CN" sz="2400" b="1" dirty="0">
                <a:latin typeface="Times New Roman" pitchFamily="18" charset="0"/>
              </a:rPr>
              <a:t>   </a:t>
            </a:r>
            <a:r>
              <a:rPr kumimoji="1" lang="zh-CN" altLang="en-US" sz="2400" b="1" dirty="0">
                <a:latin typeface="Times New Roman" pitchFamily="18" charset="0"/>
              </a:rPr>
              <a:t>；</a:t>
            </a:r>
            <a:r>
              <a:rPr kumimoji="1" lang="en-US" altLang="zh-CN" sz="2400" b="1" dirty="0">
                <a:latin typeface="Times New Roman" pitchFamily="18" charset="0"/>
              </a:rPr>
              <a:t>B/W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400" b="1" dirty="0">
                <a:latin typeface="Times New Roman" pitchFamily="18" charset="0"/>
              </a:rPr>
              <a:t>           </a:t>
            </a:r>
            <a:r>
              <a:rPr kumimoji="1" lang="zh-CN" altLang="en-US" sz="2400" b="1" dirty="0">
                <a:latin typeface="Times New Roman" pitchFamily="18" charset="0"/>
              </a:rPr>
              <a:t>指令操作数只有一个</a:t>
            </a:r>
            <a:r>
              <a:rPr kumimoji="1" lang="en-US" altLang="zh-CN" sz="2400" b="1" dirty="0">
                <a:latin typeface="Times New Roman" pitchFamily="18" charset="0"/>
              </a:rPr>
              <a:t>, </a:t>
            </a:r>
            <a:r>
              <a:rPr kumimoji="1" lang="zh-CN" altLang="en-US" sz="2400" b="1" dirty="0">
                <a:latin typeface="Times New Roman" pitchFamily="18" charset="0"/>
              </a:rPr>
              <a:t>指令</a:t>
            </a:r>
            <a:r>
              <a:rPr kumimoji="1" lang="zh-CN" altLang="en-US" sz="2400" b="1" dirty="0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对操作数按位求反</a:t>
            </a:r>
            <a:r>
              <a:rPr kumimoji="1" lang="zh-CN" altLang="en-US" sz="2400" b="1" dirty="0">
                <a:latin typeface="Times New Roman" pitchFamily="18" charset="0"/>
              </a:rPr>
              <a:t>。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 dirty="0">
                <a:latin typeface="Times New Roman" pitchFamily="18" charset="0"/>
              </a:rPr>
              <a:t>执行操作：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 dirty="0">
                <a:latin typeface="Times New Roman" pitchFamily="18" charset="0"/>
              </a:rPr>
              <a:t>               字节求反：（</a:t>
            </a:r>
            <a:r>
              <a:rPr kumimoji="1" lang="en-US" altLang="zh-CN" sz="2400" b="1" dirty="0" err="1">
                <a:latin typeface="Times New Roman" pitchFamily="18" charset="0"/>
              </a:rPr>
              <a:t>dest</a:t>
            </a:r>
            <a:r>
              <a:rPr kumimoji="1" lang="zh-CN" altLang="en-US" sz="2400" b="1" dirty="0">
                <a:latin typeface="Times New Roman" pitchFamily="18" charset="0"/>
              </a:rPr>
              <a:t>）</a:t>
            </a:r>
            <a:r>
              <a:rPr kumimoji="1" lang="zh-CN" altLang="en-US" sz="2400" b="1" dirty="0">
                <a:latin typeface="Times New Roman" pitchFamily="18" charset="0"/>
                <a:sym typeface="Symbol" pitchFamily="18" charset="2"/>
              </a:rPr>
              <a:t></a:t>
            </a:r>
            <a:r>
              <a:rPr kumimoji="1" lang="en-US" altLang="zh-CN" sz="2400" b="1" dirty="0">
                <a:latin typeface="Times New Roman" pitchFamily="18" charset="0"/>
              </a:rPr>
              <a:t>0FFH -</a:t>
            </a:r>
            <a:r>
              <a:rPr kumimoji="1" lang="zh-CN" altLang="en-US" sz="2400" b="1" dirty="0">
                <a:latin typeface="Times New Roman" pitchFamily="18" charset="0"/>
              </a:rPr>
              <a:t>（</a:t>
            </a:r>
            <a:r>
              <a:rPr kumimoji="1" lang="en-US" altLang="zh-CN" sz="2400" b="1" dirty="0" err="1">
                <a:latin typeface="Times New Roman" pitchFamily="18" charset="0"/>
              </a:rPr>
              <a:t>dest</a:t>
            </a:r>
            <a:r>
              <a:rPr kumimoji="1" lang="zh-CN" altLang="en-US" sz="2400" b="1" dirty="0">
                <a:latin typeface="Times New Roman" pitchFamily="18" charset="0"/>
              </a:rPr>
              <a:t>）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 dirty="0">
                <a:latin typeface="Times New Roman" pitchFamily="18" charset="0"/>
              </a:rPr>
              <a:t>	       字求反： （</a:t>
            </a:r>
            <a:r>
              <a:rPr kumimoji="1" lang="en-US" altLang="zh-CN" sz="2400" b="1" dirty="0" err="1">
                <a:latin typeface="Times New Roman" pitchFamily="18" charset="0"/>
              </a:rPr>
              <a:t>dest</a:t>
            </a:r>
            <a:r>
              <a:rPr kumimoji="1" lang="en-US" altLang="zh-CN" sz="2400" b="1" dirty="0">
                <a:latin typeface="Times New Roman" pitchFamily="18" charset="0"/>
              </a:rPr>
              <a:t> </a:t>
            </a:r>
            <a:r>
              <a:rPr kumimoji="1" lang="zh-CN" altLang="en-US" sz="2400" b="1" dirty="0">
                <a:latin typeface="Times New Roman" pitchFamily="18" charset="0"/>
              </a:rPr>
              <a:t>）</a:t>
            </a:r>
            <a:r>
              <a:rPr kumimoji="1" lang="en-US" altLang="zh-CN" sz="2400" b="1" dirty="0">
                <a:latin typeface="Times New Roman" pitchFamily="18" charset="0"/>
              </a:rPr>
              <a:t> </a:t>
            </a:r>
            <a:r>
              <a:rPr kumimoji="1" lang="en-US" altLang="zh-CN" sz="2400" b="1" dirty="0">
                <a:latin typeface="Times New Roman" pitchFamily="18" charset="0"/>
                <a:sym typeface="Symbol" pitchFamily="18" charset="2"/>
              </a:rPr>
              <a:t></a:t>
            </a:r>
            <a:r>
              <a:rPr kumimoji="1" lang="en-US" altLang="zh-CN" sz="2400" b="1" dirty="0">
                <a:latin typeface="Times New Roman" pitchFamily="18" charset="0"/>
              </a:rPr>
              <a:t> 0FFFFH -</a:t>
            </a:r>
            <a:r>
              <a:rPr kumimoji="1" lang="zh-CN" altLang="en-US" sz="2400" b="1" dirty="0">
                <a:latin typeface="Times New Roman" pitchFamily="18" charset="0"/>
              </a:rPr>
              <a:t>（</a:t>
            </a:r>
            <a:r>
              <a:rPr kumimoji="1" lang="en-US" altLang="zh-CN" sz="2400" b="1" dirty="0" err="1">
                <a:latin typeface="Times New Roman" pitchFamily="18" charset="0"/>
              </a:rPr>
              <a:t>dest</a:t>
            </a:r>
            <a:r>
              <a:rPr kumimoji="1" lang="zh-CN" altLang="en-US" sz="2400" b="1" dirty="0">
                <a:latin typeface="Times New Roman" pitchFamily="18" charset="0"/>
              </a:rPr>
              <a:t>）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 dirty="0">
                <a:latin typeface="Times New Roman" pitchFamily="18" charset="0"/>
              </a:rPr>
              <a:t> 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源操作数：寄存器、存储器。不能是立即数。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 dirty="0">
                <a:latin typeface="Times New Roman" pitchFamily="18" charset="0"/>
              </a:rPr>
              <a:t> 影响标志位：对标志位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无影响</a:t>
            </a:r>
            <a:r>
              <a:rPr kumimoji="1" lang="zh-CN" altLang="en-US" sz="2400" b="1" dirty="0">
                <a:latin typeface="Times New Roman" pitchFamily="18" charset="0"/>
              </a:rPr>
              <a:t>。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 dirty="0">
                <a:latin typeface="Times New Roman" pitchFamily="18" charset="0"/>
              </a:rPr>
              <a:t>操作类型举例： </a:t>
            </a:r>
            <a:r>
              <a:rPr kumimoji="1" lang="en-US" altLang="zh-CN" sz="2000" b="1" dirty="0">
                <a:latin typeface="Times New Roman" pitchFamily="18" charset="0"/>
              </a:rPr>
              <a:t>NOT  AH			</a:t>
            </a:r>
            <a:r>
              <a:rPr kumimoji="1" lang="zh-CN" altLang="en-US" sz="2000" b="1" dirty="0">
                <a:latin typeface="Times New Roman" pitchFamily="18" charset="0"/>
              </a:rPr>
              <a:t>； </a:t>
            </a:r>
            <a:r>
              <a:rPr kumimoji="1" lang="en-US" altLang="zh-CN" sz="2000" b="1" dirty="0">
                <a:latin typeface="Times New Roman" pitchFamily="18" charset="0"/>
              </a:rPr>
              <a:t>8</a:t>
            </a:r>
            <a:r>
              <a:rPr kumimoji="1" lang="zh-CN" altLang="en-US" sz="2000" b="1" dirty="0">
                <a:latin typeface="Times New Roman" pitchFamily="18" charset="0"/>
              </a:rPr>
              <a:t>位寄存器求反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000" b="1" dirty="0">
                <a:latin typeface="Times New Roman" pitchFamily="18" charset="0"/>
              </a:rPr>
              <a:t>		      </a:t>
            </a:r>
            <a:r>
              <a:rPr kumimoji="1" lang="en-US" altLang="zh-CN" sz="2000" b="1" dirty="0">
                <a:latin typeface="Times New Roman" pitchFamily="18" charset="0"/>
              </a:rPr>
              <a:t>NOT   CX			</a:t>
            </a:r>
            <a:r>
              <a:rPr kumimoji="1" lang="zh-CN" altLang="en-US" sz="2000" b="1" dirty="0">
                <a:latin typeface="Times New Roman" pitchFamily="18" charset="0"/>
              </a:rPr>
              <a:t>；</a:t>
            </a:r>
            <a:r>
              <a:rPr kumimoji="1" lang="en-US" altLang="zh-CN" sz="2000" b="1" dirty="0">
                <a:latin typeface="Times New Roman" pitchFamily="18" charset="0"/>
              </a:rPr>
              <a:t>16</a:t>
            </a:r>
            <a:r>
              <a:rPr kumimoji="1" lang="zh-CN" altLang="en-US" sz="2000" b="1" dirty="0">
                <a:latin typeface="Times New Roman" pitchFamily="18" charset="0"/>
              </a:rPr>
              <a:t>位寄存器求反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000" b="1" dirty="0">
                <a:latin typeface="Times New Roman" pitchFamily="18" charset="0"/>
              </a:rPr>
              <a:t>		      </a:t>
            </a:r>
            <a:r>
              <a:rPr kumimoji="1" lang="en-US" altLang="zh-CN" sz="2000" b="1" dirty="0">
                <a:latin typeface="Times New Roman" pitchFamily="18" charset="0"/>
              </a:rPr>
              <a:t>NOT   BYTE  PTR  [BP]	</a:t>
            </a:r>
            <a:r>
              <a:rPr kumimoji="1" lang="zh-CN" altLang="en-US" sz="2000" b="1" dirty="0">
                <a:latin typeface="Times New Roman" pitchFamily="18" charset="0"/>
              </a:rPr>
              <a:t>；</a:t>
            </a:r>
            <a:r>
              <a:rPr kumimoji="1" lang="en-US" altLang="zh-CN" sz="2000" b="1" dirty="0">
                <a:latin typeface="Times New Roman" pitchFamily="18" charset="0"/>
              </a:rPr>
              <a:t>8</a:t>
            </a:r>
            <a:r>
              <a:rPr kumimoji="1" lang="zh-CN" altLang="en-US" sz="2000" b="1" dirty="0">
                <a:latin typeface="Times New Roman" pitchFamily="18" charset="0"/>
              </a:rPr>
              <a:t>位存储器求反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000" b="1" dirty="0">
                <a:latin typeface="Times New Roman" pitchFamily="18" charset="0"/>
              </a:rPr>
              <a:t>		      </a:t>
            </a:r>
            <a:r>
              <a:rPr kumimoji="1" lang="en-US" altLang="zh-CN" sz="2000" b="1" dirty="0">
                <a:latin typeface="Times New Roman" pitchFamily="18" charset="0"/>
              </a:rPr>
              <a:t>NOT  WORD  PTR  COUNT  </a:t>
            </a:r>
            <a:r>
              <a:rPr kumimoji="1" lang="zh-CN" altLang="en-US" sz="2000" b="1" dirty="0">
                <a:latin typeface="Times New Roman" pitchFamily="18" charset="0"/>
              </a:rPr>
              <a:t>；</a:t>
            </a:r>
            <a:r>
              <a:rPr kumimoji="1" lang="en-US" altLang="zh-CN" sz="2000" b="1" dirty="0">
                <a:latin typeface="Times New Roman" pitchFamily="18" charset="0"/>
              </a:rPr>
              <a:t>16</a:t>
            </a:r>
            <a:r>
              <a:rPr kumimoji="1" lang="zh-CN" altLang="en-US" sz="2000" b="1" dirty="0">
                <a:latin typeface="Times New Roman" pitchFamily="18" charset="0"/>
              </a:rPr>
              <a:t>位存储器求反</a:t>
            </a:r>
          </a:p>
          <a:p>
            <a:pPr eaLnBrk="1" hangingPunct="1">
              <a:spcBef>
                <a:spcPct val="50000"/>
              </a:spcBef>
              <a:defRPr/>
            </a:pPr>
            <a:endParaRPr kumimoji="1" lang="zh-CN" altLang="en-US" sz="2000" b="1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AE6240-7A96-4727-8306-4BBCEFBC3385}" type="slidenum">
              <a:rPr lang="zh-CN" altLang="en-US"/>
              <a:pPr/>
              <a:t>62</a:t>
            </a:fld>
            <a:endParaRPr lang="en-US" altLang="zh-CN"/>
          </a:p>
        </p:txBody>
      </p:sp>
      <p:sp>
        <p:nvSpPr>
          <p:cNvPr id="411650" name="Rectangle 2"/>
          <p:cNvSpPr>
            <a:spLocks noChangeArrowheads="1"/>
          </p:cNvSpPr>
          <p:nvPr/>
        </p:nvSpPr>
        <p:spPr bwMode="auto">
          <a:xfrm>
            <a:off x="508000" y="304800"/>
            <a:ext cx="11176000" cy="5770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b="1">
                <a:latin typeface="Times New Roman" pitchFamily="18" charset="0"/>
              </a:rPr>
              <a:t>综合举例：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b="1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kumimoji="1" lang="zh-CN" altLang="en-US" b="1">
                <a:solidFill>
                  <a:srgbClr val="FF0000"/>
                </a:solidFill>
                <a:latin typeface="Times New Roman" pitchFamily="18" charset="0"/>
              </a:rPr>
              <a:t>．使某些位置“</a:t>
            </a:r>
            <a:r>
              <a:rPr kumimoji="1" lang="en-US" altLang="zh-CN" b="1">
                <a:solidFill>
                  <a:srgbClr val="FF0000"/>
                </a:solidFill>
                <a:latin typeface="Times New Roman" pitchFamily="18" charset="0"/>
              </a:rPr>
              <a:t>0”</a:t>
            </a:r>
            <a:r>
              <a:rPr kumimoji="1" lang="zh-CN" altLang="en-US" b="1">
                <a:solidFill>
                  <a:srgbClr val="FF0000"/>
                </a:solidFill>
                <a:latin typeface="Times New Roman" pitchFamily="18" charset="0"/>
              </a:rPr>
              <a:t>。</a:t>
            </a:r>
            <a:r>
              <a:rPr kumimoji="1" lang="zh-CN" altLang="en-US" b="1">
                <a:latin typeface="Times New Roman" pitchFamily="18" charset="0"/>
              </a:rPr>
              <a:t>   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b="1">
                <a:latin typeface="Times New Roman" pitchFamily="18" charset="0"/>
              </a:rPr>
              <a:t>  	        </a:t>
            </a:r>
            <a:r>
              <a:rPr kumimoji="1" lang="en-US" altLang="zh-CN" b="1">
                <a:latin typeface="Times New Roman" pitchFamily="18" charset="0"/>
              </a:rPr>
              <a:t>IN  AL</a:t>
            </a:r>
            <a:r>
              <a:rPr kumimoji="1" lang="zh-CN" altLang="en-US" b="1">
                <a:latin typeface="Times New Roman" pitchFamily="18" charset="0"/>
              </a:rPr>
              <a:t>，</a:t>
            </a:r>
            <a:r>
              <a:rPr kumimoji="1" lang="en-US" altLang="zh-CN" b="1">
                <a:latin typeface="Times New Roman" pitchFamily="18" charset="0"/>
              </a:rPr>
              <a:t>61H</a:t>
            </a:r>
            <a:r>
              <a:rPr kumimoji="1" lang="zh-CN" altLang="en-US" b="1">
                <a:latin typeface="Times New Roman" pitchFamily="18" charset="0"/>
              </a:rPr>
              <a:t>；（</a:t>
            </a:r>
            <a:r>
              <a:rPr kumimoji="1" lang="en-US" altLang="zh-CN" b="1">
                <a:latin typeface="Times New Roman" pitchFamily="18" charset="0"/>
              </a:rPr>
              <a:t>AL</a:t>
            </a:r>
            <a:r>
              <a:rPr kumimoji="1" lang="zh-CN" altLang="en-US" b="1">
                <a:latin typeface="Times New Roman" pitchFamily="18" charset="0"/>
              </a:rPr>
              <a:t>）</a:t>
            </a:r>
            <a:r>
              <a:rPr kumimoji="1" lang="en-US" altLang="zh-CN" b="1">
                <a:latin typeface="Times New Roman" pitchFamily="18" charset="0"/>
              </a:rPr>
              <a:t>=×××× ×× × ×B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b="1">
                <a:latin typeface="Times New Roman" pitchFamily="18" charset="0"/>
              </a:rPr>
              <a:t>		        ↑</a:t>
            </a:r>
            <a:r>
              <a:rPr kumimoji="1" lang="zh-CN" altLang="en-US" b="1">
                <a:latin typeface="Times New Roman" pitchFamily="18" charset="0"/>
              </a:rPr>
              <a:t>设备控制寄存器  	              </a:t>
            </a:r>
            <a:r>
              <a:rPr kumimoji="1" lang="en-US" altLang="zh-CN" b="1">
                <a:latin typeface="Times New Roman" pitchFamily="18" charset="0"/>
              </a:rPr>
              <a:t>↑</a:t>
            </a:r>
            <a:r>
              <a:rPr kumimoji="1" lang="zh-CN" altLang="en-US" b="1">
                <a:latin typeface="Times New Roman" pitchFamily="18" charset="0"/>
              </a:rPr>
              <a:t>想使此位为</a:t>
            </a:r>
            <a:r>
              <a:rPr kumimoji="1" lang="en-US" altLang="zh-CN" b="1">
                <a:latin typeface="Times New Roman" pitchFamily="18" charset="0"/>
              </a:rPr>
              <a:t>0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b="1">
                <a:latin typeface="Times New Roman" pitchFamily="18" charset="0"/>
              </a:rPr>
              <a:t>执行指令：    </a:t>
            </a:r>
            <a:r>
              <a:rPr kumimoji="1" lang="en-US" altLang="zh-CN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AND  AL</a:t>
            </a:r>
            <a:r>
              <a:rPr kumimoji="1" lang="zh-CN" altLang="en-US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kumimoji="1" lang="en-US" altLang="zh-CN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0FDH</a:t>
            </a:r>
            <a:r>
              <a:rPr kumimoji="1" lang="en-US" altLang="zh-CN" b="1">
                <a:latin typeface="Times New Roman" pitchFamily="18" charset="0"/>
              </a:rPr>
              <a:t>   </a:t>
            </a:r>
            <a:r>
              <a:rPr kumimoji="1" lang="zh-CN" altLang="en-US" b="1">
                <a:latin typeface="Times New Roman" pitchFamily="18" charset="0"/>
              </a:rPr>
              <a:t>即可。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b="1">
                <a:solidFill>
                  <a:srgbClr val="FF0000"/>
                </a:solidFill>
                <a:latin typeface="Times New Roman" pitchFamily="18" charset="0"/>
              </a:rPr>
              <a:t>2.     </a:t>
            </a:r>
            <a:r>
              <a:rPr kumimoji="1" lang="zh-CN" altLang="en-US" b="1">
                <a:solidFill>
                  <a:srgbClr val="FF0000"/>
                </a:solidFill>
                <a:latin typeface="Times New Roman" pitchFamily="18" charset="0"/>
              </a:rPr>
              <a:t>使某些位置“</a:t>
            </a:r>
            <a:r>
              <a:rPr kumimoji="1" lang="en-US" altLang="zh-CN" b="1">
                <a:solidFill>
                  <a:srgbClr val="FF0000"/>
                </a:solidFill>
                <a:latin typeface="Times New Roman" pitchFamily="18" charset="0"/>
              </a:rPr>
              <a:t>1”</a:t>
            </a:r>
            <a:r>
              <a:rPr kumimoji="1" lang="zh-CN" altLang="en-US" b="1">
                <a:solidFill>
                  <a:srgbClr val="FF0000"/>
                </a:solidFill>
                <a:latin typeface="Times New Roman" pitchFamily="18" charset="0"/>
              </a:rPr>
              <a:t>。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b="1">
                <a:latin typeface="Times New Roman" pitchFamily="18" charset="0"/>
              </a:rPr>
              <a:t>        		</a:t>
            </a:r>
            <a:r>
              <a:rPr kumimoji="1" lang="en-US" altLang="zh-CN" b="1">
                <a:latin typeface="Times New Roman" pitchFamily="18" charset="0"/>
              </a:rPr>
              <a:t>IN AL</a:t>
            </a:r>
            <a:r>
              <a:rPr kumimoji="1" lang="zh-CN" altLang="en-US" b="1">
                <a:latin typeface="Times New Roman" pitchFamily="18" charset="0"/>
              </a:rPr>
              <a:t>，</a:t>
            </a:r>
            <a:r>
              <a:rPr kumimoji="1" lang="en-US" altLang="zh-CN" b="1">
                <a:latin typeface="Times New Roman" pitchFamily="18" charset="0"/>
              </a:rPr>
              <a:t>61H</a:t>
            </a:r>
            <a:r>
              <a:rPr kumimoji="1" lang="zh-CN" altLang="en-US" b="1">
                <a:latin typeface="Times New Roman" pitchFamily="18" charset="0"/>
              </a:rPr>
              <a:t>；（</a:t>
            </a:r>
            <a:r>
              <a:rPr kumimoji="1" lang="en-US" altLang="zh-CN" b="1">
                <a:latin typeface="Times New Roman" pitchFamily="18" charset="0"/>
              </a:rPr>
              <a:t>AL</a:t>
            </a:r>
            <a:r>
              <a:rPr kumimoji="1" lang="zh-CN" altLang="en-US" b="1">
                <a:latin typeface="Times New Roman" pitchFamily="18" charset="0"/>
              </a:rPr>
              <a:t>）</a:t>
            </a:r>
            <a:r>
              <a:rPr kumimoji="1" lang="en-US" altLang="zh-CN" b="1">
                <a:latin typeface="Times New Roman" pitchFamily="18" charset="0"/>
              </a:rPr>
              <a:t>=×××× ××××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b="1">
                <a:latin typeface="Times New Roman" pitchFamily="18" charset="0"/>
              </a:rPr>
              <a:t> </a:t>
            </a:r>
            <a:r>
              <a:rPr kumimoji="1" lang="zh-CN" altLang="en-US" b="1">
                <a:latin typeface="Times New Roman" pitchFamily="18" charset="0"/>
              </a:rPr>
              <a:t>执行指令：           </a:t>
            </a:r>
            <a:r>
              <a:rPr kumimoji="1" lang="en-US" altLang="zh-CN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OR AL</a:t>
            </a:r>
            <a:r>
              <a:rPr kumimoji="1" lang="zh-CN" altLang="en-US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kumimoji="1" lang="en-US" altLang="zh-CN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02</a:t>
            </a:r>
            <a:r>
              <a:rPr kumimoji="1" lang="en-US" altLang="zh-CN" b="1">
                <a:latin typeface="Times New Roman" pitchFamily="18" charset="0"/>
              </a:rPr>
              <a:t>                                               ↑</a:t>
            </a:r>
            <a:r>
              <a:rPr kumimoji="1" lang="zh-CN" altLang="en-US" b="1">
                <a:latin typeface="Times New Roman" pitchFamily="18" charset="0"/>
              </a:rPr>
              <a:t>想使此位为“</a:t>
            </a:r>
            <a:r>
              <a:rPr kumimoji="1" lang="en-US" altLang="zh-CN" b="1">
                <a:latin typeface="Times New Roman" pitchFamily="18" charset="0"/>
              </a:rPr>
              <a:t>1”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b="1">
                <a:solidFill>
                  <a:srgbClr val="FF0000"/>
                </a:solidFill>
                <a:latin typeface="Times New Roman" pitchFamily="18" charset="0"/>
              </a:rPr>
              <a:t>3.    </a:t>
            </a:r>
            <a:r>
              <a:rPr kumimoji="1" lang="zh-CN" altLang="en-US" b="1">
                <a:solidFill>
                  <a:srgbClr val="FF0000"/>
                </a:solidFill>
                <a:latin typeface="Times New Roman" pitchFamily="18" charset="0"/>
              </a:rPr>
              <a:t>使某些位求反：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b="1">
                <a:latin typeface="Times New Roman" pitchFamily="18" charset="0"/>
              </a:rPr>
              <a:t>		</a:t>
            </a:r>
            <a:r>
              <a:rPr kumimoji="1" lang="en-US" altLang="zh-CN" b="1">
                <a:latin typeface="Times New Roman" pitchFamily="18" charset="0"/>
              </a:rPr>
              <a:t>IN AL</a:t>
            </a:r>
            <a:r>
              <a:rPr kumimoji="1" lang="zh-CN" altLang="en-US" b="1">
                <a:latin typeface="Times New Roman" pitchFamily="18" charset="0"/>
              </a:rPr>
              <a:t>，</a:t>
            </a:r>
            <a:r>
              <a:rPr kumimoji="1" lang="en-US" altLang="zh-CN" b="1">
                <a:latin typeface="Times New Roman" pitchFamily="18" charset="0"/>
              </a:rPr>
              <a:t>61H    </a:t>
            </a:r>
            <a:r>
              <a:rPr kumimoji="1" lang="zh-CN" altLang="en-US" b="1">
                <a:latin typeface="Times New Roman" pitchFamily="18" charset="0"/>
              </a:rPr>
              <a:t>；（</a:t>
            </a:r>
            <a:r>
              <a:rPr kumimoji="1" lang="en-US" altLang="zh-CN" b="1">
                <a:latin typeface="Times New Roman" pitchFamily="18" charset="0"/>
              </a:rPr>
              <a:t>AL</a:t>
            </a:r>
            <a:r>
              <a:rPr kumimoji="1" lang="zh-CN" altLang="en-US" b="1">
                <a:latin typeface="Times New Roman" pitchFamily="18" charset="0"/>
              </a:rPr>
              <a:t>）</a:t>
            </a:r>
            <a:r>
              <a:rPr kumimoji="1" lang="en-US" altLang="zh-CN" b="1">
                <a:latin typeface="Times New Roman" pitchFamily="18" charset="0"/>
              </a:rPr>
              <a:t>=      ×  ×  ×  ×  × × 0  ×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b="1">
                <a:latin typeface="Times New Roman" pitchFamily="18" charset="0"/>
              </a:rPr>
              <a:t>	                </a:t>
            </a:r>
            <a:r>
              <a:rPr kumimoji="1" lang="en-US" altLang="zh-CN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XOR AL</a:t>
            </a:r>
            <a:r>
              <a:rPr kumimoji="1" lang="zh-CN" altLang="en-US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kumimoji="1" lang="en-US" altLang="zh-CN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02H</a:t>
            </a:r>
            <a:r>
              <a:rPr kumimoji="1" lang="en-US" altLang="zh-CN" b="1">
                <a:latin typeface="Times New Roman" pitchFamily="18" charset="0"/>
              </a:rPr>
              <a:t>            ⊕          0     0    0    0    0   0  1   0  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b="1">
                <a:latin typeface="Times New Roman" pitchFamily="18" charset="0"/>
              </a:rPr>
              <a:t>                      												    ×  × ×  ×  × ×  1  × 					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b="1">
                <a:solidFill>
                  <a:srgbClr val="FF0000"/>
                </a:solidFill>
                <a:latin typeface="Times New Roman" pitchFamily="18" charset="0"/>
              </a:rPr>
              <a:t>4.    </a:t>
            </a:r>
            <a:r>
              <a:rPr kumimoji="1" lang="zh-CN" altLang="en-US" b="1">
                <a:solidFill>
                  <a:srgbClr val="FF0000"/>
                </a:solidFill>
                <a:latin typeface="Times New Roman" pitchFamily="18" charset="0"/>
              </a:rPr>
              <a:t>测试某些位（测奇偶性）：测试 “奇”“偶”性。</a:t>
            </a:r>
            <a:r>
              <a:rPr kumimoji="1" lang="zh-CN" altLang="en-US" b="1">
                <a:latin typeface="Times New Roman" pitchFamily="18" charset="0"/>
              </a:rPr>
              <a:t>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b="1">
                <a:latin typeface="Times New Roman" pitchFamily="18" charset="0"/>
              </a:rPr>
              <a:t>        见</a:t>
            </a:r>
            <a:r>
              <a:rPr kumimoji="1" lang="en-US" altLang="zh-CN" b="1">
                <a:latin typeface="Times New Roman" pitchFamily="18" charset="0"/>
              </a:rPr>
              <a:t>TEST</a:t>
            </a:r>
            <a:r>
              <a:rPr kumimoji="1" lang="zh-CN" altLang="en-US" b="1">
                <a:latin typeface="Times New Roman" pitchFamily="18" charset="0"/>
              </a:rPr>
              <a:t>指令的用途例子。</a:t>
            </a:r>
          </a:p>
        </p:txBody>
      </p:sp>
      <p:sp>
        <p:nvSpPr>
          <p:cNvPr id="124932" name="Line 3"/>
          <p:cNvSpPr>
            <a:spLocks noChangeShapeType="1"/>
          </p:cNvSpPr>
          <p:nvPr/>
        </p:nvSpPr>
        <p:spPr bwMode="auto">
          <a:xfrm>
            <a:off x="5791200" y="4953000"/>
            <a:ext cx="477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3C9D1-35F2-484D-8725-5EEFED127823}" type="slidenum">
              <a:rPr lang="zh-CN" altLang="en-US"/>
              <a:pPr/>
              <a:t>63</a:t>
            </a:fld>
            <a:endParaRPr lang="en-US" altLang="zh-CN"/>
          </a:p>
        </p:txBody>
      </p:sp>
      <p:sp>
        <p:nvSpPr>
          <p:cNvPr id="412674" name="Rectangle 2"/>
          <p:cNvSpPr>
            <a:spLocks noChangeArrowheads="1"/>
          </p:cNvSpPr>
          <p:nvPr/>
        </p:nvSpPr>
        <p:spPr bwMode="auto">
          <a:xfrm>
            <a:off x="914400" y="609600"/>
            <a:ext cx="10464800" cy="393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逻辑指令应用小结：</a:t>
            </a:r>
          </a:p>
          <a:p>
            <a:pPr eaLnBrk="1" hangingPunct="1">
              <a:spcBef>
                <a:spcPct val="50000"/>
              </a:spcBef>
              <a:defRPr/>
            </a:pPr>
            <a:endParaRPr kumimoji="1" lang="zh-CN" altLang="en-US" sz="2800" b="1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</a:rPr>
              <a:t>（</a:t>
            </a:r>
            <a:r>
              <a:rPr kumimoji="1" lang="en-US" altLang="zh-CN" sz="2400" b="1">
                <a:latin typeface="Times New Roman" pitchFamily="18" charset="0"/>
              </a:rPr>
              <a:t>1</a:t>
            </a:r>
            <a:r>
              <a:rPr kumimoji="1" lang="zh-CN" altLang="en-US" sz="2400" b="1">
                <a:latin typeface="Times New Roman" pitchFamily="18" charset="0"/>
              </a:rPr>
              <a:t>）</a:t>
            </a:r>
            <a:r>
              <a:rPr kumimoji="1" lang="en-US" altLang="zh-CN" sz="2400" b="1">
                <a:latin typeface="Times New Roman" pitchFamily="18" charset="0"/>
              </a:rPr>
              <a:t>AND</a:t>
            </a:r>
            <a:r>
              <a:rPr kumimoji="1" lang="zh-CN" altLang="en-US" sz="2400" b="1">
                <a:latin typeface="Times New Roman" pitchFamily="18" charset="0"/>
              </a:rPr>
              <a:t>指令用来对指令的指定位清“</a:t>
            </a:r>
            <a:r>
              <a:rPr kumimoji="1" lang="en-US" altLang="zh-CN" sz="2400" b="1">
                <a:latin typeface="Times New Roman" pitchFamily="18" charset="0"/>
              </a:rPr>
              <a:t>0”</a:t>
            </a:r>
            <a:r>
              <a:rPr kumimoji="1" lang="zh-CN" altLang="en-US" sz="2400" b="1">
                <a:latin typeface="Times New Roman" pitchFamily="18" charset="0"/>
              </a:rPr>
              <a:t>。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</a:rPr>
              <a:t>（</a:t>
            </a:r>
            <a:r>
              <a:rPr kumimoji="1" lang="en-US" altLang="zh-CN" sz="2400" b="1">
                <a:latin typeface="Times New Roman" pitchFamily="18" charset="0"/>
              </a:rPr>
              <a:t>2</a:t>
            </a:r>
            <a:r>
              <a:rPr kumimoji="1" lang="zh-CN" altLang="en-US" sz="2400" b="1">
                <a:latin typeface="Times New Roman" pitchFamily="18" charset="0"/>
              </a:rPr>
              <a:t>）</a:t>
            </a:r>
            <a:r>
              <a:rPr kumimoji="1" lang="en-US" altLang="zh-CN" sz="2400" b="1">
                <a:latin typeface="Times New Roman" pitchFamily="18" charset="0"/>
              </a:rPr>
              <a:t>OR</a:t>
            </a:r>
            <a:r>
              <a:rPr kumimoji="1" lang="zh-CN" altLang="en-US" sz="2400" b="1">
                <a:latin typeface="Times New Roman" pitchFamily="18" charset="0"/>
              </a:rPr>
              <a:t>指令常用来对某些位置</a:t>
            </a:r>
            <a:r>
              <a:rPr kumimoji="1" lang="en-US" altLang="zh-CN" sz="2400" b="1">
                <a:latin typeface="Times New Roman" pitchFamily="18" charset="0"/>
              </a:rPr>
              <a:t>1</a:t>
            </a:r>
            <a:r>
              <a:rPr kumimoji="1" lang="zh-CN" altLang="en-US" sz="2400" b="1">
                <a:latin typeface="Times New Roman" pitchFamily="18" charset="0"/>
              </a:rPr>
              <a:t>。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</a:rPr>
              <a:t>（</a:t>
            </a:r>
            <a:r>
              <a:rPr kumimoji="1" lang="en-US" altLang="zh-CN" sz="2400" b="1">
                <a:latin typeface="Times New Roman" pitchFamily="18" charset="0"/>
              </a:rPr>
              <a:t>3</a:t>
            </a:r>
            <a:r>
              <a:rPr kumimoji="1" lang="zh-CN" altLang="en-US" sz="2400" b="1">
                <a:latin typeface="Times New Roman" pitchFamily="18" charset="0"/>
              </a:rPr>
              <a:t>）</a:t>
            </a:r>
            <a:r>
              <a:rPr kumimoji="1" lang="en-US" altLang="zh-CN" sz="2400" b="1">
                <a:latin typeface="Times New Roman" pitchFamily="18" charset="0"/>
              </a:rPr>
              <a:t>XOR</a:t>
            </a:r>
            <a:r>
              <a:rPr kumimoji="1" lang="zh-CN" altLang="en-US" sz="2400" b="1">
                <a:latin typeface="Times New Roman" pitchFamily="18" charset="0"/>
              </a:rPr>
              <a:t>指令用在程序开头，使某个寄存器清“</a:t>
            </a:r>
            <a:r>
              <a:rPr kumimoji="1" lang="en-US" altLang="zh-CN" sz="2400" b="1">
                <a:latin typeface="Times New Roman" pitchFamily="18" charset="0"/>
              </a:rPr>
              <a:t>0”</a:t>
            </a:r>
            <a:r>
              <a:rPr kumimoji="1" lang="zh-CN" altLang="en-US" sz="2400" b="1">
                <a:latin typeface="Times New Roman" pitchFamily="18" charset="0"/>
              </a:rPr>
              <a:t>。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</a:rPr>
              <a:t>（</a:t>
            </a:r>
            <a:r>
              <a:rPr kumimoji="1" lang="en-US" altLang="zh-CN" sz="2400" b="1">
                <a:latin typeface="Times New Roman" pitchFamily="18" charset="0"/>
              </a:rPr>
              <a:t>4</a:t>
            </a:r>
            <a:r>
              <a:rPr kumimoji="1" lang="zh-CN" altLang="en-US" sz="2400" b="1">
                <a:latin typeface="Times New Roman" pitchFamily="18" charset="0"/>
              </a:rPr>
              <a:t>）</a:t>
            </a:r>
            <a:r>
              <a:rPr kumimoji="1" lang="en-US" altLang="zh-CN" sz="2400" b="1">
                <a:latin typeface="Times New Roman" pitchFamily="18" charset="0"/>
              </a:rPr>
              <a:t>NOT</a:t>
            </a:r>
            <a:r>
              <a:rPr kumimoji="1" lang="zh-CN" altLang="en-US" sz="2400" b="1">
                <a:latin typeface="Times New Roman" pitchFamily="18" charset="0"/>
              </a:rPr>
              <a:t>指令对某个数据取反，</a:t>
            </a:r>
            <a:r>
              <a:rPr kumimoji="1" lang="en-US" altLang="zh-CN" sz="2400" b="1">
                <a:latin typeface="Times New Roman" pitchFamily="18" charset="0"/>
              </a:rPr>
              <a:t>+1</a:t>
            </a:r>
            <a:r>
              <a:rPr kumimoji="1" lang="zh-CN" altLang="en-US" sz="2400" b="1">
                <a:latin typeface="Times New Roman" pitchFamily="18" charset="0"/>
              </a:rPr>
              <a:t>成补码。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</a:rPr>
              <a:t>（</a:t>
            </a:r>
            <a:r>
              <a:rPr kumimoji="1" lang="en-US" altLang="zh-CN" sz="2400" b="1">
                <a:latin typeface="Times New Roman" pitchFamily="18" charset="0"/>
              </a:rPr>
              <a:t>5</a:t>
            </a:r>
            <a:r>
              <a:rPr kumimoji="1" lang="zh-CN" altLang="en-US" sz="2400" b="1">
                <a:latin typeface="Times New Roman" pitchFamily="18" charset="0"/>
              </a:rPr>
              <a:t>）</a:t>
            </a:r>
            <a:r>
              <a:rPr kumimoji="1" lang="en-US" altLang="zh-CN" sz="2400" b="1">
                <a:latin typeface="Times New Roman" pitchFamily="18" charset="0"/>
              </a:rPr>
              <a:t>TEST</a:t>
            </a:r>
            <a:r>
              <a:rPr kumimoji="1" lang="zh-CN" altLang="en-US" sz="2400" b="1">
                <a:latin typeface="Times New Roman" pitchFamily="18" charset="0"/>
              </a:rPr>
              <a:t>指令用来检测指定位为</a:t>
            </a:r>
            <a:r>
              <a:rPr kumimoji="1" lang="en-US" altLang="zh-CN" sz="2400" b="1">
                <a:latin typeface="Times New Roman" pitchFamily="18" charset="0"/>
              </a:rPr>
              <a:t>1</a:t>
            </a:r>
            <a:r>
              <a:rPr kumimoji="1" lang="zh-CN" altLang="en-US" sz="2400" b="1">
                <a:latin typeface="Times New Roman" pitchFamily="18" charset="0"/>
              </a:rPr>
              <a:t>，还是</a:t>
            </a:r>
            <a:r>
              <a:rPr kumimoji="1" lang="en-US" altLang="zh-CN" sz="2400" b="1">
                <a:latin typeface="Times New Roman" pitchFamily="18" charset="0"/>
              </a:rPr>
              <a:t>0</a:t>
            </a:r>
            <a:r>
              <a:rPr kumimoji="1" lang="zh-CN" altLang="en-US" sz="2400" b="1">
                <a:latin typeface="Times New Roman" pitchFamily="18" charset="0"/>
              </a:rPr>
              <a:t>。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B9B492-D79C-4D9F-9834-EFAD184E62D9}" type="slidenum">
              <a:rPr lang="zh-CN" altLang="en-US"/>
              <a:pPr/>
              <a:t>64</a:t>
            </a:fld>
            <a:endParaRPr lang="en-US" altLang="zh-CN"/>
          </a:p>
        </p:txBody>
      </p:sp>
      <p:sp>
        <p:nvSpPr>
          <p:cNvPr id="413698" name="Rectangle 2"/>
          <p:cNvSpPr>
            <a:spLocks noChangeArrowheads="1"/>
          </p:cNvSpPr>
          <p:nvPr/>
        </p:nvSpPr>
        <p:spPr bwMode="auto">
          <a:xfrm>
            <a:off x="304800" y="228601"/>
            <a:ext cx="11480800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（二）移位指令  </a:t>
            </a:r>
            <a:r>
              <a:rPr kumimoji="1" lang="en-US" altLang="zh-CN" sz="24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(8088</a:t>
            </a:r>
            <a:r>
              <a:rPr kumimoji="1" lang="zh-CN" altLang="en-US" sz="24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有</a:t>
            </a:r>
            <a:r>
              <a:rPr kumimoji="1" lang="en-US" altLang="zh-CN" sz="24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8</a:t>
            </a:r>
            <a:r>
              <a:rPr kumimoji="1" lang="zh-CN" altLang="en-US" sz="24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条移位指令</a:t>
            </a:r>
            <a:r>
              <a:rPr kumimoji="1" lang="en-US" altLang="zh-CN" sz="24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  :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、 算术逻辑移位指令</a:t>
            </a:r>
            <a:r>
              <a:rPr kumimoji="1" lang="zh-CN" altLang="en-US" sz="2400" b="1">
                <a:latin typeface="Times New Roman" pitchFamily="18" charset="0"/>
              </a:rPr>
              <a:t>（ </a:t>
            </a:r>
            <a:r>
              <a:rPr kumimoji="1" lang="en-US" altLang="zh-CN" sz="2400" b="1">
                <a:latin typeface="Times New Roman" pitchFamily="18" charset="0"/>
              </a:rPr>
              <a:t>4</a:t>
            </a:r>
            <a:r>
              <a:rPr kumimoji="1" lang="zh-CN" altLang="en-US" sz="2400" b="1">
                <a:latin typeface="Times New Roman" pitchFamily="18" charset="0"/>
              </a:rPr>
              <a:t>条 ）</a:t>
            </a:r>
            <a:r>
              <a:rPr kumimoji="1" lang="en-US" altLang="zh-CN" sz="2400" b="1">
                <a:latin typeface="Times New Roman" pitchFamily="18" charset="0"/>
              </a:rPr>
              <a:t>:	 </a:t>
            </a:r>
            <a:r>
              <a:rPr kumimoji="1" lang="en-US" altLang="zh-CN" sz="24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SHL , SHR,	 SAL ,  SAR</a:t>
            </a:r>
            <a:r>
              <a:rPr kumimoji="1" lang="en-US" altLang="zh-CN" sz="2400" b="1">
                <a:latin typeface="Times New Roman" pitchFamily="18" charset="0"/>
              </a:rPr>
              <a:t> </a:t>
            </a:r>
            <a:r>
              <a:rPr kumimoji="1" lang="zh-CN" altLang="en-US" sz="2400" b="1">
                <a:latin typeface="Times New Roman" pitchFamily="18" charset="0"/>
              </a:rPr>
              <a:t>。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</a:rPr>
              <a:t>（</a:t>
            </a:r>
            <a:r>
              <a:rPr kumimoji="1" lang="en-US" altLang="zh-CN" sz="2400" b="1">
                <a:latin typeface="Times New Roman" pitchFamily="18" charset="0"/>
              </a:rPr>
              <a:t>1</a:t>
            </a:r>
            <a:r>
              <a:rPr kumimoji="1" lang="zh-CN" altLang="en-US" sz="2400" b="1">
                <a:latin typeface="Times New Roman" pitchFamily="18" charset="0"/>
              </a:rPr>
              <a:t>）、 </a:t>
            </a:r>
            <a:r>
              <a:rPr kumimoji="1" lang="en-US" altLang="zh-CN" sz="2400" b="1">
                <a:latin typeface="Times New Roman" pitchFamily="18" charset="0"/>
              </a:rPr>
              <a:t>SHL/SAL(Shift logical left/shift arithmetic left)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400" b="1">
                <a:latin typeface="Times New Roman" pitchFamily="18" charset="0"/>
              </a:rPr>
              <a:t>			                             </a:t>
            </a:r>
            <a:r>
              <a:rPr kumimoji="1" lang="zh-CN" altLang="en-US" sz="2400" b="1">
                <a:latin typeface="Times New Roman" pitchFamily="18" charset="0"/>
              </a:rPr>
              <a:t>逻辑左移</a:t>
            </a:r>
            <a:r>
              <a:rPr kumimoji="1" lang="en-US" altLang="zh-CN" sz="2400" b="1">
                <a:latin typeface="Times New Roman" pitchFamily="18" charset="0"/>
              </a:rPr>
              <a:t>/</a:t>
            </a:r>
            <a:r>
              <a:rPr kumimoji="1" lang="zh-CN" altLang="en-US" sz="2400" b="1">
                <a:latin typeface="Times New Roman" pitchFamily="18" charset="0"/>
              </a:rPr>
              <a:t>算术左移指令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</a:rPr>
              <a:t>（</a:t>
            </a:r>
            <a:r>
              <a:rPr kumimoji="1" lang="en-US" altLang="zh-CN" sz="2400" b="1">
                <a:latin typeface="Times New Roman" pitchFamily="18" charset="0"/>
              </a:rPr>
              <a:t>2</a:t>
            </a:r>
            <a:r>
              <a:rPr kumimoji="1" lang="zh-CN" altLang="en-US" sz="2400" b="1">
                <a:latin typeface="Times New Roman" pitchFamily="18" charset="0"/>
              </a:rPr>
              <a:t>）、</a:t>
            </a:r>
            <a:r>
              <a:rPr kumimoji="1" lang="en-US" altLang="zh-CN" sz="2400" b="1">
                <a:latin typeface="Times New Roman" pitchFamily="18" charset="0"/>
              </a:rPr>
              <a:t>SHR (Shift  logical  right )       </a:t>
            </a:r>
            <a:r>
              <a:rPr kumimoji="1" lang="zh-CN" altLang="en-US" sz="2400" b="1">
                <a:latin typeface="Times New Roman" pitchFamily="18" charset="0"/>
              </a:rPr>
              <a:t>逻辑右移指令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</a:rPr>
              <a:t>（</a:t>
            </a:r>
            <a:r>
              <a:rPr kumimoji="1" lang="en-US" altLang="zh-CN" sz="2400" b="1">
                <a:latin typeface="Times New Roman" pitchFamily="18" charset="0"/>
              </a:rPr>
              <a:t>3</a:t>
            </a:r>
            <a:r>
              <a:rPr kumimoji="1" lang="zh-CN" altLang="en-US" sz="2400" b="1">
                <a:latin typeface="Times New Roman" pitchFamily="18" charset="0"/>
              </a:rPr>
              <a:t>）、</a:t>
            </a:r>
            <a:r>
              <a:rPr kumimoji="1" lang="en-US" altLang="zh-CN" sz="2400" b="1">
                <a:latin typeface="Times New Roman" pitchFamily="18" charset="0"/>
              </a:rPr>
              <a:t>SAR (Shift  arithmetic  right  )</a:t>
            </a:r>
            <a:r>
              <a:rPr kumimoji="1" lang="zh-CN" altLang="en-US" sz="2400" b="1">
                <a:latin typeface="Times New Roman" pitchFamily="18" charset="0"/>
              </a:rPr>
              <a:t>算术右移指令</a:t>
            </a:r>
          </a:p>
          <a:p>
            <a:pPr eaLnBrk="1" hangingPunct="1">
              <a:spcBef>
                <a:spcPct val="50000"/>
              </a:spcBef>
              <a:defRPr/>
            </a:pPr>
            <a:endParaRPr kumimoji="1" lang="zh-CN" altLang="en-US" sz="2400" b="1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、循环移位</a:t>
            </a:r>
            <a:r>
              <a:rPr kumimoji="1" lang="zh-CN" altLang="en-US" sz="2400" b="1">
                <a:latin typeface="Times New Roman" pitchFamily="18" charset="0"/>
              </a:rPr>
              <a:t>（ </a:t>
            </a:r>
            <a:r>
              <a:rPr kumimoji="1" lang="en-US" altLang="zh-CN" sz="2400" b="1">
                <a:latin typeface="Times New Roman" pitchFamily="18" charset="0"/>
              </a:rPr>
              <a:t>4</a:t>
            </a:r>
            <a:r>
              <a:rPr kumimoji="1" lang="zh-CN" altLang="en-US" sz="2400" b="1">
                <a:latin typeface="Times New Roman" pitchFamily="18" charset="0"/>
              </a:rPr>
              <a:t>条）</a:t>
            </a:r>
            <a:r>
              <a:rPr kumimoji="1" lang="en-US" altLang="zh-CN" sz="2400" b="1">
                <a:latin typeface="Times New Roman" pitchFamily="18" charset="0"/>
              </a:rPr>
              <a:t>:   </a:t>
            </a:r>
            <a:r>
              <a:rPr kumimoji="1" lang="en-US" altLang="zh-CN" sz="24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ROL, ROR ,  RCL,   RCR</a:t>
            </a:r>
            <a:r>
              <a:rPr kumimoji="1" lang="zh-CN" altLang="en-US" sz="2400" b="1">
                <a:latin typeface="Times New Roman" pitchFamily="18" charset="0"/>
              </a:rPr>
              <a:t>。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</a:rPr>
              <a:t>（</a:t>
            </a:r>
            <a:r>
              <a:rPr kumimoji="1" lang="en-US" altLang="zh-CN" sz="2400" b="1">
                <a:latin typeface="Times New Roman" pitchFamily="18" charset="0"/>
              </a:rPr>
              <a:t>1</a:t>
            </a:r>
            <a:r>
              <a:rPr kumimoji="1" lang="zh-CN" altLang="en-US" sz="2400" b="1">
                <a:latin typeface="Times New Roman" pitchFamily="18" charset="0"/>
              </a:rPr>
              <a:t>）、</a:t>
            </a:r>
            <a:r>
              <a:rPr kumimoji="1" lang="en-US" altLang="zh-CN" sz="2400" b="1">
                <a:latin typeface="Times New Roman" pitchFamily="18" charset="0"/>
              </a:rPr>
              <a:t>ROL (Rotate  left )                         </a:t>
            </a:r>
            <a:r>
              <a:rPr kumimoji="1" lang="zh-CN" altLang="en-US" sz="2400" b="1">
                <a:latin typeface="Times New Roman" pitchFamily="18" charset="0"/>
              </a:rPr>
              <a:t>不含</a:t>
            </a:r>
            <a:r>
              <a:rPr kumimoji="1" lang="en-US" altLang="zh-CN" sz="2400" b="1">
                <a:latin typeface="Times New Roman" pitchFamily="18" charset="0"/>
              </a:rPr>
              <a:t>CF</a:t>
            </a:r>
            <a:r>
              <a:rPr kumimoji="1" lang="zh-CN" altLang="en-US" sz="2400" b="1">
                <a:latin typeface="Times New Roman" pitchFamily="18" charset="0"/>
              </a:rPr>
              <a:t>循环左移指令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</a:rPr>
              <a:t>（</a:t>
            </a:r>
            <a:r>
              <a:rPr kumimoji="1" lang="en-US" altLang="zh-CN" sz="2400" b="1">
                <a:latin typeface="Times New Roman" pitchFamily="18" charset="0"/>
              </a:rPr>
              <a:t>2</a:t>
            </a:r>
            <a:r>
              <a:rPr kumimoji="1" lang="zh-CN" altLang="en-US" sz="2400" b="1">
                <a:latin typeface="Times New Roman" pitchFamily="18" charset="0"/>
              </a:rPr>
              <a:t>）、</a:t>
            </a:r>
            <a:r>
              <a:rPr kumimoji="1" lang="en-US" altLang="zh-CN" sz="2400" b="1">
                <a:latin typeface="Times New Roman" pitchFamily="18" charset="0"/>
              </a:rPr>
              <a:t>ROR (Rotate  right )                      </a:t>
            </a:r>
            <a:r>
              <a:rPr kumimoji="1" lang="zh-CN" altLang="en-US" sz="2400" b="1">
                <a:latin typeface="Times New Roman" pitchFamily="18" charset="0"/>
              </a:rPr>
              <a:t>不含</a:t>
            </a:r>
            <a:r>
              <a:rPr kumimoji="1" lang="en-US" altLang="zh-CN" sz="2400" b="1">
                <a:latin typeface="Times New Roman" pitchFamily="18" charset="0"/>
              </a:rPr>
              <a:t>CF</a:t>
            </a:r>
            <a:r>
              <a:rPr kumimoji="1" lang="zh-CN" altLang="en-US" sz="2400" b="1">
                <a:latin typeface="Times New Roman" pitchFamily="18" charset="0"/>
              </a:rPr>
              <a:t>循环右移指令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</a:rPr>
              <a:t>（</a:t>
            </a:r>
            <a:r>
              <a:rPr kumimoji="1" lang="en-US" altLang="zh-CN" sz="2400" b="1">
                <a:latin typeface="Times New Roman" pitchFamily="18" charset="0"/>
              </a:rPr>
              <a:t>3</a:t>
            </a:r>
            <a:r>
              <a:rPr kumimoji="1" lang="zh-CN" altLang="en-US" sz="2400" b="1">
                <a:latin typeface="Times New Roman" pitchFamily="18" charset="0"/>
              </a:rPr>
              <a:t>）、</a:t>
            </a:r>
            <a:r>
              <a:rPr kumimoji="1" lang="en-US" altLang="zh-CN" sz="2400" b="1">
                <a:latin typeface="Times New Roman" pitchFamily="18" charset="0"/>
              </a:rPr>
              <a:t>RCL (Rotate  left  through  carry )</a:t>
            </a:r>
            <a:r>
              <a:rPr kumimoji="1" lang="zh-CN" altLang="en-US" sz="2400" b="1">
                <a:latin typeface="Times New Roman" pitchFamily="18" charset="0"/>
              </a:rPr>
              <a:t>含</a:t>
            </a:r>
            <a:r>
              <a:rPr kumimoji="1" lang="en-US" altLang="zh-CN" sz="2400" b="1">
                <a:latin typeface="Times New Roman" pitchFamily="18" charset="0"/>
              </a:rPr>
              <a:t>CF</a:t>
            </a:r>
            <a:r>
              <a:rPr kumimoji="1" lang="zh-CN" altLang="en-US" sz="2400" b="1">
                <a:latin typeface="Times New Roman" pitchFamily="18" charset="0"/>
              </a:rPr>
              <a:t>循环左移指令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</a:rPr>
              <a:t>（</a:t>
            </a:r>
            <a:r>
              <a:rPr kumimoji="1" lang="en-US" altLang="zh-CN" sz="2400" b="1">
                <a:latin typeface="Times New Roman" pitchFamily="18" charset="0"/>
              </a:rPr>
              <a:t>4</a:t>
            </a:r>
            <a:r>
              <a:rPr kumimoji="1" lang="zh-CN" altLang="en-US" sz="2400" b="1">
                <a:latin typeface="Times New Roman" pitchFamily="18" charset="0"/>
              </a:rPr>
              <a:t>）、</a:t>
            </a:r>
            <a:r>
              <a:rPr kumimoji="1" lang="en-US" altLang="zh-CN" sz="2400" b="1">
                <a:latin typeface="Times New Roman" pitchFamily="18" charset="0"/>
              </a:rPr>
              <a:t>RCR (Rotate  right  through  carry )</a:t>
            </a:r>
            <a:r>
              <a:rPr kumimoji="1" lang="zh-CN" altLang="en-US" sz="2400" b="1">
                <a:latin typeface="Times New Roman" pitchFamily="18" charset="0"/>
              </a:rPr>
              <a:t>含</a:t>
            </a:r>
            <a:r>
              <a:rPr kumimoji="1" lang="en-US" altLang="zh-CN" sz="2400" b="1">
                <a:latin typeface="Times New Roman" pitchFamily="18" charset="0"/>
              </a:rPr>
              <a:t>CF</a:t>
            </a:r>
            <a:r>
              <a:rPr kumimoji="1" lang="zh-CN" altLang="en-US" sz="2400" b="1">
                <a:latin typeface="Times New Roman" pitchFamily="18" charset="0"/>
              </a:rPr>
              <a:t>循环右移指令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3BE495-2FB6-4BF8-895F-03E1D585CCF6}" type="slidenum">
              <a:rPr lang="zh-CN" altLang="en-US"/>
              <a:pPr/>
              <a:t>65</a:t>
            </a:fld>
            <a:endParaRPr lang="en-US" altLang="zh-CN"/>
          </a:p>
        </p:txBody>
      </p:sp>
      <p:sp>
        <p:nvSpPr>
          <p:cNvPr id="414722" name="Rectangle 2"/>
          <p:cNvSpPr>
            <a:spLocks noChangeArrowheads="1"/>
          </p:cNvSpPr>
          <p:nvPr/>
        </p:nvSpPr>
        <p:spPr bwMode="auto">
          <a:xfrm>
            <a:off x="812800" y="228600"/>
            <a:ext cx="11074400" cy="597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 dirty="0">
                <a:latin typeface="Times New Roman" pitchFamily="18" charset="0"/>
              </a:rPr>
              <a:t>共同点：</a:t>
            </a:r>
          </a:p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kumimoji="1" lang="zh-CN" altLang="en-US" sz="2400" b="1" dirty="0">
                <a:latin typeface="宋体" pitchFamily="2" charset="-122"/>
              </a:rPr>
              <a:t>   所有移位指令都可以作</a:t>
            </a:r>
            <a:r>
              <a:rPr kumimoji="1" lang="en-US" altLang="zh-CN" sz="2400" b="1" dirty="0">
                <a:latin typeface="Times New Roman" pitchFamily="18" charset="0"/>
              </a:rPr>
              <a:t>B/W</a:t>
            </a:r>
            <a:r>
              <a:rPr kumimoji="1" lang="zh-CN" altLang="en-US" sz="2400" b="1" dirty="0">
                <a:latin typeface="宋体" pitchFamily="2" charset="-122"/>
              </a:rPr>
              <a:t>操作。</a:t>
            </a:r>
            <a:r>
              <a:rPr kumimoji="1" lang="zh-CN" altLang="en-US" sz="2800" b="1" dirty="0">
                <a:latin typeface="Times New Roman" pitchFamily="18" charset="0"/>
              </a:rPr>
              <a:t> </a:t>
            </a:r>
          </a:p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kumimoji="1" lang="zh-CN" altLang="en-US" sz="2400" b="1" dirty="0">
                <a:latin typeface="Times New Roman" pitchFamily="18" charset="0"/>
              </a:rPr>
              <a:t>     指令中的 </a:t>
            </a:r>
            <a:r>
              <a:rPr kumimoji="1" lang="en-US" altLang="zh-CN" sz="2400" b="1" dirty="0" err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dest</a:t>
            </a:r>
            <a:r>
              <a:rPr kumimoji="1" lang="en-US" altLang="zh-CN" sz="2400" b="1" dirty="0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:   </a:t>
            </a:r>
            <a:r>
              <a:rPr kumimoji="1" lang="zh-CN" altLang="en-US" sz="2400" b="1" dirty="0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寄存器、存储器寻址方式。</a:t>
            </a:r>
          </a:p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kumimoji="1" lang="zh-CN" altLang="en-US" sz="2400" b="1" dirty="0">
                <a:latin typeface="Times New Roman" pitchFamily="18" charset="0"/>
              </a:rPr>
              <a:t>	 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Times New Roman" pitchFamily="18" charset="0"/>
              </a:rPr>
              <a:t>cnt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 :    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表示移位次数                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   	 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Times New Roman" pitchFamily="18" charset="0"/>
              </a:rPr>
              <a:t>cnt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=1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可写在指令中，不能是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以外的常数。	</a:t>
            </a:r>
            <a:r>
              <a:rPr kumimoji="1" lang="zh-CN" altLang="en-US" sz="2400" b="1" dirty="0">
                <a:latin typeface="Times New Roman" pitchFamily="18" charset="0"/>
              </a:rPr>
              <a:t>	 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Times New Roman" pitchFamily="18" charset="0"/>
              </a:rPr>
              <a:t>cnt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&gt;1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，用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CL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存放移位次数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不能是其他寄存器。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kumimoji="1" lang="zh-CN" altLang="en-US" sz="2400" b="1" dirty="0">
                <a:latin typeface="Times New Roman" pitchFamily="18" charset="0"/>
              </a:rPr>
              <a:t> 	如：	</a:t>
            </a:r>
            <a:r>
              <a:rPr kumimoji="1" lang="en-US" altLang="zh-CN" sz="2400" b="1" dirty="0">
                <a:latin typeface="Times New Roman" pitchFamily="18" charset="0"/>
              </a:rPr>
              <a:t>SAL AX</a:t>
            </a:r>
            <a:r>
              <a:rPr kumimoji="1" lang="zh-CN" altLang="en-US" sz="2400" b="1" dirty="0"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latin typeface="Times New Roman" pitchFamily="18" charset="0"/>
              </a:rPr>
              <a:t>1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kumimoji="1" lang="en-US" altLang="zh-CN" sz="2400" b="1" dirty="0">
                <a:latin typeface="Times New Roman" pitchFamily="18" charset="0"/>
              </a:rPr>
              <a:t>          		MOV CL</a:t>
            </a:r>
            <a:r>
              <a:rPr kumimoji="1" lang="zh-CN" altLang="en-US" sz="2400" b="1" dirty="0"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latin typeface="Times New Roman" pitchFamily="18" charset="0"/>
              </a:rPr>
              <a:t>4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kumimoji="1" lang="en-US" altLang="zh-CN" sz="2400" b="1" dirty="0">
                <a:latin typeface="Times New Roman" pitchFamily="18" charset="0"/>
              </a:rPr>
              <a:t>       	 	SAL AX</a:t>
            </a:r>
            <a:r>
              <a:rPr kumimoji="1" lang="zh-CN" altLang="en-US" sz="2400" b="1" dirty="0"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latin typeface="Times New Roman" pitchFamily="18" charset="0"/>
              </a:rPr>
              <a:t>CL</a:t>
            </a:r>
          </a:p>
          <a:p>
            <a:pPr algn="just" eaLnBrk="1" hangingPunct="1">
              <a:spcBef>
                <a:spcPct val="50000"/>
              </a:spcBef>
              <a:buFontTx/>
              <a:buChar char="•"/>
              <a:defRPr/>
            </a:pPr>
            <a:r>
              <a:rPr kumimoji="1" lang="en-US" altLang="zh-CN" sz="2400" b="1" dirty="0">
                <a:latin typeface="Times New Roman" pitchFamily="18" charset="0"/>
              </a:rPr>
              <a:t>     </a:t>
            </a:r>
            <a:r>
              <a:rPr kumimoji="1" lang="zh-CN" altLang="en-US" sz="2400" b="1" dirty="0">
                <a:latin typeface="Times New Roman" pitchFamily="18" charset="0"/>
              </a:rPr>
              <a:t>利用移位指令编制  *</a:t>
            </a:r>
            <a:r>
              <a:rPr kumimoji="1" lang="en-US" altLang="zh-CN" sz="2400" b="1" dirty="0">
                <a:latin typeface="Times New Roman" pitchFamily="18" charset="0"/>
              </a:rPr>
              <a:t>,  /  </a:t>
            </a:r>
            <a:r>
              <a:rPr kumimoji="1" lang="zh-CN" altLang="en-US" sz="2400" b="1" dirty="0">
                <a:latin typeface="Times New Roman" pitchFamily="18" charset="0"/>
              </a:rPr>
              <a:t>程序，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kumimoji="1" lang="zh-CN" altLang="en-US" sz="2400" b="1" dirty="0">
                <a:latin typeface="Times New Roman" pitchFamily="18" charset="0"/>
              </a:rPr>
              <a:t>       执行时间比直接用 * </a:t>
            </a:r>
            <a:r>
              <a:rPr kumimoji="1" lang="en-US" altLang="zh-CN" sz="2400" b="1" dirty="0">
                <a:latin typeface="Times New Roman" pitchFamily="18" charset="0"/>
              </a:rPr>
              <a:t>, /  </a:t>
            </a:r>
            <a:r>
              <a:rPr kumimoji="1" lang="zh-CN" altLang="en-US" sz="2400" b="1" dirty="0">
                <a:latin typeface="Times New Roman" pitchFamily="18" charset="0"/>
              </a:rPr>
              <a:t>指令快，速度可提高</a:t>
            </a:r>
            <a:r>
              <a:rPr kumimoji="1" lang="en-US" altLang="zh-CN" sz="2400" b="1" dirty="0">
                <a:latin typeface="Times New Roman" pitchFamily="18" charset="0"/>
              </a:rPr>
              <a:t>5-6</a:t>
            </a:r>
            <a:r>
              <a:rPr kumimoji="1" lang="zh-CN" altLang="en-US" sz="2400" b="1" dirty="0">
                <a:latin typeface="Times New Roman" pitchFamily="18" charset="0"/>
              </a:rPr>
              <a:t>倍。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5A5115-EF35-4376-87D1-6692359C198D}" type="slidenum">
              <a:rPr lang="zh-CN" altLang="en-US"/>
              <a:pPr/>
              <a:t>66</a:t>
            </a:fld>
            <a:endParaRPr lang="en-US" altLang="zh-CN"/>
          </a:p>
        </p:txBody>
      </p:sp>
      <p:sp>
        <p:nvSpPr>
          <p:cNvPr id="416770" name="Rectangle 2"/>
          <p:cNvSpPr>
            <a:spLocks noChangeArrowheads="1"/>
          </p:cNvSpPr>
          <p:nvPr/>
        </p:nvSpPr>
        <p:spPr bwMode="auto">
          <a:xfrm>
            <a:off x="508000" y="457201"/>
            <a:ext cx="11277600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2400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zh-CN" altLang="en-US" sz="2400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、 算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术</a:t>
            </a:r>
            <a:r>
              <a:rPr kumimoji="1" lang="zh-CN" altLang="en-US" sz="2400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逻</a:t>
            </a:r>
            <a:r>
              <a:rPr kumimoji="1" lang="zh-CN" altLang="zh-CN" sz="2400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辑</a:t>
            </a:r>
            <a:r>
              <a:rPr kumimoji="1" lang="zh-CN" altLang="en-US" sz="2400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移位指令</a:t>
            </a:r>
            <a:r>
              <a:rPr kumimoji="1" lang="zh-CN" altLang="en-US" sz="2400" b="1" dirty="0">
                <a:latin typeface="Times New Roman" pitchFamily="18" charset="0"/>
              </a:rPr>
              <a:t>（ </a:t>
            </a:r>
            <a:r>
              <a:rPr kumimoji="1" lang="en-US" altLang="zh-CN" sz="2400" b="1" dirty="0">
                <a:latin typeface="Times New Roman" pitchFamily="18" charset="0"/>
              </a:rPr>
              <a:t>4</a:t>
            </a:r>
            <a:r>
              <a:rPr kumimoji="1" lang="zh-CN" altLang="en-US" sz="2400" b="1" dirty="0">
                <a:latin typeface="Times New Roman" pitchFamily="18" charset="0"/>
              </a:rPr>
              <a:t>条 ） </a:t>
            </a:r>
            <a:r>
              <a:rPr kumimoji="1" lang="en-US" altLang="zh-CN" sz="2400" b="1" dirty="0">
                <a:latin typeface="Times New Roman" pitchFamily="18" charset="0"/>
              </a:rPr>
              <a:t>: </a:t>
            </a:r>
            <a:r>
              <a:rPr kumimoji="1" lang="en-US" altLang="zh-CN" sz="2400" b="1" dirty="0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SHL , SHR,  SAL ,  SAR</a:t>
            </a:r>
            <a:r>
              <a:rPr kumimoji="1" lang="en-US" altLang="zh-CN" sz="2400" b="1" dirty="0">
                <a:latin typeface="Times New Roman" pitchFamily="18" charset="0"/>
              </a:rPr>
              <a:t>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 dirty="0">
                <a:latin typeface="Times New Roman" pitchFamily="18" charset="0"/>
              </a:rPr>
              <a:t>（</a:t>
            </a:r>
            <a:r>
              <a:rPr kumimoji="1" lang="en-US" altLang="zh-CN" sz="2400" b="1" dirty="0">
                <a:latin typeface="Times New Roman" pitchFamily="18" charset="0"/>
              </a:rPr>
              <a:t>1</a:t>
            </a:r>
            <a:r>
              <a:rPr kumimoji="1" lang="zh-CN" altLang="en-US" sz="2400" b="1" dirty="0">
                <a:latin typeface="Times New Roman" pitchFamily="18" charset="0"/>
              </a:rPr>
              <a:t>）、 </a:t>
            </a:r>
            <a:r>
              <a:rPr kumimoji="1" lang="en-US" altLang="zh-CN" sz="2400" b="1" dirty="0">
                <a:latin typeface="Times New Roman" pitchFamily="18" charset="0"/>
              </a:rPr>
              <a:t>SHL/SAL(Shift logical left/shift arithmetic left)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400" b="1" dirty="0">
                <a:latin typeface="Times New Roman" pitchFamily="18" charset="0"/>
              </a:rPr>
              <a:t>					</a:t>
            </a:r>
            <a:r>
              <a:rPr kumimoji="1" lang="zh-CN" altLang="en-US" sz="2400" b="1" dirty="0">
                <a:latin typeface="Times New Roman" pitchFamily="18" charset="0"/>
              </a:rPr>
              <a:t>逻辑左移</a:t>
            </a:r>
            <a:r>
              <a:rPr kumimoji="1" lang="en-US" altLang="zh-CN" sz="2400" b="1" dirty="0">
                <a:latin typeface="Times New Roman" pitchFamily="18" charset="0"/>
              </a:rPr>
              <a:t>/</a:t>
            </a:r>
            <a:r>
              <a:rPr kumimoji="1" lang="zh-CN" altLang="en-US" sz="2400" b="1" dirty="0">
                <a:latin typeface="Times New Roman" pitchFamily="18" charset="0"/>
              </a:rPr>
              <a:t>算术左移指令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 dirty="0">
                <a:latin typeface="Times New Roman" pitchFamily="18" charset="0"/>
              </a:rPr>
              <a:t>格式： </a:t>
            </a:r>
            <a:r>
              <a:rPr kumimoji="1" lang="en-US" altLang="zh-CN" sz="2400" b="1" dirty="0">
                <a:latin typeface="Times New Roman" pitchFamily="18" charset="0"/>
              </a:rPr>
              <a:t>SHL  </a:t>
            </a:r>
            <a:r>
              <a:rPr kumimoji="1" lang="en-US" altLang="zh-CN" sz="2400" b="1" dirty="0" err="1">
                <a:latin typeface="Times New Roman" pitchFamily="18" charset="0"/>
              </a:rPr>
              <a:t>dest</a:t>
            </a:r>
            <a:r>
              <a:rPr kumimoji="1" lang="en-US" altLang="zh-CN" sz="2400" b="1" dirty="0">
                <a:latin typeface="Times New Roman" pitchFamily="18" charset="0"/>
              </a:rPr>
              <a:t> ,</a:t>
            </a:r>
            <a:r>
              <a:rPr kumimoji="1" lang="en-US" altLang="zh-CN" sz="2400" b="1" dirty="0" err="1">
                <a:latin typeface="Times New Roman" pitchFamily="18" charset="0"/>
              </a:rPr>
              <a:t>cnt</a:t>
            </a:r>
            <a:r>
              <a:rPr kumimoji="1" lang="en-US" altLang="zh-CN" sz="2400" b="1" dirty="0">
                <a:latin typeface="Times New Roman" pitchFamily="18" charset="0"/>
              </a:rPr>
              <a:t> </a:t>
            </a:r>
            <a:r>
              <a:rPr kumimoji="1" lang="zh-CN" altLang="en-US" sz="2400" b="1" dirty="0">
                <a:latin typeface="Times New Roman" pitchFamily="18" charset="0"/>
              </a:rPr>
              <a:t>；逻辑左移指令</a:t>
            </a:r>
            <a:r>
              <a:rPr kumimoji="1" lang="en-US" altLang="zh-CN" sz="2400" b="1" dirty="0">
                <a:latin typeface="Times New Roman" pitchFamily="18" charset="0"/>
              </a:rPr>
              <a:t>,   B/W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400" b="1" dirty="0">
                <a:latin typeface="Times New Roman" pitchFamily="18" charset="0"/>
              </a:rPr>
              <a:t>	 SAL </a:t>
            </a:r>
            <a:r>
              <a:rPr kumimoji="1" lang="en-US" altLang="zh-CN" sz="2400" b="1" dirty="0" err="1">
                <a:latin typeface="Times New Roman" pitchFamily="18" charset="0"/>
              </a:rPr>
              <a:t>dest</a:t>
            </a:r>
            <a:r>
              <a:rPr kumimoji="1" lang="en-US" altLang="zh-CN" sz="2400" b="1" dirty="0">
                <a:latin typeface="Times New Roman" pitchFamily="18" charset="0"/>
              </a:rPr>
              <a:t> ,</a:t>
            </a:r>
            <a:r>
              <a:rPr kumimoji="1" lang="en-US" altLang="zh-CN" sz="2400" b="1" dirty="0" err="1">
                <a:latin typeface="Times New Roman" pitchFamily="18" charset="0"/>
              </a:rPr>
              <a:t>cnt</a:t>
            </a:r>
            <a:r>
              <a:rPr kumimoji="1" lang="en-US" altLang="zh-CN" sz="2400" b="1" dirty="0">
                <a:latin typeface="Times New Roman" pitchFamily="18" charset="0"/>
              </a:rPr>
              <a:t>    </a:t>
            </a:r>
            <a:r>
              <a:rPr kumimoji="1" lang="zh-CN" altLang="en-US" sz="2400" b="1" dirty="0">
                <a:latin typeface="Times New Roman" pitchFamily="18" charset="0"/>
              </a:rPr>
              <a:t>；算术左移指令</a:t>
            </a:r>
            <a:r>
              <a:rPr kumimoji="1" lang="en-US" altLang="zh-CN" sz="2400" b="1" dirty="0">
                <a:latin typeface="Times New Roman" pitchFamily="18" charset="0"/>
              </a:rPr>
              <a:t>,   B/W</a:t>
            </a:r>
          </a:p>
          <a:p>
            <a:pPr eaLnBrk="1" hangingPunct="1">
              <a:spcBef>
                <a:spcPct val="50000"/>
              </a:spcBef>
              <a:defRPr/>
            </a:pPr>
            <a:endParaRPr kumimoji="1" lang="en-US" altLang="zh-CN" sz="2400" b="1" dirty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400" b="1" dirty="0">
                <a:latin typeface="Times New Roman" pitchFamily="18" charset="0"/>
              </a:rPr>
              <a:t>             </a:t>
            </a:r>
            <a:r>
              <a:rPr kumimoji="1" lang="en-US" altLang="zh-CN" sz="2400" b="1" dirty="0" err="1">
                <a:latin typeface="Times New Roman" pitchFamily="18" charset="0"/>
              </a:rPr>
              <a:t>dest</a:t>
            </a:r>
            <a:r>
              <a:rPr kumimoji="1" lang="en-US" altLang="zh-CN" sz="2400" b="1" dirty="0">
                <a:latin typeface="Times New Roman" pitchFamily="18" charset="0"/>
              </a:rPr>
              <a:t> :   </a:t>
            </a:r>
            <a:r>
              <a:rPr kumimoji="1" lang="zh-CN" altLang="en-US" sz="2400" b="1" dirty="0">
                <a:latin typeface="Times New Roman" pitchFamily="18" charset="0"/>
              </a:rPr>
              <a:t>寄存器、存储器寻址方式。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 dirty="0">
                <a:latin typeface="Times New Roman" pitchFamily="18" charset="0"/>
              </a:rPr>
              <a:t>	 </a:t>
            </a:r>
            <a:r>
              <a:rPr kumimoji="1" lang="en-US" altLang="zh-CN" sz="2400" b="1" dirty="0" err="1">
                <a:latin typeface="Times New Roman" pitchFamily="18" charset="0"/>
              </a:rPr>
              <a:t>cnt</a:t>
            </a:r>
            <a:r>
              <a:rPr kumimoji="1" lang="en-US" altLang="zh-CN" sz="2400" b="1" dirty="0">
                <a:latin typeface="Times New Roman" pitchFamily="18" charset="0"/>
              </a:rPr>
              <a:t> :    </a:t>
            </a:r>
            <a:r>
              <a:rPr kumimoji="1" lang="zh-CN" altLang="en-US" sz="2400" b="1" dirty="0">
                <a:latin typeface="Times New Roman" pitchFamily="18" charset="0"/>
              </a:rPr>
              <a:t>表示移位次数                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 dirty="0">
                <a:latin typeface="Times New Roman" pitchFamily="18" charset="0"/>
              </a:rPr>
              <a:t>   	 </a:t>
            </a:r>
            <a:r>
              <a:rPr kumimoji="1" lang="en-US" altLang="zh-CN" sz="2400" b="1" dirty="0" err="1">
                <a:latin typeface="Times New Roman" pitchFamily="18" charset="0"/>
              </a:rPr>
              <a:t>cnt</a:t>
            </a:r>
            <a:r>
              <a:rPr kumimoji="1" lang="en-US" altLang="zh-CN" sz="2400" b="1" dirty="0">
                <a:latin typeface="Times New Roman" pitchFamily="18" charset="0"/>
              </a:rPr>
              <a:t>=1</a:t>
            </a:r>
            <a:r>
              <a:rPr kumimoji="1" lang="zh-CN" altLang="en-US" sz="2400" b="1" dirty="0"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latin typeface="Times New Roman" pitchFamily="18" charset="0"/>
              </a:rPr>
              <a:t>1</a:t>
            </a:r>
            <a:r>
              <a:rPr kumimoji="1" lang="zh-CN" altLang="en-US" sz="2400" b="1" dirty="0">
                <a:latin typeface="Times New Roman" pitchFamily="18" charset="0"/>
              </a:rPr>
              <a:t>可写在指令中。				 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 dirty="0">
                <a:latin typeface="Times New Roman" pitchFamily="18" charset="0"/>
              </a:rPr>
              <a:t>   	 </a:t>
            </a:r>
            <a:r>
              <a:rPr kumimoji="1" lang="en-US" altLang="zh-CN" sz="2400" b="1" dirty="0" err="1">
                <a:latin typeface="Times New Roman" pitchFamily="18" charset="0"/>
              </a:rPr>
              <a:t>cnt</a:t>
            </a:r>
            <a:r>
              <a:rPr kumimoji="1" lang="en-US" altLang="zh-CN" sz="2400" b="1" dirty="0">
                <a:latin typeface="Times New Roman" pitchFamily="18" charset="0"/>
              </a:rPr>
              <a:t>&gt;1</a:t>
            </a:r>
            <a:r>
              <a:rPr kumimoji="1" lang="zh-CN" altLang="en-US" sz="2400" b="1" dirty="0">
                <a:latin typeface="Times New Roman" pitchFamily="18" charset="0"/>
              </a:rPr>
              <a:t>，用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CL</a:t>
            </a:r>
            <a:r>
              <a:rPr kumimoji="1" lang="zh-CN" altLang="en-US" sz="2400" b="1" dirty="0">
                <a:latin typeface="Times New Roman" pitchFamily="18" charset="0"/>
              </a:rPr>
              <a:t>存放移位次数 。 </a:t>
            </a:r>
          </a:p>
          <a:p>
            <a:pPr eaLnBrk="1" hangingPunct="1">
              <a:spcBef>
                <a:spcPct val="50000"/>
              </a:spcBef>
              <a:defRPr/>
            </a:pPr>
            <a:endParaRPr kumimoji="1" lang="zh-CN" altLang="en-US" sz="2400" b="1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63BE70-4CE6-4AE9-A965-B10D8559C289}" type="slidenum">
              <a:rPr lang="zh-CN" altLang="en-US"/>
              <a:pPr/>
              <a:t>67</a:t>
            </a:fld>
            <a:endParaRPr lang="en-US" altLang="zh-CN"/>
          </a:p>
        </p:txBody>
      </p:sp>
      <p:sp>
        <p:nvSpPr>
          <p:cNvPr id="130051" name="Rectangle 2"/>
          <p:cNvSpPr>
            <a:spLocks noChangeArrowheads="1"/>
          </p:cNvSpPr>
          <p:nvPr/>
        </p:nvSpPr>
        <p:spPr bwMode="auto">
          <a:xfrm>
            <a:off x="406400" y="381001"/>
            <a:ext cx="11176000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执行操作：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相当于无符号数的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×2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功能。</a:t>
            </a:r>
          </a:p>
          <a:p>
            <a:pPr eaLnBrk="1" hangingPunct="1">
              <a:spcBef>
                <a:spcPct val="50000"/>
              </a:spcBef>
            </a:pPr>
            <a:endParaRPr kumimoji="1" lang="zh-CN" altLang="en-US" sz="2400" b="1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       </a:t>
            </a:r>
            <a:r>
              <a:rPr kumimoji="1" lang="en-US" altLang="zh-CN" sz="2400" b="1">
                <a:latin typeface="Times New Roman" pitchFamily="18" charset="0"/>
              </a:rPr>
              <a:t>SHL/SAL</a:t>
            </a:r>
            <a:r>
              <a:rPr kumimoji="1" lang="zh-CN" altLang="en-US" sz="2400" b="1">
                <a:latin typeface="Times New Roman" pitchFamily="18" charset="0"/>
              </a:rPr>
              <a:t>指令操作示意图如下图所示：</a:t>
            </a:r>
          </a:p>
          <a:p>
            <a:pPr eaLnBrk="1" hangingPunct="1">
              <a:spcBef>
                <a:spcPct val="50000"/>
              </a:spcBef>
            </a:pPr>
            <a:endParaRPr kumimoji="1" lang="zh-CN" altLang="en-US" sz="2400" b="1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kumimoji="1" lang="zh-CN" altLang="en-US" sz="2400" b="1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kumimoji="1" lang="zh-CN" altLang="en-US" sz="2400" b="1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指令格式举例：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	       </a:t>
            </a:r>
            <a:r>
              <a:rPr kumimoji="1" lang="en-US" altLang="zh-CN" sz="2400" b="1">
                <a:latin typeface="Times New Roman" pitchFamily="18" charset="0"/>
              </a:rPr>
              <a:t>SHL  AH,1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	       SAL   SI, CL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	       SAL   WORD  PTR  [BX+5] ,1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	       SHL   BYTE  PTR , CL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336800" y="2819400"/>
            <a:ext cx="4775200" cy="306388"/>
            <a:chOff x="2115" y="354"/>
            <a:chExt cx="2256" cy="193"/>
          </a:xfrm>
        </p:grpSpPr>
        <p:sp>
          <p:nvSpPr>
            <p:cNvPr id="130055" name="Text Box 4"/>
            <p:cNvSpPr txBox="1">
              <a:spLocks noChangeArrowheads="1"/>
            </p:cNvSpPr>
            <p:nvPr/>
          </p:nvSpPr>
          <p:spPr bwMode="auto">
            <a:xfrm>
              <a:off x="4203" y="362"/>
              <a:ext cx="168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2200" b="1">
                  <a:latin typeface="Times New Roman" pitchFamily="18" charset="0"/>
                </a:rPr>
                <a:t>0</a:t>
              </a: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115" y="354"/>
              <a:ext cx="2051" cy="193"/>
              <a:chOff x="2115" y="354"/>
              <a:chExt cx="2051" cy="193"/>
            </a:xfrm>
          </p:grpSpPr>
          <p:sp>
            <p:nvSpPr>
              <p:cNvPr id="130057" name="Rectangle 6"/>
              <p:cNvSpPr>
                <a:spLocks noChangeArrowheads="1"/>
              </p:cNvSpPr>
              <p:nvPr/>
            </p:nvSpPr>
            <p:spPr bwMode="auto">
              <a:xfrm>
                <a:off x="2531" y="362"/>
                <a:ext cx="1528" cy="185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130058" name="Line 7"/>
              <p:cNvSpPr>
                <a:spLocks noChangeShapeType="1"/>
              </p:cNvSpPr>
              <p:nvPr/>
            </p:nvSpPr>
            <p:spPr bwMode="auto">
              <a:xfrm>
                <a:off x="2731" y="362"/>
                <a:ext cx="0" cy="18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59" name="Line 8"/>
              <p:cNvSpPr>
                <a:spLocks noChangeShapeType="1"/>
              </p:cNvSpPr>
              <p:nvPr/>
            </p:nvSpPr>
            <p:spPr bwMode="auto">
              <a:xfrm>
                <a:off x="3891" y="362"/>
                <a:ext cx="0" cy="18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60" name="Line 9"/>
              <p:cNvSpPr>
                <a:spLocks noChangeShapeType="1"/>
              </p:cNvSpPr>
              <p:nvPr/>
            </p:nvSpPr>
            <p:spPr bwMode="auto">
              <a:xfrm flipH="1">
                <a:off x="3067" y="454"/>
                <a:ext cx="608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61" name="Line 10"/>
              <p:cNvSpPr>
                <a:spLocks noChangeShapeType="1"/>
              </p:cNvSpPr>
              <p:nvPr/>
            </p:nvSpPr>
            <p:spPr bwMode="auto">
              <a:xfrm flipH="1">
                <a:off x="3939" y="454"/>
                <a:ext cx="22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62" name="Line 11"/>
              <p:cNvSpPr>
                <a:spLocks noChangeShapeType="1"/>
              </p:cNvSpPr>
              <p:nvPr/>
            </p:nvSpPr>
            <p:spPr bwMode="auto">
              <a:xfrm flipH="1">
                <a:off x="2392" y="454"/>
                <a:ext cx="22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63" name="Text Box 12"/>
              <p:cNvSpPr txBox="1">
                <a:spLocks noChangeArrowheads="1"/>
              </p:cNvSpPr>
              <p:nvPr/>
            </p:nvSpPr>
            <p:spPr bwMode="auto">
              <a:xfrm>
                <a:off x="2115" y="354"/>
                <a:ext cx="240" cy="1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2200" b="1">
                    <a:latin typeface="Times New Roman" pitchFamily="18" charset="0"/>
                  </a:rPr>
                  <a:t>CF</a:t>
                </a:r>
              </a:p>
            </p:txBody>
          </p:sp>
        </p:grpSp>
      </p:grpSp>
      <p:sp>
        <p:nvSpPr>
          <p:cNvPr id="130053" name="Text Box 13"/>
          <p:cNvSpPr txBox="1">
            <a:spLocks noChangeArrowheads="1"/>
          </p:cNvSpPr>
          <p:nvPr/>
        </p:nvSpPr>
        <p:spPr bwMode="auto">
          <a:xfrm>
            <a:off x="4470400" y="2133601"/>
            <a:ext cx="5822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>
                <a:latin typeface="Times New Roman" pitchFamily="18" charset="0"/>
              </a:rPr>
              <a:t>dest</a:t>
            </a:r>
          </a:p>
        </p:txBody>
      </p:sp>
      <p:sp>
        <p:nvSpPr>
          <p:cNvPr id="130054" name="Text Box 14"/>
          <p:cNvSpPr txBox="1">
            <a:spLocks noChangeArrowheads="1"/>
          </p:cNvSpPr>
          <p:nvPr/>
        </p:nvSpPr>
        <p:spPr bwMode="auto">
          <a:xfrm>
            <a:off x="304800" y="4114800"/>
            <a:ext cx="1056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/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	</a:t>
            </a:r>
            <a:endParaRPr kumimoji="1" lang="zh-CN" altLang="en-US" sz="2400" b="1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258036-65C6-4E62-A119-C9DAED8D04F3}" type="slidenum">
              <a:rPr lang="zh-CN" altLang="en-US"/>
              <a:pPr/>
              <a:t>68</a:t>
            </a:fld>
            <a:endParaRPr lang="en-US" altLang="zh-CN"/>
          </a:p>
        </p:txBody>
      </p:sp>
      <p:sp>
        <p:nvSpPr>
          <p:cNvPr id="131075" name="Rectangle 2"/>
          <p:cNvSpPr>
            <a:spLocks noChangeArrowheads="1"/>
          </p:cNvSpPr>
          <p:nvPr/>
        </p:nvSpPr>
        <p:spPr bwMode="auto">
          <a:xfrm>
            <a:off x="609600" y="457201"/>
            <a:ext cx="103632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400" b="1">
                <a:latin typeface="Times New Roman" pitchFamily="18" charset="0"/>
              </a:rPr>
              <a:t>（</a:t>
            </a:r>
            <a:r>
              <a:rPr kumimoji="1" lang="en-US" altLang="zh-CN" sz="2400" b="1">
                <a:latin typeface="Times New Roman" pitchFamily="18" charset="0"/>
              </a:rPr>
              <a:t>2</a:t>
            </a:r>
            <a:r>
              <a:rPr kumimoji="1" lang="zh-CN" altLang="en-US" sz="2400" b="1">
                <a:latin typeface="Times New Roman" pitchFamily="18" charset="0"/>
              </a:rPr>
              <a:t>）、</a:t>
            </a:r>
            <a:r>
              <a:rPr kumimoji="1" lang="en-US" altLang="zh-CN" sz="2400" b="1">
                <a:latin typeface="Times New Roman" pitchFamily="18" charset="0"/>
              </a:rPr>
              <a:t>SHR (Shift  logical  right )</a:t>
            </a:r>
            <a:r>
              <a:rPr kumimoji="1" lang="zh-CN" altLang="en-US" sz="2400" b="1">
                <a:latin typeface="Times New Roman" pitchFamily="18" charset="0"/>
              </a:rPr>
              <a:t>逻辑右移指令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格式： </a:t>
            </a:r>
            <a:r>
              <a:rPr kumimoji="1" lang="en-US" altLang="zh-CN" sz="2400" b="1">
                <a:latin typeface="Times New Roman" pitchFamily="18" charset="0"/>
              </a:rPr>
              <a:t>SHR  dest ,cnt </a:t>
            </a:r>
            <a:r>
              <a:rPr kumimoji="1" lang="zh-CN" altLang="en-US" sz="2400" b="1">
                <a:latin typeface="Times New Roman" pitchFamily="18" charset="0"/>
              </a:rPr>
              <a:t>；逻辑右移指令</a:t>
            </a:r>
            <a:r>
              <a:rPr kumimoji="1" lang="en-US" altLang="zh-CN" sz="2400" b="1">
                <a:latin typeface="Times New Roman" pitchFamily="18" charset="0"/>
              </a:rPr>
              <a:t>,   B/W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执行操作：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相当于无符号数的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÷2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功能。</a:t>
            </a:r>
            <a:endParaRPr kumimoji="1" lang="zh-CN" altLang="en-US" sz="2400" b="1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	          </a:t>
            </a:r>
            <a:r>
              <a:rPr kumimoji="1" lang="en-US" altLang="zh-CN" sz="2400" b="1">
                <a:latin typeface="Times New Roman" pitchFamily="18" charset="0"/>
              </a:rPr>
              <a:t>SHR</a:t>
            </a:r>
            <a:r>
              <a:rPr kumimoji="1" lang="zh-CN" altLang="en-US" sz="2400" b="1">
                <a:latin typeface="Times New Roman" pitchFamily="18" charset="0"/>
              </a:rPr>
              <a:t>指令操作示意图如下图所示：</a:t>
            </a:r>
          </a:p>
        </p:txBody>
      </p:sp>
      <p:sp>
        <p:nvSpPr>
          <p:cNvPr id="131076" name="Text Box 3"/>
          <p:cNvSpPr txBox="1">
            <a:spLocks noChangeArrowheads="1"/>
          </p:cNvSpPr>
          <p:nvPr/>
        </p:nvSpPr>
        <p:spPr bwMode="auto">
          <a:xfrm>
            <a:off x="609600" y="3622675"/>
            <a:ext cx="89408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400" b="1">
                <a:latin typeface="Times New Roman" pitchFamily="18" charset="0"/>
              </a:rPr>
              <a:t>	</a:t>
            </a:r>
            <a:r>
              <a:rPr kumimoji="1" lang="en-US" altLang="zh-CN" sz="2400" b="1">
                <a:latin typeface="Times New Roman" pitchFamily="18" charset="0"/>
              </a:rPr>
              <a:t>dest :   </a:t>
            </a:r>
            <a:r>
              <a:rPr kumimoji="1" lang="zh-CN" altLang="en-US" sz="2400" b="1">
                <a:latin typeface="Times New Roman" pitchFamily="18" charset="0"/>
              </a:rPr>
              <a:t>寄存器、存储器寻址方式。</a:t>
            </a:r>
          </a:p>
          <a:p>
            <a:pPr eaLnBrk="1" hangingPunct="1"/>
            <a:endParaRPr kumimoji="1" lang="zh-CN" altLang="en-US" sz="2400" b="1">
              <a:latin typeface="Times New Roman" pitchFamily="18" charset="0"/>
            </a:endParaRPr>
          </a:p>
          <a:p>
            <a:pPr eaLnBrk="1" hangingPunct="1"/>
            <a:r>
              <a:rPr kumimoji="1" lang="zh-CN" altLang="en-US" sz="2400" b="1">
                <a:latin typeface="Times New Roman" pitchFamily="18" charset="0"/>
              </a:rPr>
              <a:t>指令格式举例：</a:t>
            </a:r>
          </a:p>
          <a:p>
            <a:pPr eaLnBrk="1" hangingPunct="1"/>
            <a:r>
              <a:rPr kumimoji="1" lang="zh-CN" altLang="en-US" sz="2400" b="1">
                <a:latin typeface="Times New Roman" pitchFamily="18" charset="0"/>
              </a:rPr>
              <a:t>	</a:t>
            </a:r>
            <a:r>
              <a:rPr kumimoji="1" lang="en-US" altLang="zh-CN" sz="2400" b="1">
                <a:latin typeface="Times New Roman" pitchFamily="18" charset="0"/>
              </a:rPr>
              <a:t>SHR   BL , 1</a:t>
            </a:r>
          </a:p>
          <a:p>
            <a:pPr eaLnBrk="1" hangingPunct="1"/>
            <a:r>
              <a:rPr kumimoji="1" lang="en-US" altLang="zh-CN" sz="2400" b="1">
                <a:latin typeface="Times New Roman" pitchFamily="18" charset="0"/>
              </a:rPr>
              <a:t>	SHR   AX , CL</a:t>
            </a:r>
          </a:p>
          <a:p>
            <a:pPr eaLnBrk="1" hangingPunct="1"/>
            <a:r>
              <a:rPr kumimoji="1" lang="en-US" altLang="zh-CN" sz="2400" b="1">
                <a:latin typeface="Times New Roman" pitchFamily="18" charset="0"/>
              </a:rPr>
              <a:t>	SHR   BYTE  PTR  [DI+BP],1</a:t>
            </a:r>
          </a:p>
          <a:p>
            <a:pPr eaLnBrk="1" hangingPunct="1"/>
            <a:r>
              <a:rPr kumimoji="1" lang="en-US" altLang="zh-CN" sz="2400" b="1">
                <a:latin typeface="Times New Roman" pitchFamily="18" charset="0"/>
              </a:rPr>
              <a:t>	SHR   WORD  PTR  BLOCK  ,CL</a:t>
            </a:r>
          </a:p>
        </p:txBody>
      </p:sp>
      <p:sp>
        <p:nvSpPr>
          <p:cNvPr id="131077" name="Text Box 4"/>
          <p:cNvSpPr txBox="1">
            <a:spLocks noChangeArrowheads="1"/>
          </p:cNvSpPr>
          <p:nvPr/>
        </p:nvSpPr>
        <p:spPr bwMode="auto">
          <a:xfrm>
            <a:off x="4775200" y="2667000"/>
            <a:ext cx="132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400" b="1">
                <a:latin typeface="Times New Roman" pitchFamily="18" charset="0"/>
              </a:rPr>
              <a:t>dest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352800" y="3200400"/>
            <a:ext cx="4521200" cy="306388"/>
            <a:chOff x="5772" y="5257"/>
            <a:chExt cx="5340" cy="500"/>
          </a:xfrm>
        </p:grpSpPr>
        <p:sp>
          <p:nvSpPr>
            <p:cNvPr id="131079" name="Rectangle 6"/>
            <p:cNvSpPr>
              <a:spLocks noChangeArrowheads="1"/>
            </p:cNvSpPr>
            <p:nvPr/>
          </p:nvSpPr>
          <p:spPr bwMode="auto">
            <a:xfrm>
              <a:off x="6332" y="5277"/>
              <a:ext cx="3820" cy="48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31080" name="Line 7"/>
            <p:cNvSpPr>
              <a:spLocks noChangeShapeType="1"/>
            </p:cNvSpPr>
            <p:nvPr/>
          </p:nvSpPr>
          <p:spPr bwMode="auto">
            <a:xfrm>
              <a:off x="6832" y="5277"/>
              <a:ext cx="0" cy="4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081" name="Line 8"/>
            <p:cNvSpPr>
              <a:spLocks noChangeShapeType="1"/>
            </p:cNvSpPr>
            <p:nvPr/>
          </p:nvSpPr>
          <p:spPr bwMode="auto">
            <a:xfrm>
              <a:off x="9732" y="5277"/>
              <a:ext cx="0" cy="4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082" name="Line 9"/>
            <p:cNvSpPr>
              <a:spLocks noChangeShapeType="1"/>
            </p:cNvSpPr>
            <p:nvPr/>
          </p:nvSpPr>
          <p:spPr bwMode="auto">
            <a:xfrm rot="10800000" flipH="1">
              <a:off x="7672" y="5517"/>
              <a:ext cx="152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083" name="Text Box 10"/>
            <p:cNvSpPr txBox="1">
              <a:spLocks noChangeArrowheads="1"/>
            </p:cNvSpPr>
            <p:nvPr/>
          </p:nvSpPr>
          <p:spPr bwMode="auto">
            <a:xfrm>
              <a:off x="10512" y="5277"/>
              <a:ext cx="60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2200" b="1">
                  <a:latin typeface="Times New Roman" pitchFamily="18" charset="0"/>
                </a:rPr>
                <a:t>CF</a:t>
              </a:r>
            </a:p>
          </p:txBody>
        </p:sp>
        <p:sp>
          <p:nvSpPr>
            <p:cNvPr id="131084" name="Line 11"/>
            <p:cNvSpPr>
              <a:spLocks noChangeShapeType="1"/>
            </p:cNvSpPr>
            <p:nvPr/>
          </p:nvSpPr>
          <p:spPr bwMode="auto">
            <a:xfrm rot="10800000" flipH="1">
              <a:off x="9925" y="5517"/>
              <a:ext cx="56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085" name="Line 12"/>
            <p:cNvSpPr>
              <a:spLocks noChangeShapeType="1"/>
            </p:cNvSpPr>
            <p:nvPr/>
          </p:nvSpPr>
          <p:spPr bwMode="auto">
            <a:xfrm rot="10800000" flipH="1">
              <a:off x="6105" y="5517"/>
              <a:ext cx="56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086" name="Text Box 13"/>
            <p:cNvSpPr txBox="1">
              <a:spLocks noChangeArrowheads="1"/>
            </p:cNvSpPr>
            <p:nvPr/>
          </p:nvSpPr>
          <p:spPr bwMode="auto">
            <a:xfrm>
              <a:off x="5772" y="5257"/>
              <a:ext cx="20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2200" b="1">
                  <a:latin typeface="Times New Roman" pitchFamily="18" charset="0"/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A93BCF-1F4D-4E10-B02F-E715D5DD9E6F}" type="slidenum">
              <a:rPr lang="zh-CN" altLang="en-US"/>
              <a:pPr/>
              <a:t>69</a:t>
            </a:fld>
            <a:endParaRPr lang="en-US" altLang="zh-CN"/>
          </a:p>
        </p:txBody>
      </p:sp>
      <p:sp>
        <p:nvSpPr>
          <p:cNvPr id="419842" name="Rectangle 2"/>
          <p:cNvSpPr>
            <a:spLocks noChangeArrowheads="1"/>
          </p:cNvSpPr>
          <p:nvPr/>
        </p:nvSpPr>
        <p:spPr bwMode="auto">
          <a:xfrm>
            <a:off x="609600" y="228600"/>
            <a:ext cx="110744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）、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SAR</a:t>
            </a:r>
            <a:r>
              <a:rPr kumimoji="1" lang="en-US" altLang="zh-CN" sz="2400" b="1" dirty="0">
                <a:latin typeface="Times New Roman" pitchFamily="18" charset="0"/>
              </a:rPr>
              <a:t> (Shift  arithmetic  right  )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算术右移指令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 dirty="0">
                <a:latin typeface="Times New Roman" pitchFamily="18" charset="0"/>
              </a:rPr>
              <a:t>格式： </a:t>
            </a:r>
            <a:r>
              <a:rPr kumimoji="1" lang="en-US" altLang="zh-CN" sz="2400" b="1" dirty="0">
                <a:latin typeface="Times New Roman" pitchFamily="18" charset="0"/>
              </a:rPr>
              <a:t>SAR  </a:t>
            </a:r>
            <a:r>
              <a:rPr kumimoji="1" lang="en-US" altLang="zh-CN" sz="2400" b="1" dirty="0" err="1">
                <a:latin typeface="Times New Roman" pitchFamily="18" charset="0"/>
              </a:rPr>
              <a:t>dest</a:t>
            </a:r>
            <a:r>
              <a:rPr kumimoji="1" lang="en-US" altLang="zh-CN" sz="2400" b="1" dirty="0">
                <a:latin typeface="Times New Roman" pitchFamily="18" charset="0"/>
              </a:rPr>
              <a:t> ,</a:t>
            </a:r>
            <a:r>
              <a:rPr kumimoji="1" lang="en-US" altLang="zh-CN" sz="2400" b="1" dirty="0" err="1">
                <a:latin typeface="Times New Roman" pitchFamily="18" charset="0"/>
              </a:rPr>
              <a:t>cnt</a:t>
            </a:r>
            <a:r>
              <a:rPr kumimoji="1" lang="en-US" altLang="zh-CN" sz="2400" b="1" dirty="0">
                <a:latin typeface="Times New Roman" pitchFamily="18" charset="0"/>
              </a:rPr>
              <a:t> </a:t>
            </a:r>
            <a:r>
              <a:rPr kumimoji="1" lang="zh-CN" altLang="en-US" sz="2400" b="1" dirty="0">
                <a:latin typeface="Times New Roman" pitchFamily="18" charset="0"/>
              </a:rPr>
              <a:t>；算术右移指令</a:t>
            </a:r>
            <a:r>
              <a:rPr kumimoji="1" lang="en-US" altLang="zh-CN" sz="2400" b="1" dirty="0">
                <a:latin typeface="Times New Roman" pitchFamily="18" charset="0"/>
              </a:rPr>
              <a:t>,   B/W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 dirty="0">
                <a:latin typeface="Times New Roman" pitchFamily="18" charset="0"/>
              </a:rPr>
              <a:t>执行操作：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相当于带符号数的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÷2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功能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对负数向下舍入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	       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IDIV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指令对负数向上舍入。</a:t>
            </a:r>
            <a:r>
              <a:rPr kumimoji="1" lang="en-US" altLang="zh-CN" sz="2400" b="1" dirty="0">
                <a:latin typeface="Times New Roman" pitchFamily="18" charset="0"/>
              </a:rPr>
              <a:t>(</a:t>
            </a:r>
            <a:r>
              <a:rPr kumimoji="1" lang="zh-CN" altLang="en-US" sz="2400" b="1" dirty="0">
                <a:latin typeface="Times New Roman" pitchFamily="18" charset="0"/>
              </a:rPr>
              <a:t>下页解释）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 dirty="0">
                <a:latin typeface="Times New Roman" pitchFamily="18" charset="0"/>
              </a:rPr>
              <a:t>	          </a:t>
            </a:r>
            <a:r>
              <a:rPr kumimoji="1" lang="en-US" altLang="zh-CN" sz="2400" b="1" dirty="0">
                <a:latin typeface="Times New Roman" pitchFamily="18" charset="0"/>
              </a:rPr>
              <a:t>SAR</a:t>
            </a:r>
            <a:r>
              <a:rPr kumimoji="1" lang="zh-CN" altLang="en-US" sz="2400" b="1" dirty="0">
                <a:latin typeface="Times New Roman" pitchFamily="18" charset="0"/>
              </a:rPr>
              <a:t>指令操作示意图如下图所示</a:t>
            </a:r>
          </a:p>
        </p:txBody>
      </p:sp>
      <p:sp>
        <p:nvSpPr>
          <p:cNvPr id="132100" name="Text Box 3"/>
          <p:cNvSpPr txBox="1">
            <a:spLocks noChangeArrowheads="1"/>
          </p:cNvSpPr>
          <p:nvPr/>
        </p:nvSpPr>
        <p:spPr bwMode="auto">
          <a:xfrm>
            <a:off x="5080000" y="2743201"/>
            <a:ext cx="77046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b="1">
                <a:latin typeface="Times New Roman" pitchFamily="18" charset="0"/>
              </a:rPr>
              <a:t>dset</a:t>
            </a:r>
          </a:p>
        </p:txBody>
      </p:sp>
      <p:sp>
        <p:nvSpPr>
          <p:cNvPr id="419844" name="Rectangle 4"/>
          <p:cNvSpPr>
            <a:spLocks noChangeArrowheads="1"/>
          </p:cNvSpPr>
          <p:nvPr/>
        </p:nvSpPr>
        <p:spPr bwMode="auto">
          <a:xfrm>
            <a:off x="406400" y="3733801"/>
            <a:ext cx="11277600" cy="295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</a:rPr>
              <a:t>		</a:t>
            </a: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dest :   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寄存器、存储器寻址方式。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</a:rPr>
              <a:t>指令格式举例：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</a:rPr>
              <a:t>	</a:t>
            </a:r>
            <a:r>
              <a:rPr kumimoji="1" lang="en-US" altLang="zh-CN" sz="2000" b="1">
                <a:latin typeface="Times New Roman" pitchFamily="18" charset="0"/>
              </a:rPr>
              <a:t>SAR   AL , 1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000" b="1">
                <a:latin typeface="Times New Roman" pitchFamily="18" charset="0"/>
              </a:rPr>
              <a:t>	SHR   DL , CL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000" b="1">
                <a:latin typeface="Times New Roman" pitchFamily="18" charset="0"/>
              </a:rPr>
              <a:t>	SHR WORD  PTR  TABLE[SI],1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000" b="1">
                <a:latin typeface="Times New Roman" pitchFamily="18" charset="0"/>
              </a:rPr>
              <a:t>	SHR BYTE  PTR  STATUS  ,CL</a:t>
            </a:r>
          </a:p>
        </p:txBody>
      </p:sp>
      <p:sp>
        <p:nvSpPr>
          <p:cNvPr id="132102" name="Rectangle 5"/>
          <p:cNvSpPr>
            <a:spLocks noChangeArrowheads="1"/>
          </p:cNvSpPr>
          <p:nvPr/>
        </p:nvSpPr>
        <p:spPr bwMode="auto">
          <a:xfrm>
            <a:off x="2946400" y="3276601"/>
            <a:ext cx="70104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endParaRPr lang="zh-CN" altLang="en-US" sz="2800"/>
          </a:p>
        </p:txBody>
      </p:sp>
      <p:graphicFrame>
        <p:nvGraphicFramePr>
          <p:cNvPr id="132103" name="Object 6"/>
          <p:cNvGraphicFramePr>
            <a:graphicFrameLocks noChangeAspect="1"/>
          </p:cNvGraphicFramePr>
          <p:nvPr/>
        </p:nvGraphicFramePr>
        <p:xfrm>
          <a:off x="3454401" y="3200400"/>
          <a:ext cx="4332817" cy="654050"/>
        </p:xfrm>
        <a:graphic>
          <a:graphicData uri="http://schemas.openxmlformats.org/presentationml/2006/ole">
            <p:oleObj spid="_x0000_s14338" name="VISIO" r:id="rId3" imgW="3251200" imgH="65278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23FB0D-F97B-42C1-A528-82645CFDA7E4}" type="slidenum">
              <a:rPr lang="zh-CN" altLang="en-US">
                <a:solidFill>
                  <a:srgbClr val="000000"/>
                </a:solidFill>
              </a:rPr>
              <a:pPr/>
              <a:t>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55330" name="Rectangle 2"/>
          <p:cNvSpPr>
            <a:spLocks noChangeArrowheads="1"/>
          </p:cNvSpPr>
          <p:nvPr/>
        </p:nvSpPr>
        <p:spPr bwMode="auto">
          <a:xfrm>
            <a:off x="334437" y="762000"/>
            <a:ext cx="11451167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32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特点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</a:rPr>
              <a:t>：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kumimoji="1" lang="zh-CN" altLang="en-US" sz="24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可以进行</a:t>
            </a:r>
            <a:r>
              <a:rPr kumimoji="1" lang="en-US" altLang="zh-CN" sz="24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8</a:t>
            </a:r>
            <a:r>
              <a:rPr kumimoji="1" lang="zh-CN" altLang="en-US" sz="24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位、</a:t>
            </a:r>
            <a:r>
              <a:rPr kumimoji="1" lang="en-US" altLang="zh-CN" sz="24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16</a:t>
            </a:r>
            <a:r>
              <a:rPr kumimoji="1" lang="zh-CN" altLang="en-US" sz="24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位的</a:t>
            </a:r>
            <a:r>
              <a:rPr kumimoji="1" lang="zh-CN" altLang="en-US" sz="24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无符号数和带符号数</a:t>
            </a:r>
            <a:r>
              <a:rPr kumimoji="1" lang="zh-CN" altLang="en-US" sz="24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的加法运算；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源操作数和目标操作数</a:t>
            </a:r>
            <a:r>
              <a:rPr kumimoji="1" lang="zh-CN" altLang="en-US" sz="24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不能同时为存储器</a:t>
            </a: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kumimoji="1" lang="zh-CN" altLang="en-US" sz="24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不能为段寄存器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；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指令影响标志位的情况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：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4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OF=1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,	 8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位带符号数相加，和超出范围（－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128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～＋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127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）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,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            16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位带符号数相加，和超出范围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(-32768~+32767);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CF=1</a:t>
            </a:r>
            <a:r>
              <a:rPr kumimoji="1" lang="en-US" altLang="zh-CN" sz="2400" b="1">
                <a:solidFill>
                  <a:srgbClr val="FF00FF"/>
                </a:solidFill>
                <a:latin typeface="Times New Roman" pitchFamily="18" charset="0"/>
              </a:rPr>
              <a:t>,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  8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位无符号数相加，和超过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255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，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            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16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位无符号数相加，和超过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65535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其他条件标志（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SF,AF,PF,ZF)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根据定义设定。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3C9DF9-93E1-43E2-876F-2C27E4EC88B4}" type="slidenum">
              <a:rPr lang="zh-CN" altLang="en-US"/>
              <a:pPr/>
              <a:t>70</a:t>
            </a:fld>
            <a:endParaRPr lang="en-US" altLang="zh-CN"/>
          </a:p>
        </p:txBody>
      </p:sp>
      <p:sp>
        <p:nvSpPr>
          <p:cNvPr id="133123" name="Text Box 2"/>
          <p:cNvSpPr txBox="1">
            <a:spLocks noChangeArrowheads="1"/>
          </p:cNvSpPr>
          <p:nvPr/>
        </p:nvSpPr>
        <p:spPr bwMode="auto">
          <a:xfrm>
            <a:off x="609600" y="571501"/>
            <a:ext cx="108712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400" b="1">
                <a:solidFill>
                  <a:srgbClr val="3333FF"/>
                </a:solidFill>
                <a:latin typeface="Times New Roman" pitchFamily="18" charset="0"/>
              </a:rPr>
              <a:t>用</a:t>
            </a:r>
            <a:r>
              <a:rPr kumimoji="1" lang="en-US" altLang="zh-CN" sz="2400" b="1">
                <a:solidFill>
                  <a:srgbClr val="3333FF"/>
                </a:solidFill>
                <a:latin typeface="Times New Roman" pitchFamily="18" charset="0"/>
              </a:rPr>
              <a:t>SAR</a:t>
            </a:r>
            <a:r>
              <a:rPr kumimoji="1" lang="zh-CN" altLang="en-US" sz="2400" b="1">
                <a:solidFill>
                  <a:srgbClr val="3333FF"/>
                </a:solidFill>
                <a:latin typeface="Times New Roman" pitchFamily="18" charset="0"/>
              </a:rPr>
              <a:t>指令与用</a:t>
            </a:r>
            <a:r>
              <a:rPr kumimoji="1" lang="en-US" altLang="zh-CN" sz="2400" b="1">
                <a:solidFill>
                  <a:srgbClr val="3333FF"/>
                </a:solidFill>
                <a:latin typeface="Times New Roman" pitchFamily="18" charset="0"/>
              </a:rPr>
              <a:t>IDIV</a:t>
            </a:r>
            <a:r>
              <a:rPr kumimoji="1" lang="zh-CN" altLang="en-US" sz="2400" b="1">
                <a:solidFill>
                  <a:srgbClr val="3333FF"/>
                </a:solidFill>
                <a:latin typeface="Times New Roman" pitchFamily="18" charset="0"/>
              </a:rPr>
              <a:t>指令做除法的区别：</a:t>
            </a:r>
          </a:p>
          <a:p>
            <a:pPr eaLnBrk="1" hangingPunct="1"/>
            <a:endParaRPr kumimoji="1" lang="zh-CN" altLang="en-US" sz="2400" b="1">
              <a:solidFill>
                <a:srgbClr val="3333FF"/>
              </a:solidFill>
              <a:latin typeface="Times New Roman" pitchFamily="18" charset="0"/>
            </a:endParaRPr>
          </a:p>
          <a:p>
            <a:pPr eaLnBrk="1" hangingPunct="1"/>
            <a:endParaRPr kumimoji="1" lang="zh-CN" altLang="en-US" sz="2400" b="1">
              <a:latin typeface="Times New Roman" pitchFamily="18" charset="0"/>
            </a:endParaRPr>
          </a:p>
          <a:p>
            <a:pPr eaLnBrk="1" hangingPunct="1"/>
            <a:r>
              <a:rPr kumimoji="1" lang="zh-CN" altLang="en-US" sz="2400" b="1">
                <a:latin typeface="Times New Roman" pitchFamily="18" charset="0"/>
              </a:rPr>
              <a:t>用</a:t>
            </a:r>
            <a:r>
              <a:rPr kumimoji="1" lang="en-US" altLang="zh-CN" sz="2400" b="1">
                <a:latin typeface="Times New Roman" pitchFamily="18" charset="0"/>
              </a:rPr>
              <a:t>SAR</a:t>
            </a:r>
            <a:r>
              <a:rPr kumimoji="1" lang="zh-CN" altLang="en-US" sz="2400" b="1">
                <a:latin typeface="Times New Roman" pitchFamily="18" charset="0"/>
              </a:rPr>
              <a:t>指令做除法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（对负数向下舍入）</a:t>
            </a:r>
            <a:r>
              <a:rPr kumimoji="1" lang="zh-CN" altLang="en-US" sz="2400" b="1">
                <a:latin typeface="Times New Roman" pitchFamily="18" charset="0"/>
              </a:rPr>
              <a:t>：</a:t>
            </a:r>
          </a:p>
          <a:p>
            <a:pPr eaLnBrk="1" hangingPunct="1"/>
            <a:r>
              <a:rPr kumimoji="1" lang="zh-CN" altLang="en-US" sz="2400" b="1">
                <a:latin typeface="Times New Roman" pitchFamily="18" charset="0"/>
              </a:rPr>
              <a:t>	</a:t>
            </a:r>
          </a:p>
          <a:p>
            <a:pPr eaLnBrk="1" hangingPunct="1"/>
            <a:r>
              <a:rPr kumimoji="1" lang="zh-CN" altLang="en-US" sz="2400" b="1">
                <a:latin typeface="Times New Roman" pitchFamily="18" charset="0"/>
              </a:rPr>
              <a:t>	</a:t>
            </a:r>
            <a:r>
              <a:rPr kumimoji="1" lang="en-US" altLang="zh-CN" sz="2400" b="1">
                <a:latin typeface="Times New Roman" pitchFamily="18" charset="0"/>
              </a:rPr>
              <a:t>MOV   AX , 81H		;  (AX) = -127</a:t>
            </a:r>
          </a:p>
          <a:p>
            <a:pPr eaLnBrk="1" hangingPunct="1"/>
            <a:r>
              <a:rPr kumimoji="1" lang="en-US" altLang="zh-CN" sz="2400" b="1">
                <a:latin typeface="Times New Roman" pitchFamily="18" charset="0"/>
              </a:rPr>
              <a:t>	SAR     AX  , 1		;  (AX)= - 64</a:t>
            </a:r>
          </a:p>
          <a:p>
            <a:pPr eaLnBrk="1" hangingPunct="1"/>
            <a:endParaRPr kumimoji="1" lang="en-US" altLang="zh-CN" sz="2400" b="1">
              <a:latin typeface="Times New Roman" pitchFamily="18" charset="0"/>
            </a:endParaRPr>
          </a:p>
          <a:p>
            <a:pPr eaLnBrk="1" hangingPunct="1"/>
            <a:endParaRPr kumimoji="1" lang="en-US" altLang="zh-CN" sz="2400" b="1">
              <a:latin typeface="Times New Roman" pitchFamily="18" charset="0"/>
            </a:endParaRPr>
          </a:p>
          <a:p>
            <a:pPr eaLnBrk="1" hangingPunct="1"/>
            <a:r>
              <a:rPr kumimoji="1" lang="zh-CN" altLang="en-US" sz="2400" b="1">
                <a:latin typeface="Times New Roman" pitchFamily="18" charset="0"/>
              </a:rPr>
              <a:t>用</a:t>
            </a:r>
            <a:r>
              <a:rPr kumimoji="1" lang="en-US" altLang="zh-CN" sz="2400" b="1">
                <a:latin typeface="Times New Roman" pitchFamily="18" charset="0"/>
              </a:rPr>
              <a:t>IDIV</a:t>
            </a:r>
            <a:r>
              <a:rPr kumimoji="1" lang="zh-CN" altLang="en-US" sz="2400" b="1">
                <a:latin typeface="Times New Roman" pitchFamily="18" charset="0"/>
              </a:rPr>
              <a:t>指令做除法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（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IDIV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指令对负数向上舍入）</a:t>
            </a:r>
            <a:r>
              <a:rPr kumimoji="1" lang="zh-CN" altLang="en-US" sz="2400" b="1">
                <a:latin typeface="Times New Roman" pitchFamily="18" charset="0"/>
              </a:rPr>
              <a:t> ：</a:t>
            </a:r>
          </a:p>
          <a:p>
            <a:pPr eaLnBrk="1" hangingPunct="1"/>
            <a:endParaRPr kumimoji="1" lang="zh-CN" altLang="en-US" sz="2400" b="1">
              <a:latin typeface="Times New Roman" pitchFamily="18" charset="0"/>
            </a:endParaRPr>
          </a:p>
          <a:p>
            <a:pPr eaLnBrk="1" hangingPunct="1"/>
            <a:r>
              <a:rPr kumimoji="1" lang="zh-CN" altLang="en-US" sz="2400" b="1">
                <a:latin typeface="Times New Roman" pitchFamily="18" charset="0"/>
              </a:rPr>
              <a:t>	</a:t>
            </a:r>
            <a:r>
              <a:rPr kumimoji="1" lang="en-US" altLang="zh-CN" sz="2400" b="1">
                <a:latin typeface="Times New Roman" pitchFamily="18" charset="0"/>
              </a:rPr>
              <a:t>MOV    AX , 81H		;(AX)= -127</a:t>
            </a:r>
          </a:p>
          <a:p>
            <a:pPr eaLnBrk="1" hangingPunct="1"/>
            <a:r>
              <a:rPr kumimoji="1" lang="en-US" altLang="zh-CN" sz="2400" b="1">
                <a:latin typeface="Times New Roman" pitchFamily="18" charset="0"/>
              </a:rPr>
              <a:t>	MOV    CL , 2</a:t>
            </a:r>
          </a:p>
          <a:p>
            <a:pPr eaLnBrk="1" hangingPunct="1"/>
            <a:r>
              <a:rPr kumimoji="1" lang="en-US" altLang="zh-CN" sz="2400" b="1">
                <a:latin typeface="Times New Roman" pitchFamily="18" charset="0"/>
              </a:rPr>
              <a:t>	IDIV     CL			;(AL)= -63 </a:t>
            </a:r>
            <a:r>
              <a:rPr kumimoji="1" lang="zh-CN" altLang="en-US" sz="2400" b="1">
                <a:latin typeface="Times New Roman" pitchFamily="18" charset="0"/>
              </a:rPr>
              <a:t>，</a:t>
            </a:r>
            <a:r>
              <a:rPr kumimoji="1" lang="en-US" altLang="zh-CN" sz="2400" b="1">
                <a:latin typeface="Times New Roman" pitchFamily="18" charset="0"/>
              </a:rPr>
              <a:t>(AH)= -1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1F1FBF-4AEE-493B-B501-6EF5AFC5C0D6}" type="slidenum">
              <a:rPr lang="zh-CN" altLang="en-US"/>
              <a:pPr/>
              <a:t>71</a:t>
            </a:fld>
            <a:endParaRPr lang="en-US" altLang="zh-CN"/>
          </a:p>
        </p:txBody>
      </p:sp>
      <p:sp>
        <p:nvSpPr>
          <p:cNvPr id="423938" name="Rectangle 2"/>
          <p:cNvSpPr>
            <a:spLocks noChangeArrowheads="1"/>
          </p:cNvSpPr>
          <p:nvPr/>
        </p:nvSpPr>
        <p:spPr bwMode="auto">
          <a:xfrm>
            <a:off x="239184" y="404813"/>
            <a:ext cx="11785600" cy="6047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、循环移位</a:t>
            </a:r>
            <a:r>
              <a:rPr kumimoji="1" lang="zh-CN" altLang="en-US" sz="2400" b="1">
                <a:latin typeface="Times New Roman" pitchFamily="18" charset="0"/>
              </a:rPr>
              <a:t>（ </a:t>
            </a:r>
            <a:r>
              <a:rPr kumimoji="1" lang="en-US" altLang="zh-CN" sz="2400" b="1">
                <a:latin typeface="Times New Roman" pitchFamily="18" charset="0"/>
              </a:rPr>
              <a:t>4</a:t>
            </a:r>
            <a:r>
              <a:rPr kumimoji="1" lang="zh-CN" altLang="en-US" sz="2400" b="1">
                <a:latin typeface="Times New Roman" pitchFamily="18" charset="0"/>
              </a:rPr>
              <a:t>条）</a:t>
            </a:r>
            <a:r>
              <a:rPr kumimoji="1" lang="en-US" altLang="zh-CN" sz="2400" b="1">
                <a:latin typeface="Times New Roman" pitchFamily="18" charset="0"/>
              </a:rPr>
              <a:t>:   </a:t>
            </a:r>
            <a:r>
              <a:rPr kumimoji="1" lang="en-US" altLang="zh-CN" sz="24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ROL, ROR ,  RCL,   RCR</a:t>
            </a:r>
            <a:r>
              <a:rPr kumimoji="1" lang="zh-CN" altLang="en-US" sz="2400" b="1">
                <a:latin typeface="Times New Roman" pitchFamily="18" charset="0"/>
              </a:rPr>
              <a:t>。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>
                <a:latin typeface="Times New Roman" pitchFamily="18" charset="0"/>
              </a:rPr>
              <a:t>共同点：</a:t>
            </a:r>
          </a:p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kumimoji="1" lang="zh-CN" altLang="en-US" sz="2400" b="1">
                <a:latin typeface="Times New Roman" pitchFamily="18" charset="0"/>
              </a:rPr>
              <a:t>    </a:t>
            </a: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ROL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、</a:t>
            </a: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ROR</a:t>
            </a:r>
            <a:r>
              <a:rPr kumimoji="1" lang="en-US" altLang="zh-CN" sz="2400" b="1">
                <a:latin typeface="Times New Roman" pitchFamily="18" charset="0"/>
              </a:rPr>
              <a:t>  </a:t>
            </a:r>
            <a:r>
              <a:rPr kumimoji="1" lang="zh-CN" altLang="en-US" sz="2400" b="1">
                <a:latin typeface="Times New Roman" pitchFamily="18" charset="0"/>
              </a:rPr>
              <a:t>不含</a:t>
            </a:r>
            <a:r>
              <a:rPr kumimoji="1" lang="en-US" altLang="zh-CN" sz="2400" b="1">
                <a:latin typeface="Times New Roman" pitchFamily="18" charset="0"/>
              </a:rPr>
              <a:t>CF</a:t>
            </a:r>
            <a:r>
              <a:rPr kumimoji="1" lang="zh-CN" altLang="en-US" sz="2400" b="1">
                <a:latin typeface="Times New Roman" pitchFamily="18" charset="0"/>
              </a:rPr>
              <a:t>循环移位指令，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操作数移动</a:t>
            </a: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8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次后还原</a:t>
            </a:r>
            <a:r>
              <a:rPr kumimoji="1" lang="zh-CN" altLang="en-US" sz="2400" b="1">
                <a:latin typeface="Times New Roman" pitchFamily="18" charset="0"/>
              </a:rPr>
              <a:t>。</a:t>
            </a:r>
          </a:p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kumimoji="1" lang="zh-CN" altLang="en-US" sz="2400" b="1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kumimoji="1" lang="zh-CN" altLang="en-US" sz="2400" b="1">
                <a:latin typeface="Times New Roman" pitchFamily="18" charset="0"/>
              </a:rPr>
              <a:t>    </a:t>
            </a: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RCL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、  </a:t>
            </a: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RCR</a:t>
            </a:r>
            <a:r>
              <a:rPr kumimoji="1" lang="en-US" altLang="zh-CN" sz="2400" b="1">
                <a:latin typeface="Times New Roman" pitchFamily="18" charset="0"/>
              </a:rPr>
              <a:t>  </a:t>
            </a:r>
            <a:r>
              <a:rPr kumimoji="1" lang="zh-CN" altLang="en-US" sz="2400" b="1">
                <a:latin typeface="Times New Roman" pitchFamily="18" charset="0"/>
              </a:rPr>
              <a:t>含</a:t>
            </a:r>
            <a:r>
              <a:rPr kumimoji="1" lang="en-US" altLang="zh-CN" sz="2400" b="1">
                <a:latin typeface="Times New Roman" pitchFamily="18" charset="0"/>
              </a:rPr>
              <a:t>CF</a:t>
            </a:r>
            <a:r>
              <a:rPr kumimoji="1" lang="zh-CN" altLang="en-US" sz="2400" b="1">
                <a:latin typeface="Times New Roman" pitchFamily="18" charset="0"/>
              </a:rPr>
              <a:t>循环移位指令，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操作数移动</a:t>
            </a: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9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次后还原</a:t>
            </a:r>
            <a:r>
              <a:rPr kumimoji="1" lang="zh-CN" altLang="en-US" sz="2400" b="1">
                <a:latin typeface="Times New Roman" pitchFamily="18" charset="0"/>
              </a:rPr>
              <a:t>。</a:t>
            </a:r>
          </a:p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kumimoji="1" lang="zh-CN" altLang="en-US" sz="2400" b="1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kumimoji="1" lang="zh-CN" altLang="en-US" sz="2800" b="1">
                <a:latin typeface="Times New Roman" pitchFamily="18" charset="0"/>
              </a:rPr>
              <a:t>  </a:t>
            </a:r>
            <a:r>
              <a:rPr kumimoji="1" lang="zh-CN" altLang="en-US" sz="2400" b="1">
                <a:latin typeface="Times New Roman" pitchFamily="18" charset="0"/>
              </a:rPr>
              <a:t>影响标志</a:t>
            </a:r>
            <a:r>
              <a:rPr kumimoji="1" lang="en-US" altLang="zh-CN" sz="2400" b="1">
                <a:latin typeface="Times New Roman" pitchFamily="18" charset="0"/>
              </a:rPr>
              <a:t>OF</a:t>
            </a:r>
            <a:r>
              <a:rPr kumimoji="1" lang="zh-CN" altLang="en-US" sz="2400" b="1">
                <a:latin typeface="Times New Roman" pitchFamily="18" charset="0"/>
              </a:rPr>
              <a:t>、</a:t>
            </a:r>
            <a:r>
              <a:rPr kumimoji="1" lang="en-US" altLang="zh-CN" sz="2400" b="1">
                <a:latin typeface="Times New Roman" pitchFamily="18" charset="0"/>
              </a:rPr>
              <a:t>CF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400" b="1">
                <a:latin typeface="Times New Roman" pitchFamily="18" charset="0"/>
              </a:rPr>
              <a:t>     ROL</a:t>
            </a:r>
            <a:r>
              <a:rPr kumimoji="1" lang="zh-CN" altLang="en-US" sz="2400" b="1">
                <a:latin typeface="Times New Roman" pitchFamily="18" charset="0"/>
              </a:rPr>
              <a:t>、 </a:t>
            </a:r>
            <a:r>
              <a:rPr kumimoji="1" lang="en-US" altLang="zh-CN" sz="2400" b="1">
                <a:latin typeface="Times New Roman" pitchFamily="18" charset="0"/>
              </a:rPr>
              <a:t>RCL</a:t>
            </a:r>
            <a:r>
              <a:rPr kumimoji="1" lang="zh-CN" altLang="en-US" sz="2400" b="1">
                <a:latin typeface="Times New Roman" pitchFamily="18" charset="0"/>
              </a:rPr>
              <a:t>影响标志</a:t>
            </a:r>
            <a:r>
              <a:rPr kumimoji="1" lang="en-US" altLang="zh-CN" sz="2400" b="1">
                <a:latin typeface="Times New Roman" pitchFamily="18" charset="0"/>
              </a:rPr>
              <a:t>OF</a:t>
            </a:r>
            <a:r>
              <a:rPr kumimoji="1" lang="zh-CN" altLang="en-US" sz="2400" b="1">
                <a:latin typeface="Times New Roman" pitchFamily="18" charset="0"/>
              </a:rPr>
              <a:t>、</a:t>
            </a:r>
            <a:r>
              <a:rPr kumimoji="1" lang="en-US" altLang="zh-CN" sz="2400" b="1">
                <a:latin typeface="Times New Roman" pitchFamily="18" charset="0"/>
              </a:rPr>
              <a:t>CF</a:t>
            </a:r>
            <a:r>
              <a:rPr kumimoji="1" lang="zh-CN" altLang="en-US" sz="2400" b="1">
                <a:latin typeface="Times New Roman" pitchFamily="18" charset="0"/>
              </a:rPr>
              <a:t>情况相同 ；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</a:rPr>
              <a:t>     </a:t>
            </a:r>
            <a:r>
              <a:rPr kumimoji="1" lang="en-US" altLang="zh-CN" sz="2400" b="1">
                <a:latin typeface="Times New Roman" pitchFamily="18" charset="0"/>
              </a:rPr>
              <a:t>ROR </a:t>
            </a:r>
            <a:r>
              <a:rPr kumimoji="1" lang="zh-CN" altLang="en-US" sz="2400" b="1">
                <a:latin typeface="Times New Roman" pitchFamily="18" charset="0"/>
              </a:rPr>
              <a:t>、  </a:t>
            </a:r>
            <a:r>
              <a:rPr kumimoji="1" lang="en-US" altLang="zh-CN" sz="2400" b="1">
                <a:latin typeface="Times New Roman" pitchFamily="18" charset="0"/>
              </a:rPr>
              <a:t>RCR</a:t>
            </a:r>
            <a:r>
              <a:rPr kumimoji="1" lang="zh-CN" altLang="en-US" sz="2400" b="1">
                <a:latin typeface="Times New Roman" pitchFamily="18" charset="0"/>
              </a:rPr>
              <a:t>影响标志</a:t>
            </a:r>
            <a:r>
              <a:rPr kumimoji="1" lang="en-US" altLang="zh-CN" sz="2400" b="1">
                <a:latin typeface="Times New Roman" pitchFamily="18" charset="0"/>
              </a:rPr>
              <a:t>OF</a:t>
            </a:r>
            <a:r>
              <a:rPr kumimoji="1" lang="zh-CN" altLang="en-US" sz="2400" b="1">
                <a:latin typeface="Times New Roman" pitchFamily="18" charset="0"/>
              </a:rPr>
              <a:t>、</a:t>
            </a:r>
            <a:r>
              <a:rPr kumimoji="1" lang="en-US" altLang="zh-CN" sz="2400" b="1">
                <a:latin typeface="Times New Roman" pitchFamily="18" charset="0"/>
              </a:rPr>
              <a:t>CF</a:t>
            </a:r>
            <a:r>
              <a:rPr kumimoji="1" lang="zh-CN" altLang="en-US" sz="2400" b="1">
                <a:latin typeface="Times New Roman" pitchFamily="18" charset="0"/>
              </a:rPr>
              <a:t>情况相同 。	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</a:rPr>
              <a:t>     </a:t>
            </a:r>
            <a:r>
              <a:rPr kumimoji="1" lang="en-US" altLang="zh-CN" sz="2400" b="1">
                <a:latin typeface="Times New Roman" pitchFamily="18" charset="0"/>
              </a:rPr>
              <a:t>SF</a:t>
            </a:r>
            <a:r>
              <a:rPr kumimoji="1" lang="zh-CN" altLang="en-US" sz="2400" b="1">
                <a:latin typeface="Times New Roman" pitchFamily="18" charset="0"/>
              </a:rPr>
              <a:t>、</a:t>
            </a:r>
            <a:r>
              <a:rPr kumimoji="1" lang="en-US" altLang="zh-CN" sz="2400" b="1">
                <a:latin typeface="Times New Roman" pitchFamily="18" charset="0"/>
              </a:rPr>
              <a:t>ZF</a:t>
            </a:r>
            <a:r>
              <a:rPr kumimoji="1" lang="zh-CN" altLang="en-US" sz="2400" b="1">
                <a:latin typeface="Times New Roman" pitchFamily="18" charset="0"/>
              </a:rPr>
              <a:t>、</a:t>
            </a:r>
            <a:r>
              <a:rPr kumimoji="1" lang="en-US" altLang="zh-CN" sz="2400" b="1">
                <a:latin typeface="Times New Roman" pitchFamily="18" charset="0"/>
              </a:rPr>
              <a:t>PF</a:t>
            </a:r>
            <a:r>
              <a:rPr kumimoji="1" lang="zh-CN" altLang="en-US" sz="2400" b="1">
                <a:latin typeface="Times New Roman" pitchFamily="18" charset="0"/>
              </a:rPr>
              <a:t>、</a:t>
            </a:r>
            <a:r>
              <a:rPr kumimoji="1" lang="en-US" altLang="zh-CN" sz="2400" b="1">
                <a:latin typeface="Times New Roman" pitchFamily="18" charset="0"/>
              </a:rPr>
              <a:t>AF</a:t>
            </a:r>
            <a:r>
              <a:rPr kumimoji="1" lang="zh-CN" altLang="en-US" sz="2400" b="1">
                <a:latin typeface="Times New Roman" pitchFamily="18" charset="0"/>
              </a:rPr>
              <a:t>不影响。</a:t>
            </a:r>
          </a:p>
          <a:p>
            <a:pPr eaLnBrk="1" hangingPunct="1">
              <a:spcBef>
                <a:spcPct val="50000"/>
              </a:spcBef>
              <a:defRPr/>
            </a:pPr>
            <a:endParaRPr kumimoji="1" lang="zh-CN" altLang="en-US" b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8F8C10-41A7-47BC-A163-3D6550ADD7AF}" type="slidenum">
              <a:rPr lang="zh-CN" altLang="en-US"/>
              <a:pPr/>
              <a:t>72</a:t>
            </a:fld>
            <a:endParaRPr lang="en-US" altLang="zh-CN"/>
          </a:p>
        </p:txBody>
      </p:sp>
      <p:sp>
        <p:nvSpPr>
          <p:cNvPr id="424962" name="Rectangle 2"/>
          <p:cNvSpPr>
            <a:spLocks noChangeArrowheads="1"/>
          </p:cNvSpPr>
          <p:nvPr/>
        </p:nvSpPr>
        <p:spPr bwMode="auto">
          <a:xfrm>
            <a:off x="812800" y="381001"/>
            <a:ext cx="109728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</a:t>
            </a: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）、</a:t>
            </a: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ROL</a:t>
            </a:r>
            <a:r>
              <a:rPr kumimoji="1" lang="en-US" altLang="zh-CN" sz="2400" b="1">
                <a:latin typeface="Times New Roman" pitchFamily="18" charset="0"/>
              </a:rPr>
              <a:t> (Rotate  left )</a:t>
            </a:r>
            <a:r>
              <a:rPr kumimoji="1"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不含</a:t>
            </a: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CF</a:t>
            </a:r>
            <a:r>
              <a:rPr kumimoji="1"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循环左移指令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</a:rPr>
              <a:t>格式： </a:t>
            </a:r>
            <a:r>
              <a:rPr kumimoji="1" lang="en-US" altLang="zh-CN" sz="2400" b="1">
                <a:latin typeface="Times New Roman" pitchFamily="18" charset="0"/>
              </a:rPr>
              <a:t>ROL  dest ,cnt </a:t>
            </a:r>
            <a:r>
              <a:rPr kumimoji="1" lang="zh-CN" altLang="en-US" sz="2400" b="1">
                <a:latin typeface="Times New Roman" pitchFamily="18" charset="0"/>
              </a:rPr>
              <a:t>；不含</a:t>
            </a:r>
            <a:r>
              <a:rPr kumimoji="1" lang="en-US" altLang="zh-CN" sz="2400" b="1">
                <a:latin typeface="Times New Roman" pitchFamily="18" charset="0"/>
              </a:rPr>
              <a:t>CF</a:t>
            </a:r>
            <a:r>
              <a:rPr kumimoji="1" lang="zh-CN" altLang="en-US" sz="2400" b="1">
                <a:latin typeface="Times New Roman" pitchFamily="18" charset="0"/>
              </a:rPr>
              <a:t>循环左移指令</a:t>
            </a:r>
            <a:r>
              <a:rPr kumimoji="1" lang="en-US" altLang="zh-CN" sz="2400" b="1">
                <a:latin typeface="Times New Roman" pitchFamily="18" charset="0"/>
              </a:rPr>
              <a:t>,   B/W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</a:rPr>
              <a:t>执行操作：</a:t>
            </a:r>
            <a:r>
              <a:rPr kumimoji="1" lang="en-US" altLang="zh-CN" sz="2400" b="1">
                <a:latin typeface="Times New Roman" pitchFamily="18" charset="0"/>
              </a:rPr>
              <a:t>ROL</a:t>
            </a:r>
            <a:r>
              <a:rPr kumimoji="1" lang="zh-CN" altLang="en-US" sz="2400" b="1">
                <a:latin typeface="Times New Roman" pitchFamily="18" charset="0"/>
              </a:rPr>
              <a:t>指令操作示意图如下图所示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</a:rPr>
              <a:t>	        </a:t>
            </a:r>
            <a:r>
              <a:rPr kumimoji="1" lang="zh-CN" altLang="en-US" sz="24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移动</a:t>
            </a:r>
            <a:r>
              <a:rPr kumimoji="1" lang="en-US" altLang="zh-CN" sz="24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8</a:t>
            </a:r>
            <a:r>
              <a:rPr kumimoji="1" lang="zh-CN" altLang="en-US" sz="24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次后操作数还原。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048000" y="3048001"/>
            <a:ext cx="4605867" cy="576263"/>
            <a:chOff x="5312" y="8077"/>
            <a:chExt cx="5440" cy="940"/>
          </a:xfrm>
        </p:grpSpPr>
        <p:sp>
          <p:nvSpPr>
            <p:cNvPr id="135175" name="Rectangle 4"/>
            <p:cNvSpPr>
              <a:spLocks noChangeArrowheads="1"/>
            </p:cNvSpPr>
            <p:nvPr/>
          </p:nvSpPr>
          <p:spPr bwMode="auto">
            <a:xfrm>
              <a:off x="6552" y="8077"/>
              <a:ext cx="3820" cy="48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35176" name="Line 5"/>
            <p:cNvSpPr>
              <a:spLocks noChangeShapeType="1"/>
            </p:cNvSpPr>
            <p:nvPr/>
          </p:nvSpPr>
          <p:spPr bwMode="auto">
            <a:xfrm>
              <a:off x="7052" y="8077"/>
              <a:ext cx="0" cy="4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177" name="Line 6"/>
            <p:cNvSpPr>
              <a:spLocks noChangeShapeType="1"/>
            </p:cNvSpPr>
            <p:nvPr/>
          </p:nvSpPr>
          <p:spPr bwMode="auto">
            <a:xfrm>
              <a:off x="9952" y="8077"/>
              <a:ext cx="0" cy="4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178" name="Line 7"/>
            <p:cNvSpPr>
              <a:spLocks noChangeShapeType="1"/>
            </p:cNvSpPr>
            <p:nvPr/>
          </p:nvSpPr>
          <p:spPr bwMode="auto">
            <a:xfrm flipH="1">
              <a:off x="7892" y="8317"/>
              <a:ext cx="152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179" name="Line 8"/>
            <p:cNvSpPr>
              <a:spLocks noChangeShapeType="1"/>
            </p:cNvSpPr>
            <p:nvPr/>
          </p:nvSpPr>
          <p:spPr bwMode="auto">
            <a:xfrm flipH="1">
              <a:off x="10092" y="8317"/>
              <a:ext cx="64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180" name="Line 9"/>
            <p:cNvSpPr>
              <a:spLocks noChangeShapeType="1"/>
            </p:cNvSpPr>
            <p:nvPr/>
          </p:nvSpPr>
          <p:spPr bwMode="auto">
            <a:xfrm flipH="1" flipV="1">
              <a:off x="5992" y="8317"/>
              <a:ext cx="78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181" name="Text Box 10"/>
            <p:cNvSpPr txBox="1">
              <a:spLocks noChangeArrowheads="1"/>
            </p:cNvSpPr>
            <p:nvPr/>
          </p:nvSpPr>
          <p:spPr bwMode="auto">
            <a:xfrm>
              <a:off x="5312" y="8077"/>
              <a:ext cx="60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2200" b="1">
                  <a:latin typeface="Times New Roman" pitchFamily="18" charset="0"/>
                </a:rPr>
                <a:t>CF</a:t>
              </a:r>
            </a:p>
          </p:txBody>
        </p:sp>
        <p:sp>
          <p:nvSpPr>
            <p:cNvPr id="135182" name="Line 11"/>
            <p:cNvSpPr>
              <a:spLocks noChangeShapeType="1"/>
            </p:cNvSpPr>
            <p:nvPr/>
          </p:nvSpPr>
          <p:spPr bwMode="auto">
            <a:xfrm>
              <a:off x="6352" y="8317"/>
              <a:ext cx="0" cy="6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183" name="Line 12"/>
            <p:cNvSpPr>
              <a:spLocks noChangeShapeType="1"/>
            </p:cNvSpPr>
            <p:nvPr/>
          </p:nvSpPr>
          <p:spPr bwMode="auto">
            <a:xfrm>
              <a:off x="6330" y="9017"/>
              <a:ext cx="442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184" name="Line 13"/>
            <p:cNvSpPr>
              <a:spLocks noChangeShapeType="1"/>
            </p:cNvSpPr>
            <p:nvPr/>
          </p:nvSpPr>
          <p:spPr bwMode="auto">
            <a:xfrm>
              <a:off x="10732" y="8317"/>
              <a:ext cx="0" cy="7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5173" name="Text Box 14"/>
          <p:cNvSpPr txBox="1">
            <a:spLocks noChangeArrowheads="1"/>
          </p:cNvSpPr>
          <p:nvPr/>
        </p:nvSpPr>
        <p:spPr bwMode="auto">
          <a:xfrm>
            <a:off x="5080000" y="2590801"/>
            <a:ext cx="77046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b="1">
                <a:latin typeface="Times New Roman" pitchFamily="18" charset="0"/>
              </a:rPr>
              <a:t>dest</a:t>
            </a:r>
          </a:p>
        </p:txBody>
      </p:sp>
      <p:sp>
        <p:nvSpPr>
          <p:cNvPr id="135174" name="Text Box 15"/>
          <p:cNvSpPr txBox="1">
            <a:spLocks noChangeArrowheads="1"/>
          </p:cNvSpPr>
          <p:nvPr/>
        </p:nvSpPr>
        <p:spPr bwMode="auto">
          <a:xfrm>
            <a:off x="994834" y="3810001"/>
            <a:ext cx="8657167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指令格式举例：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	</a:t>
            </a:r>
            <a:r>
              <a:rPr kumimoji="1" lang="en-US" altLang="zh-CN" sz="2000" b="1">
                <a:latin typeface="Times New Roman" pitchFamily="18" charset="0"/>
              </a:rPr>
              <a:t>ROL   BH , 1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	ROL   DX , CL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	ROL WORD  PTR  TABLE[DI],1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	ROL BYTE  PTR  ALPHA  ,CL</a:t>
            </a:r>
          </a:p>
          <a:p>
            <a:pPr eaLnBrk="1" hangingPunct="1"/>
            <a:endParaRPr kumimoji="1" lang="zh-CN" altLang="en-US" b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A3B19C-C7FA-4BEE-BC22-45AA05DBE713}" type="slidenum">
              <a:rPr lang="zh-CN" altLang="en-US"/>
              <a:pPr/>
              <a:t>73</a:t>
            </a:fld>
            <a:endParaRPr lang="en-US" altLang="zh-CN"/>
          </a:p>
        </p:txBody>
      </p:sp>
      <p:sp>
        <p:nvSpPr>
          <p:cNvPr id="425986" name="Rectangle 2"/>
          <p:cNvSpPr>
            <a:spLocks noChangeArrowheads="1"/>
          </p:cNvSpPr>
          <p:nvPr/>
        </p:nvSpPr>
        <p:spPr bwMode="auto">
          <a:xfrm>
            <a:off x="406400" y="533400"/>
            <a:ext cx="11480800" cy="562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>
                <a:latin typeface="Times New Roman" pitchFamily="18" charset="0"/>
              </a:rPr>
              <a:t>影响标志</a:t>
            </a:r>
            <a:r>
              <a:rPr kumimoji="1" lang="en-US" altLang="zh-CN" sz="2800" b="1">
                <a:latin typeface="Times New Roman" pitchFamily="18" charset="0"/>
              </a:rPr>
              <a:t>OF</a:t>
            </a:r>
            <a:r>
              <a:rPr kumimoji="1" lang="zh-CN" altLang="en-US" sz="2800" b="1">
                <a:latin typeface="Times New Roman" pitchFamily="18" charset="0"/>
              </a:rPr>
              <a:t>、</a:t>
            </a:r>
            <a:r>
              <a:rPr kumimoji="1" lang="en-US" altLang="zh-CN" sz="2800" b="1">
                <a:latin typeface="Times New Roman" pitchFamily="18" charset="0"/>
              </a:rPr>
              <a:t>CF  </a:t>
            </a:r>
            <a:r>
              <a:rPr kumimoji="1" lang="zh-CN" altLang="en-US" sz="2800" b="1">
                <a:latin typeface="Times New Roman" pitchFamily="18" charset="0"/>
              </a:rPr>
              <a:t>情况：</a:t>
            </a:r>
          </a:p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  </a:t>
            </a:r>
            <a:r>
              <a:rPr kumimoji="1"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左循环移动</a:t>
            </a:r>
            <a:r>
              <a:rPr kumimoji="1"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次后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：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b="1">
                <a:latin typeface="Times New Roman" pitchFamily="18" charset="0"/>
              </a:rPr>
              <a:t>      </a:t>
            </a:r>
            <a:r>
              <a:rPr kumimoji="1" lang="zh-CN" altLang="en-US" sz="2000" b="1">
                <a:latin typeface="Times New Roman" pitchFamily="18" charset="0"/>
              </a:rPr>
              <a:t>移位后，最高有效位（符号位）是否发生变化：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000" b="1">
                <a:latin typeface="Times New Roman" pitchFamily="18" charset="0"/>
              </a:rPr>
              <a:t>     如果移位后，</a:t>
            </a:r>
            <a:r>
              <a:rPr kumimoji="1" lang="zh-CN" altLang="en-US" sz="20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最高有效位与</a:t>
            </a:r>
            <a:r>
              <a:rPr kumimoji="1" lang="en-US" altLang="zh-CN" sz="20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CF</a:t>
            </a:r>
            <a:r>
              <a:rPr kumimoji="1" lang="zh-CN" altLang="en-US" sz="20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不等   则： </a:t>
            </a:r>
            <a:r>
              <a:rPr kumimoji="1" lang="en-US" altLang="zh-CN" sz="20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OF = 1,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000" b="1">
                <a:latin typeface="Times New Roman" pitchFamily="18" charset="0"/>
              </a:rPr>
              <a:t>        				          </a:t>
            </a:r>
            <a:r>
              <a:rPr kumimoji="1" lang="zh-CN" altLang="en-US" sz="20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否则：（无变化时）</a:t>
            </a:r>
            <a:r>
              <a:rPr kumimoji="1" lang="en-US" altLang="zh-CN" sz="20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OF =  0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000" b="1">
                <a:latin typeface="Times New Roman" pitchFamily="18" charset="0"/>
              </a:rPr>
              <a:t>      CF</a:t>
            </a:r>
            <a:r>
              <a:rPr kumimoji="1" lang="zh-CN" altLang="en-US" sz="2000" b="1">
                <a:latin typeface="Times New Roman" pitchFamily="18" charset="0"/>
              </a:rPr>
              <a:t>根据各条指令的规定设置。</a:t>
            </a:r>
          </a:p>
          <a:p>
            <a:pPr eaLnBrk="1" hangingPunct="1">
              <a:spcBef>
                <a:spcPct val="50000"/>
              </a:spcBef>
              <a:defRPr/>
            </a:pPr>
            <a:endParaRPr kumimoji="1" lang="zh-CN" altLang="en-US" sz="2000" b="1">
              <a:latin typeface="Times New Roman" pitchFamily="18" charset="0"/>
            </a:endParaRPr>
          </a:p>
          <a:p>
            <a:pPr eaLnBrk="1" hangingPunct="1">
              <a:buFontTx/>
              <a:buChar char="•"/>
              <a:defRPr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  </a:t>
            </a:r>
            <a:r>
              <a:rPr kumimoji="1"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左循环移动多次后：</a:t>
            </a:r>
          </a:p>
          <a:p>
            <a:pPr eaLnBrk="1" hangingPunct="1">
              <a:defRPr/>
            </a:pPr>
            <a:r>
              <a:rPr kumimoji="1" lang="zh-CN" altLang="en-US" sz="2400" b="1">
                <a:latin typeface="Times New Roman" pitchFamily="18" charset="0"/>
              </a:rPr>
              <a:t>     </a:t>
            </a:r>
            <a:r>
              <a:rPr kumimoji="1" lang="en-US" altLang="zh-CN" sz="2000" b="1">
                <a:latin typeface="Times New Roman" pitchFamily="18" charset="0"/>
              </a:rPr>
              <a:t>OF </a:t>
            </a:r>
            <a:r>
              <a:rPr kumimoji="1" lang="zh-CN" altLang="en-US" sz="2000" b="1">
                <a:latin typeface="Times New Roman" pitchFamily="18" charset="0"/>
              </a:rPr>
              <a:t>值不定。</a:t>
            </a:r>
          </a:p>
          <a:p>
            <a:pPr eaLnBrk="1" hangingPunct="1">
              <a:defRPr/>
            </a:pPr>
            <a:r>
              <a:rPr kumimoji="1" lang="zh-CN" altLang="en-US" sz="2000" b="1">
                <a:latin typeface="Times New Roman" pitchFamily="18" charset="0"/>
              </a:rPr>
              <a:t>     </a:t>
            </a:r>
            <a:r>
              <a:rPr kumimoji="1" lang="en-US" altLang="zh-CN" sz="2000" b="1">
                <a:latin typeface="Times New Roman" pitchFamily="18" charset="0"/>
              </a:rPr>
              <a:t>CF=</a:t>
            </a:r>
            <a:r>
              <a:rPr kumimoji="1" lang="zh-CN" altLang="en-US" sz="2000" b="1">
                <a:latin typeface="Times New Roman" pitchFamily="18" charset="0"/>
              </a:rPr>
              <a:t>从目标操作数移出的最后一位。</a:t>
            </a:r>
          </a:p>
          <a:p>
            <a:pPr eaLnBrk="1" hangingPunct="1">
              <a:defRPr/>
            </a:pPr>
            <a:endParaRPr kumimoji="1" lang="zh-CN" altLang="en-US" sz="2000" b="1">
              <a:latin typeface="Times New Roman" pitchFamily="18" charset="0"/>
            </a:endParaRPr>
          </a:p>
          <a:p>
            <a:pPr eaLnBrk="1" hangingPunct="1">
              <a:buFontTx/>
              <a:buChar char="•"/>
              <a:defRPr/>
            </a:pPr>
            <a:r>
              <a:rPr kumimoji="1" lang="zh-CN" altLang="en-US" sz="2400" b="1">
                <a:latin typeface="Times New Roman" pitchFamily="18" charset="0"/>
              </a:rPr>
              <a:t>    </a:t>
            </a:r>
            <a:r>
              <a:rPr kumimoji="1" lang="en-US" altLang="zh-CN" sz="2400" b="1">
                <a:latin typeface="Times New Roman" pitchFamily="18" charset="0"/>
              </a:rPr>
              <a:t>SF</a:t>
            </a:r>
            <a:r>
              <a:rPr kumimoji="1" lang="zh-CN" altLang="en-US" sz="2400" b="1">
                <a:latin typeface="Times New Roman" pitchFamily="18" charset="0"/>
              </a:rPr>
              <a:t>、</a:t>
            </a:r>
            <a:r>
              <a:rPr kumimoji="1" lang="en-US" altLang="zh-CN" sz="2400" b="1">
                <a:latin typeface="Times New Roman" pitchFamily="18" charset="0"/>
              </a:rPr>
              <a:t>ZF</a:t>
            </a:r>
            <a:r>
              <a:rPr kumimoji="1" lang="zh-CN" altLang="en-US" sz="2400" b="1">
                <a:latin typeface="Times New Roman" pitchFamily="18" charset="0"/>
              </a:rPr>
              <a:t>、</a:t>
            </a:r>
            <a:r>
              <a:rPr kumimoji="1" lang="en-US" altLang="zh-CN" sz="2400" b="1">
                <a:latin typeface="Times New Roman" pitchFamily="18" charset="0"/>
              </a:rPr>
              <a:t>PF</a:t>
            </a:r>
            <a:r>
              <a:rPr kumimoji="1" lang="zh-CN" altLang="en-US" sz="2400" b="1">
                <a:latin typeface="Times New Roman" pitchFamily="18" charset="0"/>
              </a:rPr>
              <a:t>、</a:t>
            </a:r>
            <a:r>
              <a:rPr kumimoji="1" lang="en-US" altLang="zh-CN" sz="2400" b="1">
                <a:latin typeface="Times New Roman" pitchFamily="18" charset="0"/>
              </a:rPr>
              <a:t>AF</a:t>
            </a:r>
            <a:r>
              <a:rPr kumimoji="1" lang="zh-CN" altLang="en-US" sz="2400" b="1">
                <a:latin typeface="Times New Roman" pitchFamily="18" charset="0"/>
              </a:rPr>
              <a:t>不影响。</a:t>
            </a:r>
          </a:p>
          <a:p>
            <a:pPr eaLnBrk="1" hangingPunct="1">
              <a:spcBef>
                <a:spcPct val="50000"/>
              </a:spcBef>
              <a:defRPr/>
            </a:pPr>
            <a:endParaRPr kumimoji="1" lang="zh-CN" altLang="en-US" b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871D1E-EF50-4B82-B58B-E0D8D2EF254F}" type="slidenum">
              <a:rPr lang="zh-CN" altLang="en-US"/>
              <a:pPr/>
              <a:t>74</a:t>
            </a:fld>
            <a:endParaRPr lang="en-US" altLang="zh-CN"/>
          </a:p>
        </p:txBody>
      </p:sp>
      <p:sp>
        <p:nvSpPr>
          <p:cNvPr id="427010" name="Rectangle 2"/>
          <p:cNvSpPr>
            <a:spLocks noChangeArrowheads="1"/>
          </p:cNvSpPr>
          <p:nvPr/>
        </p:nvSpPr>
        <p:spPr bwMode="auto">
          <a:xfrm>
            <a:off x="609601" y="457200"/>
            <a:ext cx="7377341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</a:t>
            </a: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）、</a:t>
            </a: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ROR</a:t>
            </a:r>
            <a:r>
              <a:rPr kumimoji="1" lang="en-US" altLang="zh-CN" sz="2400" b="1">
                <a:latin typeface="Times New Roman" pitchFamily="18" charset="0"/>
              </a:rPr>
              <a:t> (Rotate  right )</a:t>
            </a:r>
            <a:r>
              <a:rPr kumimoji="1"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不含</a:t>
            </a: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CF</a:t>
            </a:r>
            <a:r>
              <a:rPr kumimoji="1"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循环右移指令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</a:rPr>
              <a:t>格式： </a:t>
            </a:r>
            <a:r>
              <a:rPr kumimoji="1" lang="en-US" altLang="zh-CN" sz="2400" b="1">
                <a:latin typeface="Times New Roman" pitchFamily="18" charset="0"/>
              </a:rPr>
              <a:t>ROR  dest , cnt </a:t>
            </a:r>
            <a:r>
              <a:rPr kumimoji="1" lang="zh-CN" altLang="en-US" sz="2400" b="1">
                <a:latin typeface="Times New Roman" pitchFamily="18" charset="0"/>
              </a:rPr>
              <a:t>；不含</a:t>
            </a:r>
            <a:r>
              <a:rPr kumimoji="1" lang="en-US" altLang="zh-CN" sz="2400" b="1">
                <a:latin typeface="Times New Roman" pitchFamily="18" charset="0"/>
              </a:rPr>
              <a:t>CF</a:t>
            </a:r>
            <a:r>
              <a:rPr kumimoji="1" lang="zh-CN" altLang="en-US" sz="2400" b="1">
                <a:latin typeface="Times New Roman" pitchFamily="18" charset="0"/>
              </a:rPr>
              <a:t>循环右移指令</a:t>
            </a:r>
            <a:r>
              <a:rPr kumimoji="1" lang="en-US" altLang="zh-CN" sz="2400" b="1">
                <a:latin typeface="Times New Roman" pitchFamily="18" charset="0"/>
              </a:rPr>
              <a:t>,   B/W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</a:rPr>
              <a:t>执行操作：</a:t>
            </a:r>
            <a:r>
              <a:rPr kumimoji="1" lang="en-US" altLang="zh-CN" sz="2400" b="1">
                <a:latin typeface="Times New Roman" pitchFamily="18" charset="0"/>
              </a:rPr>
              <a:t>ROR</a:t>
            </a:r>
            <a:r>
              <a:rPr kumimoji="1" lang="zh-CN" altLang="en-US" sz="2400" b="1">
                <a:latin typeface="Times New Roman" pitchFamily="18" charset="0"/>
              </a:rPr>
              <a:t>指令操作示意图如下图所示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</a:rPr>
              <a:t>	        </a:t>
            </a:r>
            <a:r>
              <a:rPr kumimoji="1" lang="zh-CN" altLang="en-US" sz="24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右移</a:t>
            </a:r>
            <a:r>
              <a:rPr kumimoji="1" lang="en-US" altLang="zh-CN" sz="24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8</a:t>
            </a:r>
            <a:r>
              <a:rPr kumimoji="1" lang="zh-CN" altLang="en-US" sz="24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次后操作数还原。</a:t>
            </a:r>
          </a:p>
          <a:p>
            <a:pPr eaLnBrk="1" hangingPunct="1">
              <a:spcBef>
                <a:spcPct val="50000"/>
              </a:spcBef>
              <a:defRPr/>
            </a:pPr>
            <a:endParaRPr kumimoji="1" lang="zh-CN" altLang="en-US" sz="2400" b="1">
              <a:latin typeface="Times New Roman" pitchFamily="18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844800" y="2971801"/>
            <a:ext cx="4605867" cy="588963"/>
            <a:chOff x="5452" y="10157"/>
            <a:chExt cx="5440" cy="960"/>
          </a:xfrm>
        </p:grpSpPr>
        <p:sp>
          <p:nvSpPr>
            <p:cNvPr id="137223" name="Text Box 4"/>
            <p:cNvSpPr txBox="1">
              <a:spLocks noChangeArrowheads="1"/>
            </p:cNvSpPr>
            <p:nvPr/>
          </p:nvSpPr>
          <p:spPr bwMode="auto">
            <a:xfrm>
              <a:off x="10292" y="10157"/>
              <a:ext cx="60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2200" b="1">
                  <a:latin typeface="Times New Roman" pitchFamily="18" charset="0"/>
                </a:rPr>
                <a:t>CF</a:t>
              </a: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5452" y="10177"/>
              <a:ext cx="4800" cy="940"/>
              <a:chOff x="6112" y="10177"/>
              <a:chExt cx="4800" cy="940"/>
            </a:xfrm>
          </p:grpSpPr>
          <p:sp>
            <p:nvSpPr>
              <p:cNvPr id="137225" name="Rectangle 6"/>
              <p:cNvSpPr>
                <a:spLocks noChangeArrowheads="1"/>
              </p:cNvSpPr>
              <p:nvPr/>
            </p:nvSpPr>
            <p:spPr bwMode="auto">
              <a:xfrm>
                <a:off x="6532" y="10177"/>
                <a:ext cx="3820" cy="480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137226" name="Line 7"/>
              <p:cNvSpPr>
                <a:spLocks noChangeShapeType="1"/>
              </p:cNvSpPr>
              <p:nvPr/>
            </p:nvSpPr>
            <p:spPr bwMode="auto">
              <a:xfrm>
                <a:off x="7032" y="10177"/>
                <a:ext cx="0" cy="48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227" name="Line 8"/>
              <p:cNvSpPr>
                <a:spLocks noChangeShapeType="1"/>
              </p:cNvSpPr>
              <p:nvPr/>
            </p:nvSpPr>
            <p:spPr bwMode="auto">
              <a:xfrm>
                <a:off x="9932" y="10177"/>
                <a:ext cx="0" cy="48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228" name="Line 9"/>
              <p:cNvSpPr>
                <a:spLocks noChangeShapeType="1"/>
              </p:cNvSpPr>
              <p:nvPr/>
            </p:nvSpPr>
            <p:spPr bwMode="auto">
              <a:xfrm rot="10800000" flipH="1">
                <a:off x="7872" y="10417"/>
                <a:ext cx="152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229" name="Line 10"/>
              <p:cNvSpPr>
                <a:spLocks noChangeShapeType="1"/>
              </p:cNvSpPr>
              <p:nvPr/>
            </p:nvSpPr>
            <p:spPr bwMode="auto">
              <a:xfrm rot="10800000" flipH="1">
                <a:off x="10072" y="10417"/>
                <a:ext cx="84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230" name="Line 11"/>
              <p:cNvSpPr>
                <a:spLocks noChangeShapeType="1"/>
              </p:cNvSpPr>
              <p:nvPr/>
            </p:nvSpPr>
            <p:spPr bwMode="auto">
              <a:xfrm rot="10800000" flipH="1" flipV="1">
                <a:off x="6112" y="10417"/>
                <a:ext cx="78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231" name="Line 12"/>
              <p:cNvSpPr>
                <a:spLocks noChangeShapeType="1"/>
              </p:cNvSpPr>
              <p:nvPr/>
            </p:nvSpPr>
            <p:spPr bwMode="auto">
              <a:xfrm>
                <a:off x="6112" y="10417"/>
                <a:ext cx="0" cy="68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232" name="Line 13"/>
              <p:cNvSpPr>
                <a:spLocks noChangeShapeType="1"/>
              </p:cNvSpPr>
              <p:nvPr/>
            </p:nvSpPr>
            <p:spPr bwMode="auto">
              <a:xfrm>
                <a:off x="6112" y="11117"/>
                <a:ext cx="4422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233" name="Line 14"/>
              <p:cNvSpPr>
                <a:spLocks noChangeShapeType="1"/>
              </p:cNvSpPr>
              <p:nvPr/>
            </p:nvSpPr>
            <p:spPr bwMode="auto">
              <a:xfrm>
                <a:off x="10532" y="10417"/>
                <a:ext cx="0" cy="70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37221" name="Text Box 15"/>
          <p:cNvSpPr txBox="1">
            <a:spLocks noChangeArrowheads="1"/>
          </p:cNvSpPr>
          <p:nvPr/>
        </p:nvSpPr>
        <p:spPr bwMode="auto">
          <a:xfrm>
            <a:off x="4470400" y="2514601"/>
            <a:ext cx="5822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>
                <a:latin typeface="Times New Roman" pitchFamily="18" charset="0"/>
              </a:rPr>
              <a:t>dest</a:t>
            </a:r>
          </a:p>
        </p:txBody>
      </p:sp>
      <p:sp>
        <p:nvSpPr>
          <p:cNvPr id="137222" name="Rectangle 16"/>
          <p:cNvSpPr>
            <a:spLocks noChangeArrowheads="1"/>
          </p:cNvSpPr>
          <p:nvPr/>
        </p:nvSpPr>
        <p:spPr bwMode="auto">
          <a:xfrm>
            <a:off x="711200" y="3962400"/>
            <a:ext cx="8229600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指令格式举例：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	</a:t>
            </a:r>
            <a:r>
              <a:rPr kumimoji="1" lang="en-US" altLang="zh-CN" sz="2000" b="1">
                <a:latin typeface="Times New Roman" pitchFamily="18" charset="0"/>
              </a:rPr>
              <a:t>ROR   CX , 1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	ROL   BH , CL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	ROL BYTE  PTRBETA , 1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	ROL WORD  PTR COUNT , CL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5C6A95-0B32-4687-87D0-44659A77883E}" type="slidenum">
              <a:rPr lang="zh-CN" altLang="en-US"/>
              <a:pPr/>
              <a:t>75</a:t>
            </a:fld>
            <a:endParaRPr lang="en-US" altLang="zh-CN"/>
          </a:p>
        </p:txBody>
      </p:sp>
      <p:sp>
        <p:nvSpPr>
          <p:cNvPr id="428034" name="Text Box 2"/>
          <p:cNvSpPr txBox="1">
            <a:spLocks noChangeArrowheads="1"/>
          </p:cNvSpPr>
          <p:nvPr/>
        </p:nvSpPr>
        <p:spPr bwMode="auto">
          <a:xfrm>
            <a:off x="711200" y="533401"/>
            <a:ext cx="11074400" cy="5001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>
                <a:latin typeface="Times New Roman" pitchFamily="18" charset="0"/>
              </a:rPr>
              <a:t>影响标志</a:t>
            </a:r>
            <a:r>
              <a:rPr kumimoji="1" lang="en-US" altLang="zh-CN" sz="2800" b="1">
                <a:latin typeface="Times New Roman" pitchFamily="18" charset="0"/>
              </a:rPr>
              <a:t>OF</a:t>
            </a:r>
            <a:r>
              <a:rPr kumimoji="1" lang="zh-CN" altLang="en-US" sz="2800" b="1">
                <a:latin typeface="Times New Roman" pitchFamily="18" charset="0"/>
              </a:rPr>
              <a:t>、</a:t>
            </a:r>
            <a:r>
              <a:rPr kumimoji="1" lang="en-US" altLang="zh-CN" sz="2800" b="1">
                <a:latin typeface="Times New Roman" pitchFamily="18" charset="0"/>
              </a:rPr>
              <a:t>CF  </a:t>
            </a:r>
            <a:r>
              <a:rPr kumimoji="1" lang="zh-CN" altLang="en-US" sz="2800" b="1">
                <a:latin typeface="Times New Roman" pitchFamily="18" charset="0"/>
              </a:rPr>
              <a:t>情况：</a:t>
            </a:r>
          </a:p>
          <a:p>
            <a:pPr eaLnBrk="1" hangingPunct="1">
              <a:defRPr/>
            </a:pPr>
            <a:endParaRPr kumimoji="1" lang="zh-CN" altLang="en-US" sz="2800" b="1">
              <a:latin typeface="Times New Roman" pitchFamily="18" charset="0"/>
            </a:endParaRPr>
          </a:p>
          <a:p>
            <a:pPr eaLnBrk="1" hangingPunct="1">
              <a:buFontTx/>
              <a:buChar char="•"/>
              <a:defRPr/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   </a:t>
            </a:r>
            <a:r>
              <a:rPr kumimoji="1"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右循环移动</a:t>
            </a:r>
            <a:r>
              <a:rPr kumimoji="1"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次后：</a:t>
            </a:r>
          </a:p>
          <a:p>
            <a:pPr eaLnBrk="1" hangingPunct="1">
              <a:defRPr/>
            </a:pPr>
            <a:r>
              <a:rPr kumimoji="1" lang="zh-CN" altLang="en-US" b="1">
                <a:latin typeface="Times New Roman" pitchFamily="18" charset="0"/>
              </a:rPr>
              <a:t>         </a:t>
            </a:r>
            <a:r>
              <a:rPr kumimoji="1" lang="zh-CN" altLang="en-US" sz="2400" b="1">
                <a:latin typeface="Times New Roman" pitchFamily="18" charset="0"/>
              </a:rPr>
              <a:t>如果移位后，</a:t>
            </a:r>
            <a:r>
              <a:rPr kumimoji="1" lang="zh-CN" altLang="en-US" sz="24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最高位</a:t>
            </a:r>
            <a:r>
              <a:rPr kumimoji="1" lang="zh-CN" altLang="en-US" sz="24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</a:t>
            </a:r>
            <a:r>
              <a:rPr kumimoji="1" lang="zh-CN" altLang="en-US" sz="24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次高位</a:t>
            </a:r>
            <a:r>
              <a:rPr kumimoji="1" lang="zh-CN" altLang="en-US" sz="2400" b="1">
                <a:latin typeface="Times New Roman" pitchFamily="18" charset="0"/>
              </a:rPr>
              <a:t>，     </a:t>
            </a:r>
            <a:r>
              <a:rPr kumimoji="1" lang="zh-CN" altLang="en-US" sz="24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则  ： </a:t>
            </a:r>
            <a:r>
              <a:rPr kumimoji="1" lang="en-US" altLang="zh-CN" sz="24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OF=1;</a:t>
            </a:r>
          </a:p>
          <a:p>
            <a:pPr eaLnBrk="1" hangingPunct="1">
              <a:defRPr/>
            </a:pPr>
            <a:r>
              <a:rPr kumimoji="1" lang="en-US" altLang="zh-CN" sz="24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		                          </a:t>
            </a:r>
            <a:r>
              <a:rPr kumimoji="1" lang="zh-CN" altLang="en-US" sz="24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否则  ： </a:t>
            </a:r>
            <a:r>
              <a:rPr kumimoji="1" lang="en-US" altLang="zh-CN" sz="24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OF=0</a:t>
            </a:r>
            <a:r>
              <a:rPr kumimoji="1" lang="zh-CN" altLang="en-US" sz="24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。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b="1">
                <a:latin typeface="Times New Roman" pitchFamily="18" charset="0"/>
              </a:rPr>
              <a:t>       </a:t>
            </a:r>
            <a:r>
              <a:rPr kumimoji="1" lang="en-US" altLang="zh-CN" sz="2400" b="1">
                <a:latin typeface="Times New Roman" pitchFamily="18" charset="0"/>
              </a:rPr>
              <a:t>CF</a:t>
            </a:r>
            <a:r>
              <a:rPr kumimoji="1" lang="zh-CN" altLang="en-US" sz="2400" b="1">
                <a:latin typeface="Times New Roman" pitchFamily="18" charset="0"/>
              </a:rPr>
              <a:t>根据各条指令的规定设置。</a:t>
            </a:r>
          </a:p>
          <a:p>
            <a:pPr eaLnBrk="1" hangingPunct="1">
              <a:spcBef>
                <a:spcPct val="50000"/>
              </a:spcBef>
              <a:defRPr/>
            </a:pPr>
            <a:endParaRPr kumimoji="1" lang="zh-CN" altLang="en-US" b="1">
              <a:latin typeface="Times New Roman" pitchFamily="18" charset="0"/>
            </a:endParaRPr>
          </a:p>
          <a:p>
            <a:pPr eaLnBrk="1" hangingPunct="1">
              <a:buFontTx/>
              <a:buChar char="•"/>
              <a:defRPr/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   </a:t>
            </a:r>
            <a:r>
              <a:rPr kumimoji="1"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右循环移动多次后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：</a:t>
            </a:r>
          </a:p>
          <a:p>
            <a:pPr eaLnBrk="1" hangingPunct="1">
              <a:defRPr/>
            </a:pPr>
            <a:r>
              <a:rPr kumimoji="1" lang="zh-CN" altLang="en-US" sz="2400" b="1">
                <a:latin typeface="Times New Roman" pitchFamily="18" charset="0"/>
              </a:rPr>
              <a:t>	</a:t>
            </a:r>
            <a:r>
              <a:rPr kumimoji="1" lang="en-US" altLang="zh-CN" sz="2400" b="1">
                <a:latin typeface="Times New Roman" pitchFamily="18" charset="0"/>
              </a:rPr>
              <a:t>OF </a:t>
            </a:r>
            <a:r>
              <a:rPr kumimoji="1" lang="zh-CN" altLang="en-US" sz="2400" b="1">
                <a:latin typeface="Times New Roman" pitchFamily="18" charset="0"/>
              </a:rPr>
              <a:t>值不定。</a:t>
            </a:r>
          </a:p>
          <a:p>
            <a:pPr eaLnBrk="1" hangingPunct="1">
              <a:defRPr/>
            </a:pPr>
            <a:r>
              <a:rPr kumimoji="1" lang="zh-CN" altLang="en-US" sz="2400" b="1">
                <a:latin typeface="Times New Roman" pitchFamily="18" charset="0"/>
              </a:rPr>
              <a:t>            </a:t>
            </a:r>
            <a:r>
              <a:rPr kumimoji="1" lang="en-US" altLang="zh-CN" sz="2400" b="1">
                <a:latin typeface="Times New Roman" pitchFamily="18" charset="0"/>
              </a:rPr>
              <a:t>CF=</a:t>
            </a:r>
            <a:r>
              <a:rPr kumimoji="1" lang="zh-CN" altLang="en-US" sz="2400" b="1">
                <a:latin typeface="Times New Roman" pitchFamily="18" charset="0"/>
              </a:rPr>
              <a:t>从目标操作数移出的最后一位。</a:t>
            </a:r>
          </a:p>
          <a:p>
            <a:pPr eaLnBrk="1" hangingPunct="1">
              <a:defRPr/>
            </a:pPr>
            <a:endParaRPr kumimoji="1" lang="zh-CN" altLang="en-US" sz="2400" b="1">
              <a:latin typeface="Times New Roman" pitchFamily="18" charset="0"/>
            </a:endParaRPr>
          </a:p>
          <a:p>
            <a:pPr eaLnBrk="1" hangingPunct="1">
              <a:buFontTx/>
              <a:buChar char="•"/>
              <a:defRPr/>
            </a:pPr>
            <a:r>
              <a:rPr kumimoji="1" lang="zh-CN" altLang="en-US" sz="2400" b="1">
                <a:latin typeface="Times New Roman" pitchFamily="18" charset="0"/>
              </a:rPr>
              <a:t>    </a:t>
            </a:r>
            <a:r>
              <a:rPr kumimoji="1" lang="en-US" altLang="zh-CN" sz="2400" b="1">
                <a:latin typeface="Times New Roman" pitchFamily="18" charset="0"/>
              </a:rPr>
              <a:t>SF</a:t>
            </a:r>
            <a:r>
              <a:rPr kumimoji="1" lang="zh-CN" altLang="en-US" sz="2400" b="1">
                <a:latin typeface="Times New Roman" pitchFamily="18" charset="0"/>
              </a:rPr>
              <a:t>、</a:t>
            </a:r>
            <a:r>
              <a:rPr kumimoji="1" lang="en-US" altLang="zh-CN" sz="2400" b="1">
                <a:latin typeface="Times New Roman" pitchFamily="18" charset="0"/>
              </a:rPr>
              <a:t>ZF</a:t>
            </a:r>
            <a:r>
              <a:rPr kumimoji="1" lang="zh-CN" altLang="en-US" sz="2400" b="1">
                <a:latin typeface="Times New Roman" pitchFamily="18" charset="0"/>
              </a:rPr>
              <a:t>、</a:t>
            </a:r>
            <a:r>
              <a:rPr kumimoji="1" lang="en-US" altLang="zh-CN" sz="2400" b="1">
                <a:latin typeface="Times New Roman" pitchFamily="18" charset="0"/>
              </a:rPr>
              <a:t>PF</a:t>
            </a:r>
            <a:r>
              <a:rPr kumimoji="1" lang="zh-CN" altLang="en-US" sz="2400" b="1">
                <a:latin typeface="Times New Roman" pitchFamily="18" charset="0"/>
              </a:rPr>
              <a:t>、</a:t>
            </a:r>
            <a:r>
              <a:rPr kumimoji="1" lang="en-US" altLang="zh-CN" sz="2400" b="1">
                <a:latin typeface="Times New Roman" pitchFamily="18" charset="0"/>
              </a:rPr>
              <a:t>AF</a:t>
            </a:r>
            <a:r>
              <a:rPr kumimoji="1" lang="zh-CN" altLang="en-US" sz="2400" b="1">
                <a:latin typeface="Times New Roman" pitchFamily="18" charset="0"/>
              </a:rPr>
              <a:t>不影响。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D3530E-BA38-460B-964A-E3392BEEB009}" type="slidenum">
              <a:rPr lang="zh-CN" altLang="en-US"/>
              <a:pPr/>
              <a:t>76</a:t>
            </a:fld>
            <a:endParaRPr lang="en-US" altLang="zh-CN"/>
          </a:p>
        </p:txBody>
      </p:sp>
      <p:sp>
        <p:nvSpPr>
          <p:cNvPr id="429058" name="Rectangle 2"/>
          <p:cNvSpPr>
            <a:spLocks noChangeArrowheads="1"/>
          </p:cNvSpPr>
          <p:nvPr/>
        </p:nvSpPr>
        <p:spPr bwMode="auto">
          <a:xfrm>
            <a:off x="508001" y="381001"/>
            <a:ext cx="8367868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</a:t>
            </a: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kumimoji="1"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）、</a:t>
            </a: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RCL</a:t>
            </a:r>
            <a:r>
              <a:rPr kumimoji="1" lang="en-US" altLang="zh-CN" sz="2400" b="1">
                <a:latin typeface="Times New Roman" pitchFamily="18" charset="0"/>
              </a:rPr>
              <a:t> (Rotate  left  through  carry )</a:t>
            </a:r>
            <a:r>
              <a:rPr kumimoji="1"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含</a:t>
            </a: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CF</a:t>
            </a:r>
            <a:r>
              <a:rPr kumimoji="1"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循环左移指令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</a:rPr>
              <a:t>格式： </a:t>
            </a:r>
            <a:r>
              <a:rPr kumimoji="1" lang="en-US" altLang="zh-CN" sz="2400" b="1">
                <a:latin typeface="Times New Roman" pitchFamily="18" charset="0"/>
              </a:rPr>
              <a:t>RCR dest ,cnt </a:t>
            </a:r>
            <a:r>
              <a:rPr kumimoji="1" lang="zh-CN" altLang="en-US" sz="2400" b="1">
                <a:latin typeface="Times New Roman" pitchFamily="18" charset="0"/>
              </a:rPr>
              <a:t>；含</a:t>
            </a:r>
            <a:r>
              <a:rPr kumimoji="1" lang="en-US" altLang="zh-CN" sz="2400" b="1">
                <a:latin typeface="Times New Roman" pitchFamily="18" charset="0"/>
              </a:rPr>
              <a:t>CF</a:t>
            </a:r>
            <a:r>
              <a:rPr kumimoji="1" lang="zh-CN" altLang="en-US" sz="2400" b="1">
                <a:latin typeface="Times New Roman" pitchFamily="18" charset="0"/>
              </a:rPr>
              <a:t>循环左移指令</a:t>
            </a:r>
            <a:r>
              <a:rPr kumimoji="1" lang="en-US" altLang="zh-CN" sz="2400" b="1">
                <a:latin typeface="Times New Roman" pitchFamily="18" charset="0"/>
              </a:rPr>
              <a:t>,   B/W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</a:rPr>
              <a:t>执行操作：</a:t>
            </a:r>
            <a:r>
              <a:rPr kumimoji="1" lang="en-US" altLang="zh-CN" sz="2400" b="1">
                <a:latin typeface="Times New Roman" pitchFamily="18" charset="0"/>
              </a:rPr>
              <a:t>RCL</a:t>
            </a:r>
            <a:r>
              <a:rPr kumimoji="1" lang="zh-CN" altLang="en-US" sz="2400" b="1">
                <a:latin typeface="Times New Roman" pitchFamily="18" charset="0"/>
              </a:rPr>
              <a:t>指令操作示意图如下图所示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</a:rPr>
              <a:t>	        </a:t>
            </a:r>
            <a:r>
              <a:rPr kumimoji="1" lang="zh-CN" altLang="en-US" sz="24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左移</a:t>
            </a:r>
            <a:r>
              <a:rPr kumimoji="1" lang="en-US" altLang="zh-CN" sz="24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9</a:t>
            </a:r>
            <a:r>
              <a:rPr kumimoji="1" lang="zh-CN" altLang="en-US" sz="24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次后操作数还原</a:t>
            </a:r>
            <a:r>
              <a:rPr kumimoji="1" lang="zh-CN" altLang="en-US" sz="2400" b="1">
                <a:latin typeface="Times New Roman" pitchFamily="18" charset="0"/>
              </a:rPr>
              <a:t>。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149600" y="2819400"/>
            <a:ext cx="4961467" cy="598488"/>
            <a:chOff x="5372" y="12277"/>
            <a:chExt cx="5860" cy="977"/>
          </a:xfrm>
        </p:grpSpPr>
        <p:sp>
          <p:nvSpPr>
            <p:cNvPr id="139271" name="Rectangle 4"/>
            <p:cNvSpPr>
              <a:spLocks noChangeArrowheads="1"/>
            </p:cNvSpPr>
            <p:nvPr/>
          </p:nvSpPr>
          <p:spPr bwMode="auto">
            <a:xfrm>
              <a:off x="7032" y="12277"/>
              <a:ext cx="3820" cy="48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39272" name="Line 5"/>
            <p:cNvSpPr>
              <a:spLocks noChangeShapeType="1"/>
            </p:cNvSpPr>
            <p:nvPr/>
          </p:nvSpPr>
          <p:spPr bwMode="auto">
            <a:xfrm>
              <a:off x="7532" y="12277"/>
              <a:ext cx="0" cy="4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273" name="Line 6"/>
            <p:cNvSpPr>
              <a:spLocks noChangeShapeType="1"/>
            </p:cNvSpPr>
            <p:nvPr/>
          </p:nvSpPr>
          <p:spPr bwMode="auto">
            <a:xfrm>
              <a:off x="10432" y="12277"/>
              <a:ext cx="0" cy="4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274" name="Line 7"/>
            <p:cNvSpPr>
              <a:spLocks noChangeShapeType="1"/>
            </p:cNvSpPr>
            <p:nvPr/>
          </p:nvSpPr>
          <p:spPr bwMode="auto">
            <a:xfrm flipH="1">
              <a:off x="8372" y="12517"/>
              <a:ext cx="152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275" name="Line 8"/>
            <p:cNvSpPr>
              <a:spLocks noChangeShapeType="1"/>
            </p:cNvSpPr>
            <p:nvPr/>
          </p:nvSpPr>
          <p:spPr bwMode="auto">
            <a:xfrm flipH="1">
              <a:off x="10572" y="12517"/>
              <a:ext cx="64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276" name="Line 9"/>
            <p:cNvSpPr>
              <a:spLocks noChangeShapeType="1"/>
            </p:cNvSpPr>
            <p:nvPr/>
          </p:nvSpPr>
          <p:spPr bwMode="auto">
            <a:xfrm flipH="1" flipV="1">
              <a:off x="6472" y="12517"/>
              <a:ext cx="78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277" name="Text Box 10"/>
            <p:cNvSpPr txBox="1">
              <a:spLocks noChangeArrowheads="1"/>
            </p:cNvSpPr>
            <p:nvPr/>
          </p:nvSpPr>
          <p:spPr bwMode="auto">
            <a:xfrm>
              <a:off x="5792" y="12277"/>
              <a:ext cx="60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2200" b="1">
                  <a:latin typeface="Times New Roman" pitchFamily="18" charset="0"/>
                </a:rPr>
                <a:t>CF</a:t>
              </a:r>
            </a:p>
          </p:txBody>
        </p:sp>
        <p:sp>
          <p:nvSpPr>
            <p:cNvPr id="139278" name="Line 11"/>
            <p:cNvSpPr>
              <a:spLocks noChangeShapeType="1"/>
            </p:cNvSpPr>
            <p:nvPr/>
          </p:nvSpPr>
          <p:spPr bwMode="auto">
            <a:xfrm>
              <a:off x="5372" y="12517"/>
              <a:ext cx="0" cy="73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279" name="Line 12"/>
            <p:cNvSpPr>
              <a:spLocks noChangeShapeType="1"/>
            </p:cNvSpPr>
            <p:nvPr/>
          </p:nvSpPr>
          <p:spPr bwMode="auto">
            <a:xfrm flipV="1">
              <a:off x="5392" y="13217"/>
              <a:ext cx="5840" cy="2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280" name="Line 13"/>
            <p:cNvSpPr>
              <a:spLocks noChangeShapeType="1"/>
            </p:cNvSpPr>
            <p:nvPr/>
          </p:nvSpPr>
          <p:spPr bwMode="auto">
            <a:xfrm>
              <a:off x="11212" y="12517"/>
              <a:ext cx="0" cy="7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281" name="Line 14"/>
            <p:cNvSpPr>
              <a:spLocks noChangeShapeType="1"/>
            </p:cNvSpPr>
            <p:nvPr/>
          </p:nvSpPr>
          <p:spPr bwMode="auto">
            <a:xfrm flipH="1">
              <a:off x="5372" y="12517"/>
              <a:ext cx="34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9269" name="Text Box 15"/>
          <p:cNvSpPr txBox="1">
            <a:spLocks noChangeArrowheads="1"/>
          </p:cNvSpPr>
          <p:nvPr/>
        </p:nvSpPr>
        <p:spPr bwMode="auto">
          <a:xfrm>
            <a:off x="5689600" y="2362201"/>
            <a:ext cx="77046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b="1">
                <a:latin typeface="Times New Roman" pitchFamily="18" charset="0"/>
              </a:rPr>
              <a:t>dest</a:t>
            </a:r>
          </a:p>
        </p:txBody>
      </p:sp>
      <p:sp>
        <p:nvSpPr>
          <p:cNvPr id="429072" name="Text Box 16"/>
          <p:cNvSpPr txBox="1">
            <a:spLocks noChangeArrowheads="1"/>
          </p:cNvSpPr>
          <p:nvPr/>
        </p:nvSpPr>
        <p:spPr bwMode="auto">
          <a:xfrm>
            <a:off x="406400" y="3657601"/>
            <a:ext cx="10769600" cy="2769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</a:rPr>
              <a:t>指令格式举例：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</a:rPr>
              <a:t>	</a:t>
            </a:r>
            <a:r>
              <a:rPr kumimoji="1" lang="en-US" altLang="zh-CN" sz="2000" b="1">
                <a:latin typeface="Times New Roman" pitchFamily="18" charset="0"/>
              </a:rPr>
              <a:t>RCL   BX , 1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000" b="1">
                <a:latin typeface="Times New Roman" pitchFamily="18" charset="0"/>
              </a:rPr>
              <a:t>	RCL   DL , CL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000" b="1">
                <a:latin typeface="Times New Roman" pitchFamily="18" charset="0"/>
              </a:rPr>
              <a:t>	RCL BYTE  PTR  ARRAY[DI] , 1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000" b="1">
                <a:latin typeface="Times New Roman" pitchFamily="18" charset="0"/>
              </a:rPr>
              <a:t>	RCL WORD  PTR [SI+BP] , CL</a:t>
            </a:r>
          </a:p>
          <a:p>
            <a:pPr eaLnBrk="1" hangingPunct="1">
              <a:defRPr/>
            </a:pPr>
            <a:r>
              <a:rPr kumimoji="1"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影响标志：</a:t>
            </a: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RCL 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与</a:t>
            </a: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ROL 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影响标志</a:t>
            </a: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OF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、</a:t>
            </a: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CF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情况相同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94CF54-3ADA-4093-AA7F-40F6D4AA34F8}" type="slidenum">
              <a:rPr lang="zh-CN" altLang="en-US"/>
              <a:pPr/>
              <a:t>77</a:t>
            </a:fld>
            <a:endParaRPr lang="en-US" altLang="zh-CN"/>
          </a:p>
        </p:txBody>
      </p:sp>
      <p:sp>
        <p:nvSpPr>
          <p:cNvPr id="430082" name="Rectangle 2"/>
          <p:cNvSpPr>
            <a:spLocks noChangeArrowheads="1"/>
          </p:cNvSpPr>
          <p:nvPr/>
        </p:nvSpPr>
        <p:spPr bwMode="auto">
          <a:xfrm>
            <a:off x="304800" y="228601"/>
            <a:ext cx="862531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</a:t>
            </a: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kumimoji="1"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）、</a:t>
            </a: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RCR</a:t>
            </a:r>
            <a:r>
              <a:rPr kumimoji="1" lang="en-US" altLang="zh-CN" sz="2400" b="1">
                <a:latin typeface="Times New Roman" pitchFamily="18" charset="0"/>
              </a:rPr>
              <a:t> (Rotate  right  through  carry )</a:t>
            </a:r>
            <a:r>
              <a:rPr kumimoji="1"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含</a:t>
            </a: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CF</a:t>
            </a:r>
            <a:r>
              <a:rPr kumimoji="1"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循环右移指令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</a:rPr>
              <a:t>格式： </a:t>
            </a:r>
            <a:r>
              <a:rPr kumimoji="1" lang="en-US" altLang="zh-CN" sz="2400" b="1">
                <a:latin typeface="Times New Roman" pitchFamily="18" charset="0"/>
              </a:rPr>
              <a:t>RCR  dest ,cnt </a:t>
            </a:r>
            <a:r>
              <a:rPr kumimoji="1" lang="zh-CN" altLang="en-US" sz="2400" b="1">
                <a:latin typeface="Times New Roman" pitchFamily="18" charset="0"/>
              </a:rPr>
              <a:t>；含</a:t>
            </a:r>
            <a:r>
              <a:rPr kumimoji="1" lang="en-US" altLang="zh-CN" sz="2400" b="1">
                <a:latin typeface="Times New Roman" pitchFamily="18" charset="0"/>
              </a:rPr>
              <a:t>CF</a:t>
            </a:r>
            <a:r>
              <a:rPr kumimoji="1" lang="zh-CN" altLang="en-US" sz="2400" b="1">
                <a:latin typeface="Times New Roman" pitchFamily="18" charset="0"/>
              </a:rPr>
              <a:t>循环左移指令</a:t>
            </a:r>
            <a:r>
              <a:rPr kumimoji="1" lang="en-US" altLang="zh-CN" sz="2400" b="1">
                <a:latin typeface="Times New Roman" pitchFamily="18" charset="0"/>
              </a:rPr>
              <a:t>,   B/W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</a:rPr>
              <a:t>执行操作：</a:t>
            </a:r>
            <a:r>
              <a:rPr kumimoji="1" lang="en-US" altLang="zh-CN" sz="2400" b="1">
                <a:latin typeface="Times New Roman" pitchFamily="18" charset="0"/>
              </a:rPr>
              <a:t>RCR</a:t>
            </a:r>
            <a:r>
              <a:rPr kumimoji="1" lang="zh-CN" altLang="en-US" sz="2400" b="1">
                <a:latin typeface="Times New Roman" pitchFamily="18" charset="0"/>
              </a:rPr>
              <a:t>指令操作示意图如下图所示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</a:rPr>
              <a:t>	        </a:t>
            </a:r>
            <a:r>
              <a:rPr kumimoji="1" lang="zh-CN" altLang="en-US" sz="24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右移</a:t>
            </a:r>
            <a:r>
              <a:rPr kumimoji="1" lang="en-US" altLang="zh-CN" sz="24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9</a:t>
            </a:r>
            <a:r>
              <a:rPr kumimoji="1" lang="zh-CN" altLang="en-US" sz="24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次后操作数还原。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540000" y="2819401"/>
            <a:ext cx="4910667" cy="576263"/>
            <a:chOff x="5232" y="14217"/>
            <a:chExt cx="5800" cy="940"/>
          </a:xfrm>
        </p:grpSpPr>
        <p:sp>
          <p:nvSpPr>
            <p:cNvPr id="140295" name="Text Box 4"/>
            <p:cNvSpPr txBox="1">
              <a:spLocks noChangeArrowheads="1"/>
            </p:cNvSpPr>
            <p:nvPr/>
          </p:nvSpPr>
          <p:spPr bwMode="auto">
            <a:xfrm>
              <a:off x="10132" y="14217"/>
              <a:ext cx="60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2200" b="1">
                  <a:latin typeface="Times New Roman" pitchFamily="18" charset="0"/>
                </a:rPr>
                <a:t>CF</a:t>
              </a:r>
            </a:p>
          </p:txBody>
        </p:sp>
        <p:sp>
          <p:nvSpPr>
            <p:cNvPr id="140296" name="Rectangle 5"/>
            <p:cNvSpPr>
              <a:spLocks noChangeArrowheads="1"/>
            </p:cNvSpPr>
            <p:nvPr/>
          </p:nvSpPr>
          <p:spPr bwMode="auto">
            <a:xfrm>
              <a:off x="5652" y="14237"/>
              <a:ext cx="3820" cy="48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40297" name="Line 6"/>
            <p:cNvSpPr>
              <a:spLocks noChangeShapeType="1"/>
            </p:cNvSpPr>
            <p:nvPr/>
          </p:nvSpPr>
          <p:spPr bwMode="auto">
            <a:xfrm>
              <a:off x="6152" y="14237"/>
              <a:ext cx="0" cy="4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298" name="Line 7"/>
            <p:cNvSpPr>
              <a:spLocks noChangeShapeType="1"/>
            </p:cNvSpPr>
            <p:nvPr/>
          </p:nvSpPr>
          <p:spPr bwMode="auto">
            <a:xfrm>
              <a:off x="9052" y="14237"/>
              <a:ext cx="0" cy="4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299" name="Line 8"/>
            <p:cNvSpPr>
              <a:spLocks noChangeShapeType="1"/>
            </p:cNvSpPr>
            <p:nvPr/>
          </p:nvSpPr>
          <p:spPr bwMode="auto">
            <a:xfrm rot="10800000" flipH="1">
              <a:off x="6992" y="14477"/>
              <a:ext cx="152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300" name="Line 9"/>
            <p:cNvSpPr>
              <a:spLocks noChangeShapeType="1"/>
            </p:cNvSpPr>
            <p:nvPr/>
          </p:nvSpPr>
          <p:spPr bwMode="auto">
            <a:xfrm rot="10800000" flipH="1">
              <a:off x="9192" y="14477"/>
              <a:ext cx="84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301" name="Line 10"/>
            <p:cNvSpPr>
              <a:spLocks noChangeShapeType="1"/>
            </p:cNvSpPr>
            <p:nvPr/>
          </p:nvSpPr>
          <p:spPr bwMode="auto">
            <a:xfrm rot="10800000" flipH="1" flipV="1">
              <a:off x="5232" y="14477"/>
              <a:ext cx="78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302" name="Line 11"/>
            <p:cNvSpPr>
              <a:spLocks noChangeShapeType="1"/>
            </p:cNvSpPr>
            <p:nvPr/>
          </p:nvSpPr>
          <p:spPr bwMode="auto">
            <a:xfrm>
              <a:off x="5232" y="14477"/>
              <a:ext cx="0" cy="6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303" name="Line 12"/>
            <p:cNvSpPr>
              <a:spLocks noChangeShapeType="1"/>
            </p:cNvSpPr>
            <p:nvPr/>
          </p:nvSpPr>
          <p:spPr bwMode="auto">
            <a:xfrm>
              <a:off x="5232" y="15157"/>
              <a:ext cx="58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304" name="Line 13"/>
            <p:cNvSpPr>
              <a:spLocks noChangeShapeType="1"/>
            </p:cNvSpPr>
            <p:nvPr/>
          </p:nvSpPr>
          <p:spPr bwMode="auto">
            <a:xfrm>
              <a:off x="11032" y="14457"/>
              <a:ext cx="0" cy="7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305" name="Line 14"/>
            <p:cNvSpPr>
              <a:spLocks noChangeShapeType="1"/>
            </p:cNvSpPr>
            <p:nvPr/>
          </p:nvSpPr>
          <p:spPr bwMode="auto">
            <a:xfrm>
              <a:off x="10792" y="14457"/>
              <a:ext cx="24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0293" name="Text Box 15"/>
          <p:cNvSpPr txBox="1">
            <a:spLocks noChangeArrowheads="1"/>
          </p:cNvSpPr>
          <p:nvPr/>
        </p:nvSpPr>
        <p:spPr bwMode="auto">
          <a:xfrm>
            <a:off x="4064000" y="2362201"/>
            <a:ext cx="5822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>
                <a:latin typeface="Times New Roman" pitchFamily="18" charset="0"/>
              </a:rPr>
              <a:t>dest</a:t>
            </a:r>
          </a:p>
        </p:txBody>
      </p:sp>
      <p:sp>
        <p:nvSpPr>
          <p:cNvPr id="430096" name="Text Box 16"/>
          <p:cNvSpPr txBox="1">
            <a:spLocks noChangeArrowheads="1"/>
          </p:cNvSpPr>
          <p:nvPr/>
        </p:nvSpPr>
        <p:spPr bwMode="auto">
          <a:xfrm>
            <a:off x="812800" y="3505201"/>
            <a:ext cx="10464800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 dirty="0">
                <a:latin typeface="Times New Roman" pitchFamily="18" charset="0"/>
              </a:rPr>
              <a:t>指令格式举例：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 dirty="0">
                <a:latin typeface="Times New Roman" pitchFamily="18" charset="0"/>
              </a:rPr>
              <a:t>	</a:t>
            </a:r>
            <a:r>
              <a:rPr kumimoji="1" lang="en-US" altLang="zh-CN" sz="2000" b="1" dirty="0">
                <a:latin typeface="Times New Roman" pitchFamily="18" charset="0"/>
              </a:rPr>
              <a:t>RCR   DI, 1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000" b="1" dirty="0">
                <a:latin typeface="Times New Roman" pitchFamily="18" charset="0"/>
              </a:rPr>
              <a:t>	RCR   SI , CL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000" b="1" dirty="0">
                <a:latin typeface="Times New Roman" pitchFamily="18" charset="0"/>
              </a:rPr>
              <a:t>	RCR WORD  PTR[SI+BX+3], 1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000" b="1" dirty="0">
                <a:latin typeface="Times New Roman" pitchFamily="18" charset="0"/>
              </a:rPr>
              <a:t>	RCL BYTE  PTR PORT, CL</a:t>
            </a:r>
          </a:p>
          <a:p>
            <a:pPr eaLnBrk="1" hangingPunct="1">
              <a:defRPr/>
            </a:pP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影响标志：</a:t>
            </a:r>
            <a:r>
              <a:rPr kumimoji="1" lang="en-US" altLang="zh-CN" sz="2400" b="1" dirty="0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RCR </a:t>
            </a:r>
            <a:r>
              <a:rPr kumimoji="1" lang="zh-CN" altLang="en-US" sz="2400" b="1" dirty="0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与 </a:t>
            </a:r>
            <a:r>
              <a:rPr kumimoji="1" lang="en-US" altLang="zh-CN" sz="2400" b="1" dirty="0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ROR </a:t>
            </a:r>
            <a:r>
              <a:rPr kumimoji="1" lang="zh-CN" altLang="en-US" sz="2400" b="1" dirty="0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影响标志</a:t>
            </a:r>
            <a:r>
              <a:rPr kumimoji="1" lang="en-US" altLang="zh-CN" sz="2400" b="1" dirty="0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OF</a:t>
            </a:r>
            <a:r>
              <a:rPr kumimoji="1" lang="zh-CN" altLang="en-US" sz="2400" b="1" dirty="0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、</a:t>
            </a:r>
            <a:r>
              <a:rPr kumimoji="1" lang="en-US" altLang="zh-CN" sz="2400" b="1" dirty="0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CF</a:t>
            </a:r>
            <a:r>
              <a:rPr kumimoji="1" lang="zh-CN" altLang="en-US" sz="2400" b="1" dirty="0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情况相同</a:t>
            </a:r>
          </a:p>
          <a:p>
            <a:pPr eaLnBrk="1" hangingPunct="1">
              <a:defRPr/>
            </a:pPr>
            <a:endParaRPr kumimoji="1" lang="zh-CN" altLang="en-US" b="1" dirty="0">
              <a:solidFill>
                <a:srgbClr val="FF66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7FE694-80E9-41B7-A73E-278465AFAA6B}" type="slidenum">
              <a:rPr lang="zh-CN" altLang="en-US"/>
              <a:pPr/>
              <a:t>78</a:t>
            </a:fld>
            <a:endParaRPr lang="en-US" altLang="zh-CN"/>
          </a:p>
        </p:txBody>
      </p:sp>
      <p:sp>
        <p:nvSpPr>
          <p:cNvPr id="141315" name="Rectangle 2"/>
          <p:cNvSpPr>
            <a:spLocks noChangeArrowheads="1"/>
          </p:cNvSpPr>
          <p:nvPr/>
        </p:nvSpPr>
        <p:spPr bwMode="auto">
          <a:xfrm>
            <a:off x="431800" y="260350"/>
            <a:ext cx="11379200" cy="6386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应用举例：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(BX)=84F0H</a:t>
            </a:r>
          </a:p>
          <a:p>
            <a:pPr eaLnBrk="1" hangingPunct="1">
              <a:spcBef>
                <a:spcPct val="50000"/>
              </a:spcBef>
            </a:pPr>
            <a:endParaRPr kumimoji="1" lang="en-US" altLang="zh-CN" sz="2000" b="1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latin typeface="Times New Roman" pitchFamily="18" charset="0"/>
              </a:rPr>
              <a:t>  </a:t>
            </a:r>
            <a:r>
              <a:rPr kumimoji="1" lang="en-US" altLang="zh-CN" sz="2400" b="1">
                <a:latin typeface="Times New Roman" pitchFamily="18" charset="0"/>
              </a:rPr>
              <a:t>(1)  </a:t>
            </a:r>
            <a:r>
              <a:rPr kumimoji="1" lang="zh-CN" altLang="en-US" sz="2400" b="1">
                <a:latin typeface="Times New Roman" pitchFamily="18" charset="0"/>
              </a:rPr>
              <a:t>若</a:t>
            </a:r>
            <a:r>
              <a:rPr kumimoji="1" lang="en-US" altLang="zh-CN" sz="2400" b="1">
                <a:latin typeface="Times New Roman" pitchFamily="18" charset="0"/>
              </a:rPr>
              <a:t>(BX)</a:t>
            </a:r>
            <a:r>
              <a:rPr kumimoji="1" lang="zh-CN" altLang="en-US" sz="2400" b="1">
                <a:latin typeface="Times New Roman" pitchFamily="18" charset="0"/>
              </a:rPr>
              <a:t>是无符号数，求（</a:t>
            </a:r>
            <a:r>
              <a:rPr kumimoji="1" lang="en-US" altLang="zh-CN" sz="2400" b="1">
                <a:latin typeface="Times New Roman" pitchFamily="18" charset="0"/>
              </a:rPr>
              <a:t>BX</a:t>
            </a:r>
            <a:r>
              <a:rPr kumimoji="1" lang="zh-CN" altLang="en-US" sz="2400" b="1">
                <a:latin typeface="Times New Roman" pitchFamily="18" charset="0"/>
              </a:rPr>
              <a:t>）</a:t>
            </a:r>
            <a:r>
              <a:rPr kumimoji="1" lang="en-US" altLang="zh-CN" sz="2400" b="1">
                <a:latin typeface="Times New Roman" pitchFamily="18" charset="0"/>
              </a:rPr>
              <a:t>/2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SHR BX</a:t>
            </a:r>
            <a:r>
              <a:rPr kumimoji="1" lang="zh-CN" altLang="en-US" sz="2400" b="1">
                <a:latin typeface="Times New Roman" pitchFamily="18" charset="0"/>
              </a:rPr>
              <a:t>，</a:t>
            </a:r>
            <a:r>
              <a:rPr kumimoji="1" lang="en-US" altLang="zh-CN" sz="2400" b="1">
                <a:latin typeface="Times New Roman" pitchFamily="18" charset="0"/>
              </a:rPr>
              <a:t>1 </a:t>
            </a:r>
            <a:r>
              <a:rPr kumimoji="1" lang="zh-CN" altLang="en-US" sz="2400" b="1">
                <a:latin typeface="Times New Roman" pitchFamily="18" charset="0"/>
              </a:rPr>
              <a:t>；     （</a:t>
            </a:r>
            <a:r>
              <a:rPr kumimoji="1" lang="en-US" altLang="zh-CN" sz="2400" b="1">
                <a:latin typeface="Times New Roman" pitchFamily="18" charset="0"/>
              </a:rPr>
              <a:t>BX</a:t>
            </a:r>
            <a:r>
              <a:rPr kumimoji="1" lang="zh-CN" altLang="en-US" sz="2400" b="1">
                <a:latin typeface="Times New Roman" pitchFamily="18" charset="0"/>
              </a:rPr>
              <a:t>）</a:t>
            </a:r>
            <a:r>
              <a:rPr kumimoji="1" lang="en-US" altLang="zh-CN" sz="2400" b="1">
                <a:latin typeface="Times New Roman" pitchFamily="18" charset="0"/>
              </a:rPr>
              <a:t>=4278     CF=0</a:t>
            </a:r>
            <a:r>
              <a:rPr kumimoji="1" lang="zh-CN" altLang="en-US" sz="2400" b="1">
                <a:latin typeface="Times New Roman" pitchFamily="18" charset="0"/>
              </a:rPr>
              <a:t>，</a:t>
            </a:r>
            <a:r>
              <a:rPr kumimoji="1" lang="en-US" altLang="zh-CN" sz="2400" b="1">
                <a:latin typeface="Times New Roman" pitchFamily="18" charset="0"/>
              </a:rPr>
              <a:t>OF=1</a:t>
            </a:r>
            <a:r>
              <a:rPr kumimoji="1" lang="zh-CN" altLang="en-US" sz="2400" b="1">
                <a:latin typeface="Times New Roman" pitchFamily="18" charset="0"/>
              </a:rPr>
              <a:t>，</a:t>
            </a:r>
            <a:r>
              <a:rPr kumimoji="1" lang="en-US" altLang="zh-CN" sz="2400" b="1">
                <a:latin typeface="Times New Roman" pitchFamily="18" charset="0"/>
              </a:rPr>
              <a:t>SF=0</a:t>
            </a:r>
            <a:r>
              <a:rPr kumimoji="1" lang="zh-CN" altLang="en-US" sz="2400" b="1">
                <a:latin typeface="Times New Roman" pitchFamily="18" charset="0"/>
              </a:rPr>
              <a:t>，</a:t>
            </a:r>
            <a:r>
              <a:rPr kumimoji="1" lang="en-US" altLang="zh-CN" sz="2400" b="1">
                <a:latin typeface="Times New Roman" pitchFamily="18" charset="0"/>
              </a:rPr>
              <a:t>ZF=0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                           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latin typeface="Times New Roman" pitchFamily="18" charset="0"/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(2)  </a:t>
            </a:r>
            <a:r>
              <a:rPr kumimoji="1" lang="zh-CN" altLang="en-US" sz="2400" b="1">
                <a:latin typeface="Times New Roman" pitchFamily="18" charset="0"/>
              </a:rPr>
              <a:t>若（</a:t>
            </a:r>
            <a:r>
              <a:rPr kumimoji="1" lang="en-US" altLang="zh-CN" sz="2400" b="1">
                <a:latin typeface="Times New Roman" pitchFamily="18" charset="0"/>
              </a:rPr>
              <a:t>BX</a:t>
            </a:r>
            <a:r>
              <a:rPr kumimoji="1" lang="zh-CN" altLang="en-US" sz="2400" b="1">
                <a:latin typeface="Times New Roman" pitchFamily="18" charset="0"/>
              </a:rPr>
              <a:t>）带符号数，求（</a:t>
            </a:r>
            <a:r>
              <a:rPr kumimoji="1" lang="en-US" altLang="zh-CN" sz="2400" b="1">
                <a:latin typeface="Times New Roman" pitchFamily="18" charset="0"/>
              </a:rPr>
              <a:t>BX</a:t>
            </a:r>
            <a:r>
              <a:rPr kumimoji="1" lang="zh-CN" altLang="en-US" sz="2400" b="1">
                <a:latin typeface="Times New Roman" pitchFamily="18" charset="0"/>
              </a:rPr>
              <a:t>）</a:t>
            </a:r>
            <a:r>
              <a:rPr kumimoji="1" lang="en-US" altLang="zh-CN" sz="2400" b="1">
                <a:latin typeface="Times New Roman" pitchFamily="18" charset="0"/>
              </a:rPr>
              <a:t>/4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    MOV CL</a:t>
            </a:r>
            <a:r>
              <a:rPr kumimoji="1" lang="zh-CN" altLang="en-US" sz="2400" b="1">
                <a:latin typeface="Times New Roman" pitchFamily="18" charset="0"/>
              </a:rPr>
              <a:t>，</a:t>
            </a:r>
            <a:r>
              <a:rPr kumimoji="1" lang="en-US" altLang="zh-CN" sz="2400" b="1">
                <a:latin typeface="Times New Roman" pitchFamily="18" charset="0"/>
              </a:rPr>
              <a:t>02H                    </a:t>
            </a:r>
            <a:r>
              <a:rPr kumimoji="1" lang="zh-CN" altLang="en-US" sz="2400" b="1">
                <a:latin typeface="Times New Roman" pitchFamily="18" charset="0"/>
              </a:rPr>
              <a:t>或</a:t>
            </a:r>
            <a:r>
              <a:rPr kumimoji="1" lang="en-US" altLang="zh-CN" sz="2400" b="1">
                <a:latin typeface="Times New Roman" pitchFamily="18" charset="0"/>
              </a:rPr>
              <a:t>SAR BX</a:t>
            </a:r>
            <a:r>
              <a:rPr kumimoji="1" lang="zh-CN" altLang="en-US" sz="2400" b="1">
                <a:latin typeface="Times New Roman" pitchFamily="18" charset="0"/>
              </a:rPr>
              <a:t>，</a:t>
            </a:r>
            <a:r>
              <a:rPr kumimoji="1" lang="en-US" altLang="zh-CN" sz="2400" b="1">
                <a:latin typeface="Times New Roman" pitchFamily="18" charset="0"/>
              </a:rPr>
              <a:t>1    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    SAR   BX</a:t>
            </a:r>
            <a:r>
              <a:rPr kumimoji="1" lang="zh-CN" altLang="en-US" sz="2400" b="1">
                <a:latin typeface="Times New Roman" pitchFamily="18" charset="0"/>
              </a:rPr>
              <a:t>，</a:t>
            </a:r>
            <a:r>
              <a:rPr kumimoji="1" lang="en-US" altLang="zh-CN" sz="2400" b="1">
                <a:latin typeface="Times New Roman" pitchFamily="18" charset="0"/>
              </a:rPr>
              <a:t>CL                         SAR BX</a:t>
            </a:r>
            <a:r>
              <a:rPr kumimoji="1" lang="zh-CN" altLang="en-US" sz="2400" b="1">
                <a:latin typeface="Times New Roman" pitchFamily="18" charset="0"/>
              </a:rPr>
              <a:t>，</a:t>
            </a:r>
            <a:r>
              <a:rPr kumimoji="1" lang="en-US" altLang="zh-CN" sz="2400" b="1">
                <a:latin typeface="Times New Roman" pitchFamily="18" charset="0"/>
              </a:rPr>
              <a:t>1 	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  </a:t>
            </a:r>
            <a:r>
              <a:rPr kumimoji="1" lang="zh-CN" altLang="en-US" sz="2400" b="1">
                <a:latin typeface="Times New Roman" pitchFamily="18" charset="0"/>
              </a:rPr>
              <a:t>； </a:t>
            </a:r>
            <a:r>
              <a:rPr kumimoji="1" lang="en-US" altLang="zh-CN" sz="2400" b="1">
                <a:latin typeface="Times New Roman" pitchFamily="18" charset="0"/>
              </a:rPr>
              <a:t>CF=0</a:t>
            </a:r>
            <a:r>
              <a:rPr kumimoji="1" lang="zh-CN" altLang="en-US" sz="2400" b="1">
                <a:latin typeface="Times New Roman" pitchFamily="18" charset="0"/>
              </a:rPr>
              <a:t>，</a:t>
            </a:r>
            <a:r>
              <a:rPr kumimoji="1" lang="en-US" altLang="zh-CN" sz="2400" b="1">
                <a:latin typeface="Times New Roman" pitchFamily="18" charset="0"/>
              </a:rPr>
              <a:t>OF</a:t>
            </a:r>
            <a:r>
              <a:rPr kumimoji="1" lang="zh-CN" altLang="en-US" sz="2400" b="1">
                <a:latin typeface="Times New Roman" pitchFamily="18" charset="0"/>
              </a:rPr>
              <a:t>无意义，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       </a:t>
            </a:r>
            <a:r>
              <a:rPr kumimoji="1" lang="en-US" altLang="zh-CN" sz="2400" b="1">
                <a:latin typeface="Times New Roman" pitchFamily="18" charset="0"/>
              </a:rPr>
              <a:t>SF=1</a:t>
            </a:r>
            <a:r>
              <a:rPr kumimoji="1" lang="zh-CN" altLang="en-US" sz="2400" b="1">
                <a:latin typeface="Times New Roman" pitchFamily="18" charset="0"/>
              </a:rPr>
              <a:t>，</a:t>
            </a:r>
            <a:r>
              <a:rPr kumimoji="1" lang="en-US" altLang="zh-CN" sz="2400" b="1">
                <a:latin typeface="Times New Roman" pitchFamily="18" charset="0"/>
              </a:rPr>
              <a:t>ZF=0</a:t>
            </a:r>
          </a:p>
        </p:txBody>
      </p:sp>
      <p:graphicFrame>
        <p:nvGraphicFramePr>
          <p:cNvPr id="141316" name="Object 3"/>
          <p:cNvGraphicFramePr>
            <a:graphicFrameLocks noChangeAspect="1"/>
          </p:cNvGraphicFramePr>
          <p:nvPr/>
        </p:nvGraphicFramePr>
        <p:xfrm>
          <a:off x="3251200" y="609600"/>
          <a:ext cx="8331200" cy="803275"/>
        </p:xfrm>
        <a:graphic>
          <a:graphicData uri="http://schemas.openxmlformats.org/presentationml/2006/ole">
            <p:oleObj spid="_x0000_s15362" name="VISIO" r:id="rId3" imgW="7350760" imgH="947420" progId="">
              <p:embed/>
            </p:oleObj>
          </a:graphicData>
        </a:graphic>
      </p:graphicFrame>
      <p:graphicFrame>
        <p:nvGraphicFramePr>
          <p:cNvPr id="141317" name="Object 4"/>
          <p:cNvGraphicFramePr>
            <a:graphicFrameLocks noChangeAspect="1"/>
          </p:cNvGraphicFramePr>
          <p:nvPr/>
        </p:nvGraphicFramePr>
        <p:xfrm>
          <a:off x="3215217" y="2781300"/>
          <a:ext cx="8229600" cy="795338"/>
        </p:xfrm>
        <a:graphic>
          <a:graphicData uri="http://schemas.openxmlformats.org/presentationml/2006/ole">
            <p:oleObj spid="_x0000_s15363" name="VISIO" r:id="rId4" imgW="7350760" imgH="94742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3CD914-8EB7-4E45-9485-450CD8504DDB}" type="slidenum">
              <a:rPr lang="zh-CN" altLang="en-US"/>
              <a:pPr/>
              <a:t>79</a:t>
            </a:fld>
            <a:endParaRPr lang="en-US" altLang="zh-CN"/>
          </a:p>
        </p:txBody>
      </p:sp>
      <p:sp>
        <p:nvSpPr>
          <p:cNvPr id="142339" name="Rectangle 2"/>
          <p:cNvSpPr>
            <a:spLocks noChangeArrowheads="1"/>
          </p:cNvSpPr>
          <p:nvPr/>
        </p:nvSpPr>
        <p:spPr bwMode="auto">
          <a:xfrm>
            <a:off x="158262" y="322385"/>
            <a:ext cx="4141177" cy="573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b="1" dirty="0">
                <a:latin typeface="Times New Roman" pitchFamily="18" charset="0"/>
              </a:rPr>
              <a:t>（</a:t>
            </a:r>
            <a:r>
              <a:rPr kumimoji="1" lang="en-US" altLang="zh-CN" b="1" dirty="0">
                <a:latin typeface="Times New Roman" pitchFamily="18" charset="0"/>
              </a:rPr>
              <a:t>3</a:t>
            </a:r>
            <a:r>
              <a:rPr kumimoji="1" lang="zh-CN" altLang="en-US" b="1" dirty="0">
                <a:latin typeface="Times New Roman" pitchFamily="18" charset="0"/>
              </a:rPr>
              <a:t>）每四位一组存入堆栈（字操作）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b="1" dirty="0">
                <a:latin typeface="Times New Roman" pitchFamily="18" charset="0"/>
              </a:rPr>
              <a:t>               （</a:t>
            </a:r>
            <a:r>
              <a:rPr kumimoji="1" lang="en-US" altLang="zh-CN" b="1" dirty="0">
                <a:latin typeface="Times New Roman" pitchFamily="18" charset="0"/>
              </a:rPr>
              <a:t>BX</a:t>
            </a:r>
            <a:r>
              <a:rPr kumimoji="1" lang="zh-CN" altLang="en-US" b="1" dirty="0">
                <a:latin typeface="Times New Roman" pitchFamily="18" charset="0"/>
              </a:rPr>
              <a:t>）</a:t>
            </a:r>
            <a:r>
              <a:rPr kumimoji="1" lang="en-US" altLang="zh-CN" b="1" dirty="0">
                <a:latin typeface="Times New Roman" pitchFamily="18" charset="0"/>
              </a:rPr>
              <a:t>=84F0H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1" dirty="0">
                <a:latin typeface="Times New Roman" pitchFamily="18" charset="0"/>
              </a:rPr>
              <a:t>                 (SS)=3000H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1" dirty="0">
                <a:latin typeface="Times New Roman" pitchFamily="18" charset="0"/>
              </a:rPr>
              <a:t>	 (SP)=1000H</a:t>
            </a:r>
          </a:p>
          <a:p>
            <a:pPr eaLnBrk="1" hangingPunct="1">
              <a:spcBef>
                <a:spcPct val="50000"/>
              </a:spcBef>
            </a:pPr>
            <a:endParaRPr kumimoji="1" lang="en-US" altLang="zh-CN" b="1" dirty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1" dirty="0">
                <a:latin typeface="Times New Roman" pitchFamily="18" charset="0"/>
              </a:rPr>
              <a:t>                    MOV CH</a:t>
            </a:r>
            <a:r>
              <a:rPr kumimoji="1" lang="zh-CN" altLang="en-US" b="1" dirty="0">
                <a:latin typeface="Times New Roman" pitchFamily="18" charset="0"/>
              </a:rPr>
              <a:t>，</a:t>
            </a:r>
            <a:r>
              <a:rPr kumimoji="1" lang="en-US" altLang="zh-CN" b="1" dirty="0">
                <a:latin typeface="Times New Roman" pitchFamily="18" charset="0"/>
              </a:rPr>
              <a:t>4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1" dirty="0">
                <a:latin typeface="Times New Roman" pitchFamily="18" charset="0"/>
              </a:rPr>
              <a:t>   	     MOV CL</a:t>
            </a:r>
            <a:r>
              <a:rPr kumimoji="1" lang="zh-CN" altLang="en-US" b="1" dirty="0">
                <a:latin typeface="Times New Roman" pitchFamily="18" charset="0"/>
              </a:rPr>
              <a:t>，</a:t>
            </a:r>
            <a:r>
              <a:rPr kumimoji="1" lang="en-US" altLang="zh-CN" b="1" dirty="0">
                <a:latin typeface="Times New Roman" pitchFamily="18" charset="0"/>
              </a:rPr>
              <a:t>4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1" dirty="0">
                <a:latin typeface="Times New Roman" pitchFamily="18" charset="0"/>
              </a:rPr>
              <a:t>        NE </a:t>
            </a:r>
            <a:r>
              <a:rPr kumimoji="1" lang="zh-CN" altLang="en-US" b="1" dirty="0">
                <a:latin typeface="Times New Roman" pitchFamily="18" charset="0"/>
              </a:rPr>
              <a:t>：  </a:t>
            </a:r>
            <a:r>
              <a:rPr kumimoji="1" lang="en-US" altLang="zh-CN" b="1" dirty="0">
                <a:latin typeface="Times New Roman" pitchFamily="18" charset="0"/>
              </a:rPr>
              <a:t>ROL BX</a:t>
            </a:r>
            <a:r>
              <a:rPr kumimoji="1" lang="zh-CN" altLang="en-US" b="1" dirty="0">
                <a:latin typeface="Times New Roman" pitchFamily="18" charset="0"/>
              </a:rPr>
              <a:t>，</a:t>
            </a:r>
            <a:r>
              <a:rPr kumimoji="1" lang="en-US" altLang="zh-CN" b="1" dirty="0">
                <a:latin typeface="Times New Roman" pitchFamily="18" charset="0"/>
              </a:rPr>
              <a:t>CL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1" dirty="0">
                <a:latin typeface="Times New Roman" pitchFamily="18" charset="0"/>
              </a:rPr>
              <a:t>	    MOV AX</a:t>
            </a:r>
            <a:r>
              <a:rPr kumimoji="1" lang="zh-CN" altLang="en-US" b="1" dirty="0">
                <a:latin typeface="Times New Roman" pitchFamily="18" charset="0"/>
              </a:rPr>
              <a:t>，</a:t>
            </a:r>
            <a:r>
              <a:rPr kumimoji="1" lang="en-US" altLang="zh-CN" b="1" dirty="0">
                <a:latin typeface="Times New Roman" pitchFamily="18" charset="0"/>
              </a:rPr>
              <a:t>BX 	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1" dirty="0">
                <a:latin typeface="Times New Roman" pitchFamily="18" charset="0"/>
              </a:rPr>
              <a:t>	    AND AX</a:t>
            </a:r>
            <a:r>
              <a:rPr kumimoji="1" lang="zh-CN" altLang="en-US" b="1" dirty="0">
                <a:latin typeface="Times New Roman" pitchFamily="18" charset="0"/>
              </a:rPr>
              <a:t>，</a:t>
            </a:r>
            <a:r>
              <a:rPr kumimoji="1" lang="en-US" altLang="zh-CN" b="1" dirty="0">
                <a:latin typeface="Times New Roman" pitchFamily="18" charset="0"/>
              </a:rPr>
              <a:t>000FH 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1" dirty="0">
                <a:latin typeface="Times New Roman" pitchFamily="18" charset="0"/>
              </a:rPr>
              <a:t> 	    PUSH AX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1" dirty="0">
                <a:latin typeface="Times New Roman" pitchFamily="18" charset="0"/>
              </a:rPr>
              <a:t>    	    DEC CH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1" dirty="0">
                <a:latin typeface="Times New Roman" pitchFamily="18" charset="0"/>
              </a:rPr>
              <a:t>    	   JNZ</a:t>
            </a:r>
            <a:r>
              <a:rPr kumimoji="1" lang="zh-CN" altLang="en-US" b="1" dirty="0">
                <a:latin typeface="Times New Roman" pitchFamily="18" charset="0"/>
              </a:rPr>
              <a:t>，</a:t>
            </a:r>
            <a:r>
              <a:rPr kumimoji="1" lang="en-US" altLang="zh-CN" b="1" dirty="0">
                <a:latin typeface="Times New Roman" pitchFamily="18" charset="0"/>
              </a:rPr>
              <a:t>NE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1" dirty="0">
                <a:latin typeface="Times New Roman" pitchFamily="18" charset="0"/>
              </a:rPr>
              <a:t>	        …</a:t>
            </a:r>
          </a:p>
        </p:txBody>
      </p:sp>
      <p:graphicFrame>
        <p:nvGraphicFramePr>
          <p:cNvPr id="142340" name="Object 3"/>
          <p:cNvGraphicFramePr>
            <a:graphicFrameLocks noChangeAspect="1"/>
          </p:cNvGraphicFramePr>
          <p:nvPr/>
        </p:nvGraphicFramePr>
        <p:xfrm>
          <a:off x="4775200" y="609601"/>
          <a:ext cx="7010400" cy="676275"/>
        </p:xfrm>
        <a:graphic>
          <a:graphicData uri="http://schemas.openxmlformats.org/presentationml/2006/ole">
            <p:oleObj spid="_x0000_s16386" name="VISIO" r:id="rId3" imgW="7350760" imgH="947420" progId="">
              <p:embed/>
            </p:oleObj>
          </a:graphicData>
        </a:graphic>
      </p:graphicFrame>
      <p:graphicFrame>
        <p:nvGraphicFramePr>
          <p:cNvPr id="582660" name="Group 4"/>
          <p:cNvGraphicFramePr>
            <a:graphicFrameLocks noGrp="1"/>
          </p:cNvGraphicFramePr>
          <p:nvPr/>
        </p:nvGraphicFramePr>
        <p:xfrm>
          <a:off x="4572000" y="1600200"/>
          <a:ext cx="7213600" cy="4970521"/>
        </p:xfrm>
        <a:graphic>
          <a:graphicData uri="http://schemas.openxmlformats.org/drawingml/2006/table">
            <a:tbl>
              <a:tblPr/>
              <a:tblGrid>
                <a:gridCol w="1943100"/>
                <a:gridCol w="2681817"/>
                <a:gridCol w="2588683"/>
              </a:tblGrid>
              <a:tr h="129533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(CH)=4</a:t>
                      </a:r>
                    </a:p>
                  </a:txBody>
                  <a:tcPr marL="121920" marR="121920"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ROL BX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CL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MOV AX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BX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AND AX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000FH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PUSH AX</a:t>
                      </a:r>
                    </a:p>
                  </a:txBody>
                  <a:tcPr marL="121920" marR="121920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(BX)=4F08H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(AX)=4F08H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(AX)=0008H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(30FFEH)=0008H</a:t>
                      </a:r>
                    </a:p>
                  </a:txBody>
                  <a:tcPr marL="121920" marR="121920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91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(CH)=3</a:t>
                      </a:r>
                    </a:p>
                  </a:txBody>
                  <a:tcPr marL="121920" marR="121920"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ROL BX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CL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MOV AX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BX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AND AX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000FH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PUSH AX</a:t>
                      </a:r>
                    </a:p>
                  </a:txBody>
                  <a:tcPr marL="121920" marR="121920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(BX)=F084H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(AX)=F084H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(AX)=0004H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(30FFCH)=0004H</a:t>
                      </a:r>
                    </a:p>
                  </a:txBody>
                  <a:tcPr marL="121920" marR="121920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304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(CH)=2</a:t>
                      </a:r>
                    </a:p>
                  </a:txBody>
                  <a:tcPr marL="121920" marR="121920"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ROL BX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CL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MOV AX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BX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AND AX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000FH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PUSH AX</a:t>
                      </a:r>
                    </a:p>
                  </a:txBody>
                  <a:tcPr marL="121920" marR="121920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(BX)=084FH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(AX)=084FH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(AX)=000FH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(30FFAH)=000FH</a:t>
                      </a:r>
                    </a:p>
                  </a:txBody>
                  <a:tcPr marL="121920" marR="121920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4294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(CH)=1</a:t>
                      </a:r>
                    </a:p>
                  </a:txBody>
                  <a:tcPr marL="121920" marR="121920"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ROL BX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CL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MOV AX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BX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AND AX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000FH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PUSH AX</a:t>
                      </a:r>
                    </a:p>
                  </a:txBody>
                  <a:tcPr marL="121920" marR="121920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(BX)=84F0H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(AX)=84F0H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(AX)=0000H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(30FF8H)=0000H</a:t>
                      </a:r>
                    </a:p>
                  </a:txBody>
                  <a:tcPr marL="121920" marR="121920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D4ADA6-0073-4928-B9FA-EC0B337B94CE}" type="slidenum">
              <a:rPr lang="zh-CN" altLang="en-US">
                <a:solidFill>
                  <a:srgbClr val="000000"/>
                </a:solidFill>
              </a:rPr>
              <a:pPr/>
              <a:t>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609600" y="457200"/>
            <a:ext cx="1056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6355" name="Rectangle 3"/>
          <p:cNvSpPr>
            <a:spLocks noChangeArrowheads="1"/>
          </p:cNvSpPr>
          <p:nvPr/>
        </p:nvSpPr>
        <p:spPr bwMode="auto">
          <a:xfrm>
            <a:off x="812800" y="609601"/>
            <a:ext cx="10363200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例	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MOV  AL,7EH	;(AL)=7EH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	MOV  BL,  5BH	;(BL)=5BH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	ADD  AL,BL		;(AL)=7EH+5BH=D9H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影响标志位的情况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	SF=1	, 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结果最高位＝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	ZF=0	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，结果不等于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	AF=1	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kumimoji="1" lang="en-US" altLang="zh-CN" sz="2400" b="1" baseline="-25000" dirty="0">
                <a:solidFill>
                  <a:srgbClr val="000000"/>
                </a:solidFill>
                <a:latin typeface="Times New Roman" pitchFamily="18" charset="0"/>
              </a:rPr>
              <a:t>3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位向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kumimoji="1" lang="en-US" altLang="zh-CN" sz="2400" b="1" baseline="-25000" dirty="0">
                <a:solidFill>
                  <a:srgbClr val="000000"/>
                </a:solidFill>
                <a:latin typeface="Times New Roman" pitchFamily="18" charset="0"/>
              </a:rPr>
              <a:t>4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有进位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PF=0	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，”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1”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的个数为奇数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CF=0	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，无进位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OF=1	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，和超过＋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127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kumimoji="1" lang="zh-CN" altLang="en-US" sz="24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（两个正数相加，结果为负；反之亦是）</a:t>
            </a:r>
          </a:p>
        </p:txBody>
      </p:sp>
      <p:graphicFrame>
        <p:nvGraphicFramePr>
          <p:cNvPr id="69637" name="Object 4"/>
          <p:cNvGraphicFramePr>
            <a:graphicFrameLocks noChangeAspect="1"/>
          </p:cNvGraphicFramePr>
          <p:nvPr/>
        </p:nvGraphicFramePr>
        <p:xfrm>
          <a:off x="6908800" y="2895600"/>
          <a:ext cx="4978400" cy="2971800"/>
        </p:xfrm>
        <a:graphic>
          <a:graphicData uri="http://schemas.openxmlformats.org/presentationml/2006/ole">
            <p:oleObj spid="_x0000_s7170" name="VISIO" r:id="rId3" imgW="8872220" imgH="540512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4122E8-6F09-4F83-8D1E-85B63C30C0F0}" type="slidenum">
              <a:rPr lang="zh-CN" altLang="en-US"/>
              <a:pPr/>
              <a:t>80</a:t>
            </a:fld>
            <a:endParaRPr lang="en-US" altLang="zh-CN"/>
          </a:p>
        </p:txBody>
      </p:sp>
      <p:sp>
        <p:nvSpPr>
          <p:cNvPr id="143363" name="Rectangle 2"/>
          <p:cNvSpPr>
            <a:spLocks noChangeArrowheads="1"/>
          </p:cNvSpPr>
          <p:nvPr/>
        </p:nvSpPr>
        <p:spPr bwMode="auto">
          <a:xfrm>
            <a:off x="10206567" y="6213476"/>
            <a:ext cx="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143364" name="Text Box 3"/>
          <p:cNvSpPr txBox="1">
            <a:spLocks noChangeArrowheads="1"/>
          </p:cNvSpPr>
          <p:nvPr/>
        </p:nvSpPr>
        <p:spPr bwMode="auto">
          <a:xfrm>
            <a:off x="1930400" y="6126164"/>
            <a:ext cx="184731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kumimoji="1" lang="zh-CN" altLang="en-US" sz="2400">
              <a:latin typeface="Times New Roman" pitchFamily="18" charset="0"/>
            </a:endParaRPr>
          </a:p>
          <a:p>
            <a:pPr eaLnBrk="1" hangingPunct="1"/>
            <a:endParaRPr kumimoji="1" lang="zh-CN" altLang="en-US" b="1">
              <a:latin typeface="Times New Roman" pitchFamily="18" charset="0"/>
            </a:endParaRPr>
          </a:p>
        </p:txBody>
      </p:sp>
      <p:sp>
        <p:nvSpPr>
          <p:cNvPr id="143365" name="Text Box 4"/>
          <p:cNvSpPr txBox="1">
            <a:spLocks noChangeArrowheads="1"/>
          </p:cNvSpPr>
          <p:nvPr/>
        </p:nvSpPr>
        <p:spPr bwMode="auto">
          <a:xfrm>
            <a:off x="2540000" y="6400800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kumimoji="1" lang="zh-CN" altLang="en-US" sz="2400">
              <a:latin typeface="Times New Roman" pitchFamily="18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43934" y="404813"/>
            <a:ext cx="11400367" cy="6315075"/>
            <a:chOff x="182" y="215"/>
            <a:chExt cx="5386" cy="3978"/>
          </a:xfrm>
        </p:grpSpPr>
        <p:sp>
          <p:nvSpPr>
            <p:cNvPr id="143368" name="Rectangle 6"/>
            <p:cNvSpPr>
              <a:spLocks noChangeArrowheads="1"/>
            </p:cNvSpPr>
            <p:nvPr/>
          </p:nvSpPr>
          <p:spPr bwMode="auto">
            <a:xfrm>
              <a:off x="2928" y="3722"/>
              <a:ext cx="2640" cy="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eaLnBrk="1" hangingPunct="1">
                <a:spcBef>
                  <a:spcPct val="20000"/>
                </a:spcBef>
                <a:buFontTx/>
                <a:buChar char="•"/>
              </a:pPr>
              <a:endParaRPr lang="zh-CN" altLang="en-US" sz="2800"/>
            </a:p>
          </p:txBody>
        </p:sp>
        <p:sp>
          <p:nvSpPr>
            <p:cNvPr id="143369" name="Rectangle 7"/>
            <p:cNvSpPr>
              <a:spLocks noChangeArrowheads="1"/>
            </p:cNvSpPr>
            <p:nvPr/>
          </p:nvSpPr>
          <p:spPr bwMode="auto">
            <a:xfrm>
              <a:off x="1584" y="3722"/>
              <a:ext cx="1344" cy="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eaLnBrk="1" hangingPunct="1">
                <a:spcBef>
                  <a:spcPct val="50000"/>
                </a:spcBef>
                <a:buFontTx/>
                <a:buChar char="•"/>
              </a:pPr>
              <a:r>
                <a:rPr lang="zh-CN" altLang="en-US" b="1"/>
                <a:t>带进位循环左移移</a:t>
              </a:r>
              <a:r>
                <a:rPr lang="en-US" altLang="zh-CN" b="1"/>
                <a:t>9</a:t>
              </a:r>
              <a:r>
                <a:rPr lang="zh-CN" altLang="en-US" b="1"/>
                <a:t>次还原</a:t>
              </a:r>
            </a:p>
          </p:txBody>
        </p:sp>
        <p:sp>
          <p:nvSpPr>
            <p:cNvPr id="143370" name="Rectangle 8"/>
            <p:cNvSpPr>
              <a:spLocks noChangeArrowheads="1"/>
            </p:cNvSpPr>
            <p:nvPr/>
          </p:nvSpPr>
          <p:spPr bwMode="auto">
            <a:xfrm>
              <a:off x="192" y="3722"/>
              <a:ext cx="1392" cy="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eaLnBrk="1" hangingPunct="1">
                <a:spcBef>
                  <a:spcPct val="20000"/>
                </a:spcBef>
                <a:buFontTx/>
                <a:buChar char="•"/>
              </a:pPr>
              <a:endParaRPr lang="zh-CN" altLang="en-US" sz="2800"/>
            </a:p>
          </p:txBody>
        </p:sp>
        <p:sp>
          <p:nvSpPr>
            <p:cNvPr id="143371" name="Rectangle 9"/>
            <p:cNvSpPr>
              <a:spLocks noChangeArrowheads="1"/>
            </p:cNvSpPr>
            <p:nvPr/>
          </p:nvSpPr>
          <p:spPr bwMode="auto">
            <a:xfrm>
              <a:off x="2928" y="3281"/>
              <a:ext cx="2640" cy="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eaLnBrk="1" hangingPunct="1">
                <a:spcBef>
                  <a:spcPct val="20000"/>
                </a:spcBef>
                <a:buFontTx/>
                <a:buChar char="•"/>
              </a:pPr>
              <a:endParaRPr lang="zh-CN" altLang="en-US" sz="2800"/>
            </a:p>
          </p:txBody>
        </p:sp>
        <p:sp>
          <p:nvSpPr>
            <p:cNvPr id="143372" name="Rectangle 10"/>
            <p:cNvSpPr>
              <a:spLocks noChangeArrowheads="1"/>
            </p:cNvSpPr>
            <p:nvPr/>
          </p:nvSpPr>
          <p:spPr bwMode="auto">
            <a:xfrm>
              <a:off x="1584" y="3281"/>
              <a:ext cx="1344" cy="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eaLnBrk="1" hangingPunct="1">
                <a:spcBef>
                  <a:spcPct val="50000"/>
                </a:spcBef>
                <a:buFontTx/>
                <a:buChar char="•"/>
              </a:pPr>
              <a:r>
                <a:rPr lang="zh-CN" altLang="en-US" b="1"/>
                <a:t>带进位循环左移移</a:t>
              </a:r>
              <a:r>
                <a:rPr lang="en-US" altLang="zh-CN" b="1"/>
                <a:t>9</a:t>
              </a:r>
              <a:r>
                <a:rPr lang="zh-CN" altLang="en-US" b="1"/>
                <a:t>次还原</a:t>
              </a:r>
            </a:p>
          </p:txBody>
        </p:sp>
        <p:sp>
          <p:nvSpPr>
            <p:cNvPr id="143373" name="Rectangle 11"/>
            <p:cNvSpPr>
              <a:spLocks noChangeArrowheads="1"/>
            </p:cNvSpPr>
            <p:nvPr/>
          </p:nvSpPr>
          <p:spPr bwMode="auto">
            <a:xfrm>
              <a:off x="192" y="3281"/>
              <a:ext cx="1392" cy="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eaLnBrk="1" hangingPunct="1">
                <a:spcBef>
                  <a:spcPct val="20000"/>
                </a:spcBef>
                <a:buFontTx/>
                <a:buChar char="•"/>
              </a:pPr>
              <a:endParaRPr lang="zh-CN" altLang="en-US" sz="2800"/>
            </a:p>
          </p:txBody>
        </p:sp>
        <p:sp>
          <p:nvSpPr>
            <p:cNvPr id="143374" name="Rectangle 12"/>
            <p:cNvSpPr>
              <a:spLocks noChangeArrowheads="1"/>
            </p:cNvSpPr>
            <p:nvPr/>
          </p:nvSpPr>
          <p:spPr bwMode="auto">
            <a:xfrm>
              <a:off x="2928" y="2840"/>
              <a:ext cx="2640" cy="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eaLnBrk="1" hangingPunct="1">
                <a:spcBef>
                  <a:spcPct val="20000"/>
                </a:spcBef>
                <a:buFontTx/>
                <a:buChar char="•"/>
              </a:pPr>
              <a:endParaRPr lang="zh-CN" altLang="en-US" sz="2800"/>
            </a:p>
          </p:txBody>
        </p:sp>
        <p:sp>
          <p:nvSpPr>
            <p:cNvPr id="143375" name="Rectangle 13"/>
            <p:cNvSpPr>
              <a:spLocks noChangeArrowheads="1"/>
            </p:cNvSpPr>
            <p:nvPr/>
          </p:nvSpPr>
          <p:spPr bwMode="auto">
            <a:xfrm>
              <a:off x="1584" y="2840"/>
              <a:ext cx="1344" cy="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eaLnBrk="1" hangingPunct="1">
                <a:spcBef>
                  <a:spcPct val="50000"/>
                </a:spcBef>
                <a:buFontTx/>
                <a:buChar char="•"/>
              </a:pPr>
              <a:r>
                <a:rPr lang="zh-CN" altLang="en-US" sz="1600" b="1"/>
                <a:t>循环右移（不带</a:t>
              </a:r>
              <a:r>
                <a:rPr lang="en-US" altLang="zh-CN" sz="1600" b="1"/>
                <a:t>CF</a:t>
              </a:r>
              <a:r>
                <a:rPr lang="zh-CN" altLang="en-US" sz="1600" b="1"/>
                <a:t>） 移</a:t>
              </a:r>
              <a:r>
                <a:rPr lang="en-US" altLang="zh-CN" sz="1600" b="1"/>
                <a:t>8</a:t>
              </a:r>
              <a:r>
                <a:rPr lang="zh-CN" altLang="en-US" sz="1600" b="1"/>
                <a:t>次还原</a:t>
              </a:r>
            </a:p>
          </p:txBody>
        </p:sp>
        <p:sp>
          <p:nvSpPr>
            <p:cNvPr id="143376" name="Rectangle 14"/>
            <p:cNvSpPr>
              <a:spLocks noChangeArrowheads="1"/>
            </p:cNvSpPr>
            <p:nvPr/>
          </p:nvSpPr>
          <p:spPr bwMode="auto">
            <a:xfrm>
              <a:off x="192" y="2840"/>
              <a:ext cx="1392" cy="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eaLnBrk="1" hangingPunct="1">
                <a:spcBef>
                  <a:spcPct val="20000"/>
                </a:spcBef>
                <a:buFontTx/>
                <a:buChar char="•"/>
              </a:pPr>
              <a:endParaRPr lang="zh-CN" altLang="en-US" sz="2800"/>
            </a:p>
          </p:txBody>
        </p:sp>
        <p:sp>
          <p:nvSpPr>
            <p:cNvPr id="143377" name="Rectangle 15"/>
            <p:cNvSpPr>
              <a:spLocks noChangeArrowheads="1"/>
            </p:cNvSpPr>
            <p:nvPr/>
          </p:nvSpPr>
          <p:spPr bwMode="auto">
            <a:xfrm>
              <a:off x="2928" y="2399"/>
              <a:ext cx="2640" cy="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eaLnBrk="1" hangingPunct="1">
                <a:spcBef>
                  <a:spcPct val="20000"/>
                </a:spcBef>
                <a:buFontTx/>
                <a:buChar char="•"/>
              </a:pPr>
              <a:endParaRPr lang="zh-CN" altLang="en-US" sz="2800"/>
            </a:p>
          </p:txBody>
        </p:sp>
        <p:sp>
          <p:nvSpPr>
            <p:cNvPr id="143378" name="Rectangle 16"/>
            <p:cNvSpPr>
              <a:spLocks noChangeArrowheads="1"/>
            </p:cNvSpPr>
            <p:nvPr/>
          </p:nvSpPr>
          <p:spPr bwMode="auto">
            <a:xfrm>
              <a:off x="1584" y="2399"/>
              <a:ext cx="1344" cy="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eaLnBrk="1" hangingPunct="1">
                <a:spcBef>
                  <a:spcPct val="20000"/>
                </a:spcBef>
                <a:buFontTx/>
                <a:buChar char="•"/>
              </a:pPr>
              <a:r>
                <a:rPr lang="zh-CN" altLang="en-US" sz="1600" b="1"/>
                <a:t>循环左移（不带</a:t>
              </a:r>
              <a:r>
                <a:rPr lang="en-US" altLang="zh-CN" sz="1600" b="1"/>
                <a:t>CF</a:t>
              </a:r>
              <a:r>
                <a:rPr lang="zh-CN" altLang="en-US" sz="1600" b="1"/>
                <a:t>） 移</a:t>
              </a:r>
              <a:r>
                <a:rPr lang="en-US" altLang="zh-CN" sz="1600" b="1"/>
                <a:t>8</a:t>
              </a:r>
              <a:r>
                <a:rPr lang="zh-CN" altLang="en-US" sz="1600" b="1"/>
                <a:t>次还原</a:t>
              </a:r>
            </a:p>
          </p:txBody>
        </p:sp>
        <p:sp>
          <p:nvSpPr>
            <p:cNvPr id="143379" name="Rectangle 17"/>
            <p:cNvSpPr>
              <a:spLocks noChangeArrowheads="1"/>
            </p:cNvSpPr>
            <p:nvPr/>
          </p:nvSpPr>
          <p:spPr bwMode="auto">
            <a:xfrm>
              <a:off x="192" y="2399"/>
              <a:ext cx="1392" cy="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eaLnBrk="1" hangingPunct="1">
                <a:spcBef>
                  <a:spcPct val="20000"/>
                </a:spcBef>
                <a:buFontTx/>
                <a:buChar char="•"/>
              </a:pPr>
              <a:endParaRPr lang="zh-CN" altLang="en-US" sz="2800"/>
            </a:p>
          </p:txBody>
        </p:sp>
        <p:sp>
          <p:nvSpPr>
            <p:cNvPr id="143380" name="Rectangle 18"/>
            <p:cNvSpPr>
              <a:spLocks noChangeArrowheads="1"/>
            </p:cNvSpPr>
            <p:nvPr/>
          </p:nvSpPr>
          <p:spPr bwMode="auto">
            <a:xfrm>
              <a:off x="2928" y="1968"/>
              <a:ext cx="2640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eaLnBrk="1" hangingPunct="1">
                <a:spcBef>
                  <a:spcPct val="20000"/>
                </a:spcBef>
                <a:buFontTx/>
                <a:buChar char="•"/>
              </a:pPr>
              <a:endParaRPr lang="zh-CN" altLang="en-US" sz="2800"/>
            </a:p>
          </p:txBody>
        </p:sp>
        <p:sp>
          <p:nvSpPr>
            <p:cNvPr id="143381" name="Rectangle 19"/>
            <p:cNvSpPr>
              <a:spLocks noChangeArrowheads="1"/>
            </p:cNvSpPr>
            <p:nvPr/>
          </p:nvSpPr>
          <p:spPr bwMode="auto">
            <a:xfrm>
              <a:off x="1584" y="1961"/>
              <a:ext cx="1344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eaLnBrk="1" hangingPunct="1">
                <a:spcBef>
                  <a:spcPct val="20000"/>
                </a:spcBef>
                <a:buFontTx/>
                <a:buChar char="•"/>
              </a:pPr>
              <a:r>
                <a:rPr lang="zh-CN" altLang="en-US" b="1"/>
                <a:t>算术右移</a:t>
              </a:r>
            </a:p>
            <a:p>
              <a:pPr marL="342900" indent="-342900" eaLnBrk="1" hangingPunct="1">
                <a:spcBef>
                  <a:spcPct val="20000"/>
                </a:spcBef>
                <a:buFontTx/>
                <a:buChar char="•"/>
              </a:pPr>
              <a:r>
                <a:rPr lang="en-US" altLang="zh-CN" b="1"/>
                <a:t>(</a:t>
              </a:r>
              <a:r>
                <a:rPr lang="zh-CN" altLang="en-US" b="1"/>
                <a:t>带符号数</a:t>
              </a:r>
              <a:r>
                <a:rPr lang="en-US" altLang="zh-CN" b="1"/>
                <a:t>/2)</a:t>
              </a:r>
              <a:endParaRPr lang="zh-CN" altLang="en-US" b="1"/>
            </a:p>
          </p:txBody>
        </p:sp>
        <p:sp>
          <p:nvSpPr>
            <p:cNvPr id="143382" name="Rectangle 20"/>
            <p:cNvSpPr>
              <a:spLocks noChangeArrowheads="1"/>
            </p:cNvSpPr>
            <p:nvPr/>
          </p:nvSpPr>
          <p:spPr bwMode="auto">
            <a:xfrm>
              <a:off x="192" y="1961"/>
              <a:ext cx="1392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eaLnBrk="1" hangingPunct="1">
                <a:spcBef>
                  <a:spcPct val="20000"/>
                </a:spcBef>
                <a:buFontTx/>
                <a:buChar char="•"/>
              </a:pPr>
              <a:endParaRPr lang="zh-CN" altLang="en-US" sz="2800"/>
            </a:p>
          </p:txBody>
        </p:sp>
        <p:sp>
          <p:nvSpPr>
            <p:cNvPr id="143383" name="Rectangle 21"/>
            <p:cNvSpPr>
              <a:spLocks noChangeArrowheads="1"/>
            </p:cNvSpPr>
            <p:nvPr/>
          </p:nvSpPr>
          <p:spPr bwMode="auto">
            <a:xfrm>
              <a:off x="2928" y="1523"/>
              <a:ext cx="2640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eaLnBrk="1" hangingPunct="1">
                <a:spcBef>
                  <a:spcPct val="20000"/>
                </a:spcBef>
                <a:buFontTx/>
                <a:buChar char="•"/>
              </a:pPr>
              <a:endParaRPr lang="zh-CN" altLang="en-US" sz="2800"/>
            </a:p>
          </p:txBody>
        </p:sp>
        <p:sp>
          <p:nvSpPr>
            <p:cNvPr id="143384" name="Rectangle 22"/>
            <p:cNvSpPr>
              <a:spLocks noChangeArrowheads="1"/>
            </p:cNvSpPr>
            <p:nvPr/>
          </p:nvSpPr>
          <p:spPr bwMode="auto">
            <a:xfrm>
              <a:off x="1584" y="1523"/>
              <a:ext cx="1344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eaLnBrk="1" hangingPunct="1">
                <a:spcBef>
                  <a:spcPct val="20000"/>
                </a:spcBef>
                <a:buFontTx/>
                <a:buChar char="•"/>
              </a:pPr>
              <a:r>
                <a:rPr lang="zh-CN" altLang="en-US" b="1"/>
                <a:t>逻辑右移</a:t>
              </a:r>
            </a:p>
            <a:p>
              <a:pPr marL="342900" indent="-342900" eaLnBrk="1" hangingPunct="1">
                <a:spcBef>
                  <a:spcPct val="20000"/>
                </a:spcBef>
                <a:buFontTx/>
                <a:buChar char="•"/>
              </a:pPr>
              <a:r>
                <a:rPr lang="en-US" altLang="zh-CN" b="1"/>
                <a:t>(</a:t>
              </a:r>
              <a:r>
                <a:rPr lang="zh-CN" altLang="en-US" b="1"/>
                <a:t>无 符号数</a:t>
              </a:r>
              <a:r>
                <a:rPr lang="en-US" altLang="zh-CN" b="1"/>
                <a:t>/2)</a:t>
              </a:r>
              <a:endParaRPr lang="zh-CN" altLang="en-US" b="1"/>
            </a:p>
          </p:txBody>
        </p:sp>
        <p:sp>
          <p:nvSpPr>
            <p:cNvPr id="143385" name="Rectangle 23"/>
            <p:cNvSpPr>
              <a:spLocks noChangeArrowheads="1"/>
            </p:cNvSpPr>
            <p:nvPr/>
          </p:nvSpPr>
          <p:spPr bwMode="auto">
            <a:xfrm>
              <a:off x="192" y="1523"/>
              <a:ext cx="1392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eaLnBrk="1" hangingPunct="1">
                <a:spcBef>
                  <a:spcPct val="20000"/>
                </a:spcBef>
                <a:buFontTx/>
                <a:buChar char="•"/>
              </a:pPr>
              <a:endParaRPr lang="zh-CN" altLang="en-US" sz="2800"/>
            </a:p>
          </p:txBody>
        </p:sp>
        <p:sp>
          <p:nvSpPr>
            <p:cNvPr id="143386" name="Rectangle 24"/>
            <p:cNvSpPr>
              <a:spLocks noChangeArrowheads="1"/>
            </p:cNvSpPr>
            <p:nvPr/>
          </p:nvSpPr>
          <p:spPr bwMode="auto">
            <a:xfrm>
              <a:off x="2928" y="1104"/>
              <a:ext cx="2640" cy="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eaLnBrk="1" hangingPunct="1">
                <a:spcBef>
                  <a:spcPct val="20000"/>
                </a:spcBef>
                <a:buFontTx/>
                <a:buChar char="•"/>
              </a:pPr>
              <a:endParaRPr lang="zh-CN" altLang="en-US" sz="2800"/>
            </a:p>
          </p:txBody>
        </p:sp>
        <p:sp>
          <p:nvSpPr>
            <p:cNvPr id="143387" name="Rectangle 25"/>
            <p:cNvSpPr>
              <a:spLocks noChangeArrowheads="1"/>
            </p:cNvSpPr>
            <p:nvPr/>
          </p:nvSpPr>
          <p:spPr bwMode="auto">
            <a:xfrm>
              <a:off x="1584" y="1104"/>
              <a:ext cx="1344" cy="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eaLnBrk="1" hangingPunct="1">
                <a:spcBef>
                  <a:spcPct val="20000"/>
                </a:spcBef>
                <a:buFontTx/>
                <a:buChar char="•"/>
              </a:pPr>
              <a:endParaRPr lang="zh-CN" altLang="en-US" sz="2800"/>
            </a:p>
          </p:txBody>
        </p:sp>
        <p:sp>
          <p:nvSpPr>
            <p:cNvPr id="143388" name="Rectangle 26"/>
            <p:cNvSpPr>
              <a:spLocks noChangeArrowheads="1"/>
            </p:cNvSpPr>
            <p:nvPr/>
          </p:nvSpPr>
          <p:spPr bwMode="auto">
            <a:xfrm>
              <a:off x="192" y="1104"/>
              <a:ext cx="1392" cy="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eaLnBrk="1" hangingPunct="1">
                <a:spcBef>
                  <a:spcPct val="20000"/>
                </a:spcBef>
                <a:buFontTx/>
                <a:buChar char="•"/>
              </a:pPr>
              <a:endParaRPr lang="zh-CN" altLang="en-US" sz="2800"/>
            </a:p>
          </p:txBody>
        </p:sp>
        <p:sp>
          <p:nvSpPr>
            <p:cNvPr id="143389" name="Rectangle 27"/>
            <p:cNvSpPr>
              <a:spLocks noChangeArrowheads="1"/>
            </p:cNvSpPr>
            <p:nvPr/>
          </p:nvSpPr>
          <p:spPr bwMode="auto">
            <a:xfrm>
              <a:off x="2928" y="619"/>
              <a:ext cx="2640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eaLnBrk="1" hangingPunct="1">
                <a:spcBef>
                  <a:spcPct val="20000"/>
                </a:spcBef>
                <a:buFontTx/>
                <a:buChar char="•"/>
              </a:pPr>
              <a:endParaRPr lang="zh-CN" altLang="en-US" sz="2800"/>
            </a:p>
          </p:txBody>
        </p:sp>
        <p:sp>
          <p:nvSpPr>
            <p:cNvPr id="143390" name="Rectangle 28"/>
            <p:cNvSpPr>
              <a:spLocks noChangeArrowheads="1"/>
            </p:cNvSpPr>
            <p:nvPr/>
          </p:nvSpPr>
          <p:spPr bwMode="auto">
            <a:xfrm>
              <a:off x="1584" y="619"/>
              <a:ext cx="1344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eaLnBrk="1" hangingPunct="1">
                <a:spcBef>
                  <a:spcPct val="20000"/>
                </a:spcBef>
                <a:buFontTx/>
                <a:buChar char="•"/>
              </a:pPr>
              <a:endParaRPr lang="zh-CN" altLang="en-US" sz="2800"/>
            </a:p>
          </p:txBody>
        </p:sp>
        <p:sp>
          <p:nvSpPr>
            <p:cNvPr id="143391" name="Rectangle 29"/>
            <p:cNvSpPr>
              <a:spLocks noChangeArrowheads="1"/>
            </p:cNvSpPr>
            <p:nvPr/>
          </p:nvSpPr>
          <p:spPr bwMode="auto">
            <a:xfrm>
              <a:off x="192" y="619"/>
              <a:ext cx="139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eaLnBrk="1" hangingPunct="1">
                <a:spcBef>
                  <a:spcPct val="20000"/>
                </a:spcBef>
                <a:buFontTx/>
                <a:buChar char="•"/>
              </a:pPr>
              <a:endParaRPr lang="zh-CN" altLang="en-US" sz="2800"/>
            </a:p>
          </p:txBody>
        </p:sp>
        <p:sp>
          <p:nvSpPr>
            <p:cNvPr id="143392" name="Rectangle 30"/>
            <p:cNvSpPr>
              <a:spLocks noChangeArrowheads="1"/>
            </p:cNvSpPr>
            <p:nvPr/>
          </p:nvSpPr>
          <p:spPr bwMode="auto">
            <a:xfrm>
              <a:off x="2928" y="240"/>
              <a:ext cx="2640" cy="3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ctr" eaLnBrk="1" hangingPunct="1">
                <a:spcBef>
                  <a:spcPct val="20000"/>
                </a:spcBef>
                <a:buFontTx/>
                <a:buChar char="•"/>
              </a:pPr>
              <a:r>
                <a:rPr lang="zh-CN" altLang="en-US" sz="2000" b="1"/>
                <a:t>执行操作</a:t>
              </a:r>
            </a:p>
          </p:txBody>
        </p:sp>
        <p:sp>
          <p:nvSpPr>
            <p:cNvPr id="143393" name="Rectangle 31"/>
            <p:cNvSpPr>
              <a:spLocks noChangeArrowheads="1"/>
            </p:cNvSpPr>
            <p:nvPr/>
          </p:nvSpPr>
          <p:spPr bwMode="auto">
            <a:xfrm>
              <a:off x="1584" y="240"/>
              <a:ext cx="1344" cy="3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ctr" eaLnBrk="1" hangingPunct="1">
                <a:spcBef>
                  <a:spcPct val="20000"/>
                </a:spcBef>
                <a:buFontTx/>
                <a:buChar char="•"/>
              </a:pPr>
              <a:r>
                <a:rPr lang="zh-CN" altLang="en-US" sz="2000" b="1"/>
                <a:t>名称</a:t>
              </a:r>
            </a:p>
          </p:txBody>
        </p:sp>
        <p:sp>
          <p:nvSpPr>
            <p:cNvPr id="143394" name="Rectangle 32"/>
            <p:cNvSpPr>
              <a:spLocks noChangeArrowheads="1"/>
            </p:cNvSpPr>
            <p:nvPr/>
          </p:nvSpPr>
          <p:spPr bwMode="auto">
            <a:xfrm>
              <a:off x="192" y="240"/>
              <a:ext cx="1392" cy="3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ctr" eaLnBrk="1" hangingPunct="1">
                <a:spcBef>
                  <a:spcPct val="20000"/>
                </a:spcBef>
                <a:buFontTx/>
                <a:buChar char="•"/>
              </a:pPr>
              <a:r>
                <a:rPr lang="zh-CN" altLang="en-US" sz="2000" b="1"/>
                <a:t>指令格式</a:t>
              </a:r>
            </a:p>
          </p:txBody>
        </p:sp>
        <p:sp>
          <p:nvSpPr>
            <p:cNvPr id="143395" name="Line 33"/>
            <p:cNvSpPr>
              <a:spLocks noChangeShapeType="1"/>
            </p:cNvSpPr>
            <p:nvPr/>
          </p:nvSpPr>
          <p:spPr bwMode="auto">
            <a:xfrm>
              <a:off x="192" y="619"/>
              <a:ext cx="53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396" name="Line 34"/>
            <p:cNvSpPr>
              <a:spLocks noChangeShapeType="1"/>
            </p:cNvSpPr>
            <p:nvPr/>
          </p:nvSpPr>
          <p:spPr bwMode="auto">
            <a:xfrm>
              <a:off x="192" y="1104"/>
              <a:ext cx="53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397" name="Line 35"/>
            <p:cNvSpPr>
              <a:spLocks noChangeShapeType="1"/>
            </p:cNvSpPr>
            <p:nvPr/>
          </p:nvSpPr>
          <p:spPr bwMode="auto">
            <a:xfrm>
              <a:off x="192" y="1523"/>
              <a:ext cx="53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398" name="Line 36"/>
            <p:cNvSpPr>
              <a:spLocks noChangeShapeType="1"/>
            </p:cNvSpPr>
            <p:nvPr/>
          </p:nvSpPr>
          <p:spPr bwMode="auto">
            <a:xfrm>
              <a:off x="192" y="1961"/>
              <a:ext cx="53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399" name="Line 37"/>
            <p:cNvSpPr>
              <a:spLocks noChangeShapeType="1"/>
            </p:cNvSpPr>
            <p:nvPr/>
          </p:nvSpPr>
          <p:spPr bwMode="auto">
            <a:xfrm>
              <a:off x="192" y="2399"/>
              <a:ext cx="53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00" name="Line 38"/>
            <p:cNvSpPr>
              <a:spLocks noChangeShapeType="1"/>
            </p:cNvSpPr>
            <p:nvPr/>
          </p:nvSpPr>
          <p:spPr bwMode="auto">
            <a:xfrm>
              <a:off x="192" y="2840"/>
              <a:ext cx="53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01" name="Line 39"/>
            <p:cNvSpPr>
              <a:spLocks noChangeShapeType="1"/>
            </p:cNvSpPr>
            <p:nvPr/>
          </p:nvSpPr>
          <p:spPr bwMode="auto">
            <a:xfrm>
              <a:off x="192" y="3281"/>
              <a:ext cx="53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02" name="Line 40"/>
            <p:cNvSpPr>
              <a:spLocks noChangeShapeType="1"/>
            </p:cNvSpPr>
            <p:nvPr/>
          </p:nvSpPr>
          <p:spPr bwMode="auto">
            <a:xfrm>
              <a:off x="192" y="3722"/>
              <a:ext cx="53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03" name="Line 41"/>
            <p:cNvSpPr>
              <a:spLocks noChangeShapeType="1"/>
            </p:cNvSpPr>
            <p:nvPr/>
          </p:nvSpPr>
          <p:spPr bwMode="auto">
            <a:xfrm>
              <a:off x="192" y="4176"/>
              <a:ext cx="53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04" name="Line 42"/>
            <p:cNvSpPr>
              <a:spLocks noChangeShapeType="1"/>
            </p:cNvSpPr>
            <p:nvPr/>
          </p:nvSpPr>
          <p:spPr bwMode="auto">
            <a:xfrm>
              <a:off x="192" y="240"/>
              <a:ext cx="0" cy="3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05" name="Line 43"/>
            <p:cNvSpPr>
              <a:spLocks noChangeShapeType="1"/>
            </p:cNvSpPr>
            <p:nvPr/>
          </p:nvSpPr>
          <p:spPr bwMode="auto">
            <a:xfrm>
              <a:off x="1584" y="240"/>
              <a:ext cx="0" cy="39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06" name="Line 44"/>
            <p:cNvSpPr>
              <a:spLocks noChangeShapeType="1"/>
            </p:cNvSpPr>
            <p:nvPr/>
          </p:nvSpPr>
          <p:spPr bwMode="auto">
            <a:xfrm>
              <a:off x="2928" y="240"/>
              <a:ext cx="0" cy="39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07" name="Line 45"/>
            <p:cNvSpPr>
              <a:spLocks noChangeShapeType="1"/>
            </p:cNvSpPr>
            <p:nvPr/>
          </p:nvSpPr>
          <p:spPr bwMode="auto">
            <a:xfrm>
              <a:off x="5568" y="240"/>
              <a:ext cx="0" cy="39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08" name="Line 46"/>
            <p:cNvSpPr>
              <a:spLocks noChangeShapeType="1"/>
            </p:cNvSpPr>
            <p:nvPr/>
          </p:nvSpPr>
          <p:spPr bwMode="auto">
            <a:xfrm>
              <a:off x="192" y="619"/>
              <a:ext cx="0" cy="355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09" name="Line 47"/>
            <p:cNvSpPr>
              <a:spLocks noChangeShapeType="1"/>
            </p:cNvSpPr>
            <p:nvPr/>
          </p:nvSpPr>
          <p:spPr bwMode="auto">
            <a:xfrm>
              <a:off x="1584" y="240"/>
              <a:ext cx="1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10" name="Line 48"/>
            <p:cNvSpPr>
              <a:spLocks noChangeShapeType="1"/>
            </p:cNvSpPr>
            <p:nvPr/>
          </p:nvSpPr>
          <p:spPr bwMode="auto">
            <a:xfrm>
              <a:off x="192" y="240"/>
              <a:ext cx="139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11" name="Line 49"/>
            <p:cNvSpPr>
              <a:spLocks noChangeShapeType="1"/>
            </p:cNvSpPr>
            <p:nvPr/>
          </p:nvSpPr>
          <p:spPr bwMode="auto">
            <a:xfrm>
              <a:off x="2928" y="240"/>
              <a:ext cx="26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12" name="Freeform 50"/>
            <p:cNvSpPr>
              <a:spLocks/>
            </p:cNvSpPr>
            <p:nvPr/>
          </p:nvSpPr>
          <p:spPr bwMode="auto">
            <a:xfrm>
              <a:off x="1008" y="768"/>
              <a:ext cx="129" cy="287"/>
            </a:xfrm>
            <a:custGeom>
              <a:avLst/>
              <a:gdLst>
                <a:gd name="T0" fmla="*/ 129 w 129"/>
                <a:gd name="T1" fmla="*/ 0 h 287"/>
                <a:gd name="T2" fmla="*/ 86 w 129"/>
                <a:gd name="T3" fmla="*/ 6 h 287"/>
                <a:gd name="T4" fmla="*/ 74 w 129"/>
                <a:gd name="T5" fmla="*/ 12 h 287"/>
                <a:gd name="T6" fmla="*/ 64 w 129"/>
                <a:gd name="T7" fmla="*/ 20 h 287"/>
                <a:gd name="T8" fmla="*/ 60 w 129"/>
                <a:gd name="T9" fmla="*/ 28 h 287"/>
                <a:gd name="T10" fmla="*/ 58 w 129"/>
                <a:gd name="T11" fmla="*/ 124 h 287"/>
                <a:gd name="T12" fmla="*/ 62 w 129"/>
                <a:gd name="T13" fmla="*/ 121 h 287"/>
                <a:gd name="T14" fmla="*/ 53 w 129"/>
                <a:gd name="T15" fmla="*/ 128 h 287"/>
                <a:gd name="T16" fmla="*/ 52 w 129"/>
                <a:gd name="T17" fmla="*/ 136 h 287"/>
                <a:gd name="T18" fmla="*/ 33 w 129"/>
                <a:gd name="T19" fmla="*/ 135 h 287"/>
                <a:gd name="T20" fmla="*/ 9 w 129"/>
                <a:gd name="T21" fmla="*/ 136 h 287"/>
                <a:gd name="T22" fmla="*/ 0 w 129"/>
                <a:gd name="T23" fmla="*/ 142 h 287"/>
                <a:gd name="T24" fmla="*/ 9 w 129"/>
                <a:gd name="T25" fmla="*/ 148 h 287"/>
                <a:gd name="T26" fmla="*/ 52 w 129"/>
                <a:gd name="T27" fmla="*/ 156 h 287"/>
                <a:gd name="T28" fmla="*/ 46 w 129"/>
                <a:gd name="T29" fmla="*/ 153 h 287"/>
                <a:gd name="T30" fmla="*/ 58 w 129"/>
                <a:gd name="T31" fmla="*/ 162 h 287"/>
                <a:gd name="T32" fmla="*/ 67 w 129"/>
                <a:gd name="T33" fmla="*/ 162 h 287"/>
                <a:gd name="T34" fmla="*/ 60 w 129"/>
                <a:gd name="T35" fmla="*/ 166 h 287"/>
                <a:gd name="T36" fmla="*/ 62 w 129"/>
                <a:gd name="T37" fmla="*/ 263 h 287"/>
                <a:gd name="T38" fmla="*/ 67 w 129"/>
                <a:gd name="T39" fmla="*/ 271 h 287"/>
                <a:gd name="T40" fmla="*/ 81 w 129"/>
                <a:gd name="T41" fmla="*/ 278 h 287"/>
                <a:gd name="T42" fmla="*/ 106 w 129"/>
                <a:gd name="T43" fmla="*/ 285 h 287"/>
                <a:gd name="T44" fmla="*/ 129 w 129"/>
                <a:gd name="T45" fmla="*/ 275 h 287"/>
                <a:gd name="T46" fmla="*/ 86 w 129"/>
                <a:gd name="T47" fmla="*/ 269 h 287"/>
                <a:gd name="T48" fmla="*/ 93 w 129"/>
                <a:gd name="T49" fmla="*/ 270 h 287"/>
                <a:gd name="T50" fmla="*/ 79 w 129"/>
                <a:gd name="T51" fmla="*/ 263 h 287"/>
                <a:gd name="T52" fmla="*/ 70 w 129"/>
                <a:gd name="T53" fmla="*/ 263 h 287"/>
                <a:gd name="T54" fmla="*/ 77 w 129"/>
                <a:gd name="T55" fmla="*/ 258 h 287"/>
                <a:gd name="T56" fmla="*/ 76 w 129"/>
                <a:gd name="T57" fmla="*/ 162 h 287"/>
                <a:gd name="T58" fmla="*/ 70 w 129"/>
                <a:gd name="T59" fmla="*/ 153 h 287"/>
                <a:gd name="T60" fmla="*/ 58 w 129"/>
                <a:gd name="T61" fmla="*/ 145 h 287"/>
                <a:gd name="T62" fmla="*/ 33 w 129"/>
                <a:gd name="T63" fmla="*/ 139 h 287"/>
                <a:gd name="T64" fmla="*/ 9 w 129"/>
                <a:gd name="T65" fmla="*/ 148 h 287"/>
                <a:gd name="T66" fmla="*/ 17 w 129"/>
                <a:gd name="T67" fmla="*/ 142 h 287"/>
                <a:gd name="T68" fmla="*/ 9 w 129"/>
                <a:gd name="T69" fmla="*/ 142 h 287"/>
                <a:gd name="T70" fmla="*/ 33 w 129"/>
                <a:gd name="T71" fmla="*/ 147 h 287"/>
                <a:gd name="T72" fmla="*/ 58 w 129"/>
                <a:gd name="T73" fmla="*/ 140 h 287"/>
                <a:gd name="T74" fmla="*/ 70 w 129"/>
                <a:gd name="T75" fmla="*/ 133 h 287"/>
                <a:gd name="T76" fmla="*/ 76 w 129"/>
                <a:gd name="T77" fmla="*/ 124 h 287"/>
                <a:gd name="T78" fmla="*/ 77 w 129"/>
                <a:gd name="T79" fmla="*/ 120 h 287"/>
                <a:gd name="T80" fmla="*/ 79 w 129"/>
                <a:gd name="T81" fmla="*/ 24 h 287"/>
                <a:gd name="T82" fmla="*/ 76 w 129"/>
                <a:gd name="T83" fmla="*/ 28 h 287"/>
                <a:gd name="T84" fmla="*/ 86 w 129"/>
                <a:gd name="T85" fmla="*/ 20 h 287"/>
                <a:gd name="T86" fmla="*/ 86 w 129"/>
                <a:gd name="T87" fmla="*/ 12 h 287"/>
                <a:gd name="T88" fmla="*/ 106 w 129"/>
                <a:gd name="T89" fmla="*/ 13 h 28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9"/>
                <a:gd name="T136" fmla="*/ 0 h 287"/>
                <a:gd name="T137" fmla="*/ 129 w 129"/>
                <a:gd name="T138" fmla="*/ 287 h 28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9" h="287">
                  <a:moveTo>
                    <a:pt x="129" y="12"/>
                  </a:moveTo>
                  <a:lnTo>
                    <a:pt x="129" y="0"/>
                  </a:lnTo>
                  <a:lnTo>
                    <a:pt x="106" y="1"/>
                  </a:lnTo>
                  <a:lnTo>
                    <a:pt x="86" y="6"/>
                  </a:lnTo>
                  <a:lnTo>
                    <a:pt x="81" y="8"/>
                  </a:lnTo>
                  <a:lnTo>
                    <a:pt x="74" y="12"/>
                  </a:lnTo>
                  <a:lnTo>
                    <a:pt x="67" y="15"/>
                  </a:lnTo>
                  <a:lnTo>
                    <a:pt x="64" y="20"/>
                  </a:lnTo>
                  <a:lnTo>
                    <a:pt x="62" y="24"/>
                  </a:lnTo>
                  <a:lnTo>
                    <a:pt x="60" y="28"/>
                  </a:lnTo>
                  <a:lnTo>
                    <a:pt x="60" y="120"/>
                  </a:lnTo>
                  <a:lnTo>
                    <a:pt x="58" y="124"/>
                  </a:lnTo>
                  <a:lnTo>
                    <a:pt x="67" y="124"/>
                  </a:lnTo>
                  <a:lnTo>
                    <a:pt x="62" y="121"/>
                  </a:lnTo>
                  <a:lnTo>
                    <a:pt x="58" y="124"/>
                  </a:lnTo>
                  <a:lnTo>
                    <a:pt x="53" y="128"/>
                  </a:lnTo>
                  <a:lnTo>
                    <a:pt x="46" y="132"/>
                  </a:lnTo>
                  <a:lnTo>
                    <a:pt x="52" y="136"/>
                  </a:lnTo>
                  <a:lnTo>
                    <a:pt x="52" y="130"/>
                  </a:lnTo>
                  <a:lnTo>
                    <a:pt x="33" y="135"/>
                  </a:lnTo>
                  <a:lnTo>
                    <a:pt x="9" y="136"/>
                  </a:lnTo>
                  <a:lnTo>
                    <a:pt x="4" y="139"/>
                  </a:lnTo>
                  <a:lnTo>
                    <a:pt x="0" y="142"/>
                  </a:lnTo>
                  <a:lnTo>
                    <a:pt x="4" y="146"/>
                  </a:lnTo>
                  <a:lnTo>
                    <a:pt x="9" y="148"/>
                  </a:lnTo>
                  <a:lnTo>
                    <a:pt x="33" y="151"/>
                  </a:lnTo>
                  <a:lnTo>
                    <a:pt x="52" y="156"/>
                  </a:lnTo>
                  <a:lnTo>
                    <a:pt x="52" y="150"/>
                  </a:lnTo>
                  <a:lnTo>
                    <a:pt x="46" y="153"/>
                  </a:lnTo>
                  <a:lnTo>
                    <a:pt x="53" y="157"/>
                  </a:lnTo>
                  <a:lnTo>
                    <a:pt x="58" y="162"/>
                  </a:lnTo>
                  <a:lnTo>
                    <a:pt x="62" y="166"/>
                  </a:lnTo>
                  <a:lnTo>
                    <a:pt x="67" y="162"/>
                  </a:lnTo>
                  <a:lnTo>
                    <a:pt x="58" y="162"/>
                  </a:lnTo>
                  <a:lnTo>
                    <a:pt x="60" y="166"/>
                  </a:lnTo>
                  <a:lnTo>
                    <a:pt x="60" y="258"/>
                  </a:lnTo>
                  <a:lnTo>
                    <a:pt x="62" y="263"/>
                  </a:lnTo>
                  <a:lnTo>
                    <a:pt x="64" y="267"/>
                  </a:lnTo>
                  <a:lnTo>
                    <a:pt x="67" y="271"/>
                  </a:lnTo>
                  <a:lnTo>
                    <a:pt x="74" y="275"/>
                  </a:lnTo>
                  <a:lnTo>
                    <a:pt x="81" y="278"/>
                  </a:lnTo>
                  <a:lnTo>
                    <a:pt x="86" y="281"/>
                  </a:lnTo>
                  <a:lnTo>
                    <a:pt x="106" y="285"/>
                  </a:lnTo>
                  <a:lnTo>
                    <a:pt x="129" y="287"/>
                  </a:lnTo>
                  <a:lnTo>
                    <a:pt x="129" y="275"/>
                  </a:lnTo>
                  <a:lnTo>
                    <a:pt x="106" y="273"/>
                  </a:lnTo>
                  <a:lnTo>
                    <a:pt x="86" y="269"/>
                  </a:lnTo>
                  <a:lnTo>
                    <a:pt x="86" y="275"/>
                  </a:lnTo>
                  <a:lnTo>
                    <a:pt x="93" y="270"/>
                  </a:lnTo>
                  <a:lnTo>
                    <a:pt x="86" y="266"/>
                  </a:lnTo>
                  <a:lnTo>
                    <a:pt x="79" y="263"/>
                  </a:lnTo>
                  <a:lnTo>
                    <a:pt x="76" y="259"/>
                  </a:lnTo>
                  <a:lnTo>
                    <a:pt x="70" y="263"/>
                  </a:lnTo>
                  <a:lnTo>
                    <a:pt x="79" y="263"/>
                  </a:lnTo>
                  <a:lnTo>
                    <a:pt x="77" y="258"/>
                  </a:lnTo>
                  <a:lnTo>
                    <a:pt x="77" y="166"/>
                  </a:lnTo>
                  <a:lnTo>
                    <a:pt x="76" y="162"/>
                  </a:lnTo>
                  <a:lnTo>
                    <a:pt x="74" y="158"/>
                  </a:lnTo>
                  <a:lnTo>
                    <a:pt x="70" y="153"/>
                  </a:lnTo>
                  <a:lnTo>
                    <a:pt x="65" y="148"/>
                  </a:lnTo>
                  <a:lnTo>
                    <a:pt x="58" y="145"/>
                  </a:lnTo>
                  <a:lnTo>
                    <a:pt x="52" y="144"/>
                  </a:lnTo>
                  <a:lnTo>
                    <a:pt x="33" y="139"/>
                  </a:lnTo>
                  <a:lnTo>
                    <a:pt x="9" y="136"/>
                  </a:lnTo>
                  <a:lnTo>
                    <a:pt x="9" y="148"/>
                  </a:lnTo>
                  <a:lnTo>
                    <a:pt x="16" y="146"/>
                  </a:lnTo>
                  <a:lnTo>
                    <a:pt x="17" y="142"/>
                  </a:lnTo>
                  <a:lnTo>
                    <a:pt x="16" y="139"/>
                  </a:lnTo>
                  <a:lnTo>
                    <a:pt x="9" y="142"/>
                  </a:lnTo>
                  <a:lnTo>
                    <a:pt x="9" y="148"/>
                  </a:lnTo>
                  <a:lnTo>
                    <a:pt x="33" y="147"/>
                  </a:lnTo>
                  <a:lnTo>
                    <a:pt x="52" y="142"/>
                  </a:lnTo>
                  <a:lnTo>
                    <a:pt x="58" y="140"/>
                  </a:lnTo>
                  <a:lnTo>
                    <a:pt x="65" y="136"/>
                  </a:lnTo>
                  <a:lnTo>
                    <a:pt x="70" y="133"/>
                  </a:lnTo>
                  <a:lnTo>
                    <a:pt x="74" y="129"/>
                  </a:lnTo>
                  <a:lnTo>
                    <a:pt x="76" y="124"/>
                  </a:lnTo>
                  <a:lnTo>
                    <a:pt x="77" y="120"/>
                  </a:lnTo>
                  <a:lnTo>
                    <a:pt x="77" y="28"/>
                  </a:lnTo>
                  <a:lnTo>
                    <a:pt x="79" y="24"/>
                  </a:lnTo>
                  <a:lnTo>
                    <a:pt x="70" y="24"/>
                  </a:lnTo>
                  <a:lnTo>
                    <a:pt x="76" y="28"/>
                  </a:lnTo>
                  <a:lnTo>
                    <a:pt x="79" y="24"/>
                  </a:lnTo>
                  <a:lnTo>
                    <a:pt x="86" y="20"/>
                  </a:lnTo>
                  <a:lnTo>
                    <a:pt x="93" y="16"/>
                  </a:lnTo>
                  <a:lnTo>
                    <a:pt x="86" y="12"/>
                  </a:lnTo>
                  <a:lnTo>
                    <a:pt x="86" y="18"/>
                  </a:lnTo>
                  <a:lnTo>
                    <a:pt x="106" y="13"/>
                  </a:lnTo>
                  <a:lnTo>
                    <a:pt x="129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13" name="Text Box 51"/>
            <p:cNvSpPr txBox="1">
              <a:spLocks noChangeArrowheads="1"/>
            </p:cNvSpPr>
            <p:nvPr/>
          </p:nvSpPr>
          <p:spPr bwMode="auto">
            <a:xfrm>
              <a:off x="1286" y="215"/>
              <a:ext cx="87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endParaRPr kumimoji="1" lang="zh-CN" altLang="en-US" sz="17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43414" name="Text Box 52"/>
            <p:cNvSpPr txBox="1">
              <a:spLocks noChangeArrowheads="1"/>
            </p:cNvSpPr>
            <p:nvPr/>
          </p:nvSpPr>
          <p:spPr bwMode="auto">
            <a:xfrm>
              <a:off x="1296" y="288"/>
              <a:ext cx="8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endParaRPr kumimoji="1" lang="zh-CN" altLang="en-US" sz="2000" b="1">
                <a:latin typeface="Times New Roman" pitchFamily="18" charset="0"/>
              </a:endParaRPr>
            </a:p>
          </p:txBody>
        </p:sp>
        <p:sp>
          <p:nvSpPr>
            <p:cNvPr id="143415" name="Text Box 53"/>
            <p:cNvSpPr txBox="1">
              <a:spLocks noChangeArrowheads="1"/>
            </p:cNvSpPr>
            <p:nvPr/>
          </p:nvSpPr>
          <p:spPr bwMode="auto">
            <a:xfrm>
              <a:off x="326" y="301"/>
              <a:ext cx="68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143416" name="Text Box 54"/>
            <p:cNvSpPr txBox="1">
              <a:spLocks noChangeArrowheads="1"/>
            </p:cNvSpPr>
            <p:nvPr/>
          </p:nvSpPr>
          <p:spPr bwMode="auto">
            <a:xfrm>
              <a:off x="288" y="720"/>
              <a:ext cx="578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SHL  oprd,</a:t>
              </a:r>
            </a:p>
          </p:txBody>
        </p:sp>
        <p:sp>
          <p:nvSpPr>
            <p:cNvPr id="143417" name="Text Box 55"/>
            <p:cNvSpPr txBox="1">
              <a:spLocks noChangeArrowheads="1"/>
            </p:cNvSpPr>
            <p:nvPr/>
          </p:nvSpPr>
          <p:spPr bwMode="auto">
            <a:xfrm>
              <a:off x="1146" y="835"/>
              <a:ext cx="262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pPr eaLnBrk="1" hangingPunct="1"/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143418" name="Text Box 56"/>
            <p:cNvSpPr txBox="1">
              <a:spLocks noChangeArrowheads="1"/>
            </p:cNvSpPr>
            <p:nvPr/>
          </p:nvSpPr>
          <p:spPr bwMode="auto">
            <a:xfrm>
              <a:off x="1238" y="681"/>
              <a:ext cx="14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43419" name="Text Box 57"/>
            <p:cNvSpPr txBox="1">
              <a:spLocks noChangeArrowheads="1"/>
            </p:cNvSpPr>
            <p:nvPr/>
          </p:nvSpPr>
          <p:spPr bwMode="auto">
            <a:xfrm>
              <a:off x="1190" y="873"/>
              <a:ext cx="25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CL</a:t>
              </a:r>
            </a:p>
          </p:txBody>
        </p:sp>
        <p:sp>
          <p:nvSpPr>
            <p:cNvPr id="143420" name="Text Box 58"/>
            <p:cNvSpPr txBox="1">
              <a:spLocks noChangeArrowheads="1"/>
            </p:cNvSpPr>
            <p:nvPr/>
          </p:nvSpPr>
          <p:spPr bwMode="auto">
            <a:xfrm>
              <a:off x="1776" y="670"/>
              <a:ext cx="120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b="1">
                  <a:latin typeface="Times New Roman" pitchFamily="18" charset="0"/>
                </a:rPr>
                <a:t>   逻辑左移</a:t>
              </a:r>
            </a:p>
            <a:p>
              <a:pPr eaLnBrk="1" hangingPunct="1"/>
              <a:r>
                <a:rPr kumimoji="1" lang="zh-CN" altLang="en-US" b="1">
                  <a:latin typeface="Times New Roman" pitchFamily="18" charset="0"/>
                </a:rPr>
                <a:t>（无符号数*</a:t>
              </a:r>
              <a:r>
                <a:rPr kumimoji="1" lang="en-US" altLang="zh-CN" b="1">
                  <a:latin typeface="Times New Roman" pitchFamily="18" charset="0"/>
                </a:rPr>
                <a:t>2</a:t>
              </a:r>
              <a:r>
                <a:rPr kumimoji="1" lang="zh-CN" altLang="en-US" b="1">
                  <a:latin typeface="Times New Roman" pitchFamily="18" charset="0"/>
                </a:rPr>
                <a:t>）</a:t>
              </a:r>
            </a:p>
          </p:txBody>
        </p:sp>
        <p:sp>
          <p:nvSpPr>
            <p:cNvPr id="143421" name="Rectangle 59"/>
            <p:cNvSpPr>
              <a:spLocks noChangeArrowheads="1"/>
            </p:cNvSpPr>
            <p:nvPr/>
          </p:nvSpPr>
          <p:spPr bwMode="auto">
            <a:xfrm>
              <a:off x="3567" y="776"/>
              <a:ext cx="1638" cy="183"/>
            </a:xfrm>
            <a:prstGeom prst="rect">
              <a:avLst/>
            </a:prstGeom>
            <a:solidFill>
              <a:srgbClr val="FFFFFF"/>
            </a:solidFill>
            <a:ln w="269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43422" name="Rectangle 60"/>
            <p:cNvSpPr>
              <a:spLocks noChangeArrowheads="1"/>
            </p:cNvSpPr>
            <p:nvPr/>
          </p:nvSpPr>
          <p:spPr bwMode="auto">
            <a:xfrm>
              <a:off x="3773" y="776"/>
              <a:ext cx="17" cy="17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43423" name="Rectangle 61"/>
            <p:cNvSpPr>
              <a:spLocks noChangeArrowheads="1"/>
            </p:cNvSpPr>
            <p:nvPr/>
          </p:nvSpPr>
          <p:spPr bwMode="auto">
            <a:xfrm>
              <a:off x="5015" y="776"/>
              <a:ext cx="17" cy="17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43424" name="Rectangle 62"/>
            <p:cNvSpPr>
              <a:spLocks noChangeArrowheads="1"/>
            </p:cNvSpPr>
            <p:nvPr/>
          </p:nvSpPr>
          <p:spPr bwMode="auto">
            <a:xfrm>
              <a:off x="4230" y="859"/>
              <a:ext cx="562" cy="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43425" name="Freeform 63"/>
            <p:cNvSpPr>
              <a:spLocks/>
            </p:cNvSpPr>
            <p:nvPr/>
          </p:nvSpPr>
          <p:spPr bwMode="auto">
            <a:xfrm>
              <a:off x="4143" y="825"/>
              <a:ext cx="92" cy="83"/>
            </a:xfrm>
            <a:custGeom>
              <a:avLst/>
              <a:gdLst>
                <a:gd name="T0" fmla="*/ 92 w 92"/>
                <a:gd name="T1" fmla="*/ 0 h 66"/>
                <a:gd name="T2" fmla="*/ 0 w 92"/>
                <a:gd name="T3" fmla="*/ 332 h 66"/>
                <a:gd name="T4" fmla="*/ 92 w 92"/>
                <a:gd name="T5" fmla="*/ 650 h 66"/>
                <a:gd name="T6" fmla="*/ 92 w 92"/>
                <a:gd name="T7" fmla="*/ 0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"/>
                <a:gd name="T13" fmla="*/ 0 h 66"/>
                <a:gd name="T14" fmla="*/ 92 w 92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" h="66">
                  <a:moveTo>
                    <a:pt x="92" y="0"/>
                  </a:moveTo>
                  <a:lnTo>
                    <a:pt x="0" y="33"/>
                  </a:lnTo>
                  <a:lnTo>
                    <a:pt x="92" y="66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26" name="Rectangle 64"/>
            <p:cNvSpPr>
              <a:spLocks noChangeArrowheads="1"/>
            </p:cNvSpPr>
            <p:nvPr/>
          </p:nvSpPr>
          <p:spPr bwMode="auto">
            <a:xfrm>
              <a:off x="5359" y="778"/>
              <a:ext cx="51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43427" name="Rectangle 65"/>
            <p:cNvSpPr>
              <a:spLocks noChangeArrowheads="1"/>
            </p:cNvSpPr>
            <p:nvPr/>
          </p:nvSpPr>
          <p:spPr bwMode="auto">
            <a:xfrm>
              <a:off x="5453" y="778"/>
              <a:ext cx="26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zh-CN" altLang="en-US" sz="17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143428" name="Rectangle 66"/>
            <p:cNvSpPr>
              <a:spLocks noChangeArrowheads="1"/>
            </p:cNvSpPr>
            <p:nvPr/>
          </p:nvSpPr>
          <p:spPr bwMode="auto">
            <a:xfrm>
              <a:off x="5164" y="859"/>
              <a:ext cx="154" cy="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43429" name="Freeform 67"/>
            <p:cNvSpPr>
              <a:spLocks/>
            </p:cNvSpPr>
            <p:nvPr/>
          </p:nvSpPr>
          <p:spPr bwMode="auto">
            <a:xfrm>
              <a:off x="5075" y="825"/>
              <a:ext cx="94" cy="83"/>
            </a:xfrm>
            <a:custGeom>
              <a:avLst/>
              <a:gdLst>
                <a:gd name="T0" fmla="*/ 94 w 94"/>
                <a:gd name="T1" fmla="*/ 0 h 66"/>
                <a:gd name="T2" fmla="*/ 0 w 94"/>
                <a:gd name="T3" fmla="*/ 332 h 66"/>
                <a:gd name="T4" fmla="*/ 94 w 94"/>
                <a:gd name="T5" fmla="*/ 650 h 66"/>
                <a:gd name="T6" fmla="*/ 94 w 94"/>
                <a:gd name="T7" fmla="*/ 0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"/>
                <a:gd name="T13" fmla="*/ 0 h 66"/>
                <a:gd name="T14" fmla="*/ 94 w 94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" h="66">
                  <a:moveTo>
                    <a:pt x="94" y="0"/>
                  </a:moveTo>
                  <a:lnTo>
                    <a:pt x="0" y="33"/>
                  </a:lnTo>
                  <a:lnTo>
                    <a:pt x="94" y="6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30" name="Rectangle 68"/>
            <p:cNvSpPr>
              <a:spLocks noChangeArrowheads="1"/>
            </p:cNvSpPr>
            <p:nvPr/>
          </p:nvSpPr>
          <p:spPr bwMode="auto">
            <a:xfrm>
              <a:off x="3507" y="859"/>
              <a:ext cx="154" cy="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43431" name="Freeform 69"/>
            <p:cNvSpPr>
              <a:spLocks/>
            </p:cNvSpPr>
            <p:nvPr/>
          </p:nvSpPr>
          <p:spPr bwMode="auto">
            <a:xfrm>
              <a:off x="3420" y="825"/>
              <a:ext cx="92" cy="83"/>
            </a:xfrm>
            <a:custGeom>
              <a:avLst/>
              <a:gdLst>
                <a:gd name="T0" fmla="*/ 92 w 92"/>
                <a:gd name="T1" fmla="*/ 0 h 66"/>
                <a:gd name="T2" fmla="*/ 0 w 92"/>
                <a:gd name="T3" fmla="*/ 332 h 66"/>
                <a:gd name="T4" fmla="*/ 92 w 92"/>
                <a:gd name="T5" fmla="*/ 650 h 66"/>
                <a:gd name="T6" fmla="*/ 92 w 92"/>
                <a:gd name="T7" fmla="*/ 0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"/>
                <a:gd name="T13" fmla="*/ 0 h 66"/>
                <a:gd name="T14" fmla="*/ 92 w 92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" h="66">
                  <a:moveTo>
                    <a:pt x="92" y="0"/>
                  </a:moveTo>
                  <a:lnTo>
                    <a:pt x="0" y="33"/>
                  </a:lnTo>
                  <a:lnTo>
                    <a:pt x="92" y="66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32" name="Rectangle 70"/>
            <p:cNvSpPr>
              <a:spLocks noChangeArrowheads="1"/>
            </p:cNvSpPr>
            <p:nvPr/>
          </p:nvSpPr>
          <p:spPr bwMode="auto">
            <a:xfrm>
              <a:off x="3120" y="768"/>
              <a:ext cx="261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43433" name="Rectangle 71"/>
            <p:cNvSpPr>
              <a:spLocks noChangeArrowheads="1"/>
            </p:cNvSpPr>
            <p:nvPr/>
          </p:nvSpPr>
          <p:spPr bwMode="auto">
            <a:xfrm>
              <a:off x="3122" y="772"/>
              <a:ext cx="13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CF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43434" name="Rectangle 72"/>
            <p:cNvSpPr>
              <a:spLocks noChangeArrowheads="1"/>
            </p:cNvSpPr>
            <p:nvPr/>
          </p:nvSpPr>
          <p:spPr bwMode="auto">
            <a:xfrm>
              <a:off x="3374" y="772"/>
              <a:ext cx="26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zh-CN" altLang="en-US" sz="17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143435" name="Rectangle 73"/>
            <p:cNvSpPr>
              <a:spLocks noChangeArrowheads="1"/>
            </p:cNvSpPr>
            <p:nvPr/>
          </p:nvSpPr>
          <p:spPr bwMode="auto">
            <a:xfrm>
              <a:off x="3567" y="1254"/>
              <a:ext cx="1638" cy="145"/>
            </a:xfrm>
            <a:prstGeom prst="rect">
              <a:avLst/>
            </a:prstGeom>
            <a:solidFill>
              <a:srgbClr val="FFFFFF"/>
            </a:solidFill>
            <a:ln w="269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43436" name="Rectangle 74"/>
            <p:cNvSpPr>
              <a:spLocks noChangeArrowheads="1"/>
            </p:cNvSpPr>
            <p:nvPr/>
          </p:nvSpPr>
          <p:spPr bwMode="auto">
            <a:xfrm>
              <a:off x="3773" y="1254"/>
              <a:ext cx="17" cy="14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43437" name="Rectangle 75"/>
            <p:cNvSpPr>
              <a:spLocks noChangeArrowheads="1"/>
            </p:cNvSpPr>
            <p:nvPr/>
          </p:nvSpPr>
          <p:spPr bwMode="auto">
            <a:xfrm>
              <a:off x="5015" y="1254"/>
              <a:ext cx="17" cy="14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43438" name="Rectangle 76"/>
            <p:cNvSpPr>
              <a:spLocks noChangeArrowheads="1"/>
            </p:cNvSpPr>
            <p:nvPr/>
          </p:nvSpPr>
          <p:spPr bwMode="auto">
            <a:xfrm>
              <a:off x="4230" y="1320"/>
              <a:ext cx="56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43439" name="Freeform 77"/>
            <p:cNvSpPr>
              <a:spLocks/>
            </p:cNvSpPr>
            <p:nvPr/>
          </p:nvSpPr>
          <p:spPr bwMode="auto">
            <a:xfrm>
              <a:off x="4143" y="1293"/>
              <a:ext cx="92" cy="66"/>
            </a:xfrm>
            <a:custGeom>
              <a:avLst/>
              <a:gdLst>
                <a:gd name="T0" fmla="*/ 92 w 92"/>
                <a:gd name="T1" fmla="*/ 0 h 66"/>
                <a:gd name="T2" fmla="*/ 0 w 92"/>
                <a:gd name="T3" fmla="*/ 34 h 66"/>
                <a:gd name="T4" fmla="*/ 92 w 92"/>
                <a:gd name="T5" fmla="*/ 66 h 66"/>
                <a:gd name="T6" fmla="*/ 92 w 92"/>
                <a:gd name="T7" fmla="*/ 0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"/>
                <a:gd name="T13" fmla="*/ 0 h 66"/>
                <a:gd name="T14" fmla="*/ 92 w 92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" h="66">
                  <a:moveTo>
                    <a:pt x="92" y="0"/>
                  </a:moveTo>
                  <a:lnTo>
                    <a:pt x="0" y="34"/>
                  </a:lnTo>
                  <a:lnTo>
                    <a:pt x="92" y="66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40" name="Rectangle 78"/>
            <p:cNvSpPr>
              <a:spLocks noChangeArrowheads="1"/>
            </p:cNvSpPr>
            <p:nvPr/>
          </p:nvSpPr>
          <p:spPr bwMode="auto">
            <a:xfrm>
              <a:off x="5357" y="1254"/>
              <a:ext cx="182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43441" name="Rectangle 79"/>
            <p:cNvSpPr>
              <a:spLocks noChangeArrowheads="1"/>
            </p:cNvSpPr>
            <p:nvPr/>
          </p:nvSpPr>
          <p:spPr bwMode="auto">
            <a:xfrm>
              <a:off x="5359" y="1256"/>
              <a:ext cx="51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43442" name="Rectangle 80"/>
            <p:cNvSpPr>
              <a:spLocks noChangeArrowheads="1"/>
            </p:cNvSpPr>
            <p:nvPr/>
          </p:nvSpPr>
          <p:spPr bwMode="auto">
            <a:xfrm>
              <a:off x="5453" y="1256"/>
              <a:ext cx="26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zh-CN" altLang="en-US" sz="17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143443" name="Rectangle 81"/>
            <p:cNvSpPr>
              <a:spLocks noChangeArrowheads="1"/>
            </p:cNvSpPr>
            <p:nvPr/>
          </p:nvSpPr>
          <p:spPr bwMode="auto">
            <a:xfrm>
              <a:off x="5164" y="1320"/>
              <a:ext cx="154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43444" name="Freeform 82"/>
            <p:cNvSpPr>
              <a:spLocks/>
            </p:cNvSpPr>
            <p:nvPr/>
          </p:nvSpPr>
          <p:spPr bwMode="auto">
            <a:xfrm>
              <a:off x="5075" y="1293"/>
              <a:ext cx="94" cy="66"/>
            </a:xfrm>
            <a:custGeom>
              <a:avLst/>
              <a:gdLst>
                <a:gd name="T0" fmla="*/ 94 w 94"/>
                <a:gd name="T1" fmla="*/ 0 h 66"/>
                <a:gd name="T2" fmla="*/ 0 w 94"/>
                <a:gd name="T3" fmla="*/ 34 h 66"/>
                <a:gd name="T4" fmla="*/ 94 w 94"/>
                <a:gd name="T5" fmla="*/ 66 h 66"/>
                <a:gd name="T6" fmla="*/ 94 w 94"/>
                <a:gd name="T7" fmla="*/ 0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"/>
                <a:gd name="T13" fmla="*/ 0 h 66"/>
                <a:gd name="T14" fmla="*/ 94 w 94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" h="66">
                  <a:moveTo>
                    <a:pt x="94" y="0"/>
                  </a:moveTo>
                  <a:lnTo>
                    <a:pt x="0" y="34"/>
                  </a:lnTo>
                  <a:lnTo>
                    <a:pt x="94" y="6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45" name="Rectangle 83"/>
            <p:cNvSpPr>
              <a:spLocks noChangeArrowheads="1"/>
            </p:cNvSpPr>
            <p:nvPr/>
          </p:nvSpPr>
          <p:spPr bwMode="auto">
            <a:xfrm>
              <a:off x="3507" y="1320"/>
              <a:ext cx="154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43446" name="Freeform 84"/>
            <p:cNvSpPr>
              <a:spLocks/>
            </p:cNvSpPr>
            <p:nvPr/>
          </p:nvSpPr>
          <p:spPr bwMode="auto">
            <a:xfrm>
              <a:off x="3420" y="1293"/>
              <a:ext cx="92" cy="66"/>
            </a:xfrm>
            <a:custGeom>
              <a:avLst/>
              <a:gdLst>
                <a:gd name="T0" fmla="*/ 92 w 92"/>
                <a:gd name="T1" fmla="*/ 0 h 66"/>
                <a:gd name="T2" fmla="*/ 0 w 92"/>
                <a:gd name="T3" fmla="*/ 34 h 66"/>
                <a:gd name="T4" fmla="*/ 92 w 92"/>
                <a:gd name="T5" fmla="*/ 66 h 66"/>
                <a:gd name="T6" fmla="*/ 92 w 92"/>
                <a:gd name="T7" fmla="*/ 0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"/>
                <a:gd name="T13" fmla="*/ 0 h 66"/>
                <a:gd name="T14" fmla="*/ 92 w 92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" h="66">
                  <a:moveTo>
                    <a:pt x="92" y="0"/>
                  </a:moveTo>
                  <a:lnTo>
                    <a:pt x="0" y="34"/>
                  </a:lnTo>
                  <a:lnTo>
                    <a:pt x="92" y="66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47" name="Rectangle 85"/>
            <p:cNvSpPr>
              <a:spLocks noChangeArrowheads="1"/>
            </p:cNvSpPr>
            <p:nvPr/>
          </p:nvSpPr>
          <p:spPr bwMode="auto">
            <a:xfrm>
              <a:off x="3120" y="1248"/>
              <a:ext cx="261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43448" name="Rectangle 86"/>
            <p:cNvSpPr>
              <a:spLocks noChangeArrowheads="1"/>
            </p:cNvSpPr>
            <p:nvPr/>
          </p:nvSpPr>
          <p:spPr bwMode="auto">
            <a:xfrm>
              <a:off x="3122" y="1250"/>
              <a:ext cx="13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CF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43449" name="Rectangle 87"/>
            <p:cNvSpPr>
              <a:spLocks noChangeArrowheads="1"/>
            </p:cNvSpPr>
            <p:nvPr/>
          </p:nvSpPr>
          <p:spPr bwMode="auto">
            <a:xfrm>
              <a:off x="3374" y="1250"/>
              <a:ext cx="26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zh-CN" altLang="en-US" sz="17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143450" name="Text Box 88"/>
            <p:cNvSpPr txBox="1">
              <a:spLocks noChangeArrowheads="1"/>
            </p:cNvSpPr>
            <p:nvPr/>
          </p:nvSpPr>
          <p:spPr bwMode="auto">
            <a:xfrm>
              <a:off x="278" y="1232"/>
              <a:ext cx="778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SAL  oprd,</a:t>
              </a:r>
            </a:p>
          </p:txBody>
        </p:sp>
        <p:sp>
          <p:nvSpPr>
            <p:cNvPr id="143451" name="Text Box 89"/>
            <p:cNvSpPr txBox="1">
              <a:spLocks noChangeArrowheads="1"/>
            </p:cNvSpPr>
            <p:nvPr/>
          </p:nvSpPr>
          <p:spPr bwMode="auto">
            <a:xfrm>
              <a:off x="950" y="1213"/>
              <a:ext cx="8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143452" name="Freeform 90"/>
            <p:cNvSpPr>
              <a:spLocks/>
            </p:cNvSpPr>
            <p:nvPr/>
          </p:nvSpPr>
          <p:spPr bwMode="auto">
            <a:xfrm>
              <a:off x="1008" y="1248"/>
              <a:ext cx="130" cy="287"/>
            </a:xfrm>
            <a:custGeom>
              <a:avLst/>
              <a:gdLst>
                <a:gd name="T0" fmla="*/ 139 w 129"/>
                <a:gd name="T1" fmla="*/ 0 h 287"/>
                <a:gd name="T2" fmla="*/ 96 w 129"/>
                <a:gd name="T3" fmla="*/ 6 h 287"/>
                <a:gd name="T4" fmla="*/ 84 w 129"/>
                <a:gd name="T5" fmla="*/ 12 h 287"/>
                <a:gd name="T6" fmla="*/ 64 w 129"/>
                <a:gd name="T7" fmla="*/ 20 h 287"/>
                <a:gd name="T8" fmla="*/ 60 w 129"/>
                <a:gd name="T9" fmla="*/ 29 h 287"/>
                <a:gd name="T10" fmla="*/ 58 w 129"/>
                <a:gd name="T11" fmla="*/ 125 h 287"/>
                <a:gd name="T12" fmla="*/ 62 w 129"/>
                <a:gd name="T13" fmla="*/ 121 h 287"/>
                <a:gd name="T14" fmla="*/ 53 w 129"/>
                <a:gd name="T15" fmla="*/ 128 h 287"/>
                <a:gd name="T16" fmla="*/ 52 w 129"/>
                <a:gd name="T17" fmla="*/ 137 h 287"/>
                <a:gd name="T18" fmla="*/ 33 w 129"/>
                <a:gd name="T19" fmla="*/ 135 h 287"/>
                <a:gd name="T20" fmla="*/ 9 w 129"/>
                <a:gd name="T21" fmla="*/ 137 h 287"/>
                <a:gd name="T22" fmla="*/ 0 w 129"/>
                <a:gd name="T23" fmla="*/ 143 h 287"/>
                <a:gd name="T24" fmla="*/ 9 w 129"/>
                <a:gd name="T25" fmla="*/ 149 h 287"/>
                <a:gd name="T26" fmla="*/ 52 w 129"/>
                <a:gd name="T27" fmla="*/ 156 h 287"/>
                <a:gd name="T28" fmla="*/ 46 w 129"/>
                <a:gd name="T29" fmla="*/ 153 h 287"/>
                <a:gd name="T30" fmla="*/ 58 w 129"/>
                <a:gd name="T31" fmla="*/ 162 h 287"/>
                <a:gd name="T32" fmla="*/ 77 w 129"/>
                <a:gd name="T33" fmla="*/ 162 h 287"/>
                <a:gd name="T34" fmla="*/ 60 w 129"/>
                <a:gd name="T35" fmla="*/ 167 h 287"/>
                <a:gd name="T36" fmla="*/ 62 w 129"/>
                <a:gd name="T37" fmla="*/ 263 h 287"/>
                <a:gd name="T38" fmla="*/ 77 w 129"/>
                <a:gd name="T39" fmla="*/ 271 h 287"/>
                <a:gd name="T40" fmla="*/ 91 w 129"/>
                <a:gd name="T41" fmla="*/ 278 h 287"/>
                <a:gd name="T42" fmla="*/ 116 w 129"/>
                <a:gd name="T43" fmla="*/ 285 h 287"/>
                <a:gd name="T44" fmla="*/ 139 w 129"/>
                <a:gd name="T45" fmla="*/ 275 h 287"/>
                <a:gd name="T46" fmla="*/ 96 w 129"/>
                <a:gd name="T47" fmla="*/ 269 h 287"/>
                <a:gd name="T48" fmla="*/ 103 w 129"/>
                <a:gd name="T49" fmla="*/ 270 h 287"/>
                <a:gd name="T50" fmla="*/ 89 w 129"/>
                <a:gd name="T51" fmla="*/ 263 h 287"/>
                <a:gd name="T52" fmla="*/ 80 w 129"/>
                <a:gd name="T53" fmla="*/ 263 h 287"/>
                <a:gd name="T54" fmla="*/ 87 w 129"/>
                <a:gd name="T55" fmla="*/ 258 h 287"/>
                <a:gd name="T56" fmla="*/ 86 w 129"/>
                <a:gd name="T57" fmla="*/ 162 h 287"/>
                <a:gd name="T58" fmla="*/ 80 w 129"/>
                <a:gd name="T59" fmla="*/ 153 h 287"/>
                <a:gd name="T60" fmla="*/ 58 w 129"/>
                <a:gd name="T61" fmla="*/ 145 h 287"/>
                <a:gd name="T62" fmla="*/ 33 w 129"/>
                <a:gd name="T63" fmla="*/ 139 h 287"/>
                <a:gd name="T64" fmla="*/ 9 w 129"/>
                <a:gd name="T65" fmla="*/ 149 h 287"/>
                <a:gd name="T66" fmla="*/ 17 w 129"/>
                <a:gd name="T67" fmla="*/ 143 h 287"/>
                <a:gd name="T68" fmla="*/ 9 w 129"/>
                <a:gd name="T69" fmla="*/ 143 h 287"/>
                <a:gd name="T70" fmla="*/ 33 w 129"/>
                <a:gd name="T71" fmla="*/ 147 h 287"/>
                <a:gd name="T72" fmla="*/ 58 w 129"/>
                <a:gd name="T73" fmla="*/ 140 h 287"/>
                <a:gd name="T74" fmla="*/ 80 w 129"/>
                <a:gd name="T75" fmla="*/ 133 h 287"/>
                <a:gd name="T76" fmla="*/ 86 w 129"/>
                <a:gd name="T77" fmla="*/ 125 h 287"/>
                <a:gd name="T78" fmla="*/ 87 w 129"/>
                <a:gd name="T79" fmla="*/ 120 h 287"/>
                <a:gd name="T80" fmla="*/ 89 w 129"/>
                <a:gd name="T81" fmla="*/ 24 h 287"/>
                <a:gd name="T82" fmla="*/ 86 w 129"/>
                <a:gd name="T83" fmla="*/ 29 h 287"/>
                <a:gd name="T84" fmla="*/ 96 w 129"/>
                <a:gd name="T85" fmla="*/ 20 h 287"/>
                <a:gd name="T86" fmla="*/ 96 w 129"/>
                <a:gd name="T87" fmla="*/ 12 h 287"/>
                <a:gd name="T88" fmla="*/ 116 w 129"/>
                <a:gd name="T89" fmla="*/ 13 h 28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9"/>
                <a:gd name="T136" fmla="*/ 0 h 287"/>
                <a:gd name="T137" fmla="*/ 129 w 129"/>
                <a:gd name="T138" fmla="*/ 287 h 28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9" h="287">
                  <a:moveTo>
                    <a:pt x="129" y="12"/>
                  </a:moveTo>
                  <a:lnTo>
                    <a:pt x="129" y="0"/>
                  </a:lnTo>
                  <a:lnTo>
                    <a:pt x="106" y="1"/>
                  </a:lnTo>
                  <a:lnTo>
                    <a:pt x="86" y="6"/>
                  </a:lnTo>
                  <a:lnTo>
                    <a:pt x="81" y="8"/>
                  </a:lnTo>
                  <a:lnTo>
                    <a:pt x="74" y="12"/>
                  </a:lnTo>
                  <a:lnTo>
                    <a:pt x="67" y="15"/>
                  </a:lnTo>
                  <a:lnTo>
                    <a:pt x="64" y="20"/>
                  </a:lnTo>
                  <a:lnTo>
                    <a:pt x="62" y="24"/>
                  </a:lnTo>
                  <a:lnTo>
                    <a:pt x="60" y="29"/>
                  </a:lnTo>
                  <a:lnTo>
                    <a:pt x="60" y="120"/>
                  </a:lnTo>
                  <a:lnTo>
                    <a:pt x="58" y="125"/>
                  </a:lnTo>
                  <a:lnTo>
                    <a:pt x="67" y="125"/>
                  </a:lnTo>
                  <a:lnTo>
                    <a:pt x="62" y="121"/>
                  </a:lnTo>
                  <a:lnTo>
                    <a:pt x="58" y="125"/>
                  </a:lnTo>
                  <a:lnTo>
                    <a:pt x="53" y="128"/>
                  </a:lnTo>
                  <a:lnTo>
                    <a:pt x="46" y="132"/>
                  </a:lnTo>
                  <a:lnTo>
                    <a:pt x="52" y="137"/>
                  </a:lnTo>
                  <a:lnTo>
                    <a:pt x="52" y="131"/>
                  </a:lnTo>
                  <a:lnTo>
                    <a:pt x="33" y="135"/>
                  </a:lnTo>
                  <a:lnTo>
                    <a:pt x="9" y="137"/>
                  </a:lnTo>
                  <a:lnTo>
                    <a:pt x="4" y="139"/>
                  </a:lnTo>
                  <a:lnTo>
                    <a:pt x="0" y="143"/>
                  </a:lnTo>
                  <a:lnTo>
                    <a:pt x="4" y="146"/>
                  </a:lnTo>
                  <a:lnTo>
                    <a:pt x="9" y="149"/>
                  </a:lnTo>
                  <a:lnTo>
                    <a:pt x="33" y="151"/>
                  </a:lnTo>
                  <a:lnTo>
                    <a:pt x="52" y="156"/>
                  </a:lnTo>
                  <a:lnTo>
                    <a:pt x="52" y="150"/>
                  </a:lnTo>
                  <a:lnTo>
                    <a:pt x="46" y="153"/>
                  </a:lnTo>
                  <a:lnTo>
                    <a:pt x="53" y="157"/>
                  </a:lnTo>
                  <a:lnTo>
                    <a:pt x="58" y="162"/>
                  </a:lnTo>
                  <a:lnTo>
                    <a:pt x="62" y="167"/>
                  </a:lnTo>
                  <a:lnTo>
                    <a:pt x="67" y="162"/>
                  </a:lnTo>
                  <a:lnTo>
                    <a:pt x="58" y="162"/>
                  </a:lnTo>
                  <a:lnTo>
                    <a:pt x="60" y="167"/>
                  </a:lnTo>
                  <a:lnTo>
                    <a:pt x="60" y="258"/>
                  </a:lnTo>
                  <a:lnTo>
                    <a:pt x="62" y="263"/>
                  </a:lnTo>
                  <a:lnTo>
                    <a:pt x="64" y="267"/>
                  </a:lnTo>
                  <a:lnTo>
                    <a:pt x="67" y="271"/>
                  </a:lnTo>
                  <a:lnTo>
                    <a:pt x="74" y="275"/>
                  </a:lnTo>
                  <a:lnTo>
                    <a:pt x="81" y="278"/>
                  </a:lnTo>
                  <a:lnTo>
                    <a:pt x="86" y="281"/>
                  </a:lnTo>
                  <a:lnTo>
                    <a:pt x="106" y="285"/>
                  </a:lnTo>
                  <a:lnTo>
                    <a:pt x="129" y="287"/>
                  </a:lnTo>
                  <a:lnTo>
                    <a:pt x="129" y="275"/>
                  </a:lnTo>
                  <a:lnTo>
                    <a:pt x="106" y="273"/>
                  </a:lnTo>
                  <a:lnTo>
                    <a:pt x="86" y="269"/>
                  </a:lnTo>
                  <a:lnTo>
                    <a:pt x="86" y="275"/>
                  </a:lnTo>
                  <a:lnTo>
                    <a:pt x="93" y="270"/>
                  </a:lnTo>
                  <a:lnTo>
                    <a:pt x="86" y="266"/>
                  </a:lnTo>
                  <a:lnTo>
                    <a:pt x="79" y="263"/>
                  </a:lnTo>
                  <a:lnTo>
                    <a:pt x="76" y="259"/>
                  </a:lnTo>
                  <a:lnTo>
                    <a:pt x="70" y="263"/>
                  </a:lnTo>
                  <a:lnTo>
                    <a:pt x="79" y="263"/>
                  </a:lnTo>
                  <a:lnTo>
                    <a:pt x="77" y="258"/>
                  </a:lnTo>
                  <a:lnTo>
                    <a:pt x="77" y="167"/>
                  </a:lnTo>
                  <a:lnTo>
                    <a:pt x="76" y="162"/>
                  </a:lnTo>
                  <a:lnTo>
                    <a:pt x="74" y="158"/>
                  </a:lnTo>
                  <a:lnTo>
                    <a:pt x="70" y="153"/>
                  </a:lnTo>
                  <a:lnTo>
                    <a:pt x="65" y="149"/>
                  </a:lnTo>
                  <a:lnTo>
                    <a:pt x="58" y="145"/>
                  </a:lnTo>
                  <a:lnTo>
                    <a:pt x="52" y="144"/>
                  </a:lnTo>
                  <a:lnTo>
                    <a:pt x="33" y="139"/>
                  </a:lnTo>
                  <a:lnTo>
                    <a:pt x="9" y="137"/>
                  </a:lnTo>
                  <a:lnTo>
                    <a:pt x="9" y="149"/>
                  </a:lnTo>
                  <a:lnTo>
                    <a:pt x="16" y="146"/>
                  </a:lnTo>
                  <a:lnTo>
                    <a:pt x="17" y="143"/>
                  </a:lnTo>
                  <a:lnTo>
                    <a:pt x="16" y="139"/>
                  </a:lnTo>
                  <a:lnTo>
                    <a:pt x="9" y="143"/>
                  </a:lnTo>
                  <a:lnTo>
                    <a:pt x="9" y="149"/>
                  </a:lnTo>
                  <a:lnTo>
                    <a:pt x="33" y="147"/>
                  </a:lnTo>
                  <a:lnTo>
                    <a:pt x="52" y="143"/>
                  </a:lnTo>
                  <a:lnTo>
                    <a:pt x="58" y="140"/>
                  </a:lnTo>
                  <a:lnTo>
                    <a:pt x="65" y="137"/>
                  </a:lnTo>
                  <a:lnTo>
                    <a:pt x="70" y="133"/>
                  </a:lnTo>
                  <a:lnTo>
                    <a:pt x="74" y="129"/>
                  </a:lnTo>
                  <a:lnTo>
                    <a:pt x="76" y="125"/>
                  </a:lnTo>
                  <a:lnTo>
                    <a:pt x="77" y="120"/>
                  </a:lnTo>
                  <a:lnTo>
                    <a:pt x="77" y="29"/>
                  </a:lnTo>
                  <a:lnTo>
                    <a:pt x="79" y="24"/>
                  </a:lnTo>
                  <a:lnTo>
                    <a:pt x="70" y="24"/>
                  </a:lnTo>
                  <a:lnTo>
                    <a:pt x="76" y="29"/>
                  </a:lnTo>
                  <a:lnTo>
                    <a:pt x="79" y="24"/>
                  </a:lnTo>
                  <a:lnTo>
                    <a:pt x="86" y="20"/>
                  </a:lnTo>
                  <a:lnTo>
                    <a:pt x="93" y="17"/>
                  </a:lnTo>
                  <a:lnTo>
                    <a:pt x="86" y="12"/>
                  </a:lnTo>
                  <a:lnTo>
                    <a:pt x="86" y="18"/>
                  </a:lnTo>
                  <a:lnTo>
                    <a:pt x="106" y="13"/>
                  </a:lnTo>
                  <a:lnTo>
                    <a:pt x="129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53" name="Text Box 91"/>
            <p:cNvSpPr txBox="1">
              <a:spLocks noChangeArrowheads="1"/>
            </p:cNvSpPr>
            <p:nvPr/>
          </p:nvSpPr>
          <p:spPr bwMode="auto">
            <a:xfrm>
              <a:off x="1238" y="1113"/>
              <a:ext cx="14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43454" name="Text Box 92"/>
            <p:cNvSpPr txBox="1">
              <a:spLocks noChangeArrowheads="1"/>
            </p:cNvSpPr>
            <p:nvPr/>
          </p:nvSpPr>
          <p:spPr bwMode="auto">
            <a:xfrm>
              <a:off x="1248" y="1344"/>
              <a:ext cx="25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CL</a:t>
              </a:r>
            </a:p>
          </p:txBody>
        </p:sp>
        <p:sp>
          <p:nvSpPr>
            <p:cNvPr id="143455" name="Text Box 93"/>
            <p:cNvSpPr txBox="1">
              <a:spLocks noChangeArrowheads="1"/>
            </p:cNvSpPr>
            <p:nvPr/>
          </p:nvSpPr>
          <p:spPr bwMode="auto">
            <a:xfrm>
              <a:off x="1814" y="1246"/>
              <a:ext cx="92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b="1">
                  <a:latin typeface="Times New Roman" pitchFamily="18" charset="0"/>
                </a:rPr>
                <a:t>算术左移</a:t>
              </a:r>
            </a:p>
          </p:txBody>
        </p:sp>
        <p:sp>
          <p:nvSpPr>
            <p:cNvPr id="143456" name="Rectangle 94"/>
            <p:cNvSpPr>
              <a:spLocks noChangeArrowheads="1"/>
            </p:cNvSpPr>
            <p:nvPr/>
          </p:nvSpPr>
          <p:spPr bwMode="auto">
            <a:xfrm>
              <a:off x="3409" y="1686"/>
              <a:ext cx="1638" cy="145"/>
            </a:xfrm>
            <a:prstGeom prst="rect">
              <a:avLst/>
            </a:prstGeom>
            <a:solidFill>
              <a:srgbClr val="FFFFFF"/>
            </a:solidFill>
            <a:ln w="269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43457" name="Rectangle 95"/>
            <p:cNvSpPr>
              <a:spLocks noChangeArrowheads="1"/>
            </p:cNvSpPr>
            <p:nvPr/>
          </p:nvSpPr>
          <p:spPr bwMode="auto">
            <a:xfrm>
              <a:off x="3615" y="1686"/>
              <a:ext cx="17" cy="14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43458" name="Rectangle 96"/>
            <p:cNvSpPr>
              <a:spLocks noChangeArrowheads="1"/>
            </p:cNvSpPr>
            <p:nvPr/>
          </p:nvSpPr>
          <p:spPr bwMode="auto">
            <a:xfrm>
              <a:off x="4857" y="1686"/>
              <a:ext cx="17" cy="14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43459" name="Freeform 97"/>
            <p:cNvSpPr>
              <a:spLocks/>
            </p:cNvSpPr>
            <p:nvPr/>
          </p:nvSpPr>
          <p:spPr bwMode="auto">
            <a:xfrm>
              <a:off x="3983" y="1751"/>
              <a:ext cx="562" cy="13"/>
            </a:xfrm>
            <a:custGeom>
              <a:avLst/>
              <a:gdLst>
                <a:gd name="T0" fmla="*/ 0 w 562"/>
                <a:gd name="T1" fmla="*/ 0 h 13"/>
                <a:gd name="T2" fmla="*/ 0 w 562"/>
                <a:gd name="T3" fmla="*/ 12 h 13"/>
                <a:gd name="T4" fmla="*/ 562 w 562"/>
                <a:gd name="T5" fmla="*/ 13 h 13"/>
                <a:gd name="T6" fmla="*/ 562 w 562"/>
                <a:gd name="T7" fmla="*/ 1 h 13"/>
                <a:gd name="T8" fmla="*/ 0 w 562"/>
                <a:gd name="T9" fmla="*/ 0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2"/>
                <a:gd name="T16" fmla="*/ 0 h 13"/>
                <a:gd name="T17" fmla="*/ 562 w 562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2" h="13">
                  <a:moveTo>
                    <a:pt x="0" y="0"/>
                  </a:moveTo>
                  <a:lnTo>
                    <a:pt x="0" y="12"/>
                  </a:lnTo>
                  <a:lnTo>
                    <a:pt x="562" y="13"/>
                  </a:lnTo>
                  <a:lnTo>
                    <a:pt x="562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60" name="Freeform 98"/>
            <p:cNvSpPr>
              <a:spLocks/>
            </p:cNvSpPr>
            <p:nvPr/>
          </p:nvSpPr>
          <p:spPr bwMode="auto">
            <a:xfrm>
              <a:off x="4541" y="1726"/>
              <a:ext cx="95" cy="66"/>
            </a:xfrm>
            <a:custGeom>
              <a:avLst/>
              <a:gdLst>
                <a:gd name="T0" fmla="*/ 0 w 95"/>
                <a:gd name="T1" fmla="*/ 66 h 66"/>
                <a:gd name="T2" fmla="*/ 95 w 95"/>
                <a:gd name="T3" fmla="*/ 33 h 66"/>
                <a:gd name="T4" fmla="*/ 0 w 95"/>
                <a:gd name="T5" fmla="*/ 0 h 66"/>
                <a:gd name="T6" fmla="*/ 0 w 95"/>
                <a:gd name="T7" fmla="*/ 66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"/>
                <a:gd name="T13" fmla="*/ 0 h 66"/>
                <a:gd name="T14" fmla="*/ 95 w 95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" h="66">
                  <a:moveTo>
                    <a:pt x="0" y="66"/>
                  </a:moveTo>
                  <a:lnTo>
                    <a:pt x="95" y="33"/>
                  </a:lnTo>
                  <a:lnTo>
                    <a:pt x="0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61" name="Rectangle 99"/>
            <p:cNvSpPr>
              <a:spLocks noChangeArrowheads="1"/>
            </p:cNvSpPr>
            <p:nvPr/>
          </p:nvSpPr>
          <p:spPr bwMode="auto">
            <a:xfrm>
              <a:off x="5199" y="1686"/>
              <a:ext cx="25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43462" name="Rectangle 100"/>
            <p:cNvSpPr>
              <a:spLocks noChangeArrowheads="1"/>
            </p:cNvSpPr>
            <p:nvPr/>
          </p:nvSpPr>
          <p:spPr bwMode="auto">
            <a:xfrm>
              <a:off x="5201" y="1688"/>
              <a:ext cx="13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CF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43463" name="Rectangle 101"/>
            <p:cNvSpPr>
              <a:spLocks noChangeArrowheads="1"/>
            </p:cNvSpPr>
            <p:nvPr/>
          </p:nvSpPr>
          <p:spPr bwMode="auto">
            <a:xfrm>
              <a:off x="4949" y="1751"/>
              <a:ext cx="15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43464" name="Freeform 102"/>
            <p:cNvSpPr>
              <a:spLocks/>
            </p:cNvSpPr>
            <p:nvPr/>
          </p:nvSpPr>
          <p:spPr bwMode="auto">
            <a:xfrm>
              <a:off x="5098" y="1724"/>
              <a:ext cx="93" cy="66"/>
            </a:xfrm>
            <a:custGeom>
              <a:avLst/>
              <a:gdLst>
                <a:gd name="T0" fmla="*/ 0 w 93"/>
                <a:gd name="T1" fmla="*/ 66 h 66"/>
                <a:gd name="T2" fmla="*/ 93 w 93"/>
                <a:gd name="T3" fmla="*/ 33 h 66"/>
                <a:gd name="T4" fmla="*/ 0 w 93"/>
                <a:gd name="T5" fmla="*/ 0 h 66"/>
                <a:gd name="T6" fmla="*/ 0 w 93"/>
                <a:gd name="T7" fmla="*/ 66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"/>
                <a:gd name="T13" fmla="*/ 0 h 66"/>
                <a:gd name="T14" fmla="*/ 93 w 93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" h="66">
                  <a:moveTo>
                    <a:pt x="0" y="66"/>
                  </a:moveTo>
                  <a:lnTo>
                    <a:pt x="93" y="33"/>
                  </a:lnTo>
                  <a:lnTo>
                    <a:pt x="0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65" name="Rectangle 103"/>
            <p:cNvSpPr>
              <a:spLocks noChangeArrowheads="1"/>
            </p:cNvSpPr>
            <p:nvPr/>
          </p:nvSpPr>
          <p:spPr bwMode="auto">
            <a:xfrm>
              <a:off x="3313" y="1751"/>
              <a:ext cx="15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43466" name="Freeform 104"/>
            <p:cNvSpPr>
              <a:spLocks/>
            </p:cNvSpPr>
            <p:nvPr/>
          </p:nvSpPr>
          <p:spPr bwMode="auto">
            <a:xfrm>
              <a:off x="3462" y="1724"/>
              <a:ext cx="94" cy="66"/>
            </a:xfrm>
            <a:custGeom>
              <a:avLst/>
              <a:gdLst>
                <a:gd name="T0" fmla="*/ 0 w 94"/>
                <a:gd name="T1" fmla="*/ 66 h 66"/>
                <a:gd name="T2" fmla="*/ 94 w 94"/>
                <a:gd name="T3" fmla="*/ 33 h 66"/>
                <a:gd name="T4" fmla="*/ 0 w 94"/>
                <a:gd name="T5" fmla="*/ 0 h 66"/>
                <a:gd name="T6" fmla="*/ 0 w 94"/>
                <a:gd name="T7" fmla="*/ 66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"/>
                <a:gd name="T13" fmla="*/ 0 h 66"/>
                <a:gd name="T14" fmla="*/ 94 w 94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" h="66">
                  <a:moveTo>
                    <a:pt x="0" y="66"/>
                  </a:moveTo>
                  <a:lnTo>
                    <a:pt x="94" y="33"/>
                  </a:lnTo>
                  <a:lnTo>
                    <a:pt x="0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67" name="Rectangle 105"/>
            <p:cNvSpPr>
              <a:spLocks noChangeArrowheads="1"/>
            </p:cNvSpPr>
            <p:nvPr/>
          </p:nvSpPr>
          <p:spPr bwMode="auto">
            <a:xfrm>
              <a:off x="3168" y="1680"/>
              <a:ext cx="8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43468" name="Rectangle 106"/>
            <p:cNvSpPr>
              <a:spLocks noChangeArrowheads="1"/>
            </p:cNvSpPr>
            <p:nvPr/>
          </p:nvSpPr>
          <p:spPr bwMode="auto">
            <a:xfrm>
              <a:off x="3169" y="1682"/>
              <a:ext cx="51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43469" name="Rectangle 107"/>
            <p:cNvSpPr>
              <a:spLocks noChangeArrowheads="1"/>
            </p:cNvSpPr>
            <p:nvPr/>
          </p:nvSpPr>
          <p:spPr bwMode="auto">
            <a:xfrm>
              <a:off x="3265" y="1682"/>
              <a:ext cx="26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zh-CN" altLang="en-US" sz="17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143470" name="Text Box 108"/>
            <p:cNvSpPr txBox="1">
              <a:spLocks noChangeArrowheads="1"/>
            </p:cNvSpPr>
            <p:nvPr/>
          </p:nvSpPr>
          <p:spPr bwMode="auto">
            <a:xfrm>
              <a:off x="230" y="1680"/>
              <a:ext cx="81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SHR  oprd, 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43471" name="Freeform 109"/>
            <p:cNvSpPr>
              <a:spLocks/>
            </p:cNvSpPr>
            <p:nvPr/>
          </p:nvSpPr>
          <p:spPr bwMode="auto">
            <a:xfrm>
              <a:off x="1008" y="1680"/>
              <a:ext cx="130" cy="287"/>
            </a:xfrm>
            <a:custGeom>
              <a:avLst/>
              <a:gdLst>
                <a:gd name="T0" fmla="*/ 139 w 129"/>
                <a:gd name="T1" fmla="*/ 0 h 287"/>
                <a:gd name="T2" fmla="*/ 96 w 129"/>
                <a:gd name="T3" fmla="*/ 6 h 287"/>
                <a:gd name="T4" fmla="*/ 84 w 129"/>
                <a:gd name="T5" fmla="*/ 12 h 287"/>
                <a:gd name="T6" fmla="*/ 64 w 129"/>
                <a:gd name="T7" fmla="*/ 20 h 287"/>
                <a:gd name="T8" fmla="*/ 60 w 129"/>
                <a:gd name="T9" fmla="*/ 29 h 287"/>
                <a:gd name="T10" fmla="*/ 58 w 129"/>
                <a:gd name="T11" fmla="*/ 125 h 287"/>
                <a:gd name="T12" fmla="*/ 62 w 129"/>
                <a:gd name="T13" fmla="*/ 121 h 287"/>
                <a:gd name="T14" fmla="*/ 53 w 129"/>
                <a:gd name="T15" fmla="*/ 128 h 287"/>
                <a:gd name="T16" fmla="*/ 52 w 129"/>
                <a:gd name="T17" fmla="*/ 137 h 287"/>
                <a:gd name="T18" fmla="*/ 33 w 129"/>
                <a:gd name="T19" fmla="*/ 135 h 287"/>
                <a:gd name="T20" fmla="*/ 9 w 129"/>
                <a:gd name="T21" fmla="*/ 137 h 287"/>
                <a:gd name="T22" fmla="*/ 0 w 129"/>
                <a:gd name="T23" fmla="*/ 143 h 287"/>
                <a:gd name="T24" fmla="*/ 9 w 129"/>
                <a:gd name="T25" fmla="*/ 149 h 287"/>
                <a:gd name="T26" fmla="*/ 52 w 129"/>
                <a:gd name="T27" fmla="*/ 156 h 287"/>
                <a:gd name="T28" fmla="*/ 46 w 129"/>
                <a:gd name="T29" fmla="*/ 153 h 287"/>
                <a:gd name="T30" fmla="*/ 58 w 129"/>
                <a:gd name="T31" fmla="*/ 162 h 287"/>
                <a:gd name="T32" fmla="*/ 77 w 129"/>
                <a:gd name="T33" fmla="*/ 162 h 287"/>
                <a:gd name="T34" fmla="*/ 60 w 129"/>
                <a:gd name="T35" fmla="*/ 167 h 287"/>
                <a:gd name="T36" fmla="*/ 62 w 129"/>
                <a:gd name="T37" fmla="*/ 263 h 287"/>
                <a:gd name="T38" fmla="*/ 77 w 129"/>
                <a:gd name="T39" fmla="*/ 271 h 287"/>
                <a:gd name="T40" fmla="*/ 91 w 129"/>
                <a:gd name="T41" fmla="*/ 278 h 287"/>
                <a:gd name="T42" fmla="*/ 116 w 129"/>
                <a:gd name="T43" fmla="*/ 285 h 287"/>
                <a:gd name="T44" fmla="*/ 139 w 129"/>
                <a:gd name="T45" fmla="*/ 275 h 287"/>
                <a:gd name="T46" fmla="*/ 96 w 129"/>
                <a:gd name="T47" fmla="*/ 269 h 287"/>
                <a:gd name="T48" fmla="*/ 103 w 129"/>
                <a:gd name="T49" fmla="*/ 270 h 287"/>
                <a:gd name="T50" fmla="*/ 89 w 129"/>
                <a:gd name="T51" fmla="*/ 263 h 287"/>
                <a:gd name="T52" fmla="*/ 80 w 129"/>
                <a:gd name="T53" fmla="*/ 263 h 287"/>
                <a:gd name="T54" fmla="*/ 87 w 129"/>
                <a:gd name="T55" fmla="*/ 258 h 287"/>
                <a:gd name="T56" fmla="*/ 86 w 129"/>
                <a:gd name="T57" fmla="*/ 162 h 287"/>
                <a:gd name="T58" fmla="*/ 80 w 129"/>
                <a:gd name="T59" fmla="*/ 153 h 287"/>
                <a:gd name="T60" fmla="*/ 58 w 129"/>
                <a:gd name="T61" fmla="*/ 145 h 287"/>
                <a:gd name="T62" fmla="*/ 33 w 129"/>
                <a:gd name="T63" fmla="*/ 139 h 287"/>
                <a:gd name="T64" fmla="*/ 9 w 129"/>
                <a:gd name="T65" fmla="*/ 149 h 287"/>
                <a:gd name="T66" fmla="*/ 17 w 129"/>
                <a:gd name="T67" fmla="*/ 143 h 287"/>
                <a:gd name="T68" fmla="*/ 9 w 129"/>
                <a:gd name="T69" fmla="*/ 143 h 287"/>
                <a:gd name="T70" fmla="*/ 33 w 129"/>
                <a:gd name="T71" fmla="*/ 147 h 287"/>
                <a:gd name="T72" fmla="*/ 58 w 129"/>
                <a:gd name="T73" fmla="*/ 140 h 287"/>
                <a:gd name="T74" fmla="*/ 80 w 129"/>
                <a:gd name="T75" fmla="*/ 133 h 287"/>
                <a:gd name="T76" fmla="*/ 86 w 129"/>
                <a:gd name="T77" fmla="*/ 125 h 287"/>
                <a:gd name="T78" fmla="*/ 87 w 129"/>
                <a:gd name="T79" fmla="*/ 120 h 287"/>
                <a:gd name="T80" fmla="*/ 89 w 129"/>
                <a:gd name="T81" fmla="*/ 24 h 287"/>
                <a:gd name="T82" fmla="*/ 86 w 129"/>
                <a:gd name="T83" fmla="*/ 29 h 287"/>
                <a:gd name="T84" fmla="*/ 96 w 129"/>
                <a:gd name="T85" fmla="*/ 20 h 287"/>
                <a:gd name="T86" fmla="*/ 96 w 129"/>
                <a:gd name="T87" fmla="*/ 12 h 287"/>
                <a:gd name="T88" fmla="*/ 116 w 129"/>
                <a:gd name="T89" fmla="*/ 13 h 28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9"/>
                <a:gd name="T136" fmla="*/ 0 h 287"/>
                <a:gd name="T137" fmla="*/ 129 w 129"/>
                <a:gd name="T138" fmla="*/ 287 h 28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9" h="287">
                  <a:moveTo>
                    <a:pt x="129" y="12"/>
                  </a:moveTo>
                  <a:lnTo>
                    <a:pt x="129" y="0"/>
                  </a:lnTo>
                  <a:lnTo>
                    <a:pt x="106" y="1"/>
                  </a:lnTo>
                  <a:lnTo>
                    <a:pt x="86" y="6"/>
                  </a:lnTo>
                  <a:lnTo>
                    <a:pt x="81" y="8"/>
                  </a:lnTo>
                  <a:lnTo>
                    <a:pt x="74" y="12"/>
                  </a:lnTo>
                  <a:lnTo>
                    <a:pt x="67" y="15"/>
                  </a:lnTo>
                  <a:lnTo>
                    <a:pt x="64" y="20"/>
                  </a:lnTo>
                  <a:lnTo>
                    <a:pt x="62" y="24"/>
                  </a:lnTo>
                  <a:lnTo>
                    <a:pt x="60" y="29"/>
                  </a:lnTo>
                  <a:lnTo>
                    <a:pt x="60" y="120"/>
                  </a:lnTo>
                  <a:lnTo>
                    <a:pt x="58" y="125"/>
                  </a:lnTo>
                  <a:lnTo>
                    <a:pt x="67" y="125"/>
                  </a:lnTo>
                  <a:lnTo>
                    <a:pt x="62" y="121"/>
                  </a:lnTo>
                  <a:lnTo>
                    <a:pt x="58" y="125"/>
                  </a:lnTo>
                  <a:lnTo>
                    <a:pt x="53" y="128"/>
                  </a:lnTo>
                  <a:lnTo>
                    <a:pt x="46" y="132"/>
                  </a:lnTo>
                  <a:lnTo>
                    <a:pt x="52" y="137"/>
                  </a:lnTo>
                  <a:lnTo>
                    <a:pt x="52" y="131"/>
                  </a:lnTo>
                  <a:lnTo>
                    <a:pt x="33" y="135"/>
                  </a:lnTo>
                  <a:lnTo>
                    <a:pt x="9" y="137"/>
                  </a:lnTo>
                  <a:lnTo>
                    <a:pt x="4" y="139"/>
                  </a:lnTo>
                  <a:lnTo>
                    <a:pt x="0" y="143"/>
                  </a:lnTo>
                  <a:lnTo>
                    <a:pt x="4" y="146"/>
                  </a:lnTo>
                  <a:lnTo>
                    <a:pt x="9" y="149"/>
                  </a:lnTo>
                  <a:lnTo>
                    <a:pt x="33" y="151"/>
                  </a:lnTo>
                  <a:lnTo>
                    <a:pt x="52" y="156"/>
                  </a:lnTo>
                  <a:lnTo>
                    <a:pt x="52" y="150"/>
                  </a:lnTo>
                  <a:lnTo>
                    <a:pt x="46" y="153"/>
                  </a:lnTo>
                  <a:lnTo>
                    <a:pt x="53" y="157"/>
                  </a:lnTo>
                  <a:lnTo>
                    <a:pt x="58" y="162"/>
                  </a:lnTo>
                  <a:lnTo>
                    <a:pt x="62" y="167"/>
                  </a:lnTo>
                  <a:lnTo>
                    <a:pt x="67" y="162"/>
                  </a:lnTo>
                  <a:lnTo>
                    <a:pt x="58" y="162"/>
                  </a:lnTo>
                  <a:lnTo>
                    <a:pt x="60" y="167"/>
                  </a:lnTo>
                  <a:lnTo>
                    <a:pt x="60" y="258"/>
                  </a:lnTo>
                  <a:lnTo>
                    <a:pt x="62" y="263"/>
                  </a:lnTo>
                  <a:lnTo>
                    <a:pt x="64" y="267"/>
                  </a:lnTo>
                  <a:lnTo>
                    <a:pt x="67" y="271"/>
                  </a:lnTo>
                  <a:lnTo>
                    <a:pt x="74" y="275"/>
                  </a:lnTo>
                  <a:lnTo>
                    <a:pt x="81" y="278"/>
                  </a:lnTo>
                  <a:lnTo>
                    <a:pt x="86" y="281"/>
                  </a:lnTo>
                  <a:lnTo>
                    <a:pt x="106" y="285"/>
                  </a:lnTo>
                  <a:lnTo>
                    <a:pt x="129" y="287"/>
                  </a:lnTo>
                  <a:lnTo>
                    <a:pt x="129" y="275"/>
                  </a:lnTo>
                  <a:lnTo>
                    <a:pt x="106" y="273"/>
                  </a:lnTo>
                  <a:lnTo>
                    <a:pt x="86" y="269"/>
                  </a:lnTo>
                  <a:lnTo>
                    <a:pt x="86" y="275"/>
                  </a:lnTo>
                  <a:lnTo>
                    <a:pt x="93" y="270"/>
                  </a:lnTo>
                  <a:lnTo>
                    <a:pt x="86" y="266"/>
                  </a:lnTo>
                  <a:lnTo>
                    <a:pt x="79" y="263"/>
                  </a:lnTo>
                  <a:lnTo>
                    <a:pt x="76" y="259"/>
                  </a:lnTo>
                  <a:lnTo>
                    <a:pt x="70" y="263"/>
                  </a:lnTo>
                  <a:lnTo>
                    <a:pt x="79" y="263"/>
                  </a:lnTo>
                  <a:lnTo>
                    <a:pt x="77" y="258"/>
                  </a:lnTo>
                  <a:lnTo>
                    <a:pt x="77" y="167"/>
                  </a:lnTo>
                  <a:lnTo>
                    <a:pt x="76" y="162"/>
                  </a:lnTo>
                  <a:lnTo>
                    <a:pt x="74" y="158"/>
                  </a:lnTo>
                  <a:lnTo>
                    <a:pt x="70" y="153"/>
                  </a:lnTo>
                  <a:lnTo>
                    <a:pt x="65" y="149"/>
                  </a:lnTo>
                  <a:lnTo>
                    <a:pt x="58" y="145"/>
                  </a:lnTo>
                  <a:lnTo>
                    <a:pt x="52" y="144"/>
                  </a:lnTo>
                  <a:lnTo>
                    <a:pt x="33" y="139"/>
                  </a:lnTo>
                  <a:lnTo>
                    <a:pt x="9" y="137"/>
                  </a:lnTo>
                  <a:lnTo>
                    <a:pt x="9" y="149"/>
                  </a:lnTo>
                  <a:lnTo>
                    <a:pt x="16" y="146"/>
                  </a:lnTo>
                  <a:lnTo>
                    <a:pt x="17" y="143"/>
                  </a:lnTo>
                  <a:lnTo>
                    <a:pt x="16" y="139"/>
                  </a:lnTo>
                  <a:lnTo>
                    <a:pt x="9" y="143"/>
                  </a:lnTo>
                  <a:lnTo>
                    <a:pt x="9" y="149"/>
                  </a:lnTo>
                  <a:lnTo>
                    <a:pt x="33" y="147"/>
                  </a:lnTo>
                  <a:lnTo>
                    <a:pt x="52" y="143"/>
                  </a:lnTo>
                  <a:lnTo>
                    <a:pt x="58" y="140"/>
                  </a:lnTo>
                  <a:lnTo>
                    <a:pt x="65" y="137"/>
                  </a:lnTo>
                  <a:lnTo>
                    <a:pt x="70" y="133"/>
                  </a:lnTo>
                  <a:lnTo>
                    <a:pt x="74" y="129"/>
                  </a:lnTo>
                  <a:lnTo>
                    <a:pt x="76" y="125"/>
                  </a:lnTo>
                  <a:lnTo>
                    <a:pt x="77" y="120"/>
                  </a:lnTo>
                  <a:lnTo>
                    <a:pt x="77" y="29"/>
                  </a:lnTo>
                  <a:lnTo>
                    <a:pt x="79" y="24"/>
                  </a:lnTo>
                  <a:lnTo>
                    <a:pt x="70" y="24"/>
                  </a:lnTo>
                  <a:lnTo>
                    <a:pt x="76" y="29"/>
                  </a:lnTo>
                  <a:lnTo>
                    <a:pt x="79" y="24"/>
                  </a:lnTo>
                  <a:lnTo>
                    <a:pt x="86" y="20"/>
                  </a:lnTo>
                  <a:lnTo>
                    <a:pt x="93" y="17"/>
                  </a:lnTo>
                  <a:lnTo>
                    <a:pt x="86" y="12"/>
                  </a:lnTo>
                  <a:lnTo>
                    <a:pt x="86" y="18"/>
                  </a:lnTo>
                  <a:lnTo>
                    <a:pt x="106" y="13"/>
                  </a:lnTo>
                  <a:lnTo>
                    <a:pt x="129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72" name="Text Box 110"/>
            <p:cNvSpPr txBox="1">
              <a:spLocks noChangeArrowheads="1"/>
            </p:cNvSpPr>
            <p:nvPr/>
          </p:nvSpPr>
          <p:spPr bwMode="auto">
            <a:xfrm>
              <a:off x="1200" y="1584"/>
              <a:ext cx="14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43473" name="Text Box 111"/>
            <p:cNvSpPr txBox="1">
              <a:spLocks noChangeArrowheads="1"/>
            </p:cNvSpPr>
            <p:nvPr/>
          </p:nvSpPr>
          <p:spPr bwMode="auto">
            <a:xfrm>
              <a:off x="1190" y="1785"/>
              <a:ext cx="25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CL</a:t>
              </a:r>
            </a:p>
          </p:txBody>
        </p:sp>
        <p:sp>
          <p:nvSpPr>
            <p:cNvPr id="143474" name="Rectangle 112"/>
            <p:cNvSpPr>
              <a:spLocks noChangeArrowheads="1"/>
            </p:cNvSpPr>
            <p:nvPr/>
          </p:nvSpPr>
          <p:spPr bwMode="auto">
            <a:xfrm>
              <a:off x="3336" y="2112"/>
              <a:ext cx="1638" cy="145"/>
            </a:xfrm>
            <a:prstGeom prst="rect">
              <a:avLst/>
            </a:prstGeom>
            <a:solidFill>
              <a:srgbClr val="FFFFFF"/>
            </a:solidFill>
            <a:ln w="269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43475" name="Rectangle 113"/>
            <p:cNvSpPr>
              <a:spLocks noChangeArrowheads="1"/>
            </p:cNvSpPr>
            <p:nvPr/>
          </p:nvSpPr>
          <p:spPr bwMode="auto">
            <a:xfrm>
              <a:off x="3542" y="2112"/>
              <a:ext cx="17" cy="14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43476" name="Rectangle 114"/>
            <p:cNvSpPr>
              <a:spLocks noChangeArrowheads="1"/>
            </p:cNvSpPr>
            <p:nvPr/>
          </p:nvSpPr>
          <p:spPr bwMode="auto">
            <a:xfrm>
              <a:off x="4784" y="2112"/>
              <a:ext cx="17" cy="14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43477" name="Rectangle 115"/>
            <p:cNvSpPr>
              <a:spLocks noChangeArrowheads="1"/>
            </p:cNvSpPr>
            <p:nvPr/>
          </p:nvSpPr>
          <p:spPr bwMode="auto">
            <a:xfrm>
              <a:off x="3910" y="2177"/>
              <a:ext cx="56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43478" name="Freeform 116"/>
            <p:cNvSpPr>
              <a:spLocks/>
            </p:cNvSpPr>
            <p:nvPr/>
          </p:nvSpPr>
          <p:spPr bwMode="auto">
            <a:xfrm>
              <a:off x="4468" y="2150"/>
              <a:ext cx="95" cy="66"/>
            </a:xfrm>
            <a:custGeom>
              <a:avLst/>
              <a:gdLst>
                <a:gd name="T0" fmla="*/ 0 w 95"/>
                <a:gd name="T1" fmla="*/ 66 h 66"/>
                <a:gd name="T2" fmla="*/ 95 w 95"/>
                <a:gd name="T3" fmla="*/ 34 h 66"/>
                <a:gd name="T4" fmla="*/ 0 w 95"/>
                <a:gd name="T5" fmla="*/ 0 h 66"/>
                <a:gd name="T6" fmla="*/ 0 w 95"/>
                <a:gd name="T7" fmla="*/ 66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"/>
                <a:gd name="T13" fmla="*/ 0 h 66"/>
                <a:gd name="T14" fmla="*/ 95 w 95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" h="66">
                  <a:moveTo>
                    <a:pt x="0" y="66"/>
                  </a:moveTo>
                  <a:lnTo>
                    <a:pt x="95" y="34"/>
                  </a:lnTo>
                  <a:lnTo>
                    <a:pt x="0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79" name="Rectangle 117"/>
            <p:cNvSpPr>
              <a:spLocks noChangeArrowheads="1"/>
            </p:cNvSpPr>
            <p:nvPr/>
          </p:nvSpPr>
          <p:spPr bwMode="auto">
            <a:xfrm>
              <a:off x="5126" y="2112"/>
              <a:ext cx="25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43480" name="Rectangle 118"/>
            <p:cNvSpPr>
              <a:spLocks noChangeArrowheads="1"/>
            </p:cNvSpPr>
            <p:nvPr/>
          </p:nvSpPr>
          <p:spPr bwMode="auto">
            <a:xfrm>
              <a:off x="5128" y="2114"/>
              <a:ext cx="13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CF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43481" name="Rectangle 119"/>
            <p:cNvSpPr>
              <a:spLocks noChangeArrowheads="1"/>
            </p:cNvSpPr>
            <p:nvPr/>
          </p:nvSpPr>
          <p:spPr bwMode="auto">
            <a:xfrm>
              <a:off x="5378" y="2114"/>
              <a:ext cx="26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zh-CN" altLang="en-US" sz="17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143482" name="Rectangle 120"/>
            <p:cNvSpPr>
              <a:spLocks noChangeArrowheads="1"/>
            </p:cNvSpPr>
            <p:nvPr/>
          </p:nvSpPr>
          <p:spPr bwMode="auto">
            <a:xfrm>
              <a:off x="4876" y="2177"/>
              <a:ext cx="15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43483" name="Freeform 121"/>
            <p:cNvSpPr>
              <a:spLocks/>
            </p:cNvSpPr>
            <p:nvPr/>
          </p:nvSpPr>
          <p:spPr bwMode="auto">
            <a:xfrm>
              <a:off x="5025" y="2150"/>
              <a:ext cx="93" cy="66"/>
            </a:xfrm>
            <a:custGeom>
              <a:avLst/>
              <a:gdLst>
                <a:gd name="T0" fmla="*/ 0 w 93"/>
                <a:gd name="T1" fmla="*/ 66 h 66"/>
                <a:gd name="T2" fmla="*/ 93 w 93"/>
                <a:gd name="T3" fmla="*/ 34 h 66"/>
                <a:gd name="T4" fmla="*/ 0 w 93"/>
                <a:gd name="T5" fmla="*/ 0 h 66"/>
                <a:gd name="T6" fmla="*/ 0 w 93"/>
                <a:gd name="T7" fmla="*/ 66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"/>
                <a:gd name="T13" fmla="*/ 0 h 66"/>
                <a:gd name="T14" fmla="*/ 93 w 93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" h="66">
                  <a:moveTo>
                    <a:pt x="0" y="66"/>
                  </a:moveTo>
                  <a:lnTo>
                    <a:pt x="93" y="34"/>
                  </a:lnTo>
                  <a:lnTo>
                    <a:pt x="0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84" name="Rectangle 122"/>
            <p:cNvSpPr>
              <a:spLocks noChangeArrowheads="1"/>
            </p:cNvSpPr>
            <p:nvPr/>
          </p:nvSpPr>
          <p:spPr bwMode="auto">
            <a:xfrm>
              <a:off x="3240" y="2177"/>
              <a:ext cx="15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43485" name="Freeform 123"/>
            <p:cNvSpPr>
              <a:spLocks/>
            </p:cNvSpPr>
            <p:nvPr/>
          </p:nvSpPr>
          <p:spPr bwMode="auto">
            <a:xfrm>
              <a:off x="3389" y="2150"/>
              <a:ext cx="94" cy="66"/>
            </a:xfrm>
            <a:custGeom>
              <a:avLst/>
              <a:gdLst>
                <a:gd name="T0" fmla="*/ 0 w 94"/>
                <a:gd name="T1" fmla="*/ 66 h 66"/>
                <a:gd name="T2" fmla="*/ 94 w 94"/>
                <a:gd name="T3" fmla="*/ 34 h 66"/>
                <a:gd name="T4" fmla="*/ 0 w 94"/>
                <a:gd name="T5" fmla="*/ 0 h 66"/>
                <a:gd name="T6" fmla="*/ 0 w 94"/>
                <a:gd name="T7" fmla="*/ 66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"/>
                <a:gd name="T13" fmla="*/ 0 h 66"/>
                <a:gd name="T14" fmla="*/ 94 w 94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" h="66">
                  <a:moveTo>
                    <a:pt x="0" y="66"/>
                  </a:moveTo>
                  <a:lnTo>
                    <a:pt x="94" y="34"/>
                  </a:lnTo>
                  <a:lnTo>
                    <a:pt x="0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86" name="Rectangle 124"/>
            <p:cNvSpPr>
              <a:spLocks noChangeArrowheads="1"/>
            </p:cNvSpPr>
            <p:nvPr/>
          </p:nvSpPr>
          <p:spPr bwMode="auto">
            <a:xfrm>
              <a:off x="3439" y="2256"/>
              <a:ext cx="17" cy="1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43487" name="Rectangle 125"/>
            <p:cNvSpPr>
              <a:spLocks noChangeArrowheads="1"/>
            </p:cNvSpPr>
            <p:nvPr/>
          </p:nvSpPr>
          <p:spPr bwMode="auto">
            <a:xfrm>
              <a:off x="3216" y="2190"/>
              <a:ext cx="17" cy="19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43488" name="Rectangle 126"/>
            <p:cNvSpPr>
              <a:spLocks noChangeArrowheads="1"/>
            </p:cNvSpPr>
            <p:nvPr/>
          </p:nvSpPr>
          <p:spPr bwMode="auto">
            <a:xfrm>
              <a:off x="3225" y="2382"/>
              <a:ext cx="22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43489" name="Text Box 127"/>
            <p:cNvSpPr txBox="1">
              <a:spLocks noChangeArrowheads="1"/>
            </p:cNvSpPr>
            <p:nvPr/>
          </p:nvSpPr>
          <p:spPr bwMode="auto">
            <a:xfrm>
              <a:off x="182" y="2208"/>
              <a:ext cx="804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SAR  oprd, 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43490" name="Freeform 128"/>
            <p:cNvSpPr>
              <a:spLocks/>
            </p:cNvSpPr>
            <p:nvPr/>
          </p:nvSpPr>
          <p:spPr bwMode="auto">
            <a:xfrm>
              <a:off x="960" y="2112"/>
              <a:ext cx="130" cy="287"/>
            </a:xfrm>
            <a:custGeom>
              <a:avLst/>
              <a:gdLst>
                <a:gd name="T0" fmla="*/ 139 w 129"/>
                <a:gd name="T1" fmla="*/ 0 h 287"/>
                <a:gd name="T2" fmla="*/ 96 w 129"/>
                <a:gd name="T3" fmla="*/ 6 h 287"/>
                <a:gd name="T4" fmla="*/ 84 w 129"/>
                <a:gd name="T5" fmla="*/ 12 h 287"/>
                <a:gd name="T6" fmla="*/ 64 w 129"/>
                <a:gd name="T7" fmla="*/ 20 h 287"/>
                <a:gd name="T8" fmla="*/ 60 w 129"/>
                <a:gd name="T9" fmla="*/ 29 h 287"/>
                <a:gd name="T10" fmla="*/ 58 w 129"/>
                <a:gd name="T11" fmla="*/ 125 h 287"/>
                <a:gd name="T12" fmla="*/ 62 w 129"/>
                <a:gd name="T13" fmla="*/ 121 h 287"/>
                <a:gd name="T14" fmla="*/ 53 w 129"/>
                <a:gd name="T15" fmla="*/ 128 h 287"/>
                <a:gd name="T16" fmla="*/ 52 w 129"/>
                <a:gd name="T17" fmla="*/ 137 h 287"/>
                <a:gd name="T18" fmla="*/ 33 w 129"/>
                <a:gd name="T19" fmla="*/ 135 h 287"/>
                <a:gd name="T20" fmla="*/ 9 w 129"/>
                <a:gd name="T21" fmla="*/ 137 h 287"/>
                <a:gd name="T22" fmla="*/ 0 w 129"/>
                <a:gd name="T23" fmla="*/ 143 h 287"/>
                <a:gd name="T24" fmla="*/ 9 w 129"/>
                <a:gd name="T25" fmla="*/ 149 h 287"/>
                <a:gd name="T26" fmla="*/ 52 w 129"/>
                <a:gd name="T27" fmla="*/ 156 h 287"/>
                <a:gd name="T28" fmla="*/ 46 w 129"/>
                <a:gd name="T29" fmla="*/ 153 h 287"/>
                <a:gd name="T30" fmla="*/ 58 w 129"/>
                <a:gd name="T31" fmla="*/ 162 h 287"/>
                <a:gd name="T32" fmla="*/ 77 w 129"/>
                <a:gd name="T33" fmla="*/ 162 h 287"/>
                <a:gd name="T34" fmla="*/ 60 w 129"/>
                <a:gd name="T35" fmla="*/ 167 h 287"/>
                <a:gd name="T36" fmla="*/ 62 w 129"/>
                <a:gd name="T37" fmla="*/ 263 h 287"/>
                <a:gd name="T38" fmla="*/ 77 w 129"/>
                <a:gd name="T39" fmla="*/ 271 h 287"/>
                <a:gd name="T40" fmla="*/ 91 w 129"/>
                <a:gd name="T41" fmla="*/ 278 h 287"/>
                <a:gd name="T42" fmla="*/ 116 w 129"/>
                <a:gd name="T43" fmla="*/ 285 h 287"/>
                <a:gd name="T44" fmla="*/ 139 w 129"/>
                <a:gd name="T45" fmla="*/ 275 h 287"/>
                <a:gd name="T46" fmla="*/ 96 w 129"/>
                <a:gd name="T47" fmla="*/ 269 h 287"/>
                <a:gd name="T48" fmla="*/ 103 w 129"/>
                <a:gd name="T49" fmla="*/ 270 h 287"/>
                <a:gd name="T50" fmla="*/ 89 w 129"/>
                <a:gd name="T51" fmla="*/ 263 h 287"/>
                <a:gd name="T52" fmla="*/ 80 w 129"/>
                <a:gd name="T53" fmla="*/ 263 h 287"/>
                <a:gd name="T54" fmla="*/ 87 w 129"/>
                <a:gd name="T55" fmla="*/ 258 h 287"/>
                <a:gd name="T56" fmla="*/ 86 w 129"/>
                <a:gd name="T57" fmla="*/ 162 h 287"/>
                <a:gd name="T58" fmla="*/ 80 w 129"/>
                <a:gd name="T59" fmla="*/ 153 h 287"/>
                <a:gd name="T60" fmla="*/ 58 w 129"/>
                <a:gd name="T61" fmla="*/ 145 h 287"/>
                <a:gd name="T62" fmla="*/ 33 w 129"/>
                <a:gd name="T63" fmla="*/ 139 h 287"/>
                <a:gd name="T64" fmla="*/ 9 w 129"/>
                <a:gd name="T65" fmla="*/ 149 h 287"/>
                <a:gd name="T66" fmla="*/ 17 w 129"/>
                <a:gd name="T67" fmla="*/ 143 h 287"/>
                <a:gd name="T68" fmla="*/ 9 w 129"/>
                <a:gd name="T69" fmla="*/ 143 h 287"/>
                <a:gd name="T70" fmla="*/ 33 w 129"/>
                <a:gd name="T71" fmla="*/ 147 h 287"/>
                <a:gd name="T72" fmla="*/ 58 w 129"/>
                <a:gd name="T73" fmla="*/ 140 h 287"/>
                <a:gd name="T74" fmla="*/ 80 w 129"/>
                <a:gd name="T75" fmla="*/ 133 h 287"/>
                <a:gd name="T76" fmla="*/ 86 w 129"/>
                <a:gd name="T77" fmla="*/ 125 h 287"/>
                <a:gd name="T78" fmla="*/ 87 w 129"/>
                <a:gd name="T79" fmla="*/ 120 h 287"/>
                <a:gd name="T80" fmla="*/ 89 w 129"/>
                <a:gd name="T81" fmla="*/ 24 h 287"/>
                <a:gd name="T82" fmla="*/ 86 w 129"/>
                <a:gd name="T83" fmla="*/ 29 h 287"/>
                <a:gd name="T84" fmla="*/ 96 w 129"/>
                <a:gd name="T85" fmla="*/ 20 h 287"/>
                <a:gd name="T86" fmla="*/ 96 w 129"/>
                <a:gd name="T87" fmla="*/ 12 h 287"/>
                <a:gd name="T88" fmla="*/ 116 w 129"/>
                <a:gd name="T89" fmla="*/ 13 h 28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9"/>
                <a:gd name="T136" fmla="*/ 0 h 287"/>
                <a:gd name="T137" fmla="*/ 129 w 129"/>
                <a:gd name="T138" fmla="*/ 287 h 28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9" h="287">
                  <a:moveTo>
                    <a:pt x="129" y="12"/>
                  </a:moveTo>
                  <a:lnTo>
                    <a:pt x="129" y="0"/>
                  </a:lnTo>
                  <a:lnTo>
                    <a:pt x="106" y="1"/>
                  </a:lnTo>
                  <a:lnTo>
                    <a:pt x="86" y="6"/>
                  </a:lnTo>
                  <a:lnTo>
                    <a:pt x="81" y="8"/>
                  </a:lnTo>
                  <a:lnTo>
                    <a:pt x="74" y="12"/>
                  </a:lnTo>
                  <a:lnTo>
                    <a:pt x="67" y="15"/>
                  </a:lnTo>
                  <a:lnTo>
                    <a:pt x="64" y="20"/>
                  </a:lnTo>
                  <a:lnTo>
                    <a:pt x="62" y="24"/>
                  </a:lnTo>
                  <a:lnTo>
                    <a:pt x="60" y="29"/>
                  </a:lnTo>
                  <a:lnTo>
                    <a:pt x="60" y="120"/>
                  </a:lnTo>
                  <a:lnTo>
                    <a:pt x="58" y="125"/>
                  </a:lnTo>
                  <a:lnTo>
                    <a:pt x="67" y="125"/>
                  </a:lnTo>
                  <a:lnTo>
                    <a:pt x="62" y="121"/>
                  </a:lnTo>
                  <a:lnTo>
                    <a:pt x="58" y="125"/>
                  </a:lnTo>
                  <a:lnTo>
                    <a:pt x="53" y="128"/>
                  </a:lnTo>
                  <a:lnTo>
                    <a:pt x="46" y="132"/>
                  </a:lnTo>
                  <a:lnTo>
                    <a:pt x="52" y="137"/>
                  </a:lnTo>
                  <a:lnTo>
                    <a:pt x="52" y="131"/>
                  </a:lnTo>
                  <a:lnTo>
                    <a:pt x="33" y="135"/>
                  </a:lnTo>
                  <a:lnTo>
                    <a:pt x="9" y="137"/>
                  </a:lnTo>
                  <a:lnTo>
                    <a:pt x="4" y="139"/>
                  </a:lnTo>
                  <a:lnTo>
                    <a:pt x="0" y="143"/>
                  </a:lnTo>
                  <a:lnTo>
                    <a:pt x="4" y="146"/>
                  </a:lnTo>
                  <a:lnTo>
                    <a:pt x="9" y="149"/>
                  </a:lnTo>
                  <a:lnTo>
                    <a:pt x="33" y="151"/>
                  </a:lnTo>
                  <a:lnTo>
                    <a:pt x="52" y="156"/>
                  </a:lnTo>
                  <a:lnTo>
                    <a:pt x="52" y="150"/>
                  </a:lnTo>
                  <a:lnTo>
                    <a:pt x="46" y="153"/>
                  </a:lnTo>
                  <a:lnTo>
                    <a:pt x="53" y="157"/>
                  </a:lnTo>
                  <a:lnTo>
                    <a:pt x="58" y="162"/>
                  </a:lnTo>
                  <a:lnTo>
                    <a:pt x="62" y="167"/>
                  </a:lnTo>
                  <a:lnTo>
                    <a:pt x="67" y="162"/>
                  </a:lnTo>
                  <a:lnTo>
                    <a:pt x="58" y="162"/>
                  </a:lnTo>
                  <a:lnTo>
                    <a:pt x="60" y="167"/>
                  </a:lnTo>
                  <a:lnTo>
                    <a:pt x="60" y="258"/>
                  </a:lnTo>
                  <a:lnTo>
                    <a:pt x="62" y="263"/>
                  </a:lnTo>
                  <a:lnTo>
                    <a:pt x="64" y="267"/>
                  </a:lnTo>
                  <a:lnTo>
                    <a:pt x="67" y="271"/>
                  </a:lnTo>
                  <a:lnTo>
                    <a:pt x="74" y="275"/>
                  </a:lnTo>
                  <a:lnTo>
                    <a:pt x="81" y="278"/>
                  </a:lnTo>
                  <a:lnTo>
                    <a:pt x="86" y="281"/>
                  </a:lnTo>
                  <a:lnTo>
                    <a:pt x="106" y="285"/>
                  </a:lnTo>
                  <a:lnTo>
                    <a:pt x="129" y="287"/>
                  </a:lnTo>
                  <a:lnTo>
                    <a:pt x="129" y="275"/>
                  </a:lnTo>
                  <a:lnTo>
                    <a:pt x="106" y="273"/>
                  </a:lnTo>
                  <a:lnTo>
                    <a:pt x="86" y="269"/>
                  </a:lnTo>
                  <a:lnTo>
                    <a:pt x="86" y="275"/>
                  </a:lnTo>
                  <a:lnTo>
                    <a:pt x="93" y="270"/>
                  </a:lnTo>
                  <a:lnTo>
                    <a:pt x="86" y="266"/>
                  </a:lnTo>
                  <a:lnTo>
                    <a:pt x="79" y="263"/>
                  </a:lnTo>
                  <a:lnTo>
                    <a:pt x="76" y="259"/>
                  </a:lnTo>
                  <a:lnTo>
                    <a:pt x="70" y="263"/>
                  </a:lnTo>
                  <a:lnTo>
                    <a:pt x="79" y="263"/>
                  </a:lnTo>
                  <a:lnTo>
                    <a:pt x="77" y="258"/>
                  </a:lnTo>
                  <a:lnTo>
                    <a:pt x="77" y="167"/>
                  </a:lnTo>
                  <a:lnTo>
                    <a:pt x="76" y="162"/>
                  </a:lnTo>
                  <a:lnTo>
                    <a:pt x="74" y="158"/>
                  </a:lnTo>
                  <a:lnTo>
                    <a:pt x="70" y="153"/>
                  </a:lnTo>
                  <a:lnTo>
                    <a:pt x="65" y="149"/>
                  </a:lnTo>
                  <a:lnTo>
                    <a:pt x="58" y="145"/>
                  </a:lnTo>
                  <a:lnTo>
                    <a:pt x="52" y="144"/>
                  </a:lnTo>
                  <a:lnTo>
                    <a:pt x="33" y="139"/>
                  </a:lnTo>
                  <a:lnTo>
                    <a:pt x="9" y="137"/>
                  </a:lnTo>
                  <a:lnTo>
                    <a:pt x="9" y="149"/>
                  </a:lnTo>
                  <a:lnTo>
                    <a:pt x="16" y="146"/>
                  </a:lnTo>
                  <a:lnTo>
                    <a:pt x="17" y="143"/>
                  </a:lnTo>
                  <a:lnTo>
                    <a:pt x="16" y="139"/>
                  </a:lnTo>
                  <a:lnTo>
                    <a:pt x="9" y="143"/>
                  </a:lnTo>
                  <a:lnTo>
                    <a:pt x="9" y="149"/>
                  </a:lnTo>
                  <a:lnTo>
                    <a:pt x="33" y="147"/>
                  </a:lnTo>
                  <a:lnTo>
                    <a:pt x="52" y="143"/>
                  </a:lnTo>
                  <a:lnTo>
                    <a:pt x="58" y="140"/>
                  </a:lnTo>
                  <a:lnTo>
                    <a:pt x="65" y="137"/>
                  </a:lnTo>
                  <a:lnTo>
                    <a:pt x="70" y="133"/>
                  </a:lnTo>
                  <a:lnTo>
                    <a:pt x="74" y="129"/>
                  </a:lnTo>
                  <a:lnTo>
                    <a:pt x="76" y="125"/>
                  </a:lnTo>
                  <a:lnTo>
                    <a:pt x="77" y="120"/>
                  </a:lnTo>
                  <a:lnTo>
                    <a:pt x="77" y="29"/>
                  </a:lnTo>
                  <a:lnTo>
                    <a:pt x="79" y="24"/>
                  </a:lnTo>
                  <a:lnTo>
                    <a:pt x="70" y="24"/>
                  </a:lnTo>
                  <a:lnTo>
                    <a:pt x="76" y="29"/>
                  </a:lnTo>
                  <a:lnTo>
                    <a:pt x="79" y="24"/>
                  </a:lnTo>
                  <a:lnTo>
                    <a:pt x="86" y="20"/>
                  </a:lnTo>
                  <a:lnTo>
                    <a:pt x="93" y="17"/>
                  </a:lnTo>
                  <a:lnTo>
                    <a:pt x="86" y="12"/>
                  </a:lnTo>
                  <a:lnTo>
                    <a:pt x="86" y="18"/>
                  </a:lnTo>
                  <a:lnTo>
                    <a:pt x="106" y="13"/>
                  </a:lnTo>
                  <a:lnTo>
                    <a:pt x="129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91" name="Text Box 129"/>
            <p:cNvSpPr txBox="1">
              <a:spLocks noChangeArrowheads="1"/>
            </p:cNvSpPr>
            <p:nvPr/>
          </p:nvSpPr>
          <p:spPr bwMode="auto">
            <a:xfrm>
              <a:off x="1142" y="2040"/>
              <a:ext cx="14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43492" name="Text Box 130"/>
            <p:cNvSpPr txBox="1">
              <a:spLocks noChangeArrowheads="1"/>
            </p:cNvSpPr>
            <p:nvPr/>
          </p:nvSpPr>
          <p:spPr bwMode="auto">
            <a:xfrm>
              <a:off x="1152" y="2208"/>
              <a:ext cx="25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CL</a:t>
              </a:r>
            </a:p>
          </p:txBody>
        </p:sp>
        <p:sp>
          <p:nvSpPr>
            <p:cNvPr id="143493" name="Rectangle 131"/>
            <p:cNvSpPr>
              <a:spLocks noChangeArrowheads="1"/>
            </p:cNvSpPr>
            <p:nvPr/>
          </p:nvSpPr>
          <p:spPr bwMode="auto">
            <a:xfrm>
              <a:off x="3652" y="2496"/>
              <a:ext cx="1638" cy="145"/>
            </a:xfrm>
            <a:prstGeom prst="rect">
              <a:avLst/>
            </a:prstGeom>
            <a:solidFill>
              <a:srgbClr val="FFFFFF"/>
            </a:solidFill>
            <a:ln w="269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43494" name="Rectangle 132"/>
            <p:cNvSpPr>
              <a:spLocks noChangeArrowheads="1"/>
            </p:cNvSpPr>
            <p:nvPr/>
          </p:nvSpPr>
          <p:spPr bwMode="auto">
            <a:xfrm>
              <a:off x="3858" y="2496"/>
              <a:ext cx="17" cy="14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43495" name="Rectangle 133"/>
            <p:cNvSpPr>
              <a:spLocks noChangeArrowheads="1"/>
            </p:cNvSpPr>
            <p:nvPr/>
          </p:nvSpPr>
          <p:spPr bwMode="auto">
            <a:xfrm>
              <a:off x="5100" y="2496"/>
              <a:ext cx="17" cy="14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43496" name="Rectangle 134"/>
            <p:cNvSpPr>
              <a:spLocks noChangeArrowheads="1"/>
            </p:cNvSpPr>
            <p:nvPr/>
          </p:nvSpPr>
          <p:spPr bwMode="auto">
            <a:xfrm>
              <a:off x="4315" y="2562"/>
              <a:ext cx="56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43497" name="Freeform 135"/>
            <p:cNvSpPr>
              <a:spLocks/>
            </p:cNvSpPr>
            <p:nvPr/>
          </p:nvSpPr>
          <p:spPr bwMode="auto">
            <a:xfrm>
              <a:off x="4226" y="2536"/>
              <a:ext cx="94" cy="66"/>
            </a:xfrm>
            <a:custGeom>
              <a:avLst/>
              <a:gdLst>
                <a:gd name="T0" fmla="*/ 94 w 94"/>
                <a:gd name="T1" fmla="*/ 0 h 66"/>
                <a:gd name="T2" fmla="*/ 0 w 94"/>
                <a:gd name="T3" fmla="*/ 32 h 66"/>
                <a:gd name="T4" fmla="*/ 94 w 94"/>
                <a:gd name="T5" fmla="*/ 66 h 66"/>
                <a:gd name="T6" fmla="*/ 94 w 94"/>
                <a:gd name="T7" fmla="*/ 0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"/>
                <a:gd name="T13" fmla="*/ 0 h 66"/>
                <a:gd name="T14" fmla="*/ 94 w 94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" h="66">
                  <a:moveTo>
                    <a:pt x="94" y="0"/>
                  </a:moveTo>
                  <a:lnTo>
                    <a:pt x="0" y="32"/>
                  </a:lnTo>
                  <a:lnTo>
                    <a:pt x="94" y="6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98" name="Rectangle 136"/>
            <p:cNvSpPr>
              <a:spLocks noChangeArrowheads="1"/>
            </p:cNvSpPr>
            <p:nvPr/>
          </p:nvSpPr>
          <p:spPr bwMode="auto">
            <a:xfrm>
              <a:off x="5257" y="2562"/>
              <a:ext cx="185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43499" name="Freeform 137"/>
            <p:cNvSpPr>
              <a:spLocks/>
            </p:cNvSpPr>
            <p:nvPr/>
          </p:nvSpPr>
          <p:spPr bwMode="auto">
            <a:xfrm>
              <a:off x="5168" y="2536"/>
              <a:ext cx="95" cy="66"/>
            </a:xfrm>
            <a:custGeom>
              <a:avLst/>
              <a:gdLst>
                <a:gd name="T0" fmla="*/ 95 w 95"/>
                <a:gd name="T1" fmla="*/ 0 h 66"/>
                <a:gd name="T2" fmla="*/ 0 w 95"/>
                <a:gd name="T3" fmla="*/ 32 h 66"/>
                <a:gd name="T4" fmla="*/ 95 w 95"/>
                <a:gd name="T5" fmla="*/ 66 h 66"/>
                <a:gd name="T6" fmla="*/ 95 w 95"/>
                <a:gd name="T7" fmla="*/ 0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"/>
                <a:gd name="T13" fmla="*/ 0 h 66"/>
                <a:gd name="T14" fmla="*/ 95 w 95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" h="66">
                  <a:moveTo>
                    <a:pt x="95" y="0"/>
                  </a:moveTo>
                  <a:lnTo>
                    <a:pt x="0" y="32"/>
                  </a:lnTo>
                  <a:lnTo>
                    <a:pt x="95" y="66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00" name="Rectangle 138"/>
            <p:cNvSpPr>
              <a:spLocks noChangeArrowheads="1"/>
            </p:cNvSpPr>
            <p:nvPr/>
          </p:nvSpPr>
          <p:spPr bwMode="auto">
            <a:xfrm>
              <a:off x="3502" y="2562"/>
              <a:ext cx="245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43501" name="Freeform 139"/>
            <p:cNvSpPr>
              <a:spLocks/>
            </p:cNvSpPr>
            <p:nvPr/>
          </p:nvSpPr>
          <p:spPr bwMode="auto">
            <a:xfrm>
              <a:off x="3414" y="2536"/>
              <a:ext cx="93" cy="66"/>
            </a:xfrm>
            <a:custGeom>
              <a:avLst/>
              <a:gdLst>
                <a:gd name="T0" fmla="*/ 93 w 93"/>
                <a:gd name="T1" fmla="*/ 0 h 66"/>
                <a:gd name="T2" fmla="*/ 0 w 93"/>
                <a:gd name="T3" fmla="*/ 32 h 66"/>
                <a:gd name="T4" fmla="*/ 93 w 93"/>
                <a:gd name="T5" fmla="*/ 66 h 66"/>
                <a:gd name="T6" fmla="*/ 93 w 93"/>
                <a:gd name="T7" fmla="*/ 0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"/>
                <a:gd name="T13" fmla="*/ 0 h 66"/>
                <a:gd name="T14" fmla="*/ 93 w 93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" h="66">
                  <a:moveTo>
                    <a:pt x="93" y="0"/>
                  </a:moveTo>
                  <a:lnTo>
                    <a:pt x="0" y="32"/>
                  </a:lnTo>
                  <a:lnTo>
                    <a:pt x="93" y="66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02" name="Rectangle 140"/>
            <p:cNvSpPr>
              <a:spLocks noChangeArrowheads="1"/>
            </p:cNvSpPr>
            <p:nvPr/>
          </p:nvSpPr>
          <p:spPr bwMode="auto">
            <a:xfrm>
              <a:off x="3120" y="2496"/>
              <a:ext cx="260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43503" name="Rectangle 141"/>
            <p:cNvSpPr>
              <a:spLocks noChangeArrowheads="1"/>
            </p:cNvSpPr>
            <p:nvPr/>
          </p:nvSpPr>
          <p:spPr bwMode="auto">
            <a:xfrm>
              <a:off x="3121" y="2499"/>
              <a:ext cx="13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CF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43504" name="Rectangle 142"/>
            <p:cNvSpPr>
              <a:spLocks noChangeArrowheads="1"/>
            </p:cNvSpPr>
            <p:nvPr/>
          </p:nvSpPr>
          <p:spPr bwMode="auto">
            <a:xfrm>
              <a:off x="3373" y="2499"/>
              <a:ext cx="26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zh-CN" altLang="en-US" sz="17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143505" name="Rectangle 143"/>
            <p:cNvSpPr>
              <a:spLocks noChangeArrowheads="1"/>
            </p:cNvSpPr>
            <p:nvPr/>
          </p:nvSpPr>
          <p:spPr bwMode="auto">
            <a:xfrm>
              <a:off x="3558" y="2568"/>
              <a:ext cx="17" cy="2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43506" name="Rectangle 144"/>
            <p:cNvSpPr>
              <a:spLocks noChangeArrowheads="1"/>
            </p:cNvSpPr>
            <p:nvPr/>
          </p:nvSpPr>
          <p:spPr bwMode="auto">
            <a:xfrm>
              <a:off x="3558" y="2772"/>
              <a:ext cx="189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43507" name="Rectangle 145"/>
            <p:cNvSpPr>
              <a:spLocks noChangeArrowheads="1"/>
            </p:cNvSpPr>
            <p:nvPr/>
          </p:nvSpPr>
          <p:spPr bwMode="auto">
            <a:xfrm>
              <a:off x="5434" y="2568"/>
              <a:ext cx="17" cy="20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43508" name="Text Box 146"/>
            <p:cNvSpPr txBox="1">
              <a:spLocks noChangeArrowheads="1"/>
            </p:cNvSpPr>
            <p:nvPr/>
          </p:nvSpPr>
          <p:spPr bwMode="auto">
            <a:xfrm>
              <a:off x="230" y="2576"/>
              <a:ext cx="594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ROL  oprd,</a:t>
              </a:r>
            </a:p>
          </p:txBody>
        </p:sp>
        <p:sp>
          <p:nvSpPr>
            <p:cNvPr id="143509" name="Freeform 147"/>
            <p:cNvSpPr>
              <a:spLocks/>
            </p:cNvSpPr>
            <p:nvPr/>
          </p:nvSpPr>
          <p:spPr bwMode="auto">
            <a:xfrm>
              <a:off x="960" y="2928"/>
              <a:ext cx="130" cy="287"/>
            </a:xfrm>
            <a:custGeom>
              <a:avLst/>
              <a:gdLst>
                <a:gd name="T0" fmla="*/ 139 w 129"/>
                <a:gd name="T1" fmla="*/ 0 h 287"/>
                <a:gd name="T2" fmla="*/ 96 w 129"/>
                <a:gd name="T3" fmla="*/ 6 h 287"/>
                <a:gd name="T4" fmla="*/ 84 w 129"/>
                <a:gd name="T5" fmla="*/ 12 h 287"/>
                <a:gd name="T6" fmla="*/ 64 w 129"/>
                <a:gd name="T7" fmla="*/ 20 h 287"/>
                <a:gd name="T8" fmla="*/ 60 w 129"/>
                <a:gd name="T9" fmla="*/ 29 h 287"/>
                <a:gd name="T10" fmla="*/ 58 w 129"/>
                <a:gd name="T11" fmla="*/ 125 h 287"/>
                <a:gd name="T12" fmla="*/ 62 w 129"/>
                <a:gd name="T13" fmla="*/ 121 h 287"/>
                <a:gd name="T14" fmla="*/ 53 w 129"/>
                <a:gd name="T15" fmla="*/ 128 h 287"/>
                <a:gd name="T16" fmla="*/ 52 w 129"/>
                <a:gd name="T17" fmla="*/ 137 h 287"/>
                <a:gd name="T18" fmla="*/ 33 w 129"/>
                <a:gd name="T19" fmla="*/ 135 h 287"/>
                <a:gd name="T20" fmla="*/ 9 w 129"/>
                <a:gd name="T21" fmla="*/ 137 h 287"/>
                <a:gd name="T22" fmla="*/ 0 w 129"/>
                <a:gd name="T23" fmla="*/ 143 h 287"/>
                <a:gd name="T24" fmla="*/ 9 w 129"/>
                <a:gd name="T25" fmla="*/ 149 h 287"/>
                <a:gd name="T26" fmla="*/ 52 w 129"/>
                <a:gd name="T27" fmla="*/ 156 h 287"/>
                <a:gd name="T28" fmla="*/ 46 w 129"/>
                <a:gd name="T29" fmla="*/ 153 h 287"/>
                <a:gd name="T30" fmla="*/ 58 w 129"/>
                <a:gd name="T31" fmla="*/ 162 h 287"/>
                <a:gd name="T32" fmla="*/ 77 w 129"/>
                <a:gd name="T33" fmla="*/ 162 h 287"/>
                <a:gd name="T34" fmla="*/ 60 w 129"/>
                <a:gd name="T35" fmla="*/ 167 h 287"/>
                <a:gd name="T36" fmla="*/ 62 w 129"/>
                <a:gd name="T37" fmla="*/ 263 h 287"/>
                <a:gd name="T38" fmla="*/ 77 w 129"/>
                <a:gd name="T39" fmla="*/ 271 h 287"/>
                <a:gd name="T40" fmla="*/ 91 w 129"/>
                <a:gd name="T41" fmla="*/ 278 h 287"/>
                <a:gd name="T42" fmla="*/ 116 w 129"/>
                <a:gd name="T43" fmla="*/ 285 h 287"/>
                <a:gd name="T44" fmla="*/ 139 w 129"/>
                <a:gd name="T45" fmla="*/ 275 h 287"/>
                <a:gd name="T46" fmla="*/ 96 w 129"/>
                <a:gd name="T47" fmla="*/ 269 h 287"/>
                <a:gd name="T48" fmla="*/ 103 w 129"/>
                <a:gd name="T49" fmla="*/ 270 h 287"/>
                <a:gd name="T50" fmla="*/ 89 w 129"/>
                <a:gd name="T51" fmla="*/ 263 h 287"/>
                <a:gd name="T52" fmla="*/ 80 w 129"/>
                <a:gd name="T53" fmla="*/ 263 h 287"/>
                <a:gd name="T54" fmla="*/ 87 w 129"/>
                <a:gd name="T55" fmla="*/ 258 h 287"/>
                <a:gd name="T56" fmla="*/ 86 w 129"/>
                <a:gd name="T57" fmla="*/ 162 h 287"/>
                <a:gd name="T58" fmla="*/ 80 w 129"/>
                <a:gd name="T59" fmla="*/ 153 h 287"/>
                <a:gd name="T60" fmla="*/ 58 w 129"/>
                <a:gd name="T61" fmla="*/ 145 h 287"/>
                <a:gd name="T62" fmla="*/ 33 w 129"/>
                <a:gd name="T63" fmla="*/ 139 h 287"/>
                <a:gd name="T64" fmla="*/ 9 w 129"/>
                <a:gd name="T65" fmla="*/ 149 h 287"/>
                <a:gd name="T66" fmla="*/ 17 w 129"/>
                <a:gd name="T67" fmla="*/ 143 h 287"/>
                <a:gd name="T68" fmla="*/ 9 w 129"/>
                <a:gd name="T69" fmla="*/ 143 h 287"/>
                <a:gd name="T70" fmla="*/ 33 w 129"/>
                <a:gd name="T71" fmla="*/ 147 h 287"/>
                <a:gd name="T72" fmla="*/ 58 w 129"/>
                <a:gd name="T73" fmla="*/ 140 h 287"/>
                <a:gd name="T74" fmla="*/ 80 w 129"/>
                <a:gd name="T75" fmla="*/ 133 h 287"/>
                <a:gd name="T76" fmla="*/ 86 w 129"/>
                <a:gd name="T77" fmla="*/ 125 h 287"/>
                <a:gd name="T78" fmla="*/ 87 w 129"/>
                <a:gd name="T79" fmla="*/ 120 h 287"/>
                <a:gd name="T80" fmla="*/ 89 w 129"/>
                <a:gd name="T81" fmla="*/ 24 h 287"/>
                <a:gd name="T82" fmla="*/ 86 w 129"/>
                <a:gd name="T83" fmla="*/ 29 h 287"/>
                <a:gd name="T84" fmla="*/ 96 w 129"/>
                <a:gd name="T85" fmla="*/ 20 h 287"/>
                <a:gd name="T86" fmla="*/ 96 w 129"/>
                <a:gd name="T87" fmla="*/ 12 h 287"/>
                <a:gd name="T88" fmla="*/ 116 w 129"/>
                <a:gd name="T89" fmla="*/ 13 h 28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9"/>
                <a:gd name="T136" fmla="*/ 0 h 287"/>
                <a:gd name="T137" fmla="*/ 129 w 129"/>
                <a:gd name="T138" fmla="*/ 287 h 28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9" h="287">
                  <a:moveTo>
                    <a:pt x="129" y="12"/>
                  </a:moveTo>
                  <a:lnTo>
                    <a:pt x="129" y="0"/>
                  </a:lnTo>
                  <a:lnTo>
                    <a:pt x="106" y="1"/>
                  </a:lnTo>
                  <a:lnTo>
                    <a:pt x="86" y="6"/>
                  </a:lnTo>
                  <a:lnTo>
                    <a:pt x="81" y="8"/>
                  </a:lnTo>
                  <a:lnTo>
                    <a:pt x="74" y="12"/>
                  </a:lnTo>
                  <a:lnTo>
                    <a:pt x="67" y="15"/>
                  </a:lnTo>
                  <a:lnTo>
                    <a:pt x="64" y="20"/>
                  </a:lnTo>
                  <a:lnTo>
                    <a:pt x="62" y="24"/>
                  </a:lnTo>
                  <a:lnTo>
                    <a:pt x="60" y="29"/>
                  </a:lnTo>
                  <a:lnTo>
                    <a:pt x="60" y="120"/>
                  </a:lnTo>
                  <a:lnTo>
                    <a:pt x="58" y="125"/>
                  </a:lnTo>
                  <a:lnTo>
                    <a:pt x="67" y="125"/>
                  </a:lnTo>
                  <a:lnTo>
                    <a:pt x="62" y="121"/>
                  </a:lnTo>
                  <a:lnTo>
                    <a:pt x="58" y="125"/>
                  </a:lnTo>
                  <a:lnTo>
                    <a:pt x="53" y="128"/>
                  </a:lnTo>
                  <a:lnTo>
                    <a:pt x="46" y="132"/>
                  </a:lnTo>
                  <a:lnTo>
                    <a:pt x="52" y="137"/>
                  </a:lnTo>
                  <a:lnTo>
                    <a:pt x="52" y="131"/>
                  </a:lnTo>
                  <a:lnTo>
                    <a:pt x="33" y="135"/>
                  </a:lnTo>
                  <a:lnTo>
                    <a:pt x="9" y="137"/>
                  </a:lnTo>
                  <a:lnTo>
                    <a:pt x="4" y="139"/>
                  </a:lnTo>
                  <a:lnTo>
                    <a:pt x="0" y="143"/>
                  </a:lnTo>
                  <a:lnTo>
                    <a:pt x="4" y="146"/>
                  </a:lnTo>
                  <a:lnTo>
                    <a:pt x="9" y="149"/>
                  </a:lnTo>
                  <a:lnTo>
                    <a:pt x="33" y="151"/>
                  </a:lnTo>
                  <a:lnTo>
                    <a:pt x="52" y="156"/>
                  </a:lnTo>
                  <a:lnTo>
                    <a:pt x="52" y="150"/>
                  </a:lnTo>
                  <a:lnTo>
                    <a:pt x="46" y="153"/>
                  </a:lnTo>
                  <a:lnTo>
                    <a:pt x="53" y="157"/>
                  </a:lnTo>
                  <a:lnTo>
                    <a:pt x="58" y="162"/>
                  </a:lnTo>
                  <a:lnTo>
                    <a:pt x="62" y="167"/>
                  </a:lnTo>
                  <a:lnTo>
                    <a:pt x="67" y="162"/>
                  </a:lnTo>
                  <a:lnTo>
                    <a:pt x="58" y="162"/>
                  </a:lnTo>
                  <a:lnTo>
                    <a:pt x="60" y="167"/>
                  </a:lnTo>
                  <a:lnTo>
                    <a:pt x="60" y="258"/>
                  </a:lnTo>
                  <a:lnTo>
                    <a:pt x="62" y="263"/>
                  </a:lnTo>
                  <a:lnTo>
                    <a:pt x="64" y="267"/>
                  </a:lnTo>
                  <a:lnTo>
                    <a:pt x="67" y="271"/>
                  </a:lnTo>
                  <a:lnTo>
                    <a:pt x="74" y="275"/>
                  </a:lnTo>
                  <a:lnTo>
                    <a:pt x="81" y="278"/>
                  </a:lnTo>
                  <a:lnTo>
                    <a:pt x="86" y="281"/>
                  </a:lnTo>
                  <a:lnTo>
                    <a:pt x="106" y="285"/>
                  </a:lnTo>
                  <a:lnTo>
                    <a:pt x="129" y="287"/>
                  </a:lnTo>
                  <a:lnTo>
                    <a:pt x="129" y="275"/>
                  </a:lnTo>
                  <a:lnTo>
                    <a:pt x="106" y="273"/>
                  </a:lnTo>
                  <a:lnTo>
                    <a:pt x="86" y="269"/>
                  </a:lnTo>
                  <a:lnTo>
                    <a:pt x="86" y="275"/>
                  </a:lnTo>
                  <a:lnTo>
                    <a:pt x="93" y="270"/>
                  </a:lnTo>
                  <a:lnTo>
                    <a:pt x="86" y="266"/>
                  </a:lnTo>
                  <a:lnTo>
                    <a:pt x="79" y="263"/>
                  </a:lnTo>
                  <a:lnTo>
                    <a:pt x="76" y="259"/>
                  </a:lnTo>
                  <a:lnTo>
                    <a:pt x="70" y="263"/>
                  </a:lnTo>
                  <a:lnTo>
                    <a:pt x="79" y="263"/>
                  </a:lnTo>
                  <a:lnTo>
                    <a:pt x="77" y="258"/>
                  </a:lnTo>
                  <a:lnTo>
                    <a:pt x="77" y="167"/>
                  </a:lnTo>
                  <a:lnTo>
                    <a:pt x="76" y="162"/>
                  </a:lnTo>
                  <a:lnTo>
                    <a:pt x="74" y="158"/>
                  </a:lnTo>
                  <a:lnTo>
                    <a:pt x="70" y="153"/>
                  </a:lnTo>
                  <a:lnTo>
                    <a:pt x="65" y="149"/>
                  </a:lnTo>
                  <a:lnTo>
                    <a:pt x="58" y="145"/>
                  </a:lnTo>
                  <a:lnTo>
                    <a:pt x="52" y="144"/>
                  </a:lnTo>
                  <a:lnTo>
                    <a:pt x="33" y="139"/>
                  </a:lnTo>
                  <a:lnTo>
                    <a:pt x="9" y="137"/>
                  </a:lnTo>
                  <a:lnTo>
                    <a:pt x="9" y="149"/>
                  </a:lnTo>
                  <a:lnTo>
                    <a:pt x="16" y="146"/>
                  </a:lnTo>
                  <a:lnTo>
                    <a:pt x="17" y="143"/>
                  </a:lnTo>
                  <a:lnTo>
                    <a:pt x="16" y="139"/>
                  </a:lnTo>
                  <a:lnTo>
                    <a:pt x="9" y="143"/>
                  </a:lnTo>
                  <a:lnTo>
                    <a:pt x="9" y="149"/>
                  </a:lnTo>
                  <a:lnTo>
                    <a:pt x="33" y="147"/>
                  </a:lnTo>
                  <a:lnTo>
                    <a:pt x="52" y="143"/>
                  </a:lnTo>
                  <a:lnTo>
                    <a:pt x="58" y="140"/>
                  </a:lnTo>
                  <a:lnTo>
                    <a:pt x="65" y="137"/>
                  </a:lnTo>
                  <a:lnTo>
                    <a:pt x="70" y="133"/>
                  </a:lnTo>
                  <a:lnTo>
                    <a:pt x="74" y="129"/>
                  </a:lnTo>
                  <a:lnTo>
                    <a:pt x="76" y="125"/>
                  </a:lnTo>
                  <a:lnTo>
                    <a:pt x="77" y="120"/>
                  </a:lnTo>
                  <a:lnTo>
                    <a:pt x="77" y="29"/>
                  </a:lnTo>
                  <a:lnTo>
                    <a:pt x="79" y="24"/>
                  </a:lnTo>
                  <a:lnTo>
                    <a:pt x="70" y="24"/>
                  </a:lnTo>
                  <a:lnTo>
                    <a:pt x="76" y="29"/>
                  </a:lnTo>
                  <a:lnTo>
                    <a:pt x="79" y="24"/>
                  </a:lnTo>
                  <a:lnTo>
                    <a:pt x="86" y="20"/>
                  </a:lnTo>
                  <a:lnTo>
                    <a:pt x="93" y="17"/>
                  </a:lnTo>
                  <a:lnTo>
                    <a:pt x="86" y="12"/>
                  </a:lnTo>
                  <a:lnTo>
                    <a:pt x="86" y="18"/>
                  </a:lnTo>
                  <a:lnTo>
                    <a:pt x="106" y="13"/>
                  </a:lnTo>
                  <a:lnTo>
                    <a:pt x="129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10" name="Text Box 148"/>
            <p:cNvSpPr txBox="1">
              <a:spLocks noChangeArrowheads="1"/>
            </p:cNvSpPr>
            <p:nvPr/>
          </p:nvSpPr>
          <p:spPr bwMode="auto">
            <a:xfrm>
              <a:off x="1142" y="2424"/>
              <a:ext cx="14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43511" name="Text Box 149"/>
            <p:cNvSpPr txBox="1">
              <a:spLocks noChangeArrowheads="1"/>
            </p:cNvSpPr>
            <p:nvPr/>
          </p:nvSpPr>
          <p:spPr bwMode="auto">
            <a:xfrm>
              <a:off x="1094" y="2649"/>
              <a:ext cx="25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CL</a:t>
              </a:r>
            </a:p>
          </p:txBody>
        </p:sp>
        <p:sp>
          <p:nvSpPr>
            <p:cNvPr id="143512" name="Rectangle 150"/>
            <p:cNvSpPr>
              <a:spLocks noChangeArrowheads="1"/>
            </p:cNvSpPr>
            <p:nvPr/>
          </p:nvSpPr>
          <p:spPr bwMode="auto">
            <a:xfrm>
              <a:off x="5203" y="2928"/>
              <a:ext cx="259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43513" name="Rectangle 151"/>
            <p:cNvSpPr>
              <a:spLocks noChangeArrowheads="1"/>
            </p:cNvSpPr>
            <p:nvPr/>
          </p:nvSpPr>
          <p:spPr bwMode="auto">
            <a:xfrm>
              <a:off x="5205" y="2931"/>
              <a:ext cx="13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CF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43514" name="Rectangle 152"/>
            <p:cNvSpPr>
              <a:spLocks noChangeArrowheads="1"/>
            </p:cNvSpPr>
            <p:nvPr/>
          </p:nvSpPr>
          <p:spPr bwMode="auto">
            <a:xfrm>
              <a:off x="5455" y="2931"/>
              <a:ext cx="26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zh-CN" altLang="en-US" sz="17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143515" name="Rectangle 153"/>
            <p:cNvSpPr>
              <a:spLocks noChangeArrowheads="1"/>
            </p:cNvSpPr>
            <p:nvPr/>
          </p:nvSpPr>
          <p:spPr bwMode="auto">
            <a:xfrm>
              <a:off x="3308" y="2934"/>
              <a:ext cx="1640" cy="146"/>
            </a:xfrm>
            <a:prstGeom prst="rect">
              <a:avLst/>
            </a:prstGeom>
            <a:solidFill>
              <a:srgbClr val="FFFFFF"/>
            </a:solidFill>
            <a:ln w="269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43516" name="Rectangle 154"/>
            <p:cNvSpPr>
              <a:spLocks noChangeArrowheads="1"/>
            </p:cNvSpPr>
            <p:nvPr/>
          </p:nvSpPr>
          <p:spPr bwMode="auto">
            <a:xfrm>
              <a:off x="3516" y="2934"/>
              <a:ext cx="17" cy="14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43517" name="Rectangle 155"/>
            <p:cNvSpPr>
              <a:spLocks noChangeArrowheads="1"/>
            </p:cNvSpPr>
            <p:nvPr/>
          </p:nvSpPr>
          <p:spPr bwMode="auto">
            <a:xfrm>
              <a:off x="4758" y="2934"/>
              <a:ext cx="17" cy="14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43518" name="Rectangle 156"/>
            <p:cNvSpPr>
              <a:spLocks noChangeArrowheads="1"/>
            </p:cNvSpPr>
            <p:nvPr/>
          </p:nvSpPr>
          <p:spPr bwMode="auto">
            <a:xfrm>
              <a:off x="3884" y="2999"/>
              <a:ext cx="56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43519" name="Freeform 157"/>
            <p:cNvSpPr>
              <a:spLocks/>
            </p:cNvSpPr>
            <p:nvPr/>
          </p:nvSpPr>
          <p:spPr bwMode="auto">
            <a:xfrm>
              <a:off x="4442" y="2973"/>
              <a:ext cx="93" cy="66"/>
            </a:xfrm>
            <a:custGeom>
              <a:avLst/>
              <a:gdLst>
                <a:gd name="T0" fmla="*/ 0 w 93"/>
                <a:gd name="T1" fmla="*/ 66 h 66"/>
                <a:gd name="T2" fmla="*/ 93 w 93"/>
                <a:gd name="T3" fmla="*/ 33 h 66"/>
                <a:gd name="T4" fmla="*/ 0 w 93"/>
                <a:gd name="T5" fmla="*/ 0 h 66"/>
                <a:gd name="T6" fmla="*/ 0 w 93"/>
                <a:gd name="T7" fmla="*/ 66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"/>
                <a:gd name="T13" fmla="*/ 0 h 66"/>
                <a:gd name="T14" fmla="*/ 93 w 93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" h="66">
                  <a:moveTo>
                    <a:pt x="0" y="66"/>
                  </a:moveTo>
                  <a:lnTo>
                    <a:pt x="93" y="33"/>
                  </a:lnTo>
                  <a:lnTo>
                    <a:pt x="0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20" name="Rectangle 158"/>
            <p:cNvSpPr>
              <a:spLocks noChangeArrowheads="1"/>
            </p:cNvSpPr>
            <p:nvPr/>
          </p:nvSpPr>
          <p:spPr bwMode="auto">
            <a:xfrm>
              <a:off x="4826" y="2999"/>
              <a:ext cx="27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43521" name="Freeform 159"/>
            <p:cNvSpPr>
              <a:spLocks/>
            </p:cNvSpPr>
            <p:nvPr/>
          </p:nvSpPr>
          <p:spPr bwMode="auto">
            <a:xfrm>
              <a:off x="5093" y="2973"/>
              <a:ext cx="93" cy="66"/>
            </a:xfrm>
            <a:custGeom>
              <a:avLst/>
              <a:gdLst>
                <a:gd name="T0" fmla="*/ 0 w 93"/>
                <a:gd name="T1" fmla="*/ 66 h 66"/>
                <a:gd name="T2" fmla="*/ 93 w 93"/>
                <a:gd name="T3" fmla="*/ 33 h 66"/>
                <a:gd name="T4" fmla="*/ 0 w 93"/>
                <a:gd name="T5" fmla="*/ 0 h 66"/>
                <a:gd name="T6" fmla="*/ 0 w 93"/>
                <a:gd name="T7" fmla="*/ 66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"/>
                <a:gd name="T13" fmla="*/ 0 h 66"/>
                <a:gd name="T14" fmla="*/ 93 w 93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" h="66">
                  <a:moveTo>
                    <a:pt x="0" y="66"/>
                  </a:moveTo>
                  <a:lnTo>
                    <a:pt x="93" y="33"/>
                  </a:lnTo>
                  <a:lnTo>
                    <a:pt x="0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22" name="Freeform 160"/>
            <p:cNvSpPr>
              <a:spLocks/>
            </p:cNvSpPr>
            <p:nvPr/>
          </p:nvSpPr>
          <p:spPr bwMode="auto">
            <a:xfrm>
              <a:off x="3129" y="2999"/>
              <a:ext cx="246" cy="13"/>
            </a:xfrm>
            <a:custGeom>
              <a:avLst/>
              <a:gdLst>
                <a:gd name="T0" fmla="*/ 0 w 246"/>
                <a:gd name="T1" fmla="*/ 1 h 13"/>
                <a:gd name="T2" fmla="*/ 0 w 246"/>
                <a:gd name="T3" fmla="*/ 13 h 13"/>
                <a:gd name="T4" fmla="*/ 246 w 246"/>
                <a:gd name="T5" fmla="*/ 12 h 13"/>
                <a:gd name="T6" fmla="*/ 246 w 246"/>
                <a:gd name="T7" fmla="*/ 0 h 13"/>
                <a:gd name="T8" fmla="*/ 0 w 246"/>
                <a:gd name="T9" fmla="*/ 1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13"/>
                <a:gd name="T17" fmla="*/ 246 w 246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13">
                  <a:moveTo>
                    <a:pt x="0" y="1"/>
                  </a:moveTo>
                  <a:lnTo>
                    <a:pt x="0" y="13"/>
                  </a:lnTo>
                  <a:lnTo>
                    <a:pt x="246" y="12"/>
                  </a:lnTo>
                  <a:lnTo>
                    <a:pt x="246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23" name="Freeform 161"/>
            <p:cNvSpPr>
              <a:spLocks/>
            </p:cNvSpPr>
            <p:nvPr/>
          </p:nvSpPr>
          <p:spPr bwMode="auto">
            <a:xfrm>
              <a:off x="3372" y="2973"/>
              <a:ext cx="94" cy="66"/>
            </a:xfrm>
            <a:custGeom>
              <a:avLst/>
              <a:gdLst>
                <a:gd name="T0" fmla="*/ 0 w 94"/>
                <a:gd name="T1" fmla="*/ 66 h 66"/>
                <a:gd name="T2" fmla="*/ 94 w 94"/>
                <a:gd name="T3" fmla="*/ 33 h 66"/>
                <a:gd name="T4" fmla="*/ 0 w 94"/>
                <a:gd name="T5" fmla="*/ 0 h 66"/>
                <a:gd name="T6" fmla="*/ 0 w 94"/>
                <a:gd name="T7" fmla="*/ 66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"/>
                <a:gd name="T13" fmla="*/ 0 h 66"/>
                <a:gd name="T14" fmla="*/ 94 w 94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" h="66">
                  <a:moveTo>
                    <a:pt x="0" y="66"/>
                  </a:moveTo>
                  <a:lnTo>
                    <a:pt x="94" y="33"/>
                  </a:lnTo>
                  <a:lnTo>
                    <a:pt x="0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24" name="Rectangle 162"/>
            <p:cNvSpPr>
              <a:spLocks noChangeArrowheads="1"/>
            </p:cNvSpPr>
            <p:nvPr/>
          </p:nvSpPr>
          <p:spPr bwMode="auto">
            <a:xfrm>
              <a:off x="3120" y="3006"/>
              <a:ext cx="17" cy="2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43525" name="Rectangle 163"/>
            <p:cNvSpPr>
              <a:spLocks noChangeArrowheads="1"/>
            </p:cNvSpPr>
            <p:nvPr/>
          </p:nvSpPr>
          <p:spPr bwMode="auto">
            <a:xfrm>
              <a:off x="3129" y="3210"/>
              <a:ext cx="189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43526" name="Rectangle 164"/>
            <p:cNvSpPr>
              <a:spLocks noChangeArrowheads="1"/>
            </p:cNvSpPr>
            <p:nvPr/>
          </p:nvSpPr>
          <p:spPr bwMode="auto">
            <a:xfrm>
              <a:off x="5015" y="3006"/>
              <a:ext cx="17" cy="20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43527" name="Text Box 165"/>
            <p:cNvSpPr txBox="1">
              <a:spLocks noChangeArrowheads="1"/>
            </p:cNvSpPr>
            <p:nvPr/>
          </p:nvSpPr>
          <p:spPr bwMode="auto">
            <a:xfrm>
              <a:off x="182" y="3024"/>
              <a:ext cx="834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ROR  oprd, 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43528" name="Text Box 166"/>
            <p:cNvSpPr txBox="1">
              <a:spLocks noChangeArrowheads="1"/>
            </p:cNvSpPr>
            <p:nvPr/>
          </p:nvSpPr>
          <p:spPr bwMode="auto">
            <a:xfrm>
              <a:off x="960" y="2544"/>
              <a:ext cx="8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143529" name="Freeform 167"/>
            <p:cNvSpPr>
              <a:spLocks/>
            </p:cNvSpPr>
            <p:nvPr/>
          </p:nvSpPr>
          <p:spPr bwMode="auto">
            <a:xfrm>
              <a:off x="960" y="2544"/>
              <a:ext cx="130" cy="287"/>
            </a:xfrm>
            <a:custGeom>
              <a:avLst/>
              <a:gdLst>
                <a:gd name="T0" fmla="*/ 139 w 129"/>
                <a:gd name="T1" fmla="*/ 0 h 287"/>
                <a:gd name="T2" fmla="*/ 96 w 129"/>
                <a:gd name="T3" fmla="*/ 6 h 287"/>
                <a:gd name="T4" fmla="*/ 84 w 129"/>
                <a:gd name="T5" fmla="*/ 12 h 287"/>
                <a:gd name="T6" fmla="*/ 64 w 129"/>
                <a:gd name="T7" fmla="*/ 20 h 287"/>
                <a:gd name="T8" fmla="*/ 60 w 129"/>
                <a:gd name="T9" fmla="*/ 29 h 287"/>
                <a:gd name="T10" fmla="*/ 58 w 129"/>
                <a:gd name="T11" fmla="*/ 125 h 287"/>
                <a:gd name="T12" fmla="*/ 62 w 129"/>
                <a:gd name="T13" fmla="*/ 121 h 287"/>
                <a:gd name="T14" fmla="*/ 53 w 129"/>
                <a:gd name="T15" fmla="*/ 128 h 287"/>
                <a:gd name="T16" fmla="*/ 52 w 129"/>
                <a:gd name="T17" fmla="*/ 137 h 287"/>
                <a:gd name="T18" fmla="*/ 33 w 129"/>
                <a:gd name="T19" fmla="*/ 135 h 287"/>
                <a:gd name="T20" fmla="*/ 9 w 129"/>
                <a:gd name="T21" fmla="*/ 137 h 287"/>
                <a:gd name="T22" fmla="*/ 0 w 129"/>
                <a:gd name="T23" fmla="*/ 143 h 287"/>
                <a:gd name="T24" fmla="*/ 9 w 129"/>
                <a:gd name="T25" fmla="*/ 149 h 287"/>
                <a:gd name="T26" fmla="*/ 52 w 129"/>
                <a:gd name="T27" fmla="*/ 156 h 287"/>
                <a:gd name="T28" fmla="*/ 46 w 129"/>
                <a:gd name="T29" fmla="*/ 153 h 287"/>
                <a:gd name="T30" fmla="*/ 58 w 129"/>
                <a:gd name="T31" fmla="*/ 162 h 287"/>
                <a:gd name="T32" fmla="*/ 77 w 129"/>
                <a:gd name="T33" fmla="*/ 162 h 287"/>
                <a:gd name="T34" fmla="*/ 60 w 129"/>
                <a:gd name="T35" fmla="*/ 167 h 287"/>
                <a:gd name="T36" fmla="*/ 62 w 129"/>
                <a:gd name="T37" fmla="*/ 263 h 287"/>
                <a:gd name="T38" fmla="*/ 77 w 129"/>
                <a:gd name="T39" fmla="*/ 271 h 287"/>
                <a:gd name="T40" fmla="*/ 91 w 129"/>
                <a:gd name="T41" fmla="*/ 278 h 287"/>
                <a:gd name="T42" fmla="*/ 116 w 129"/>
                <a:gd name="T43" fmla="*/ 285 h 287"/>
                <a:gd name="T44" fmla="*/ 139 w 129"/>
                <a:gd name="T45" fmla="*/ 275 h 287"/>
                <a:gd name="T46" fmla="*/ 96 w 129"/>
                <a:gd name="T47" fmla="*/ 269 h 287"/>
                <a:gd name="T48" fmla="*/ 103 w 129"/>
                <a:gd name="T49" fmla="*/ 270 h 287"/>
                <a:gd name="T50" fmla="*/ 89 w 129"/>
                <a:gd name="T51" fmla="*/ 263 h 287"/>
                <a:gd name="T52" fmla="*/ 80 w 129"/>
                <a:gd name="T53" fmla="*/ 263 h 287"/>
                <a:gd name="T54" fmla="*/ 87 w 129"/>
                <a:gd name="T55" fmla="*/ 258 h 287"/>
                <a:gd name="T56" fmla="*/ 86 w 129"/>
                <a:gd name="T57" fmla="*/ 162 h 287"/>
                <a:gd name="T58" fmla="*/ 80 w 129"/>
                <a:gd name="T59" fmla="*/ 153 h 287"/>
                <a:gd name="T60" fmla="*/ 58 w 129"/>
                <a:gd name="T61" fmla="*/ 145 h 287"/>
                <a:gd name="T62" fmla="*/ 33 w 129"/>
                <a:gd name="T63" fmla="*/ 139 h 287"/>
                <a:gd name="T64" fmla="*/ 9 w 129"/>
                <a:gd name="T65" fmla="*/ 149 h 287"/>
                <a:gd name="T66" fmla="*/ 17 w 129"/>
                <a:gd name="T67" fmla="*/ 143 h 287"/>
                <a:gd name="T68" fmla="*/ 9 w 129"/>
                <a:gd name="T69" fmla="*/ 143 h 287"/>
                <a:gd name="T70" fmla="*/ 33 w 129"/>
                <a:gd name="T71" fmla="*/ 147 h 287"/>
                <a:gd name="T72" fmla="*/ 58 w 129"/>
                <a:gd name="T73" fmla="*/ 140 h 287"/>
                <a:gd name="T74" fmla="*/ 80 w 129"/>
                <a:gd name="T75" fmla="*/ 133 h 287"/>
                <a:gd name="T76" fmla="*/ 86 w 129"/>
                <a:gd name="T77" fmla="*/ 125 h 287"/>
                <a:gd name="T78" fmla="*/ 87 w 129"/>
                <a:gd name="T79" fmla="*/ 120 h 287"/>
                <a:gd name="T80" fmla="*/ 89 w 129"/>
                <a:gd name="T81" fmla="*/ 24 h 287"/>
                <a:gd name="T82" fmla="*/ 86 w 129"/>
                <a:gd name="T83" fmla="*/ 29 h 287"/>
                <a:gd name="T84" fmla="*/ 96 w 129"/>
                <a:gd name="T85" fmla="*/ 20 h 287"/>
                <a:gd name="T86" fmla="*/ 96 w 129"/>
                <a:gd name="T87" fmla="*/ 12 h 287"/>
                <a:gd name="T88" fmla="*/ 116 w 129"/>
                <a:gd name="T89" fmla="*/ 13 h 28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9"/>
                <a:gd name="T136" fmla="*/ 0 h 287"/>
                <a:gd name="T137" fmla="*/ 129 w 129"/>
                <a:gd name="T138" fmla="*/ 287 h 28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9" h="287">
                  <a:moveTo>
                    <a:pt x="129" y="12"/>
                  </a:moveTo>
                  <a:lnTo>
                    <a:pt x="129" y="0"/>
                  </a:lnTo>
                  <a:lnTo>
                    <a:pt x="106" y="1"/>
                  </a:lnTo>
                  <a:lnTo>
                    <a:pt x="86" y="6"/>
                  </a:lnTo>
                  <a:lnTo>
                    <a:pt x="81" y="8"/>
                  </a:lnTo>
                  <a:lnTo>
                    <a:pt x="74" y="12"/>
                  </a:lnTo>
                  <a:lnTo>
                    <a:pt x="67" y="15"/>
                  </a:lnTo>
                  <a:lnTo>
                    <a:pt x="64" y="20"/>
                  </a:lnTo>
                  <a:lnTo>
                    <a:pt x="62" y="24"/>
                  </a:lnTo>
                  <a:lnTo>
                    <a:pt x="60" y="29"/>
                  </a:lnTo>
                  <a:lnTo>
                    <a:pt x="60" y="120"/>
                  </a:lnTo>
                  <a:lnTo>
                    <a:pt x="58" y="125"/>
                  </a:lnTo>
                  <a:lnTo>
                    <a:pt x="67" y="125"/>
                  </a:lnTo>
                  <a:lnTo>
                    <a:pt x="62" y="121"/>
                  </a:lnTo>
                  <a:lnTo>
                    <a:pt x="58" y="125"/>
                  </a:lnTo>
                  <a:lnTo>
                    <a:pt x="53" y="128"/>
                  </a:lnTo>
                  <a:lnTo>
                    <a:pt x="46" y="132"/>
                  </a:lnTo>
                  <a:lnTo>
                    <a:pt x="52" y="137"/>
                  </a:lnTo>
                  <a:lnTo>
                    <a:pt x="52" y="131"/>
                  </a:lnTo>
                  <a:lnTo>
                    <a:pt x="33" y="135"/>
                  </a:lnTo>
                  <a:lnTo>
                    <a:pt x="9" y="137"/>
                  </a:lnTo>
                  <a:lnTo>
                    <a:pt x="4" y="139"/>
                  </a:lnTo>
                  <a:lnTo>
                    <a:pt x="0" y="143"/>
                  </a:lnTo>
                  <a:lnTo>
                    <a:pt x="4" y="146"/>
                  </a:lnTo>
                  <a:lnTo>
                    <a:pt x="9" y="149"/>
                  </a:lnTo>
                  <a:lnTo>
                    <a:pt x="33" y="151"/>
                  </a:lnTo>
                  <a:lnTo>
                    <a:pt x="52" y="156"/>
                  </a:lnTo>
                  <a:lnTo>
                    <a:pt x="52" y="150"/>
                  </a:lnTo>
                  <a:lnTo>
                    <a:pt x="46" y="153"/>
                  </a:lnTo>
                  <a:lnTo>
                    <a:pt x="53" y="157"/>
                  </a:lnTo>
                  <a:lnTo>
                    <a:pt x="58" y="162"/>
                  </a:lnTo>
                  <a:lnTo>
                    <a:pt x="62" y="167"/>
                  </a:lnTo>
                  <a:lnTo>
                    <a:pt x="67" y="162"/>
                  </a:lnTo>
                  <a:lnTo>
                    <a:pt x="58" y="162"/>
                  </a:lnTo>
                  <a:lnTo>
                    <a:pt x="60" y="167"/>
                  </a:lnTo>
                  <a:lnTo>
                    <a:pt x="60" y="258"/>
                  </a:lnTo>
                  <a:lnTo>
                    <a:pt x="62" y="263"/>
                  </a:lnTo>
                  <a:lnTo>
                    <a:pt x="64" y="267"/>
                  </a:lnTo>
                  <a:lnTo>
                    <a:pt x="67" y="271"/>
                  </a:lnTo>
                  <a:lnTo>
                    <a:pt x="74" y="275"/>
                  </a:lnTo>
                  <a:lnTo>
                    <a:pt x="81" y="278"/>
                  </a:lnTo>
                  <a:lnTo>
                    <a:pt x="86" y="281"/>
                  </a:lnTo>
                  <a:lnTo>
                    <a:pt x="106" y="285"/>
                  </a:lnTo>
                  <a:lnTo>
                    <a:pt x="129" y="287"/>
                  </a:lnTo>
                  <a:lnTo>
                    <a:pt x="129" y="275"/>
                  </a:lnTo>
                  <a:lnTo>
                    <a:pt x="106" y="273"/>
                  </a:lnTo>
                  <a:lnTo>
                    <a:pt x="86" y="269"/>
                  </a:lnTo>
                  <a:lnTo>
                    <a:pt x="86" y="275"/>
                  </a:lnTo>
                  <a:lnTo>
                    <a:pt x="93" y="270"/>
                  </a:lnTo>
                  <a:lnTo>
                    <a:pt x="86" y="266"/>
                  </a:lnTo>
                  <a:lnTo>
                    <a:pt x="79" y="263"/>
                  </a:lnTo>
                  <a:lnTo>
                    <a:pt x="76" y="259"/>
                  </a:lnTo>
                  <a:lnTo>
                    <a:pt x="70" y="263"/>
                  </a:lnTo>
                  <a:lnTo>
                    <a:pt x="79" y="263"/>
                  </a:lnTo>
                  <a:lnTo>
                    <a:pt x="77" y="258"/>
                  </a:lnTo>
                  <a:lnTo>
                    <a:pt x="77" y="167"/>
                  </a:lnTo>
                  <a:lnTo>
                    <a:pt x="76" y="162"/>
                  </a:lnTo>
                  <a:lnTo>
                    <a:pt x="74" y="158"/>
                  </a:lnTo>
                  <a:lnTo>
                    <a:pt x="70" y="153"/>
                  </a:lnTo>
                  <a:lnTo>
                    <a:pt x="65" y="149"/>
                  </a:lnTo>
                  <a:lnTo>
                    <a:pt x="58" y="145"/>
                  </a:lnTo>
                  <a:lnTo>
                    <a:pt x="52" y="144"/>
                  </a:lnTo>
                  <a:lnTo>
                    <a:pt x="33" y="139"/>
                  </a:lnTo>
                  <a:lnTo>
                    <a:pt x="9" y="137"/>
                  </a:lnTo>
                  <a:lnTo>
                    <a:pt x="9" y="149"/>
                  </a:lnTo>
                  <a:lnTo>
                    <a:pt x="16" y="146"/>
                  </a:lnTo>
                  <a:lnTo>
                    <a:pt x="17" y="143"/>
                  </a:lnTo>
                  <a:lnTo>
                    <a:pt x="16" y="139"/>
                  </a:lnTo>
                  <a:lnTo>
                    <a:pt x="9" y="143"/>
                  </a:lnTo>
                  <a:lnTo>
                    <a:pt x="9" y="149"/>
                  </a:lnTo>
                  <a:lnTo>
                    <a:pt x="33" y="147"/>
                  </a:lnTo>
                  <a:lnTo>
                    <a:pt x="52" y="143"/>
                  </a:lnTo>
                  <a:lnTo>
                    <a:pt x="58" y="140"/>
                  </a:lnTo>
                  <a:lnTo>
                    <a:pt x="65" y="137"/>
                  </a:lnTo>
                  <a:lnTo>
                    <a:pt x="70" y="133"/>
                  </a:lnTo>
                  <a:lnTo>
                    <a:pt x="74" y="129"/>
                  </a:lnTo>
                  <a:lnTo>
                    <a:pt x="76" y="125"/>
                  </a:lnTo>
                  <a:lnTo>
                    <a:pt x="77" y="120"/>
                  </a:lnTo>
                  <a:lnTo>
                    <a:pt x="77" y="29"/>
                  </a:lnTo>
                  <a:lnTo>
                    <a:pt x="79" y="24"/>
                  </a:lnTo>
                  <a:lnTo>
                    <a:pt x="70" y="24"/>
                  </a:lnTo>
                  <a:lnTo>
                    <a:pt x="76" y="29"/>
                  </a:lnTo>
                  <a:lnTo>
                    <a:pt x="79" y="24"/>
                  </a:lnTo>
                  <a:lnTo>
                    <a:pt x="86" y="20"/>
                  </a:lnTo>
                  <a:lnTo>
                    <a:pt x="93" y="17"/>
                  </a:lnTo>
                  <a:lnTo>
                    <a:pt x="86" y="12"/>
                  </a:lnTo>
                  <a:lnTo>
                    <a:pt x="86" y="18"/>
                  </a:lnTo>
                  <a:lnTo>
                    <a:pt x="106" y="13"/>
                  </a:lnTo>
                  <a:lnTo>
                    <a:pt x="129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30" name="Text Box 168"/>
            <p:cNvSpPr txBox="1">
              <a:spLocks noChangeArrowheads="1"/>
            </p:cNvSpPr>
            <p:nvPr/>
          </p:nvSpPr>
          <p:spPr bwMode="auto">
            <a:xfrm>
              <a:off x="1104" y="2832"/>
              <a:ext cx="14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43531" name="Text Box 169"/>
            <p:cNvSpPr txBox="1">
              <a:spLocks noChangeArrowheads="1"/>
            </p:cNvSpPr>
            <p:nvPr/>
          </p:nvSpPr>
          <p:spPr bwMode="auto">
            <a:xfrm>
              <a:off x="1056" y="302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CL</a:t>
              </a:r>
            </a:p>
          </p:txBody>
        </p:sp>
        <p:sp>
          <p:nvSpPr>
            <p:cNvPr id="143532" name="Rectangle 170"/>
            <p:cNvSpPr>
              <a:spLocks noChangeArrowheads="1"/>
            </p:cNvSpPr>
            <p:nvPr/>
          </p:nvSpPr>
          <p:spPr bwMode="auto">
            <a:xfrm>
              <a:off x="3745" y="3408"/>
              <a:ext cx="1638" cy="145"/>
            </a:xfrm>
            <a:prstGeom prst="rect">
              <a:avLst/>
            </a:prstGeom>
            <a:solidFill>
              <a:srgbClr val="FFFFFF"/>
            </a:solidFill>
            <a:ln w="269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43533" name="Rectangle 171"/>
            <p:cNvSpPr>
              <a:spLocks noChangeArrowheads="1"/>
            </p:cNvSpPr>
            <p:nvPr/>
          </p:nvSpPr>
          <p:spPr bwMode="auto">
            <a:xfrm>
              <a:off x="3951" y="3408"/>
              <a:ext cx="17" cy="14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43534" name="Rectangle 172"/>
            <p:cNvSpPr>
              <a:spLocks noChangeArrowheads="1"/>
            </p:cNvSpPr>
            <p:nvPr/>
          </p:nvSpPr>
          <p:spPr bwMode="auto">
            <a:xfrm>
              <a:off x="5192" y="3408"/>
              <a:ext cx="18" cy="14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43535" name="Rectangle 173"/>
            <p:cNvSpPr>
              <a:spLocks noChangeArrowheads="1"/>
            </p:cNvSpPr>
            <p:nvPr/>
          </p:nvSpPr>
          <p:spPr bwMode="auto">
            <a:xfrm>
              <a:off x="4408" y="3474"/>
              <a:ext cx="56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43536" name="Freeform 174"/>
            <p:cNvSpPr>
              <a:spLocks/>
            </p:cNvSpPr>
            <p:nvPr/>
          </p:nvSpPr>
          <p:spPr bwMode="auto">
            <a:xfrm>
              <a:off x="4321" y="3447"/>
              <a:ext cx="92" cy="66"/>
            </a:xfrm>
            <a:custGeom>
              <a:avLst/>
              <a:gdLst>
                <a:gd name="T0" fmla="*/ 92 w 92"/>
                <a:gd name="T1" fmla="*/ 0 h 66"/>
                <a:gd name="T2" fmla="*/ 0 w 92"/>
                <a:gd name="T3" fmla="*/ 34 h 66"/>
                <a:gd name="T4" fmla="*/ 92 w 92"/>
                <a:gd name="T5" fmla="*/ 66 h 66"/>
                <a:gd name="T6" fmla="*/ 92 w 92"/>
                <a:gd name="T7" fmla="*/ 0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"/>
                <a:gd name="T13" fmla="*/ 0 h 66"/>
                <a:gd name="T14" fmla="*/ 92 w 92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" h="66">
                  <a:moveTo>
                    <a:pt x="92" y="0"/>
                  </a:moveTo>
                  <a:lnTo>
                    <a:pt x="0" y="34"/>
                  </a:lnTo>
                  <a:lnTo>
                    <a:pt x="92" y="66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37" name="Rectangle 175"/>
            <p:cNvSpPr>
              <a:spLocks noChangeArrowheads="1"/>
            </p:cNvSpPr>
            <p:nvPr/>
          </p:nvSpPr>
          <p:spPr bwMode="auto">
            <a:xfrm>
              <a:off x="5350" y="3474"/>
              <a:ext cx="185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43538" name="Freeform 176"/>
            <p:cNvSpPr>
              <a:spLocks/>
            </p:cNvSpPr>
            <p:nvPr/>
          </p:nvSpPr>
          <p:spPr bwMode="auto">
            <a:xfrm>
              <a:off x="5263" y="3447"/>
              <a:ext cx="92" cy="66"/>
            </a:xfrm>
            <a:custGeom>
              <a:avLst/>
              <a:gdLst>
                <a:gd name="T0" fmla="*/ 92 w 92"/>
                <a:gd name="T1" fmla="*/ 0 h 66"/>
                <a:gd name="T2" fmla="*/ 0 w 92"/>
                <a:gd name="T3" fmla="*/ 34 h 66"/>
                <a:gd name="T4" fmla="*/ 92 w 92"/>
                <a:gd name="T5" fmla="*/ 66 h 66"/>
                <a:gd name="T6" fmla="*/ 92 w 92"/>
                <a:gd name="T7" fmla="*/ 0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"/>
                <a:gd name="T13" fmla="*/ 0 h 66"/>
                <a:gd name="T14" fmla="*/ 92 w 92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" h="66">
                  <a:moveTo>
                    <a:pt x="92" y="0"/>
                  </a:moveTo>
                  <a:lnTo>
                    <a:pt x="0" y="34"/>
                  </a:lnTo>
                  <a:lnTo>
                    <a:pt x="92" y="66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39" name="Rectangle 177"/>
            <p:cNvSpPr>
              <a:spLocks noChangeArrowheads="1"/>
            </p:cNvSpPr>
            <p:nvPr/>
          </p:nvSpPr>
          <p:spPr bwMode="auto">
            <a:xfrm>
              <a:off x="3594" y="3474"/>
              <a:ext cx="245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43540" name="Freeform 178"/>
            <p:cNvSpPr>
              <a:spLocks/>
            </p:cNvSpPr>
            <p:nvPr/>
          </p:nvSpPr>
          <p:spPr bwMode="auto">
            <a:xfrm>
              <a:off x="3505" y="3447"/>
              <a:ext cx="94" cy="66"/>
            </a:xfrm>
            <a:custGeom>
              <a:avLst/>
              <a:gdLst>
                <a:gd name="T0" fmla="*/ 94 w 94"/>
                <a:gd name="T1" fmla="*/ 0 h 66"/>
                <a:gd name="T2" fmla="*/ 0 w 94"/>
                <a:gd name="T3" fmla="*/ 34 h 66"/>
                <a:gd name="T4" fmla="*/ 94 w 94"/>
                <a:gd name="T5" fmla="*/ 66 h 66"/>
                <a:gd name="T6" fmla="*/ 94 w 94"/>
                <a:gd name="T7" fmla="*/ 0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"/>
                <a:gd name="T13" fmla="*/ 0 h 66"/>
                <a:gd name="T14" fmla="*/ 94 w 94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" h="66">
                  <a:moveTo>
                    <a:pt x="94" y="0"/>
                  </a:moveTo>
                  <a:lnTo>
                    <a:pt x="0" y="34"/>
                  </a:lnTo>
                  <a:lnTo>
                    <a:pt x="94" y="6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41" name="Rectangle 179"/>
            <p:cNvSpPr>
              <a:spLocks noChangeArrowheads="1"/>
            </p:cNvSpPr>
            <p:nvPr/>
          </p:nvSpPr>
          <p:spPr bwMode="auto">
            <a:xfrm>
              <a:off x="3212" y="3408"/>
              <a:ext cx="261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43542" name="Rectangle 180"/>
            <p:cNvSpPr>
              <a:spLocks noChangeArrowheads="1"/>
            </p:cNvSpPr>
            <p:nvPr/>
          </p:nvSpPr>
          <p:spPr bwMode="auto">
            <a:xfrm>
              <a:off x="3214" y="3410"/>
              <a:ext cx="13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CF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43543" name="Rectangle 181"/>
            <p:cNvSpPr>
              <a:spLocks noChangeArrowheads="1"/>
            </p:cNvSpPr>
            <p:nvPr/>
          </p:nvSpPr>
          <p:spPr bwMode="auto">
            <a:xfrm>
              <a:off x="3466" y="3410"/>
              <a:ext cx="26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zh-CN" altLang="en-US" sz="17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143544" name="Rectangle 182"/>
            <p:cNvSpPr>
              <a:spLocks noChangeArrowheads="1"/>
            </p:cNvSpPr>
            <p:nvPr/>
          </p:nvSpPr>
          <p:spPr bwMode="auto">
            <a:xfrm>
              <a:off x="3024" y="3480"/>
              <a:ext cx="17" cy="22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43545" name="Freeform 183"/>
            <p:cNvSpPr>
              <a:spLocks/>
            </p:cNvSpPr>
            <p:nvPr/>
          </p:nvSpPr>
          <p:spPr bwMode="auto">
            <a:xfrm>
              <a:off x="3041" y="3682"/>
              <a:ext cx="2503" cy="18"/>
            </a:xfrm>
            <a:custGeom>
              <a:avLst/>
              <a:gdLst>
                <a:gd name="T0" fmla="*/ 0 w 2503"/>
                <a:gd name="T1" fmla="*/ 6 h 18"/>
                <a:gd name="T2" fmla="*/ 0 w 2503"/>
                <a:gd name="T3" fmla="*/ 18 h 18"/>
                <a:gd name="T4" fmla="*/ 2503 w 2503"/>
                <a:gd name="T5" fmla="*/ 12 h 18"/>
                <a:gd name="T6" fmla="*/ 2503 w 2503"/>
                <a:gd name="T7" fmla="*/ 0 h 18"/>
                <a:gd name="T8" fmla="*/ 0 w 2503"/>
                <a:gd name="T9" fmla="*/ 6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3"/>
                <a:gd name="T16" fmla="*/ 0 h 18"/>
                <a:gd name="T17" fmla="*/ 2503 w 2503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3" h="18">
                  <a:moveTo>
                    <a:pt x="0" y="6"/>
                  </a:moveTo>
                  <a:lnTo>
                    <a:pt x="0" y="18"/>
                  </a:lnTo>
                  <a:lnTo>
                    <a:pt x="2503" y="12"/>
                  </a:lnTo>
                  <a:lnTo>
                    <a:pt x="2503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46" name="Rectangle 184"/>
            <p:cNvSpPr>
              <a:spLocks noChangeArrowheads="1"/>
            </p:cNvSpPr>
            <p:nvPr/>
          </p:nvSpPr>
          <p:spPr bwMode="auto">
            <a:xfrm>
              <a:off x="5526" y="3480"/>
              <a:ext cx="18" cy="20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43547" name="Rectangle 185"/>
            <p:cNvSpPr>
              <a:spLocks noChangeArrowheads="1"/>
            </p:cNvSpPr>
            <p:nvPr/>
          </p:nvSpPr>
          <p:spPr bwMode="auto">
            <a:xfrm>
              <a:off x="3032" y="3474"/>
              <a:ext cx="14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43548" name="Text Box 186"/>
            <p:cNvSpPr txBox="1">
              <a:spLocks noChangeArrowheads="1"/>
            </p:cNvSpPr>
            <p:nvPr/>
          </p:nvSpPr>
          <p:spPr bwMode="auto">
            <a:xfrm>
              <a:off x="230" y="3392"/>
              <a:ext cx="588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RCL  oprd,</a:t>
              </a:r>
            </a:p>
          </p:txBody>
        </p:sp>
        <p:sp>
          <p:nvSpPr>
            <p:cNvPr id="143549" name="Text Box 187"/>
            <p:cNvSpPr txBox="1">
              <a:spLocks noChangeArrowheads="1"/>
            </p:cNvSpPr>
            <p:nvPr/>
          </p:nvSpPr>
          <p:spPr bwMode="auto">
            <a:xfrm>
              <a:off x="950" y="3373"/>
              <a:ext cx="8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143550" name="Freeform 188"/>
            <p:cNvSpPr>
              <a:spLocks/>
            </p:cNvSpPr>
            <p:nvPr/>
          </p:nvSpPr>
          <p:spPr bwMode="auto">
            <a:xfrm>
              <a:off x="960" y="3792"/>
              <a:ext cx="130" cy="287"/>
            </a:xfrm>
            <a:custGeom>
              <a:avLst/>
              <a:gdLst>
                <a:gd name="T0" fmla="*/ 139 w 129"/>
                <a:gd name="T1" fmla="*/ 0 h 287"/>
                <a:gd name="T2" fmla="*/ 96 w 129"/>
                <a:gd name="T3" fmla="*/ 6 h 287"/>
                <a:gd name="T4" fmla="*/ 84 w 129"/>
                <a:gd name="T5" fmla="*/ 12 h 287"/>
                <a:gd name="T6" fmla="*/ 64 w 129"/>
                <a:gd name="T7" fmla="*/ 20 h 287"/>
                <a:gd name="T8" fmla="*/ 60 w 129"/>
                <a:gd name="T9" fmla="*/ 29 h 287"/>
                <a:gd name="T10" fmla="*/ 58 w 129"/>
                <a:gd name="T11" fmla="*/ 125 h 287"/>
                <a:gd name="T12" fmla="*/ 62 w 129"/>
                <a:gd name="T13" fmla="*/ 121 h 287"/>
                <a:gd name="T14" fmla="*/ 53 w 129"/>
                <a:gd name="T15" fmla="*/ 128 h 287"/>
                <a:gd name="T16" fmla="*/ 52 w 129"/>
                <a:gd name="T17" fmla="*/ 137 h 287"/>
                <a:gd name="T18" fmla="*/ 33 w 129"/>
                <a:gd name="T19" fmla="*/ 135 h 287"/>
                <a:gd name="T20" fmla="*/ 9 w 129"/>
                <a:gd name="T21" fmla="*/ 137 h 287"/>
                <a:gd name="T22" fmla="*/ 0 w 129"/>
                <a:gd name="T23" fmla="*/ 143 h 287"/>
                <a:gd name="T24" fmla="*/ 9 w 129"/>
                <a:gd name="T25" fmla="*/ 149 h 287"/>
                <a:gd name="T26" fmla="*/ 52 w 129"/>
                <a:gd name="T27" fmla="*/ 156 h 287"/>
                <a:gd name="T28" fmla="*/ 46 w 129"/>
                <a:gd name="T29" fmla="*/ 153 h 287"/>
                <a:gd name="T30" fmla="*/ 58 w 129"/>
                <a:gd name="T31" fmla="*/ 162 h 287"/>
                <a:gd name="T32" fmla="*/ 77 w 129"/>
                <a:gd name="T33" fmla="*/ 162 h 287"/>
                <a:gd name="T34" fmla="*/ 60 w 129"/>
                <a:gd name="T35" fmla="*/ 167 h 287"/>
                <a:gd name="T36" fmla="*/ 62 w 129"/>
                <a:gd name="T37" fmla="*/ 263 h 287"/>
                <a:gd name="T38" fmla="*/ 77 w 129"/>
                <a:gd name="T39" fmla="*/ 271 h 287"/>
                <a:gd name="T40" fmla="*/ 91 w 129"/>
                <a:gd name="T41" fmla="*/ 278 h 287"/>
                <a:gd name="T42" fmla="*/ 116 w 129"/>
                <a:gd name="T43" fmla="*/ 285 h 287"/>
                <a:gd name="T44" fmla="*/ 139 w 129"/>
                <a:gd name="T45" fmla="*/ 275 h 287"/>
                <a:gd name="T46" fmla="*/ 96 w 129"/>
                <a:gd name="T47" fmla="*/ 269 h 287"/>
                <a:gd name="T48" fmla="*/ 103 w 129"/>
                <a:gd name="T49" fmla="*/ 270 h 287"/>
                <a:gd name="T50" fmla="*/ 89 w 129"/>
                <a:gd name="T51" fmla="*/ 263 h 287"/>
                <a:gd name="T52" fmla="*/ 80 w 129"/>
                <a:gd name="T53" fmla="*/ 263 h 287"/>
                <a:gd name="T54" fmla="*/ 87 w 129"/>
                <a:gd name="T55" fmla="*/ 258 h 287"/>
                <a:gd name="T56" fmla="*/ 86 w 129"/>
                <a:gd name="T57" fmla="*/ 162 h 287"/>
                <a:gd name="T58" fmla="*/ 80 w 129"/>
                <a:gd name="T59" fmla="*/ 153 h 287"/>
                <a:gd name="T60" fmla="*/ 58 w 129"/>
                <a:gd name="T61" fmla="*/ 145 h 287"/>
                <a:gd name="T62" fmla="*/ 33 w 129"/>
                <a:gd name="T63" fmla="*/ 139 h 287"/>
                <a:gd name="T64" fmla="*/ 9 w 129"/>
                <a:gd name="T65" fmla="*/ 149 h 287"/>
                <a:gd name="T66" fmla="*/ 17 w 129"/>
                <a:gd name="T67" fmla="*/ 143 h 287"/>
                <a:gd name="T68" fmla="*/ 9 w 129"/>
                <a:gd name="T69" fmla="*/ 143 h 287"/>
                <a:gd name="T70" fmla="*/ 33 w 129"/>
                <a:gd name="T71" fmla="*/ 147 h 287"/>
                <a:gd name="T72" fmla="*/ 58 w 129"/>
                <a:gd name="T73" fmla="*/ 140 h 287"/>
                <a:gd name="T74" fmla="*/ 80 w 129"/>
                <a:gd name="T75" fmla="*/ 133 h 287"/>
                <a:gd name="T76" fmla="*/ 86 w 129"/>
                <a:gd name="T77" fmla="*/ 125 h 287"/>
                <a:gd name="T78" fmla="*/ 87 w 129"/>
                <a:gd name="T79" fmla="*/ 120 h 287"/>
                <a:gd name="T80" fmla="*/ 89 w 129"/>
                <a:gd name="T81" fmla="*/ 24 h 287"/>
                <a:gd name="T82" fmla="*/ 86 w 129"/>
                <a:gd name="T83" fmla="*/ 29 h 287"/>
                <a:gd name="T84" fmla="*/ 96 w 129"/>
                <a:gd name="T85" fmla="*/ 20 h 287"/>
                <a:gd name="T86" fmla="*/ 96 w 129"/>
                <a:gd name="T87" fmla="*/ 12 h 287"/>
                <a:gd name="T88" fmla="*/ 116 w 129"/>
                <a:gd name="T89" fmla="*/ 13 h 28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9"/>
                <a:gd name="T136" fmla="*/ 0 h 287"/>
                <a:gd name="T137" fmla="*/ 129 w 129"/>
                <a:gd name="T138" fmla="*/ 287 h 28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9" h="287">
                  <a:moveTo>
                    <a:pt x="129" y="12"/>
                  </a:moveTo>
                  <a:lnTo>
                    <a:pt x="129" y="0"/>
                  </a:lnTo>
                  <a:lnTo>
                    <a:pt x="106" y="1"/>
                  </a:lnTo>
                  <a:lnTo>
                    <a:pt x="86" y="6"/>
                  </a:lnTo>
                  <a:lnTo>
                    <a:pt x="81" y="8"/>
                  </a:lnTo>
                  <a:lnTo>
                    <a:pt x="74" y="12"/>
                  </a:lnTo>
                  <a:lnTo>
                    <a:pt x="67" y="15"/>
                  </a:lnTo>
                  <a:lnTo>
                    <a:pt x="64" y="20"/>
                  </a:lnTo>
                  <a:lnTo>
                    <a:pt x="62" y="24"/>
                  </a:lnTo>
                  <a:lnTo>
                    <a:pt x="60" y="29"/>
                  </a:lnTo>
                  <a:lnTo>
                    <a:pt x="60" y="120"/>
                  </a:lnTo>
                  <a:lnTo>
                    <a:pt x="58" y="125"/>
                  </a:lnTo>
                  <a:lnTo>
                    <a:pt x="67" y="125"/>
                  </a:lnTo>
                  <a:lnTo>
                    <a:pt x="62" y="121"/>
                  </a:lnTo>
                  <a:lnTo>
                    <a:pt x="58" y="125"/>
                  </a:lnTo>
                  <a:lnTo>
                    <a:pt x="53" y="128"/>
                  </a:lnTo>
                  <a:lnTo>
                    <a:pt x="46" y="132"/>
                  </a:lnTo>
                  <a:lnTo>
                    <a:pt x="52" y="137"/>
                  </a:lnTo>
                  <a:lnTo>
                    <a:pt x="52" y="131"/>
                  </a:lnTo>
                  <a:lnTo>
                    <a:pt x="33" y="135"/>
                  </a:lnTo>
                  <a:lnTo>
                    <a:pt x="9" y="137"/>
                  </a:lnTo>
                  <a:lnTo>
                    <a:pt x="4" y="139"/>
                  </a:lnTo>
                  <a:lnTo>
                    <a:pt x="0" y="143"/>
                  </a:lnTo>
                  <a:lnTo>
                    <a:pt x="4" y="146"/>
                  </a:lnTo>
                  <a:lnTo>
                    <a:pt x="9" y="149"/>
                  </a:lnTo>
                  <a:lnTo>
                    <a:pt x="33" y="151"/>
                  </a:lnTo>
                  <a:lnTo>
                    <a:pt x="52" y="156"/>
                  </a:lnTo>
                  <a:lnTo>
                    <a:pt x="52" y="150"/>
                  </a:lnTo>
                  <a:lnTo>
                    <a:pt x="46" y="153"/>
                  </a:lnTo>
                  <a:lnTo>
                    <a:pt x="53" y="157"/>
                  </a:lnTo>
                  <a:lnTo>
                    <a:pt x="58" y="162"/>
                  </a:lnTo>
                  <a:lnTo>
                    <a:pt x="62" y="167"/>
                  </a:lnTo>
                  <a:lnTo>
                    <a:pt x="67" y="162"/>
                  </a:lnTo>
                  <a:lnTo>
                    <a:pt x="58" y="162"/>
                  </a:lnTo>
                  <a:lnTo>
                    <a:pt x="60" y="167"/>
                  </a:lnTo>
                  <a:lnTo>
                    <a:pt x="60" y="258"/>
                  </a:lnTo>
                  <a:lnTo>
                    <a:pt x="62" y="263"/>
                  </a:lnTo>
                  <a:lnTo>
                    <a:pt x="64" y="267"/>
                  </a:lnTo>
                  <a:lnTo>
                    <a:pt x="67" y="271"/>
                  </a:lnTo>
                  <a:lnTo>
                    <a:pt x="74" y="275"/>
                  </a:lnTo>
                  <a:lnTo>
                    <a:pt x="81" y="278"/>
                  </a:lnTo>
                  <a:lnTo>
                    <a:pt x="86" y="281"/>
                  </a:lnTo>
                  <a:lnTo>
                    <a:pt x="106" y="285"/>
                  </a:lnTo>
                  <a:lnTo>
                    <a:pt x="129" y="287"/>
                  </a:lnTo>
                  <a:lnTo>
                    <a:pt x="129" y="275"/>
                  </a:lnTo>
                  <a:lnTo>
                    <a:pt x="106" y="273"/>
                  </a:lnTo>
                  <a:lnTo>
                    <a:pt x="86" y="269"/>
                  </a:lnTo>
                  <a:lnTo>
                    <a:pt x="86" y="275"/>
                  </a:lnTo>
                  <a:lnTo>
                    <a:pt x="93" y="270"/>
                  </a:lnTo>
                  <a:lnTo>
                    <a:pt x="86" y="266"/>
                  </a:lnTo>
                  <a:lnTo>
                    <a:pt x="79" y="263"/>
                  </a:lnTo>
                  <a:lnTo>
                    <a:pt x="76" y="259"/>
                  </a:lnTo>
                  <a:lnTo>
                    <a:pt x="70" y="263"/>
                  </a:lnTo>
                  <a:lnTo>
                    <a:pt x="79" y="263"/>
                  </a:lnTo>
                  <a:lnTo>
                    <a:pt x="77" y="258"/>
                  </a:lnTo>
                  <a:lnTo>
                    <a:pt x="77" y="167"/>
                  </a:lnTo>
                  <a:lnTo>
                    <a:pt x="76" y="162"/>
                  </a:lnTo>
                  <a:lnTo>
                    <a:pt x="74" y="158"/>
                  </a:lnTo>
                  <a:lnTo>
                    <a:pt x="70" y="153"/>
                  </a:lnTo>
                  <a:lnTo>
                    <a:pt x="65" y="149"/>
                  </a:lnTo>
                  <a:lnTo>
                    <a:pt x="58" y="145"/>
                  </a:lnTo>
                  <a:lnTo>
                    <a:pt x="52" y="144"/>
                  </a:lnTo>
                  <a:lnTo>
                    <a:pt x="33" y="139"/>
                  </a:lnTo>
                  <a:lnTo>
                    <a:pt x="9" y="137"/>
                  </a:lnTo>
                  <a:lnTo>
                    <a:pt x="9" y="149"/>
                  </a:lnTo>
                  <a:lnTo>
                    <a:pt x="16" y="146"/>
                  </a:lnTo>
                  <a:lnTo>
                    <a:pt x="17" y="143"/>
                  </a:lnTo>
                  <a:lnTo>
                    <a:pt x="16" y="139"/>
                  </a:lnTo>
                  <a:lnTo>
                    <a:pt x="9" y="143"/>
                  </a:lnTo>
                  <a:lnTo>
                    <a:pt x="9" y="149"/>
                  </a:lnTo>
                  <a:lnTo>
                    <a:pt x="33" y="147"/>
                  </a:lnTo>
                  <a:lnTo>
                    <a:pt x="52" y="143"/>
                  </a:lnTo>
                  <a:lnTo>
                    <a:pt x="58" y="140"/>
                  </a:lnTo>
                  <a:lnTo>
                    <a:pt x="65" y="137"/>
                  </a:lnTo>
                  <a:lnTo>
                    <a:pt x="70" y="133"/>
                  </a:lnTo>
                  <a:lnTo>
                    <a:pt x="74" y="129"/>
                  </a:lnTo>
                  <a:lnTo>
                    <a:pt x="76" y="125"/>
                  </a:lnTo>
                  <a:lnTo>
                    <a:pt x="77" y="120"/>
                  </a:lnTo>
                  <a:lnTo>
                    <a:pt x="77" y="29"/>
                  </a:lnTo>
                  <a:lnTo>
                    <a:pt x="79" y="24"/>
                  </a:lnTo>
                  <a:lnTo>
                    <a:pt x="70" y="24"/>
                  </a:lnTo>
                  <a:lnTo>
                    <a:pt x="76" y="29"/>
                  </a:lnTo>
                  <a:lnTo>
                    <a:pt x="79" y="24"/>
                  </a:lnTo>
                  <a:lnTo>
                    <a:pt x="86" y="20"/>
                  </a:lnTo>
                  <a:lnTo>
                    <a:pt x="93" y="17"/>
                  </a:lnTo>
                  <a:lnTo>
                    <a:pt x="86" y="12"/>
                  </a:lnTo>
                  <a:lnTo>
                    <a:pt x="86" y="18"/>
                  </a:lnTo>
                  <a:lnTo>
                    <a:pt x="106" y="13"/>
                  </a:lnTo>
                  <a:lnTo>
                    <a:pt x="129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51" name="Text Box 189"/>
            <p:cNvSpPr txBox="1">
              <a:spLocks noChangeArrowheads="1"/>
            </p:cNvSpPr>
            <p:nvPr/>
          </p:nvSpPr>
          <p:spPr bwMode="auto">
            <a:xfrm>
              <a:off x="1200" y="3024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143552" name="Text Box 190"/>
            <p:cNvSpPr txBox="1">
              <a:spLocks noChangeArrowheads="1"/>
            </p:cNvSpPr>
            <p:nvPr/>
          </p:nvSpPr>
          <p:spPr bwMode="auto">
            <a:xfrm>
              <a:off x="1200" y="3360"/>
              <a:ext cx="116" cy="5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</a:rPr>
                <a:t>1 </a:t>
              </a:r>
              <a:r>
                <a:rPr kumimoji="1" lang="en-US" altLang="zh-CN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43553" name="Text Box 191"/>
            <p:cNvSpPr txBox="1">
              <a:spLocks noChangeArrowheads="1"/>
            </p:cNvSpPr>
            <p:nvPr/>
          </p:nvSpPr>
          <p:spPr bwMode="auto">
            <a:xfrm>
              <a:off x="1094" y="3528"/>
              <a:ext cx="23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>
                  <a:latin typeface="Times New Roman" pitchFamily="18" charset="0"/>
                </a:rPr>
                <a:t>CL</a:t>
              </a:r>
            </a:p>
          </p:txBody>
        </p:sp>
        <p:sp>
          <p:nvSpPr>
            <p:cNvPr id="143554" name="Text Box 192"/>
            <p:cNvSpPr txBox="1">
              <a:spLocks noChangeArrowheads="1"/>
            </p:cNvSpPr>
            <p:nvPr/>
          </p:nvSpPr>
          <p:spPr bwMode="auto">
            <a:xfrm>
              <a:off x="1056" y="3408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43555" name="Rectangle 193"/>
            <p:cNvSpPr>
              <a:spLocks noChangeArrowheads="1"/>
            </p:cNvSpPr>
            <p:nvPr/>
          </p:nvSpPr>
          <p:spPr bwMode="auto">
            <a:xfrm>
              <a:off x="5072" y="3914"/>
              <a:ext cx="26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zh-CN" altLang="en-US" sz="17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143556" name="Rectangle 194"/>
            <p:cNvSpPr>
              <a:spLocks noChangeArrowheads="1"/>
            </p:cNvSpPr>
            <p:nvPr/>
          </p:nvSpPr>
          <p:spPr bwMode="auto">
            <a:xfrm>
              <a:off x="5103" y="3978"/>
              <a:ext cx="10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43557" name="Rectangle 195"/>
            <p:cNvSpPr>
              <a:spLocks noChangeArrowheads="1"/>
            </p:cNvSpPr>
            <p:nvPr/>
          </p:nvSpPr>
          <p:spPr bwMode="auto">
            <a:xfrm>
              <a:off x="5084" y="3792"/>
              <a:ext cx="25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43558" name="Rectangle 196"/>
            <p:cNvSpPr>
              <a:spLocks noChangeArrowheads="1"/>
            </p:cNvSpPr>
            <p:nvPr/>
          </p:nvSpPr>
          <p:spPr bwMode="auto">
            <a:xfrm>
              <a:off x="5086" y="3794"/>
              <a:ext cx="13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CF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43559" name="Rectangle 197"/>
            <p:cNvSpPr>
              <a:spLocks noChangeArrowheads="1"/>
            </p:cNvSpPr>
            <p:nvPr/>
          </p:nvSpPr>
          <p:spPr bwMode="auto">
            <a:xfrm>
              <a:off x="5336" y="3794"/>
              <a:ext cx="26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zh-CN" altLang="en-US" sz="17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143560" name="Rectangle 198"/>
            <p:cNvSpPr>
              <a:spLocks noChangeArrowheads="1"/>
            </p:cNvSpPr>
            <p:nvPr/>
          </p:nvSpPr>
          <p:spPr bwMode="auto">
            <a:xfrm>
              <a:off x="3164" y="3798"/>
              <a:ext cx="1640" cy="145"/>
            </a:xfrm>
            <a:prstGeom prst="rect">
              <a:avLst/>
            </a:prstGeom>
            <a:solidFill>
              <a:srgbClr val="FFFFFF"/>
            </a:solidFill>
            <a:ln w="269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43561" name="Rectangle 199"/>
            <p:cNvSpPr>
              <a:spLocks noChangeArrowheads="1"/>
            </p:cNvSpPr>
            <p:nvPr/>
          </p:nvSpPr>
          <p:spPr bwMode="auto">
            <a:xfrm>
              <a:off x="3371" y="3798"/>
              <a:ext cx="18" cy="14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43562" name="Rectangle 200"/>
            <p:cNvSpPr>
              <a:spLocks noChangeArrowheads="1"/>
            </p:cNvSpPr>
            <p:nvPr/>
          </p:nvSpPr>
          <p:spPr bwMode="auto">
            <a:xfrm>
              <a:off x="4613" y="3798"/>
              <a:ext cx="18" cy="14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43563" name="Rectangle 201"/>
            <p:cNvSpPr>
              <a:spLocks noChangeArrowheads="1"/>
            </p:cNvSpPr>
            <p:nvPr/>
          </p:nvSpPr>
          <p:spPr bwMode="auto">
            <a:xfrm>
              <a:off x="3740" y="3863"/>
              <a:ext cx="56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43564" name="Freeform 202"/>
            <p:cNvSpPr>
              <a:spLocks/>
            </p:cNvSpPr>
            <p:nvPr/>
          </p:nvSpPr>
          <p:spPr bwMode="auto">
            <a:xfrm>
              <a:off x="4298" y="3836"/>
              <a:ext cx="94" cy="66"/>
            </a:xfrm>
            <a:custGeom>
              <a:avLst/>
              <a:gdLst>
                <a:gd name="T0" fmla="*/ 0 w 94"/>
                <a:gd name="T1" fmla="*/ 66 h 66"/>
                <a:gd name="T2" fmla="*/ 94 w 94"/>
                <a:gd name="T3" fmla="*/ 33 h 66"/>
                <a:gd name="T4" fmla="*/ 0 w 94"/>
                <a:gd name="T5" fmla="*/ 0 h 66"/>
                <a:gd name="T6" fmla="*/ 0 w 94"/>
                <a:gd name="T7" fmla="*/ 66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"/>
                <a:gd name="T13" fmla="*/ 0 h 66"/>
                <a:gd name="T14" fmla="*/ 94 w 94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" h="66">
                  <a:moveTo>
                    <a:pt x="0" y="66"/>
                  </a:moveTo>
                  <a:lnTo>
                    <a:pt x="94" y="33"/>
                  </a:lnTo>
                  <a:lnTo>
                    <a:pt x="0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65" name="Rectangle 203"/>
            <p:cNvSpPr>
              <a:spLocks noChangeArrowheads="1"/>
            </p:cNvSpPr>
            <p:nvPr/>
          </p:nvSpPr>
          <p:spPr bwMode="auto">
            <a:xfrm>
              <a:off x="4682" y="3863"/>
              <a:ext cx="27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43566" name="Freeform 204"/>
            <p:cNvSpPr>
              <a:spLocks/>
            </p:cNvSpPr>
            <p:nvPr/>
          </p:nvSpPr>
          <p:spPr bwMode="auto">
            <a:xfrm>
              <a:off x="4949" y="3836"/>
              <a:ext cx="94" cy="66"/>
            </a:xfrm>
            <a:custGeom>
              <a:avLst/>
              <a:gdLst>
                <a:gd name="T0" fmla="*/ 0 w 94"/>
                <a:gd name="T1" fmla="*/ 66 h 66"/>
                <a:gd name="T2" fmla="*/ 94 w 94"/>
                <a:gd name="T3" fmla="*/ 33 h 66"/>
                <a:gd name="T4" fmla="*/ 0 w 94"/>
                <a:gd name="T5" fmla="*/ 0 h 66"/>
                <a:gd name="T6" fmla="*/ 0 w 94"/>
                <a:gd name="T7" fmla="*/ 66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"/>
                <a:gd name="T13" fmla="*/ 0 h 66"/>
                <a:gd name="T14" fmla="*/ 94 w 94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" h="66">
                  <a:moveTo>
                    <a:pt x="0" y="66"/>
                  </a:moveTo>
                  <a:lnTo>
                    <a:pt x="94" y="33"/>
                  </a:lnTo>
                  <a:lnTo>
                    <a:pt x="0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67" name="Freeform 205"/>
            <p:cNvSpPr>
              <a:spLocks/>
            </p:cNvSpPr>
            <p:nvPr/>
          </p:nvSpPr>
          <p:spPr bwMode="auto">
            <a:xfrm>
              <a:off x="2984" y="3863"/>
              <a:ext cx="245" cy="13"/>
            </a:xfrm>
            <a:custGeom>
              <a:avLst/>
              <a:gdLst>
                <a:gd name="T0" fmla="*/ 0 w 245"/>
                <a:gd name="T1" fmla="*/ 1 h 13"/>
                <a:gd name="T2" fmla="*/ 0 w 245"/>
                <a:gd name="T3" fmla="*/ 13 h 13"/>
                <a:gd name="T4" fmla="*/ 245 w 245"/>
                <a:gd name="T5" fmla="*/ 12 h 13"/>
                <a:gd name="T6" fmla="*/ 245 w 245"/>
                <a:gd name="T7" fmla="*/ 0 h 13"/>
                <a:gd name="T8" fmla="*/ 0 w 245"/>
                <a:gd name="T9" fmla="*/ 1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3"/>
                <a:gd name="T17" fmla="*/ 245 w 245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3">
                  <a:moveTo>
                    <a:pt x="0" y="1"/>
                  </a:moveTo>
                  <a:lnTo>
                    <a:pt x="0" y="13"/>
                  </a:lnTo>
                  <a:lnTo>
                    <a:pt x="245" y="12"/>
                  </a:lnTo>
                  <a:lnTo>
                    <a:pt x="245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68" name="Freeform 206"/>
            <p:cNvSpPr>
              <a:spLocks/>
            </p:cNvSpPr>
            <p:nvPr/>
          </p:nvSpPr>
          <p:spPr bwMode="auto">
            <a:xfrm>
              <a:off x="3226" y="3836"/>
              <a:ext cx="94" cy="66"/>
            </a:xfrm>
            <a:custGeom>
              <a:avLst/>
              <a:gdLst>
                <a:gd name="T0" fmla="*/ 0 w 94"/>
                <a:gd name="T1" fmla="*/ 66 h 66"/>
                <a:gd name="T2" fmla="*/ 94 w 94"/>
                <a:gd name="T3" fmla="*/ 33 h 66"/>
                <a:gd name="T4" fmla="*/ 0 w 94"/>
                <a:gd name="T5" fmla="*/ 0 h 66"/>
                <a:gd name="T6" fmla="*/ 0 w 94"/>
                <a:gd name="T7" fmla="*/ 66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"/>
                <a:gd name="T13" fmla="*/ 0 h 66"/>
                <a:gd name="T14" fmla="*/ 94 w 94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" h="66">
                  <a:moveTo>
                    <a:pt x="0" y="66"/>
                  </a:moveTo>
                  <a:lnTo>
                    <a:pt x="94" y="33"/>
                  </a:lnTo>
                  <a:lnTo>
                    <a:pt x="0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69" name="Rectangle 207"/>
            <p:cNvSpPr>
              <a:spLocks noChangeArrowheads="1"/>
            </p:cNvSpPr>
            <p:nvPr/>
          </p:nvSpPr>
          <p:spPr bwMode="auto">
            <a:xfrm>
              <a:off x="2976" y="3870"/>
              <a:ext cx="17" cy="2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43570" name="Rectangle 208"/>
            <p:cNvSpPr>
              <a:spLocks noChangeArrowheads="1"/>
            </p:cNvSpPr>
            <p:nvPr/>
          </p:nvSpPr>
          <p:spPr bwMode="auto">
            <a:xfrm>
              <a:off x="2984" y="4068"/>
              <a:ext cx="248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43571" name="Rectangle 209"/>
            <p:cNvSpPr>
              <a:spLocks noChangeArrowheads="1"/>
            </p:cNvSpPr>
            <p:nvPr/>
          </p:nvSpPr>
          <p:spPr bwMode="auto">
            <a:xfrm>
              <a:off x="5461" y="3864"/>
              <a:ext cx="17" cy="20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43572" name="Rectangle 210"/>
            <p:cNvSpPr>
              <a:spLocks noChangeArrowheads="1"/>
            </p:cNvSpPr>
            <p:nvPr/>
          </p:nvSpPr>
          <p:spPr bwMode="auto">
            <a:xfrm>
              <a:off x="5367" y="3858"/>
              <a:ext cx="10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43573" name="Text Box 211"/>
            <p:cNvSpPr txBox="1">
              <a:spLocks noChangeArrowheads="1"/>
            </p:cNvSpPr>
            <p:nvPr/>
          </p:nvSpPr>
          <p:spPr bwMode="auto">
            <a:xfrm>
              <a:off x="192" y="3840"/>
              <a:ext cx="82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RCR  oprd, 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43574" name="Text Box 212"/>
            <p:cNvSpPr txBox="1">
              <a:spLocks noChangeArrowheads="1"/>
            </p:cNvSpPr>
            <p:nvPr/>
          </p:nvSpPr>
          <p:spPr bwMode="auto">
            <a:xfrm>
              <a:off x="1104" y="3792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43575" name="Text Box 213"/>
            <p:cNvSpPr txBox="1">
              <a:spLocks noChangeArrowheads="1"/>
            </p:cNvSpPr>
            <p:nvPr/>
          </p:nvSpPr>
          <p:spPr bwMode="auto">
            <a:xfrm>
              <a:off x="1008" y="3792"/>
              <a:ext cx="8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endParaRPr kumimoji="1" lang="zh-CN" altLang="en-US" b="1">
                <a:latin typeface="Times New Roman" pitchFamily="18" charset="0"/>
              </a:endParaRPr>
            </a:p>
          </p:txBody>
        </p:sp>
        <p:sp>
          <p:nvSpPr>
            <p:cNvPr id="143576" name="Text Box 214"/>
            <p:cNvSpPr txBox="1">
              <a:spLocks noChangeArrowheads="1"/>
            </p:cNvSpPr>
            <p:nvPr/>
          </p:nvSpPr>
          <p:spPr bwMode="auto">
            <a:xfrm>
              <a:off x="1046" y="3469"/>
              <a:ext cx="8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143577" name="Text Box 215"/>
            <p:cNvSpPr txBox="1">
              <a:spLocks noChangeArrowheads="1"/>
            </p:cNvSpPr>
            <p:nvPr/>
          </p:nvSpPr>
          <p:spPr bwMode="auto">
            <a:xfrm>
              <a:off x="960" y="3360"/>
              <a:ext cx="8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143578" name="Freeform 216"/>
            <p:cNvSpPr>
              <a:spLocks/>
            </p:cNvSpPr>
            <p:nvPr/>
          </p:nvSpPr>
          <p:spPr bwMode="auto">
            <a:xfrm>
              <a:off x="960" y="3408"/>
              <a:ext cx="130" cy="287"/>
            </a:xfrm>
            <a:custGeom>
              <a:avLst/>
              <a:gdLst>
                <a:gd name="T0" fmla="*/ 139 w 129"/>
                <a:gd name="T1" fmla="*/ 0 h 287"/>
                <a:gd name="T2" fmla="*/ 96 w 129"/>
                <a:gd name="T3" fmla="*/ 6 h 287"/>
                <a:gd name="T4" fmla="*/ 84 w 129"/>
                <a:gd name="T5" fmla="*/ 12 h 287"/>
                <a:gd name="T6" fmla="*/ 64 w 129"/>
                <a:gd name="T7" fmla="*/ 20 h 287"/>
                <a:gd name="T8" fmla="*/ 60 w 129"/>
                <a:gd name="T9" fmla="*/ 29 h 287"/>
                <a:gd name="T10" fmla="*/ 58 w 129"/>
                <a:gd name="T11" fmla="*/ 125 h 287"/>
                <a:gd name="T12" fmla="*/ 62 w 129"/>
                <a:gd name="T13" fmla="*/ 121 h 287"/>
                <a:gd name="T14" fmla="*/ 53 w 129"/>
                <a:gd name="T15" fmla="*/ 128 h 287"/>
                <a:gd name="T16" fmla="*/ 52 w 129"/>
                <a:gd name="T17" fmla="*/ 137 h 287"/>
                <a:gd name="T18" fmla="*/ 33 w 129"/>
                <a:gd name="T19" fmla="*/ 135 h 287"/>
                <a:gd name="T20" fmla="*/ 9 w 129"/>
                <a:gd name="T21" fmla="*/ 137 h 287"/>
                <a:gd name="T22" fmla="*/ 0 w 129"/>
                <a:gd name="T23" fmla="*/ 143 h 287"/>
                <a:gd name="T24" fmla="*/ 9 w 129"/>
                <a:gd name="T25" fmla="*/ 149 h 287"/>
                <a:gd name="T26" fmla="*/ 52 w 129"/>
                <a:gd name="T27" fmla="*/ 156 h 287"/>
                <a:gd name="T28" fmla="*/ 46 w 129"/>
                <a:gd name="T29" fmla="*/ 153 h 287"/>
                <a:gd name="T30" fmla="*/ 58 w 129"/>
                <a:gd name="T31" fmla="*/ 162 h 287"/>
                <a:gd name="T32" fmla="*/ 77 w 129"/>
                <a:gd name="T33" fmla="*/ 162 h 287"/>
                <a:gd name="T34" fmla="*/ 60 w 129"/>
                <a:gd name="T35" fmla="*/ 167 h 287"/>
                <a:gd name="T36" fmla="*/ 62 w 129"/>
                <a:gd name="T37" fmla="*/ 263 h 287"/>
                <a:gd name="T38" fmla="*/ 77 w 129"/>
                <a:gd name="T39" fmla="*/ 271 h 287"/>
                <a:gd name="T40" fmla="*/ 91 w 129"/>
                <a:gd name="T41" fmla="*/ 278 h 287"/>
                <a:gd name="T42" fmla="*/ 116 w 129"/>
                <a:gd name="T43" fmla="*/ 285 h 287"/>
                <a:gd name="T44" fmla="*/ 139 w 129"/>
                <a:gd name="T45" fmla="*/ 275 h 287"/>
                <a:gd name="T46" fmla="*/ 96 w 129"/>
                <a:gd name="T47" fmla="*/ 269 h 287"/>
                <a:gd name="T48" fmla="*/ 103 w 129"/>
                <a:gd name="T49" fmla="*/ 270 h 287"/>
                <a:gd name="T50" fmla="*/ 89 w 129"/>
                <a:gd name="T51" fmla="*/ 263 h 287"/>
                <a:gd name="T52" fmla="*/ 80 w 129"/>
                <a:gd name="T53" fmla="*/ 263 h 287"/>
                <a:gd name="T54" fmla="*/ 87 w 129"/>
                <a:gd name="T55" fmla="*/ 258 h 287"/>
                <a:gd name="T56" fmla="*/ 86 w 129"/>
                <a:gd name="T57" fmla="*/ 162 h 287"/>
                <a:gd name="T58" fmla="*/ 80 w 129"/>
                <a:gd name="T59" fmla="*/ 153 h 287"/>
                <a:gd name="T60" fmla="*/ 58 w 129"/>
                <a:gd name="T61" fmla="*/ 145 h 287"/>
                <a:gd name="T62" fmla="*/ 33 w 129"/>
                <a:gd name="T63" fmla="*/ 139 h 287"/>
                <a:gd name="T64" fmla="*/ 9 w 129"/>
                <a:gd name="T65" fmla="*/ 149 h 287"/>
                <a:gd name="T66" fmla="*/ 17 w 129"/>
                <a:gd name="T67" fmla="*/ 143 h 287"/>
                <a:gd name="T68" fmla="*/ 9 w 129"/>
                <a:gd name="T69" fmla="*/ 143 h 287"/>
                <a:gd name="T70" fmla="*/ 33 w 129"/>
                <a:gd name="T71" fmla="*/ 147 h 287"/>
                <a:gd name="T72" fmla="*/ 58 w 129"/>
                <a:gd name="T73" fmla="*/ 140 h 287"/>
                <a:gd name="T74" fmla="*/ 80 w 129"/>
                <a:gd name="T75" fmla="*/ 133 h 287"/>
                <a:gd name="T76" fmla="*/ 86 w 129"/>
                <a:gd name="T77" fmla="*/ 125 h 287"/>
                <a:gd name="T78" fmla="*/ 87 w 129"/>
                <a:gd name="T79" fmla="*/ 120 h 287"/>
                <a:gd name="T80" fmla="*/ 89 w 129"/>
                <a:gd name="T81" fmla="*/ 24 h 287"/>
                <a:gd name="T82" fmla="*/ 86 w 129"/>
                <a:gd name="T83" fmla="*/ 29 h 287"/>
                <a:gd name="T84" fmla="*/ 96 w 129"/>
                <a:gd name="T85" fmla="*/ 20 h 287"/>
                <a:gd name="T86" fmla="*/ 96 w 129"/>
                <a:gd name="T87" fmla="*/ 12 h 287"/>
                <a:gd name="T88" fmla="*/ 116 w 129"/>
                <a:gd name="T89" fmla="*/ 13 h 28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9"/>
                <a:gd name="T136" fmla="*/ 0 h 287"/>
                <a:gd name="T137" fmla="*/ 129 w 129"/>
                <a:gd name="T138" fmla="*/ 287 h 28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9" h="287">
                  <a:moveTo>
                    <a:pt x="129" y="12"/>
                  </a:moveTo>
                  <a:lnTo>
                    <a:pt x="129" y="0"/>
                  </a:lnTo>
                  <a:lnTo>
                    <a:pt x="106" y="1"/>
                  </a:lnTo>
                  <a:lnTo>
                    <a:pt x="86" y="6"/>
                  </a:lnTo>
                  <a:lnTo>
                    <a:pt x="81" y="8"/>
                  </a:lnTo>
                  <a:lnTo>
                    <a:pt x="74" y="12"/>
                  </a:lnTo>
                  <a:lnTo>
                    <a:pt x="67" y="15"/>
                  </a:lnTo>
                  <a:lnTo>
                    <a:pt x="64" y="20"/>
                  </a:lnTo>
                  <a:lnTo>
                    <a:pt x="62" y="24"/>
                  </a:lnTo>
                  <a:lnTo>
                    <a:pt x="60" y="29"/>
                  </a:lnTo>
                  <a:lnTo>
                    <a:pt x="60" y="120"/>
                  </a:lnTo>
                  <a:lnTo>
                    <a:pt x="58" y="125"/>
                  </a:lnTo>
                  <a:lnTo>
                    <a:pt x="67" y="125"/>
                  </a:lnTo>
                  <a:lnTo>
                    <a:pt x="62" y="121"/>
                  </a:lnTo>
                  <a:lnTo>
                    <a:pt x="58" y="125"/>
                  </a:lnTo>
                  <a:lnTo>
                    <a:pt x="53" y="128"/>
                  </a:lnTo>
                  <a:lnTo>
                    <a:pt x="46" y="132"/>
                  </a:lnTo>
                  <a:lnTo>
                    <a:pt x="52" y="137"/>
                  </a:lnTo>
                  <a:lnTo>
                    <a:pt x="52" y="131"/>
                  </a:lnTo>
                  <a:lnTo>
                    <a:pt x="33" y="135"/>
                  </a:lnTo>
                  <a:lnTo>
                    <a:pt x="9" y="137"/>
                  </a:lnTo>
                  <a:lnTo>
                    <a:pt x="4" y="139"/>
                  </a:lnTo>
                  <a:lnTo>
                    <a:pt x="0" y="143"/>
                  </a:lnTo>
                  <a:lnTo>
                    <a:pt x="4" y="146"/>
                  </a:lnTo>
                  <a:lnTo>
                    <a:pt x="9" y="149"/>
                  </a:lnTo>
                  <a:lnTo>
                    <a:pt x="33" y="151"/>
                  </a:lnTo>
                  <a:lnTo>
                    <a:pt x="52" y="156"/>
                  </a:lnTo>
                  <a:lnTo>
                    <a:pt x="52" y="150"/>
                  </a:lnTo>
                  <a:lnTo>
                    <a:pt x="46" y="153"/>
                  </a:lnTo>
                  <a:lnTo>
                    <a:pt x="53" y="157"/>
                  </a:lnTo>
                  <a:lnTo>
                    <a:pt x="58" y="162"/>
                  </a:lnTo>
                  <a:lnTo>
                    <a:pt x="62" y="167"/>
                  </a:lnTo>
                  <a:lnTo>
                    <a:pt x="67" y="162"/>
                  </a:lnTo>
                  <a:lnTo>
                    <a:pt x="58" y="162"/>
                  </a:lnTo>
                  <a:lnTo>
                    <a:pt x="60" y="167"/>
                  </a:lnTo>
                  <a:lnTo>
                    <a:pt x="60" y="258"/>
                  </a:lnTo>
                  <a:lnTo>
                    <a:pt x="62" y="263"/>
                  </a:lnTo>
                  <a:lnTo>
                    <a:pt x="64" y="267"/>
                  </a:lnTo>
                  <a:lnTo>
                    <a:pt x="67" y="271"/>
                  </a:lnTo>
                  <a:lnTo>
                    <a:pt x="74" y="275"/>
                  </a:lnTo>
                  <a:lnTo>
                    <a:pt x="81" y="278"/>
                  </a:lnTo>
                  <a:lnTo>
                    <a:pt x="86" y="281"/>
                  </a:lnTo>
                  <a:lnTo>
                    <a:pt x="106" y="285"/>
                  </a:lnTo>
                  <a:lnTo>
                    <a:pt x="129" y="287"/>
                  </a:lnTo>
                  <a:lnTo>
                    <a:pt x="129" y="275"/>
                  </a:lnTo>
                  <a:lnTo>
                    <a:pt x="106" y="273"/>
                  </a:lnTo>
                  <a:lnTo>
                    <a:pt x="86" y="269"/>
                  </a:lnTo>
                  <a:lnTo>
                    <a:pt x="86" y="275"/>
                  </a:lnTo>
                  <a:lnTo>
                    <a:pt x="93" y="270"/>
                  </a:lnTo>
                  <a:lnTo>
                    <a:pt x="86" y="266"/>
                  </a:lnTo>
                  <a:lnTo>
                    <a:pt x="79" y="263"/>
                  </a:lnTo>
                  <a:lnTo>
                    <a:pt x="76" y="259"/>
                  </a:lnTo>
                  <a:lnTo>
                    <a:pt x="70" y="263"/>
                  </a:lnTo>
                  <a:lnTo>
                    <a:pt x="79" y="263"/>
                  </a:lnTo>
                  <a:lnTo>
                    <a:pt x="77" y="258"/>
                  </a:lnTo>
                  <a:lnTo>
                    <a:pt x="77" y="167"/>
                  </a:lnTo>
                  <a:lnTo>
                    <a:pt x="76" y="162"/>
                  </a:lnTo>
                  <a:lnTo>
                    <a:pt x="74" y="158"/>
                  </a:lnTo>
                  <a:lnTo>
                    <a:pt x="70" y="153"/>
                  </a:lnTo>
                  <a:lnTo>
                    <a:pt x="65" y="149"/>
                  </a:lnTo>
                  <a:lnTo>
                    <a:pt x="58" y="145"/>
                  </a:lnTo>
                  <a:lnTo>
                    <a:pt x="52" y="144"/>
                  </a:lnTo>
                  <a:lnTo>
                    <a:pt x="33" y="139"/>
                  </a:lnTo>
                  <a:lnTo>
                    <a:pt x="9" y="137"/>
                  </a:lnTo>
                  <a:lnTo>
                    <a:pt x="9" y="149"/>
                  </a:lnTo>
                  <a:lnTo>
                    <a:pt x="16" y="146"/>
                  </a:lnTo>
                  <a:lnTo>
                    <a:pt x="17" y="143"/>
                  </a:lnTo>
                  <a:lnTo>
                    <a:pt x="16" y="139"/>
                  </a:lnTo>
                  <a:lnTo>
                    <a:pt x="9" y="143"/>
                  </a:lnTo>
                  <a:lnTo>
                    <a:pt x="9" y="149"/>
                  </a:lnTo>
                  <a:lnTo>
                    <a:pt x="33" y="147"/>
                  </a:lnTo>
                  <a:lnTo>
                    <a:pt x="52" y="143"/>
                  </a:lnTo>
                  <a:lnTo>
                    <a:pt x="58" y="140"/>
                  </a:lnTo>
                  <a:lnTo>
                    <a:pt x="65" y="137"/>
                  </a:lnTo>
                  <a:lnTo>
                    <a:pt x="70" y="133"/>
                  </a:lnTo>
                  <a:lnTo>
                    <a:pt x="74" y="129"/>
                  </a:lnTo>
                  <a:lnTo>
                    <a:pt x="76" y="125"/>
                  </a:lnTo>
                  <a:lnTo>
                    <a:pt x="77" y="120"/>
                  </a:lnTo>
                  <a:lnTo>
                    <a:pt x="77" y="29"/>
                  </a:lnTo>
                  <a:lnTo>
                    <a:pt x="79" y="24"/>
                  </a:lnTo>
                  <a:lnTo>
                    <a:pt x="70" y="24"/>
                  </a:lnTo>
                  <a:lnTo>
                    <a:pt x="76" y="29"/>
                  </a:lnTo>
                  <a:lnTo>
                    <a:pt x="79" y="24"/>
                  </a:lnTo>
                  <a:lnTo>
                    <a:pt x="86" y="20"/>
                  </a:lnTo>
                  <a:lnTo>
                    <a:pt x="93" y="17"/>
                  </a:lnTo>
                  <a:lnTo>
                    <a:pt x="86" y="12"/>
                  </a:lnTo>
                  <a:lnTo>
                    <a:pt x="86" y="18"/>
                  </a:lnTo>
                  <a:lnTo>
                    <a:pt x="106" y="13"/>
                  </a:lnTo>
                  <a:lnTo>
                    <a:pt x="129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79" name="Text Box 217"/>
            <p:cNvSpPr txBox="1">
              <a:spLocks noChangeArrowheads="1"/>
            </p:cNvSpPr>
            <p:nvPr/>
          </p:nvSpPr>
          <p:spPr bwMode="auto">
            <a:xfrm>
              <a:off x="1094" y="3336"/>
              <a:ext cx="14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43580" name="Text Box 218"/>
            <p:cNvSpPr txBox="1">
              <a:spLocks noChangeArrowheads="1"/>
            </p:cNvSpPr>
            <p:nvPr/>
          </p:nvSpPr>
          <p:spPr bwMode="auto">
            <a:xfrm>
              <a:off x="1094" y="3960"/>
              <a:ext cx="23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>
                  <a:latin typeface="Times New Roman" pitchFamily="18" charset="0"/>
                </a:rPr>
                <a:t>CL</a:t>
              </a:r>
            </a:p>
          </p:txBody>
        </p:sp>
        <p:sp>
          <p:nvSpPr>
            <p:cNvPr id="143581" name="Text Box 219"/>
            <p:cNvSpPr txBox="1">
              <a:spLocks noChangeArrowheads="1"/>
            </p:cNvSpPr>
            <p:nvPr/>
          </p:nvSpPr>
          <p:spPr bwMode="auto">
            <a:xfrm>
              <a:off x="1094" y="3720"/>
              <a:ext cx="14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431324" name="Text Box 220"/>
          <p:cNvSpPr txBox="1">
            <a:spLocks noChangeArrowheads="1"/>
          </p:cNvSpPr>
          <p:nvPr/>
        </p:nvSpPr>
        <p:spPr bwMode="auto">
          <a:xfrm>
            <a:off x="431801" y="0"/>
            <a:ext cx="11128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小结：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A44361-531D-48C0-8879-12BC47C5BAED}" type="slidenum">
              <a:rPr lang="zh-CN" altLang="en-US"/>
              <a:pPr/>
              <a:t>81</a:t>
            </a:fld>
            <a:endParaRPr lang="en-US" altLang="zh-CN"/>
          </a:p>
        </p:txBody>
      </p:sp>
      <p:sp>
        <p:nvSpPr>
          <p:cNvPr id="144387" name="Text Box 2"/>
          <p:cNvSpPr txBox="1">
            <a:spLocks noChangeArrowheads="1"/>
          </p:cNvSpPr>
          <p:nvPr/>
        </p:nvSpPr>
        <p:spPr bwMode="auto">
          <a:xfrm>
            <a:off x="812800" y="304801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kumimoji="1" lang="zh-CN" altLang="en-US" b="1">
              <a:latin typeface="Times New Roman" pitchFamily="18" charset="0"/>
            </a:endParaRPr>
          </a:p>
        </p:txBody>
      </p:sp>
      <p:sp>
        <p:nvSpPr>
          <p:cNvPr id="432131" name="Text Box 3"/>
          <p:cNvSpPr txBox="1">
            <a:spLocks noChangeArrowheads="1"/>
          </p:cNvSpPr>
          <p:nvPr/>
        </p:nvSpPr>
        <p:spPr bwMode="auto">
          <a:xfrm>
            <a:off x="711200" y="325438"/>
            <a:ext cx="11074400" cy="612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循环移位指令</a:t>
            </a:r>
            <a:r>
              <a:rPr kumimoji="1" lang="zh-CN" altLang="en-US" sz="2800" b="1" dirty="0">
                <a:latin typeface="Times New Roman" pitchFamily="18" charset="0"/>
              </a:rPr>
              <a:t>（</a:t>
            </a:r>
            <a:r>
              <a:rPr kumimoji="1" lang="en-US" altLang="zh-CN" sz="2800" b="1" dirty="0">
                <a:latin typeface="Times New Roman" pitchFamily="18" charset="0"/>
              </a:rPr>
              <a:t>Rotate)</a:t>
            </a: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与移位指令</a:t>
            </a:r>
            <a:r>
              <a:rPr kumimoji="1" lang="en-US" altLang="zh-CN" sz="2800" b="1" dirty="0">
                <a:latin typeface="Times New Roman" pitchFamily="18" charset="0"/>
              </a:rPr>
              <a:t>(Shift)</a:t>
            </a: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不同点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：</a:t>
            </a:r>
          </a:p>
          <a:p>
            <a:pPr eaLnBrk="1" hangingPunct="1">
              <a:defRPr/>
            </a:pPr>
            <a:endParaRPr kumimoji="1" lang="zh-CN" altLang="en-US" sz="2800" b="1" dirty="0">
              <a:latin typeface="Times New Roman" pitchFamily="18" charset="0"/>
            </a:endParaRPr>
          </a:p>
          <a:p>
            <a:pPr eaLnBrk="1" hangingPunct="1">
              <a:buFontTx/>
              <a:buChar char="•"/>
              <a:defRPr/>
            </a:pPr>
            <a:r>
              <a:rPr kumimoji="1" lang="zh-CN" altLang="en-US" sz="2400" b="1" dirty="0">
                <a:latin typeface="Times New Roman" pitchFamily="18" charset="0"/>
              </a:rPr>
              <a:t>      循环移位指令移位后，操作数中原来各数位的信息不会丢失，只是移动了位置，必要时可以恢复。</a:t>
            </a:r>
          </a:p>
          <a:p>
            <a:pPr eaLnBrk="1" hangingPunct="1">
              <a:defRPr/>
            </a:pPr>
            <a:endParaRPr kumimoji="1" lang="zh-CN" altLang="en-US" sz="2400" b="1" dirty="0">
              <a:latin typeface="Times New Roman" pitchFamily="18" charset="0"/>
            </a:endParaRPr>
          </a:p>
          <a:p>
            <a:pPr eaLnBrk="1" hangingPunct="1">
              <a:buFontTx/>
              <a:buChar char="•"/>
              <a:defRPr/>
            </a:pPr>
            <a:r>
              <a:rPr kumimoji="1" lang="zh-CN" altLang="en-US" sz="2400" b="1" dirty="0">
                <a:latin typeface="Times New Roman" pitchFamily="18" charset="0"/>
              </a:rPr>
              <a:t>    循环移位指令可以对操作数进行测试。</a:t>
            </a:r>
          </a:p>
          <a:p>
            <a:pPr eaLnBrk="1" hangingPunct="1">
              <a:defRPr/>
            </a:pPr>
            <a:endParaRPr kumimoji="1" lang="zh-CN" altLang="en-US" sz="2400" b="1" dirty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kumimoji="1" lang="zh-CN" altLang="en-US" sz="2400" b="1" dirty="0">
                <a:latin typeface="Times New Roman" pitchFamily="18" charset="0"/>
              </a:rPr>
              <a:t>例：测试</a:t>
            </a:r>
            <a:r>
              <a:rPr kumimoji="1" lang="en-US" altLang="zh-CN" sz="2400" b="1" dirty="0">
                <a:latin typeface="Times New Roman" pitchFamily="18" charset="0"/>
              </a:rPr>
              <a:t>(AL)</a:t>
            </a:r>
            <a:r>
              <a:rPr kumimoji="1" lang="en-US" altLang="zh-CN" sz="2400" b="1" baseline="-25000" dirty="0">
                <a:latin typeface="Times New Roman" pitchFamily="18" charset="0"/>
              </a:rPr>
              <a:t>5</a:t>
            </a:r>
            <a:r>
              <a:rPr kumimoji="1" lang="en-US" altLang="zh-CN" sz="2400" b="1" dirty="0">
                <a:latin typeface="Times New Roman" pitchFamily="18" charset="0"/>
              </a:rPr>
              <a:t> =? 0</a:t>
            </a:r>
          </a:p>
          <a:p>
            <a:pPr eaLnBrk="1" hangingPunct="1">
              <a:defRPr/>
            </a:pPr>
            <a:endParaRPr kumimoji="1" lang="en-US" altLang="zh-CN" sz="2400" b="1" dirty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kumimoji="1" lang="en-US" altLang="zh-CN" sz="2400" b="1" dirty="0">
                <a:latin typeface="Times New Roman" pitchFamily="18" charset="0"/>
              </a:rPr>
              <a:t>	MOV   CL ,  3</a:t>
            </a:r>
          </a:p>
          <a:p>
            <a:pPr eaLnBrk="1" hangingPunct="1">
              <a:defRPr/>
            </a:pPr>
            <a:r>
              <a:rPr kumimoji="1" lang="en-US" altLang="zh-CN" sz="2400" b="1" dirty="0">
                <a:latin typeface="Times New Roman" pitchFamily="18" charset="0"/>
              </a:rPr>
              <a:t>	</a:t>
            </a: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ROL    AL , CL</a:t>
            </a:r>
          </a:p>
          <a:p>
            <a:pPr eaLnBrk="1" hangingPunct="1">
              <a:defRPr/>
            </a:pPr>
            <a:r>
              <a:rPr kumimoji="1" lang="en-US" altLang="zh-CN" sz="2400" b="1" dirty="0">
                <a:latin typeface="Times New Roman" pitchFamily="18" charset="0"/>
              </a:rPr>
              <a:t>	JNC     ZERO</a:t>
            </a:r>
          </a:p>
          <a:p>
            <a:pPr eaLnBrk="1" hangingPunct="1">
              <a:defRPr/>
            </a:pPr>
            <a:r>
              <a:rPr kumimoji="1" lang="en-US" altLang="zh-CN" sz="2400" b="1" dirty="0">
                <a:latin typeface="Times New Roman" pitchFamily="18" charset="0"/>
              </a:rPr>
              <a:t>		…</a:t>
            </a:r>
          </a:p>
          <a:p>
            <a:pPr eaLnBrk="1" hangingPunct="1">
              <a:defRPr/>
            </a:pPr>
            <a:r>
              <a:rPr kumimoji="1" lang="en-US" altLang="zh-CN" sz="2400" b="1" dirty="0">
                <a:latin typeface="Times New Roman" pitchFamily="18" charset="0"/>
              </a:rPr>
              <a:t>ZERO:	…</a:t>
            </a:r>
          </a:p>
          <a:p>
            <a:pPr eaLnBrk="1" hangingPunct="1">
              <a:defRPr/>
            </a:pPr>
            <a:r>
              <a:rPr kumimoji="1" lang="en-US" altLang="zh-CN" sz="2400" b="1" dirty="0">
                <a:latin typeface="Times New Roman" pitchFamily="18" charset="0"/>
              </a:rPr>
              <a:t>		…</a:t>
            </a:r>
          </a:p>
          <a:p>
            <a:pPr eaLnBrk="1" hangingPunct="1">
              <a:buFontTx/>
              <a:buChar char="•"/>
              <a:defRPr/>
            </a:pPr>
            <a:endParaRPr kumimoji="1" lang="zh-CN" altLang="en-US" sz="2400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1A0025-E276-4F7E-9C54-7791D284BD4C}" type="slidenum">
              <a:rPr lang="zh-CN" altLang="en-US"/>
              <a:pPr/>
              <a:t>82</a:t>
            </a:fld>
            <a:endParaRPr lang="en-US" altLang="zh-CN"/>
          </a:p>
        </p:txBody>
      </p:sp>
      <p:sp>
        <p:nvSpPr>
          <p:cNvPr id="433154" name="Text Box 2"/>
          <p:cNvSpPr txBox="1">
            <a:spLocks noChangeArrowheads="1"/>
          </p:cNvSpPr>
          <p:nvPr/>
        </p:nvSpPr>
        <p:spPr bwMode="auto">
          <a:xfrm>
            <a:off x="711200" y="457200"/>
            <a:ext cx="107696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Tx/>
              <a:buChar char="•"/>
              <a:defRPr/>
            </a:pPr>
            <a:r>
              <a:rPr kumimoji="1" lang="zh-CN" altLang="en-US" sz="2400" b="1">
                <a:latin typeface="Times New Roman" pitchFamily="18" charset="0"/>
              </a:rPr>
              <a:t>  </a:t>
            </a:r>
            <a:r>
              <a:rPr kumimoji="1" lang="zh-CN" altLang="en-US" sz="24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利用带进位循环移位指令将两个寄存器或存储器单元</a:t>
            </a:r>
          </a:p>
          <a:p>
            <a:pPr eaLnBrk="1" hangingPunct="1">
              <a:defRPr/>
            </a:pPr>
            <a:r>
              <a:rPr kumimoji="1" lang="zh-CN" altLang="en-US" sz="24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组合起来一起移位</a:t>
            </a:r>
            <a:r>
              <a:rPr kumimoji="1" lang="zh-CN" altLang="en-US" sz="2400" b="1">
                <a:latin typeface="Times New Roman" pitchFamily="18" charset="0"/>
              </a:rPr>
              <a:t>。</a:t>
            </a:r>
          </a:p>
          <a:p>
            <a:pPr eaLnBrk="1" hangingPunct="1">
              <a:defRPr/>
            </a:pPr>
            <a:endParaRPr kumimoji="1" lang="zh-CN" altLang="en-US" sz="2400" b="1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kumimoji="1" lang="zh-CN" altLang="en-US" sz="2400" b="1">
                <a:latin typeface="Times New Roman" pitchFamily="18" charset="0"/>
              </a:rPr>
              <a:t>例：  将</a:t>
            </a:r>
            <a:r>
              <a:rPr kumimoji="1" lang="en-US" altLang="zh-CN" sz="2400" b="1">
                <a:latin typeface="Times New Roman" pitchFamily="18" charset="0"/>
              </a:rPr>
              <a:t>DX</a:t>
            </a:r>
            <a:r>
              <a:rPr kumimoji="1" lang="zh-CN" altLang="en-US" sz="2400" b="1">
                <a:latin typeface="Times New Roman" pitchFamily="18" charset="0"/>
              </a:rPr>
              <a:t>、</a:t>
            </a:r>
            <a:r>
              <a:rPr kumimoji="1" lang="en-US" altLang="zh-CN" sz="2400" b="1">
                <a:latin typeface="Times New Roman" pitchFamily="18" charset="0"/>
              </a:rPr>
              <a:t>AX</a:t>
            </a:r>
            <a:r>
              <a:rPr kumimoji="1" lang="zh-CN" altLang="en-US" sz="2400" b="1">
                <a:latin typeface="Times New Roman" pitchFamily="18" charset="0"/>
              </a:rPr>
              <a:t>组合起来构成</a:t>
            </a:r>
            <a:r>
              <a:rPr kumimoji="1" lang="en-US" altLang="zh-CN" sz="2400" b="1">
                <a:latin typeface="Times New Roman" pitchFamily="18" charset="0"/>
              </a:rPr>
              <a:t>32</a:t>
            </a:r>
            <a:r>
              <a:rPr kumimoji="1" lang="zh-CN" altLang="en-US" sz="2400" b="1">
                <a:latin typeface="Times New Roman" pitchFamily="18" charset="0"/>
              </a:rPr>
              <a:t>位寄存器向左移一位。</a:t>
            </a:r>
          </a:p>
          <a:p>
            <a:pPr eaLnBrk="1" hangingPunct="1">
              <a:defRPr/>
            </a:pPr>
            <a:r>
              <a:rPr kumimoji="1" lang="zh-CN" altLang="en-US" sz="2400" b="1">
                <a:latin typeface="Times New Roman" pitchFamily="18" charset="0"/>
              </a:rPr>
              <a:t>	如下图所示：</a:t>
            </a:r>
          </a:p>
        </p:txBody>
      </p:sp>
      <p:graphicFrame>
        <p:nvGraphicFramePr>
          <p:cNvPr id="145412" name="Object 3"/>
          <p:cNvGraphicFramePr>
            <a:graphicFrameLocks noChangeAspect="1"/>
          </p:cNvGraphicFramePr>
          <p:nvPr/>
        </p:nvGraphicFramePr>
        <p:xfrm>
          <a:off x="2438400" y="2438401"/>
          <a:ext cx="7721600" cy="1947863"/>
        </p:xfrm>
        <a:graphic>
          <a:graphicData uri="http://schemas.openxmlformats.org/presentationml/2006/ole">
            <p:oleObj spid="_x0000_s17410" name="VISIO" r:id="rId3" imgW="3693160" imgH="1242060" progId="">
              <p:embed/>
            </p:oleObj>
          </a:graphicData>
        </a:graphic>
      </p:graphicFrame>
      <p:sp>
        <p:nvSpPr>
          <p:cNvPr id="145413" name="Text Box 4"/>
          <p:cNvSpPr txBox="1">
            <a:spLocks noChangeArrowheads="1"/>
          </p:cNvSpPr>
          <p:nvPr/>
        </p:nvSpPr>
        <p:spPr bwMode="auto">
          <a:xfrm>
            <a:off x="1422400" y="5181601"/>
            <a:ext cx="6096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400" b="1">
                <a:latin typeface="Times New Roman" pitchFamily="18" charset="0"/>
              </a:rPr>
              <a:t>程序：  </a:t>
            </a:r>
            <a:r>
              <a:rPr kumimoji="1" lang="en-US" altLang="zh-CN" sz="2400" b="1">
                <a:latin typeface="Times New Roman" pitchFamily="18" charset="0"/>
              </a:rPr>
              <a:t>SHL        AX ,  1</a:t>
            </a:r>
          </a:p>
          <a:p>
            <a:pPr eaLnBrk="1" hangingPunct="1"/>
            <a:r>
              <a:rPr kumimoji="1" lang="en-US" altLang="zh-CN" sz="2400" b="1">
                <a:latin typeface="Times New Roman" pitchFamily="18" charset="0"/>
              </a:rPr>
              <a:t>	  RCL       DX ,  1</a:t>
            </a:r>
          </a:p>
        </p:txBody>
      </p:sp>
      <p:sp>
        <p:nvSpPr>
          <p:cNvPr id="145414" name="Text Box 5"/>
          <p:cNvSpPr txBox="1">
            <a:spLocks noChangeArrowheads="1"/>
          </p:cNvSpPr>
          <p:nvPr/>
        </p:nvSpPr>
        <p:spPr bwMode="auto">
          <a:xfrm>
            <a:off x="4470400" y="4267200"/>
            <a:ext cx="327685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400" b="1">
                <a:latin typeface="Times New Roman" pitchFamily="18" charset="0"/>
              </a:rPr>
              <a:t>32</a:t>
            </a:r>
            <a:r>
              <a:rPr kumimoji="1" lang="zh-CN" altLang="en-US" sz="2400" b="1">
                <a:latin typeface="Times New Roman" pitchFamily="18" charset="0"/>
              </a:rPr>
              <a:t>位寄存器向左移一位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895114E-206D-432E-B847-4EABD4F28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周</a:t>
            </a:r>
            <a:r>
              <a:rPr lang="zh-CN" altLang="en-US" dirty="0"/>
              <a:t>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89C53BB-B547-4561-8AAB-8439CEE18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982" y="1726214"/>
            <a:ext cx="9523109" cy="3880773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 smtClean="0"/>
              <a:t>、自学</a:t>
            </a:r>
            <a:r>
              <a:rPr lang="en-US" altLang="zh-CN" sz="2800" dirty="0"/>
              <a:t>MOOC</a:t>
            </a:r>
            <a:r>
              <a:rPr lang="zh-CN" altLang="en-US" sz="2800" dirty="0"/>
              <a:t>平台第</a:t>
            </a:r>
            <a:r>
              <a:rPr lang="en-US" altLang="zh-CN" sz="2800" dirty="0"/>
              <a:t>2</a:t>
            </a:r>
            <a:r>
              <a:rPr lang="zh-CN" altLang="en-US" sz="2800" dirty="0"/>
              <a:t>章指令系统</a:t>
            </a:r>
            <a:r>
              <a:rPr lang="zh-CN" altLang="en-US" sz="2800" dirty="0" smtClean="0"/>
              <a:t>的</a:t>
            </a:r>
            <a:r>
              <a:rPr lang="zh-CN" altLang="en-US" sz="2800" dirty="0" smtClean="0">
                <a:solidFill>
                  <a:srgbClr val="92D050"/>
                </a:solidFill>
              </a:rPr>
              <a:t>第</a:t>
            </a:r>
            <a:r>
              <a:rPr lang="en-US" altLang="zh-CN" sz="2800" dirty="0" smtClean="0">
                <a:solidFill>
                  <a:srgbClr val="92D050"/>
                </a:solidFill>
              </a:rPr>
              <a:t>4</a:t>
            </a:r>
            <a:r>
              <a:rPr lang="zh-CN" altLang="en-US" sz="2800" dirty="0" smtClean="0">
                <a:solidFill>
                  <a:srgbClr val="92D050"/>
                </a:solidFill>
              </a:rPr>
              <a:t>节</a:t>
            </a:r>
            <a:r>
              <a:rPr lang="zh-CN" altLang="zh-CN" sz="2800" dirty="0" smtClean="0">
                <a:solidFill>
                  <a:srgbClr val="92D050"/>
                </a:solidFill>
              </a:rPr>
              <a:t>位处理指令 </a:t>
            </a:r>
          </a:p>
          <a:p>
            <a:pPr>
              <a:buNone/>
            </a:pPr>
            <a:r>
              <a:rPr lang="zh-CN" altLang="en-US" sz="2800" dirty="0" smtClean="0">
                <a:solidFill>
                  <a:srgbClr val="92D050"/>
                </a:solidFill>
              </a:rPr>
              <a:t>  视频</a:t>
            </a:r>
            <a:r>
              <a:rPr lang="en-US" altLang="zh-CN" sz="2800" dirty="0" smtClean="0">
                <a:solidFill>
                  <a:srgbClr val="92D050"/>
                </a:solidFill>
              </a:rPr>
              <a:t>1</a:t>
            </a:r>
            <a:r>
              <a:rPr lang="zh-CN" altLang="en-US" sz="2800" dirty="0" smtClean="0">
                <a:solidFill>
                  <a:srgbClr val="92D050"/>
                </a:solidFill>
              </a:rPr>
              <a:t> ）（</a:t>
            </a:r>
            <a:r>
              <a:rPr lang="en-US" altLang="zh-CN" sz="2800" dirty="0" smtClean="0">
                <a:solidFill>
                  <a:srgbClr val="92D050"/>
                </a:solidFill>
              </a:rPr>
              <a:t>5</a:t>
            </a:r>
            <a:r>
              <a:rPr lang="zh-CN" altLang="en-US" sz="2800" dirty="0" smtClean="0">
                <a:solidFill>
                  <a:srgbClr val="92D050"/>
                </a:solidFill>
              </a:rPr>
              <a:t>分</a:t>
            </a:r>
            <a:r>
              <a:rPr lang="en-US" altLang="zh-CN" sz="2800" dirty="0" smtClean="0">
                <a:solidFill>
                  <a:srgbClr val="92D050"/>
                </a:solidFill>
              </a:rPr>
              <a:t>49</a:t>
            </a:r>
            <a:r>
              <a:rPr lang="zh-CN" altLang="en-US" sz="2800" dirty="0" smtClean="0">
                <a:solidFill>
                  <a:srgbClr val="92D050"/>
                </a:solidFill>
              </a:rPr>
              <a:t>秒），视频</a:t>
            </a:r>
            <a:r>
              <a:rPr lang="en-US" altLang="zh-CN" sz="2800" dirty="0" smtClean="0">
                <a:solidFill>
                  <a:srgbClr val="92D050"/>
                </a:solidFill>
              </a:rPr>
              <a:t>2</a:t>
            </a:r>
            <a:r>
              <a:rPr lang="zh-CN" altLang="en-US" sz="2800" dirty="0" smtClean="0">
                <a:solidFill>
                  <a:srgbClr val="92D050"/>
                </a:solidFill>
              </a:rPr>
              <a:t>（</a:t>
            </a:r>
            <a:r>
              <a:rPr lang="en-US" altLang="zh-CN" sz="2800" dirty="0" smtClean="0">
                <a:solidFill>
                  <a:srgbClr val="92D050"/>
                </a:solidFill>
              </a:rPr>
              <a:t>8</a:t>
            </a:r>
            <a:r>
              <a:rPr lang="zh-CN" altLang="en-US" sz="2800" dirty="0" smtClean="0">
                <a:solidFill>
                  <a:srgbClr val="92D050"/>
                </a:solidFill>
              </a:rPr>
              <a:t>分</a:t>
            </a:r>
            <a:r>
              <a:rPr lang="en-US" altLang="zh-CN" sz="2800" dirty="0" smtClean="0">
                <a:solidFill>
                  <a:srgbClr val="92D050"/>
                </a:solidFill>
              </a:rPr>
              <a:t>47</a:t>
            </a:r>
            <a:r>
              <a:rPr lang="zh-CN" altLang="en-US" sz="2800" dirty="0" smtClean="0">
                <a:solidFill>
                  <a:srgbClr val="92D050"/>
                </a:solidFill>
              </a:rPr>
              <a:t>秒 ）</a:t>
            </a:r>
            <a:endParaRPr lang="zh-CN" altLang="zh-CN" sz="2800" dirty="0" smtClean="0"/>
          </a:p>
          <a:p>
            <a:r>
              <a:rPr lang="en-US" altLang="zh-CN" sz="2800" dirty="0" smtClean="0">
                <a:solidFill>
                  <a:schemeClr val="tx1"/>
                </a:solidFill>
              </a:rPr>
              <a:t>2</a:t>
            </a:r>
            <a:r>
              <a:rPr lang="zh-CN" altLang="en-US" sz="2800" dirty="0" smtClean="0">
                <a:solidFill>
                  <a:schemeClr val="tx1"/>
                </a:solidFill>
              </a:rPr>
              <a:t>、请结合</a:t>
            </a:r>
            <a:r>
              <a:rPr lang="en-US" altLang="zh-CN" sz="2800" dirty="0" smtClean="0">
                <a:solidFill>
                  <a:schemeClr val="tx1"/>
                </a:solidFill>
              </a:rPr>
              <a:t>QQ</a:t>
            </a:r>
            <a:r>
              <a:rPr lang="zh-CN" altLang="en-US" sz="2800" dirty="0" smtClean="0">
                <a:solidFill>
                  <a:schemeClr val="tx1"/>
                </a:solidFill>
              </a:rPr>
              <a:t>群文件实验</a:t>
            </a:r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  <a:r>
              <a:rPr lang="zh-CN" altLang="en-US" sz="2800" dirty="0" smtClean="0">
                <a:solidFill>
                  <a:schemeClr val="tx1"/>
                </a:solidFill>
              </a:rPr>
              <a:t>的资料，在之前学习</a:t>
            </a:r>
            <a:r>
              <a:rPr lang="en-US" altLang="zh-CN" sz="2800" dirty="0" smtClean="0">
                <a:solidFill>
                  <a:schemeClr val="tx1"/>
                </a:solidFill>
              </a:rPr>
              <a:t>EMU8086</a:t>
            </a:r>
            <a:r>
              <a:rPr lang="zh-CN" altLang="en-US" sz="2800" dirty="0" smtClean="0">
                <a:solidFill>
                  <a:schemeClr val="tx1"/>
                </a:solidFill>
              </a:rPr>
              <a:t>的基础上，完成实验</a:t>
            </a:r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  <a:r>
              <a:rPr lang="zh-CN" altLang="en-US" sz="2800" dirty="0" smtClean="0">
                <a:solidFill>
                  <a:schemeClr val="tx1"/>
                </a:solidFill>
              </a:rPr>
              <a:t>代码的运行，试着理解程序。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158136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895114E-206D-432E-B847-4EABD4F28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周</a:t>
            </a:r>
            <a:r>
              <a:rPr lang="zh-CN" altLang="en-US" dirty="0"/>
              <a:t>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89C53BB-B547-4561-8AAB-8439CEE18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982" y="1726214"/>
            <a:ext cx="9523109" cy="3880773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、消化本次实时课堂串讲</a:t>
            </a:r>
            <a:r>
              <a:rPr lang="zh-CN" altLang="en-US" sz="2800" dirty="0" smtClean="0"/>
              <a:t>内容</a:t>
            </a:r>
            <a:endParaRPr lang="en-US" altLang="zh-CN" sz="2800" dirty="0"/>
          </a:p>
          <a:p>
            <a:r>
              <a:rPr lang="en-US" altLang="zh-CN" sz="2800" dirty="0"/>
              <a:t>2</a:t>
            </a:r>
            <a:r>
              <a:rPr lang="zh-CN" altLang="en-US" sz="2800" dirty="0" smtClean="0"/>
              <a:t>、自学</a:t>
            </a:r>
            <a:r>
              <a:rPr lang="en-US" altLang="zh-CN" sz="2800" dirty="0"/>
              <a:t>MOOC</a:t>
            </a:r>
            <a:r>
              <a:rPr lang="zh-CN" altLang="en-US" sz="2800" dirty="0"/>
              <a:t>平台第</a:t>
            </a:r>
            <a:r>
              <a:rPr lang="en-US" altLang="zh-CN" sz="2800" dirty="0"/>
              <a:t>2</a:t>
            </a:r>
            <a:r>
              <a:rPr lang="zh-CN" altLang="en-US" sz="2800" dirty="0"/>
              <a:t>章指令系统</a:t>
            </a:r>
            <a:r>
              <a:rPr lang="zh-CN" altLang="en-US" sz="2800" dirty="0" smtClean="0"/>
              <a:t>的</a:t>
            </a:r>
            <a:r>
              <a:rPr lang="zh-CN" altLang="en-US" sz="2800" dirty="0" smtClean="0">
                <a:solidFill>
                  <a:srgbClr val="92D050"/>
                </a:solidFill>
              </a:rPr>
              <a:t>第</a:t>
            </a:r>
            <a:r>
              <a:rPr lang="en-US" altLang="zh-CN" sz="2800" dirty="0" smtClean="0">
                <a:solidFill>
                  <a:srgbClr val="92D050"/>
                </a:solidFill>
              </a:rPr>
              <a:t>6</a:t>
            </a:r>
            <a:r>
              <a:rPr lang="zh-CN" altLang="en-US" sz="2800" dirty="0" smtClean="0">
                <a:solidFill>
                  <a:srgbClr val="92D050"/>
                </a:solidFill>
              </a:rPr>
              <a:t>节 控制转移指令 （共</a:t>
            </a:r>
            <a:r>
              <a:rPr lang="en-US" altLang="zh-CN" sz="2800" dirty="0" smtClean="0">
                <a:solidFill>
                  <a:srgbClr val="92D050"/>
                </a:solidFill>
              </a:rPr>
              <a:t>21</a:t>
            </a:r>
            <a:r>
              <a:rPr lang="zh-CN" altLang="en-US" sz="2800" dirty="0" smtClean="0">
                <a:solidFill>
                  <a:srgbClr val="92D050"/>
                </a:solidFill>
              </a:rPr>
              <a:t>分</a:t>
            </a:r>
            <a:r>
              <a:rPr lang="en-US" altLang="zh-CN" sz="2800" dirty="0" smtClean="0">
                <a:solidFill>
                  <a:srgbClr val="92D050"/>
                </a:solidFill>
              </a:rPr>
              <a:t>16</a:t>
            </a:r>
            <a:r>
              <a:rPr lang="zh-CN" altLang="en-US" sz="2800" dirty="0" smtClean="0">
                <a:solidFill>
                  <a:srgbClr val="92D050"/>
                </a:solidFill>
              </a:rPr>
              <a:t>秒） 视频</a:t>
            </a:r>
            <a:r>
              <a:rPr lang="en-US" altLang="zh-CN" sz="2800" dirty="0" smtClean="0">
                <a:solidFill>
                  <a:srgbClr val="92D050"/>
                </a:solidFill>
              </a:rPr>
              <a:t>1</a:t>
            </a:r>
            <a:r>
              <a:rPr lang="zh-CN" altLang="en-US" sz="2800" dirty="0" smtClean="0">
                <a:solidFill>
                  <a:srgbClr val="92D050"/>
                </a:solidFill>
              </a:rPr>
              <a:t>（ </a:t>
            </a:r>
            <a:r>
              <a:rPr lang="en-US" altLang="zh-CN" sz="2800" dirty="0" smtClean="0">
                <a:solidFill>
                  <a:srgbClr val="92D050"/>
                </a:solidFill>
              </a:rPr>
              <a:t>8</a:t>
            </a:r>
            <a:r>
              <a:rPr lang="zh-CN" altLang="en-US" sz="2800" dirty="0" smtClean="0">
                <a:solidFill>
                  <a:srgbClr val="92D050"/>
                </a:solidFill>
              </a:rPr>
              <a:t>分</a:t>
            </a:r>
            <a:r>
              <a:rPr lang="en-US" altLang="zh-CN" sz="2800" dirty="0" smtClean="0">
                <a:solidFill>
                  <a:srgbClr val="92D050"/>
                </a:solidFill>
              </a:rPr>
              <a:t>47</a:t>
            </a:r>
            <a:r>
              <a:rPr lang="zh-CN" altLang="en-US" sz="2800" dirty="0" smtClean="0">
                <a:solidFill>
                  <a:srgbClr val="92D050"/>
                </a:solidFill>
              </a:rPr>
              <a:t>秒），视频</a:t>
            </a:r>
            <a:r>
              <a:rPr lang="en-US" altLang="zh-CN" sz="2800" dirty="0" smtClean="0">
                <a:solidFill>
                  <a:srgbClr val="92D050"/>
                </a:solidFill>
              </a:rPr>
              <a:t>2</a:t>
            </a:r>
            <a:r>
              <a:rPr lang="zh-CN" altLang="en-US" sz="2800" dirty="0" smtClean="0">
                <a:solidFill>
                  <a:srgbClr val="92D050"/>
                </a:solidFill>
              </a:rPr>
              <a:t>分支 （ </a:t>
            </a:r>
            <a:r>
              <a:rPr lang="en-US" altLang="zh-CN" sz="2800" dirty="0" smtClean="0">
                <a:solidFill>
                  <a:srgbClr val="92D050"/>
                </a:solidFill>
              </a:rPr>
              <a:t>11</a:t>
            </a:r>
            <a:r>
              <a:rPr lang="zh-CN" altLang="en-US" sz="2800" dirty="0" smtClean="0">
                <a:solidFill>
                  <a:srgbClr val="92D050"/>
                </a:solidFill>
              </a:rPr>
              <a:t>分</a:t>
            </a:r>
            <a:r>
              <a:rPr lang="en-US" altLang="zh-CN" sz="2800" dirty="0" smtClean="0">
                <a:solidFill>
                  <a:srgbClr val="92D050"/>
                </a:solidFill>
              </a:rPr>
              <a:t>27</a:t>
            </a:r>
            <a:r>
              <a:rPr lang="zh-CN" altLang="en-US" sz="2800" dirty="0" smtClean="0">
                <a:solidFill>
                  <a:srgbClr val="92D050"/>
                </a:solidFill>
              </a:rPr>
              <a:t>秒），视频</a:t>
            </a:r>
            <a:r>
              <a:rPr lang="en-US" altLang="zh-CN" sz="2800" dirty="0" smtClean="0">
                <a:solidFill>
                  <a:srgbClr val="92D050"/>
                </a:solidFill>
              </a:rPr>
              <a:t>3</a:t>
            </a:r>
            <a:r>
              <a:rPr lang="zh-CN" altLang="en-US" sz="2800" dirty="0" smtClean="0">
                <a:solidFill>
                  <a:srgbClr val="92D050"/>
                </a:solidFill>
              </a:rPr>
              <a:t>循环（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solidFill>
                  <a:srgbClr val="92D050"/>
                </a:solidFill>
              </a:rPr>
              <a:t>9</a:t>
            </a:r>
            <a:r>
              <a:rPr lang="zh-CN" altLang="zh-CN" sz="2800" dirty="0" smtClean="0">
                <a:solidFill>
                  <a:srgbClr val="92D050"/>
                </a:solidFill>
              </a:rPr>
              <a:t>分</a:t>
            </a:r>
            <a:r>
              <a:rPr lang="en-US" altLang="zh-CN" sz="2800" dirty="0" smtClean="0">
                <a:solidFill>
                  <a:srgbClr val="92D050"/>
                </a:solidFill>
              </a:rPr>
              <a:t>49</a:t>
            </a:r>
            <a:r>
              <a:rPr lang="zh-CN" altLang="zh-CN" sz="2800" dirty="0" smtClean="0">
                <a:solidFill>
                  <a:srgbClr val="92D050"/>
                </a:solidFill>
              </a:rPr>
              <a:t>秒</a:t>
            </a:r>
            <a:r>
              <a:rPr lang="zh-CN" altLang="en-US" sz="2800" dirty="0" smtClean="0">
                <a:solidFill>
                  <a:srgbClr val="92D050"/>
                </a:solidFill>
              </a:rPr>
              <a:t>）</a:t>
            </a:r>
          </a:p>
          <a:p>
            <a:r>
              <a:rPr lang="en-US" altLang="zh-CN" sz="2800" dirty="0" smtClean="0">
                <a:solidFill>
                  <a:schemeClr val="tx1"/>
                </a:solidFill>
              </a:rPr>
              <a:t>3</a:t>
            </a:r>
            <a:r>
              <a:rPr lang="zh-CN" altLang="en-US" sz="2800" dirty="0" smtClean="0">
                <a:solidFill>
                  <a:schemeClr val="tx1"/>
                </a:solidFill>
              </a:rPr>
              <a:t>、结合</a:t>
            </a:r>
            <a:r>
              <a:rPr lang="en-US" altLang="zh-CN" sz="2800" dirty="0" smtClean="0">
                <a:solidFill>
                  <a:schemeClr val="tx1"/>
                </a:solidFill>
              </a:rPr>
              <a:t>QQ</a:t>
            </a:r>
            <a:r>
              <a:rPr lang="zh-CN" altLang="en-US" sz="2800" dirty="0" smtClean="0">
                <a:solidFill>
                  <a:schemeClr val="tx1"/>
                </a:solidFill>
              </a:rPr>
              <a:t>群上传的资料，继续熟悉</a:t>
            </a:r>
            <a:r>
              <a:rPr lang="en-US" altLang="zh-CN" sz="2800" dirty="0" smtClean="0">
                <a:solidFill>
                  <a:schemeClr val="tx1"/>
                </a:solidFill>
              </a:rPr>
              <a:t>EMU8086</a:t>
            </a:r>
            <a:r>
              <a:rPr lang="zh-CN" altLang="en-US" sz="2800" dirty="0" smtClean="0">
                <a:solidFill>
                  <a:schemeClr val="tx1"/>
                </a:solidFill>
              </a:rPr>
              <a:t>仿真软件</a:t>
            </a:r>
            <a:r>
              <a:rPr lang="zh-CN" altLang="en-US" sz="2800" dirty="0" smtClean="0"/>
              <a:t>；可以使用已经学习过的指令修改例程，巩固指令的用法，加深理解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158136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83FCDB6-3D6C-4870-9A5F-B677536B3727}" type="slidenum">
              <a:rPr lang="zh-CN" altLang="en-US">
                <a:solidFill>
                  <a:srgbClr val="000000"/>
                </a:solidFill>
              </a:rPr>
              <a:pPr/>
              <a:t>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57378" name="Rectangle 2"/>
          <p:cNvSpPr>
            <a:spLocks noChangeArrowheads="1"/>
          </p:cNvSpPr>
          <p:nvPr/>
        </p:nvSpPr>
        <p:spPr bwMode="auto">
          <a:xfrm>
            <a:off x="609600" y="533400"/>
            <a:ext cx="11074400" cy="606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、 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ADC(Add with  carry)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带进位加法指令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格式：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ADC 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dest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src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；（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dest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）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←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dest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）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+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src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）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+</a:t>
            </a: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CF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   	</a:t>
            </a: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CF: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       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进位标志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CF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的现行值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zh-CN" altLang="en-US" sz="24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上条指令</a:t>
            </a:r>
            <a:r>
              <a:rPr kumimoji="1" lang="en-US" altLang="zh-CN" sz="24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CF</a:t>
            </a:r>
            <a:r>
              <a:rPr kumimoji="1" lang="zh-CN" altLang="en-US" sz="24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值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特点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:  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与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ADD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同。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用途：主要用于多字节运算中。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类型举例：	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ADC   CX, 300		 ;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寄存器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+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立即数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+CF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	ADC   AL, BL		;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寄存器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+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寄存器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+CF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	ADC   DX,  COUNT[SI]	;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寄存器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+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存储器＋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CF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	ADC   BLOCK[DI], BX	;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存储器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+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寄存器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+CF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ADC  BYTE  PTR  MEM,  6	;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存储器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+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立即数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+CF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227</TotalTime>
  <Words>3738</Words>
  <Application>Microsoft Office PowerPoint</Application>
  <PresentationFormat>自定义</PresentationFormat>
  <Paragraphs>1105</Paragraphs>
  <Slides>84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84</vt:i4>
      </vt:variant>
    </vt:vector>
  </HeadingPairs>
  <TitlesOfParts>
    <vt:vector size="88" baseType="lpstr">
      <vt:lpstr>平面</vt:lpstr>
      <vt:lpstr>默认设计模板</vt:lpstr>
      <vt:lpstr>1_平面</vt:lpstr>
      <vt:lpstr>VISIO</vt:lpstr>
      <vt:lpstr>实时课堂第3b章-2</vt:lpstr>
      <vt:lpstr>课前讨论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  <vt:lpstr>幻灯片 68</vt:lpstr>
      <vt:lpstr>幻灯片 69</vt:lpstr>
      <vt:lpstr>幻灯片 70</vt:lpstr>
      <vt:lpstr>幻灯片 71</vt:lpstr>
      <vt:lpstr>幻灯片 72</vt:lpstr>
      <vt:lpstr>幻灯片 73</vt:lpstr>
      <vt:lpstr>幻灯片 74</vt:lpstr>
      <vt:lpstr>幻灯片 75</vt:lpstr>
      <vt:lpstr>幻灯片 76</vt:lpstr>
      <vt:lpstr>幻灯片 77</vt:lpstr>
      <vt:lpstr>幻灯片 78</vt:lpstr>
      <vt:lpstr>幻灯片 79</vt:lpstr>
      <vt:lpstr>幻灯片 80</vt:lpstr>
      <vt:lpstr>幻灯片 81</vt:lpstr>
      <vt:lpstr>幻灯片 82</vt:lpstr>
      <vt:lpstr>第6周任务</vt:lpstr>
      <vt:lpstr>第7周任务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实时课堂第3b章-2</dc:title>
  <dc:creator>力 张</dc:creator>
  <cp:lastModifiedBy>Windows User</cp:lastModifiedBy>
  <cp:revision>34</cp:revision>
  <dcterms:created xsi:type="dcterms:W3CDTF">2020-04-13T14:00:57Z</dcterms:created>
  <dcterms:modified xsi:type="dcterms:W3CDTF">2022-04-18T13:10:46Z</dcterms:modified>
</cp:coreProperties>
</file>