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38"/>
  </p:notesMasterIdLst>
  <p:sldIdLst>
    <p:sldId id="256" r:id="rId3"/>
    <p:sldId id="509" r:id="rId4"/>
    <p:sldId id="510" r:id="rId5"/>
    <p:sldId id="573" r:id="rId6"/>
    <p:sldId id="574" r:id="rId7"/>
    <p:sldId id="576" r:id="rId8"/>
    <p:sldId id="577" r:id="rId9"/>
    <p:sldId id="578" r:id="rId10"/>
    <p:sldId id="579" r:id="rId11"/>
    <p:sldId id="580" r:id="rId12"/>
    <p:sldId id="581" r:id="rId13"/>
    <p:sldId id="588" r:id="rId14"/>
    <p:sldId id="593" r:id="rId15"/>
    <p:sldId id="594" r:id="rId16"/>
    <p:sldId id="595" r:id="rId17"/>
    <p:sldId id="596" r:id="rId18"/>
    <p:sldId id="603" r:id="rId19"/>
    <p:sldId id="606" r:id="rId20"/>
    <p:sldId id="607" r:id="rId21"/>
    <p:sldId id="608" r:id="rId22"/>
    <p:sldId id="609" r:id="rId23"/>
    <p:sldId id="611" r:id="rId24"/>
    <p:sldId id="614" r:id="rId25"/>
    <p:sldId id="615" r:id="rId26"/>
    <p:sldId id="629" r:id="rId27"/>
    <p:sldId id="630" r:id="rId28"/>
    <p:sldId id="631" r:id="rId29"/>
    <p:sldId id="632" r:id="rId30"/>
    <p:sldId id="633" r:id="rId31"/>
    <p:sldId id="634" r:id="rId32"/>
    <p:sldId id="635" r:id="rId33"/>
    <p:sldId id="636" r:id="rId34"/>
    <p:sldId id="637" r:id="rId35"/>
    <p:sldId id="648" r:id="rId36"/>
    <p:sldId id="55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80F5C-0F73-4801-8B90-F8BE60A6CB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3EA62-4936-47F5-9939-B26EDEEB35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942762-3641-4D70-A19D-61D0AAA45451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2304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47ED59-034A-4D54-97CA-1CC7278F8C20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2324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435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314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056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6007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50967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9042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17961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57252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662348E7-BA7E-45ED-87FE-D07D64564A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8669FB5-656B-488B-9B9C-088B0DF1DE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58404FB-7BDE-4DF9-8DED-97F4A5F778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D5C321-372F-4060-853D-5D86C97A96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84508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0C0DBA47-4C5F-4284-8200-BDE798F4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916B3A47-1D62-4C42-B09F-724E37CDB4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A5EF19CA-8DD2-4D3C-83C4-CB89C3C6F7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D4F5D-7021-43CE-9990-FA0965666DD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395635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951349AA-20F7-4B37-8EC2-CFB9DA13B4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435877EA-5F3B-49A2-8702-69FCE25E67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CC8EA9BF-8B3C-42CD-8120-ADF115B780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6E3F89-6C63-418C-9C8E-F2F7CD6B44E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6459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7269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CF3D40C-3B58-48E0-A806-646C2F2F3A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924CB10-183F-45EF-9D8C-7F8A365C47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5AF1B9B-1D4A-4D69-BAE8-826A7C31DD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F33C6-4ABF-4C0C-AA23-F9FA1CD52ED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95692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7937687E-26F8-4B8D-8AD8-EB0C1A5435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0B253F1B-05B5-457A-80AD-D64A76CF6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613C9D33-9ADA-4283-871A-9BF0263E89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6AFCC-11B8-4381-A1BC-7D42765D544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508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F0DD2D73-1A5B-4C4A-BBFE-94DC656DA0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CA436D9B-91B9-4467-913E-F866752265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FBF060BE-64D0-4E7B-9E31-1BB053A1F5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72893B-9D06-4D74-93F9-7915343B00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171865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22C15467-2EEB-43F8-8B92-3A8D74BC66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66D1840E-2691-4402-ADD1-10920C9BAE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1764A3E7-E4C8-4FE9-B372-CA069400A0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EAA453-F3B4-48B9-B42D-7F7BDF656E2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1489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102345C-AC91-4CD1-BB6C-E9E33924D0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62D801E-ED51-4E16-81F4-0220C811E7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4F80BC9-7C6A-4079-90FC-16FE507342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2BB35-DC05-4C2F-9E2C-16CFFCCEB8B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966100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A429B62-D70F-4C32-89E6-4EFC741FC7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5B52793-B281-483E-86FA-35EC2ED80F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430B0B5-93B0-4D31-BE3E-1D2621B15F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21407-A406-4AD6-B74E-DA33905DCF6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207830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180689F-F3C4-4C76-9F03-C375592DD4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66A08EF6-1E6F-4F5F-A684-F3C5452495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2A40264-EB6D-40EA-9AE5-41919836DB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3FBB43-CEDC-44F9-BBE6-49085670F4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94293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970A8FDE-4C0C-4617-BF5D-E560692D33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207FABC8-05C8-4085-9360-0CD952407B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FA4A0DD2-4ABF-42B8-9412-130E114D13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879C0-AD4D-41CB-B40F-8038EEF7DDD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2810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9375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06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980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434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9130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5947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055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2928-50AC-4E3B-88CA-156013D31FD8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42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="" xmlns:a16="http://schemas.microsoft.com/office/drawing/2014/main" id="{2D97B2CE-69BD-45C5-BE95-D722DB69A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="" xmlns:a16="http://schemas.microsoft.com/office/drawing/2014/main" id="{C74C2D31-6099-4F1A-90B1-6F344F8DD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49892" name="Rectangle 4">
            <a:extLst>
              <a:ext uri="{FF2B5EF4-FFF2-40B4-BE49-F238E27FC236}">
                <a16:creationId xmlns="" xmlns:a16="http://schemas.microsoft.com/office/drawing/2014/main" id="{1C2D1AA7-47F3-4543-8537-C8E2E9E2F30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9893" name="Rectangle 5">
            <a:extLst>
              <a:ext uri="{FF2B5EF4-FFF2-40B4-BE49-F238E27FC236}">
                <a16:creationId xmlns="" xmlns:a16="http://schemas.microsoft.com/office/drawing/2014/main" id="{B97707FD-541D-4B25-9E28-46A03F055F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9894" name="Rectangle 6">
            <a:extLst>
              <a:ext uri="{FF2B5EF4-FFF2-40B4-BE49-F238E27FC236}">
                <a16:creationId xmlns="" xmlns:a16="http://schemas.microsoft.com/office/drawing/2014/main" id="{74431E56-FCE5-4116-97BB-145A1679ED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C06F13F-B3C4-487A-930B-6603B294BED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7747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8125B9-2E78-41BA-9697-BC20326AD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348" y="1561156"/>
            <a:ext cx="7766936" cy="1646302"/>
          </a:xfrm>
        </p:spPr>
        <p:txBody>
          <a:bodyPr/>
          <a:lstStyle/>
          <a:p>
            <a:r>
              <a:rPr lang="zh-CN" altLang="en-US" dirty="0"/>
              <a:t>实时课堂第</a:t>
            </a:r>
            <a:r>
              <a:rPr lang="en-US" altLang="zh-CN" dirty="0"/>
              <a:t>3b</a:t>
            </a:r>
            <a:r>
              <a:rPr lang="zh-CN" altLang="en-US" dirty="0"/>
              <a:t>章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7AC65080-2D4F-412E-B9CB-6C9327660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2022.04.19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498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52864D-634A-4A7C-8810-EC5FF5B21BD9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41346" name="Rectangle 2"/>
          <p:cNvSpPr>
            <a:spLocks noChangeArrowheads="1"/>
          </p:cNvSpPr>
          <p:nvPr/>
        </p:nvSpPr>
        <p:spPr bwMode="auto">
          <a:xfrm>
            <a:off x="711200" y="609600"/>
            <a:ext cx="10566400" cy="586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应用</a:t>
            </a:r>
            <a:r>
              <a:rPr kumimoji="1" lang="en-US" altLang="zh-CN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MOV</a:t>
            </a: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指令编程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</a:rPr>
              <a:t>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b="1" dirty="0">
                <a:latin typeface="Times New Roman" pitchFamily="18" charset="0"/>
              </a:rPr>
              <a:t> 	 </a:t>
            </a:r>
            <a:r>
              <a:rPr kumimoji="1" lang="en-US" altLang="zh-CN" b="1" dirty="0">
                <a:latin typeface="Times New Roman" pitchFamily="18" charset="0"/>
              </a:rPr>
              <a:t>MOV AX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en-US" altLang="zh-CN" b="1" dirty="0">
                <a:latin typeface="Times New Roman" pitchFamily="18" charset="0"/>
              </a:rPr>
              <a:t>SEG AREA1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	 MOV DS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en-US" altLang="zh-CN" b="1" dirty="0">
                <a:latin typeface="Times New Roman" pitchFamily="18" charset="0"/>
              </a:rPr>
              <a:t>AX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  	 MOV AX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en-US" altLang="zh-CN" b="1" dirty="0">
                <a:latin typeface="Times New Roman" pitchFamily="18" charset="0"/>
              </a:rPr>
              <a:t>SEG AREA2  					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	 MOV ES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en-US" altLang="zh-CN" b="1" dirty="0">
                <a:latin typeface="Times New Roman" pitchFamily="18" charset="0"/>
              </a:rPr>
              <a:t>AX 						 	</a:t>
            </a:r>
            <a:endParaRPr kumimoji="1" lang="en-US" altLang="zh-CN" b="1" dirty="0" smtClean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 smtClean="0">
                <a:latin typeface="Times New Roman" pitchFamily="18" charset="0"/>
              </a:rPr>
              <a:t> </a:t>
            </a:r>
            <a:r>
              <a:rPr kumimoji="1" lang="en-US" altLang="zh-CN" b="1" dirty="0" smtClean="0">
                <a:latin typeface="Times New Roman" pitchFamily="18" charset="0"/>
              </a:rPr>
              <a:t>       </a:t>
            </a:r>
            <a:r>
              <a:rPr kumimoji="1" lang="en-US" altLang="zh-CN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MOV SI</a:t>
            </a:r>
            <a:r>
              <a:rPr kumimoji="1" lang="zh-CN" altLang="en-US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OFFSET AREA1 </a:t>
            </a:r>
            <a:r>
              <a:rPr kumimoji="1" lang="zh-CN" altLang="en-US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；将</a:t>
            </a:r>
            <a:r>
              <a:rPr kumimoji="1" lang="en-US" altLang="zh-CN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AREA1</a:t>
            </a:r>
            <a:r>
              <a:rPr kumimoji="1" lang="zh-CN" altLang="en-US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偏移地址</a:t>
            </a:r>
            <a:r>
              <a:rPr kumimoji="1" lang="en-US" altLang="zh-CN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→SI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	 MOV DI</a:t>
            </a:r>
            <a:r>
              <a:rPr kumimoji="1" lang="zh-CN" altLang="en-US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OFFSET AREA2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	 MOV CX</a:t>
            </a:r>
            <a:r>
              <a:rPr kumimoji="1" lang="zh-CN" altLang="en-US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LOOP1</a:t>
            </a:r>
            <a:r>
              <a:rPr kumimoji="1" lang="zh-CN" altLang="en-US" b="1" dirty="0">
                <a:latin typeface="Times New Roman" pitchFamily="18" charset="0"/>
              </a:rPr>
              <a:t>：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MOV AL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[SI]</a:t>
            </a:r>
            <a:r>
              <a:rPr kumimoji="1" lang="en-US" altLang="zh-CN" b="1" dirty="0">
                <a:latin typeface="Times New Roman" pitchFamily="18" charset="0"/>
              </a:rPr>
              <a:t> 	           ;   </a:t>
            </a:r>
            <a:r>
              <a:rPr kumimoji="1" lang="zh-CN" altLang="en-US" b="1" dirty="0">
                <a:latin typeface="Times New Roman" pitchFamily="18" charset="0"/>
              </a:rPr>
              <a:t>（</a:t>
            </a:r>
            <a:r>
              <a:rPr kumimoji="1" lang="en-US" altLang="zh-CN" b="1" dirty="0">
                <a:latin typeface="Times New Roman" pitchFamily="18" charset="0"/>
              </a:rPr>
              <a:t>AL</a:t>
            </a:r>
            <a:r>
              <a:rPr kumimoji="1" lang="zh-CN" altLang="en-US" b="1" dirty="0">
                <a:latin typeface="Times New Roman" pitchFamily="18" charset="0"/>
              </a:rPr>
              <a:t>）</a:t>
            </a:r>
            <a:r>
              <a:rPr kumimoji="1" lang="en-US" altLang="zh-CN" b="1" dirty="0">
                <a:latin typeface="Times New Roman" pitchFamily="18" charset="0"/>
              </a:rPr>
              <a:t>←</a:t>
            </a:r>
            <a:r>
              <a:rPr kumimoji="1" lang="zh-CN" altLang="en-US" b="1" dirty="0">
                <a:latin typeface="Times New Roman" pitchFamily="18" charset="0"/>
              </a:rPr>
              <a:t>（（</a:t>
            </a:r>
            <a:r>
              <a:rPr kumimoji="1" lang="en-US" altLang="zh-CN" b="1" dirty="0">
                <a:latin typeface="Times New Roman" pitchFamily="18" charset="0"/>
              </a:rPr>
              <a:t>DS</a:t>
            </a:r>
            <a:r>
              <a:rPr kumimoji="1" lang="zh-CN" altLang="en-US" b="1" dirty="0">
                <a:latin typeface="Times New Roman" pitchFamily="18" charset="0"/>
              </a:rPr>
              <a:t>）：（</a:t>
            </a:r>
            <a:r>
              <a:rPr kumimoji="1" lang="en-US" altLang="zh-CN" b="1" dirty="0">
                <a:latin typeface="Times New Roman" pitchFamily="18" charset="0"/>
              </a:rPr>
              <a:t>SI</a:t>
            </a:r>
            <a:r>
              <a:rPr kumimoji="1" lang="zh-CN" altLang="en-US" b="1" dirty="0">
                <a:latin typeface="Times New Roman" pitchFamily="18" charset="0"/>
              </a:rPr>
              <a:t>））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b="1" dirty="0">
                <a:latin typeface="Times New Roman" pitchFamily="18" charset="0"/>
              </a:rPr>
              <a:t>	 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MOV   ES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[DI]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AL</a:t>
            </a:r>
            <a:r>
              <a:rPr kumimoji="1" lang="en-US" altLang="zh-CN" b="1" dirty="0">
                <a:latin typeface="Times New Roman" pitchFamily="18" charset="0"/>
              </a:rPr>
              <a:t>    </a:t>
            </a:r>
            <a:r>
              <a:rPr kumimoji="1" lang="zh-CN" altLang="en-US" b="1" dirty="0">
                <a:latin typeface="Times New Roman" pitchFamily="18" charset="0"/>
              </a:rPr>
              <a:t>；（（</a:t>
            </a:r>
            <a:r>
              <a:rPr kumimoji="1" lang="en-US" altLang="zh-CN" b="1" dirty="0">
                <a:latin typeface="Times New Roman" pitchFamily="18" charset="0"/>
              </a:rPr>
              <a:t>ES</a:t>
            </a:r>
            <a:r>
              <a:rPr kumimoji="1" lang="zh-CN" altLang="en-US" b="1" dirty="0">
                <a:latin typeface="Times New Roman" pitchFamily="18" charset="0"/>
              </a:rPr>
              <a:t>）：（</a:t>
            </a:r>
            <a:r>
              <a:rPr kumimoji="1" lang="en-US" altLang="zh-CN" b="1" dirty="0">
                <a:latin typeface="Times New Roman" pitchFamily="18" charset="0"/>
              </a:rPr>
              <a:t>DI</a:t>
            </a:r>
            <a:r>
              <a:rPr kumimoji="1" lang="zh-CN" altLang="en-US" b="1" dirty="0">
                <a:latin typeface="Times New Roman" pitchFamily="18" charset="0"/>
              </a:rPr>
              <a:t>））</a:t>
            </a:r>
            <a:r>
              <a:rPr kumimoji="1" lang="en-US" altLang="zh-CN" b="1" dirty="0">
                <a:latin typeface="Times New Roman" pitchFamily="18" charset="0"/>
              </a:rPr>
              <a:t>←</a:t>
            </a:r>
            <a:r>
              <a:rPr kumimoji="1" lang="zh-CN" altLang="en-US" b="1" dirty="0">
                <a:latin typeface="Times New Roman" pitchFamily="18" charset="0"/>
              </a:rPr>
              <a:t>（</a:t>
            </a:r>
            <a:r>
              <a:rPr kumimoji="1" lang="en-US" altLang="zh-CN" b="1" dirty="0">
                <a:latin typeface="Times New Roman" pitchFamily="18" charset="0"/>
              </a:rPr>
              <a:t>AL</a:t>
            </a:r>
            <a:r>
              <a:rPr kumimoji="1" lang="zh-CN" altLang="en-US" b="1" dirty="0">
                <a:latin typeface="Times New Roman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b="1" dirty="0">
                <a:latin typeface="Times New Roman" pitchFamily="18" charset="0"/>
              </a:rPr>
              <a:t>	 </a:t>
            </a:r>
            <a:r>
              <a:rPr kumimoji="1" lang="en-US" altLang="zh-CN" b="1" dirty="0">
                <a:latin typeface="Times New Roman" pitchFamily="18" charset="0"/>
              </a:rPr>
              <a:t>INC SI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	 INC DI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	 DEC CX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	 JNE    LOOP1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8AB65F-76E4-4F28-A627-B75C67621365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42370" name="Rectangle 2"/>
          <p:cNvSpPr>
            <a:spLocks noChangeArrowheads="1"/>
          </p:cNvSpPr>
          <p:nvPr/>
        </p:nvSpPr>
        <p:spPr bwMode="auto">
          <a:xfrm>
            <a:off x="239184" y="188914"/>
            <a:ext cx="11233149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</a:rPr>
              <a:t>归纳：在执行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itchFamily="18" charset="0"/>
              </a:rPr>
              <a:t>MOVS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</a:rPr>
              <a:t>指令时，应该先做好以下准备工作：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(1) </a:t>
            </a:r>
            <a:r>
              <a:rPr kumimoji="1" lang="zh-CN" altLang="en-US" sz="2400" b="1" dirty="0">
                <a:latin typeface="Times New Roman" pitchFamily="18" charset="0"/>
              </a:rPr>
              <a:t>数据段中</a:t>
            </a:r>
            <a:r>
              <a:rPr kumimoji="1" lang="zh-CN" altLang="en-US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源串首地址</a:t>
            </a:r>
            <a:r>
              <a:rPr kumimoji="1" lang="zh-CN" altLang="en-US" sz="2400" b="1" dirty="0">
                <a:latin typeface="Times New Roman" pitchFamily="18" charset="0"/>
              </a:rPr>
              <a:t>（或反向传送末地址</a:t>
            </a:r>
            <a:r>
              <a:rPr kumimoji="1" lang="zh-CN" altLang="en-US" sz="2400" b="1" dirty="0" smtClean="0">
                <a:latin typeface="Times New Roman" pitchFamily="18" charset="0"/>
              </a:rPr>
              <a:t>）</a:t>
            </a:r>
            <a:r>
              <a:rPr kumimoji="1" lang="zh-CN" altLang="en-US" sz="2400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偏移地址</a:t>
            </a:r>
            <a:r>
              <a:rPr kumimoji="1" lang="zh-CN" altLang="en-US" sz="2400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存入</a:t>
            </a:r>
            <a:r>
              <a:rPr kumimoji="1" lang="en-US" altLang="zh-CN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SI</a:t>
            </a:r>
            <a:r>
              <a:rPr kumimoji="1" lang="zh-CN" altLang="en-US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寄存器中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(2)  </a:t>
            </a:r>
            <a:r>
              <a:rPr kumimoji="1" lang="zh-CN" altLang="en-US" sz="2400" b="1" dirty="0">
                <a:latin typeface="Times New Roman" pitchFamily="18" charset="0"/>
              </a:rPr>
              <a:t>附加段中</a:t>
            </a:r>
            <a:r>
              <a:rPr kumimoji="1" lang="zh-CN" altLang="en-US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目的串首地址</a:t>
            </a:r>
            <a:r>
              <a:rPr kumimoji="1" lang="zh-CN" altLang="en-US" sz="2400" b="1" dirty="0">
                <a:latin typeface="Times New Roman" pitchFamily="18" charset="0"/>
              </a:rPr>
              <a:t>（或反向传送末地址</a:t>
            </a:r>
            <a:r>
              <a:rPr kumimoji="1" lang="zh-CN" altLang="en-US" sz="2400" b="1" dirty="0" smtClean="0">
                <a:latin typeface="Times New Roman" pitchFamily="18" charset="0"/>
              </a:rPr>
              <a:t>）</a:t>
            </a:r>
            <a:r>
              <a:rPr kumimoji="1" lang="zh-CN" altLang="en-US" sz="2400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偏移地址</a:t>
            </a:r>
            <a:r>
              <a:rPr kumimoji="1" lang="zh-CN" altLang="en-US" sz="2400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存入</a:t>
            </a:r>
            <a:r>
              <a:rPr kumimoji="1" lang="en-US" altLang="zh-CN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DI</a:t>
            </a:r>
            <a:r>
              <a:rPr kumimoji="1" lang="zh-CN" altLang="en-US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寄存器中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(3)  </a:t>
            </a:r>
            <a:r>
              <a:rPr kumimoji="1" lang="zh-CN" altLang="en-US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数据串长度存入</a:t>
            </a:r>
            <a:r>
              <a:rPr kumimoji="1" lang="en-US" altLang="zh-CN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REP</a:t>
            </a:r>
            <a:r>
              <a:rPr kumimoji="1" lang="zh-CN" altLang="en-US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相关的</a:t>
            </a:r>
            <a:r>
              <a:rPr kumimoji="1" lang="en-US" altLang="zh-CN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CX</a:t>
            </a:r>
            <a:r>
              <a:rPr kumimoji="1" lang="zh-CN" altLang="en-US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寄存器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(4)  </a:t>
            </a:r>
            <a:r>
              <a:rPr kumimoji="1" lang="zh-CN" altLang="en-US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建立方向标志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      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建立方向标志介绍两条指令：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   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·	CLD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clear direction flag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）      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功能：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DF=0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，执行串处理指令时 可以使地址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自动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+2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   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·	STD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set direction flag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功能：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DF=1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，执行串处理指令时可以使地址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自动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 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-2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2F226-22DF-4CBD-9F45-F29DC2D941D0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80227" name="Rectangle 2"/>
          <p:cNvSpPr>
            <a:spLocks noChangeArrowheads="1"/>
          </p:cNvSpPr>
          <p:nvPr/>
        </p:nvSpPr>
        <p:spPr bwMode="auto">
          <a:xfrm>
            <a:off x="0" y="685800"/>
            <a:ext cx="110744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	</a:t>
            </a:r>
          </a:p>
        </p:txBody>
      </p:sp>
      <p:graphicFrame>
        <p:nvGraphicFramePr>
          <p:cNvPr id="470019" name="Group 3"/>
          <p:cNvGraphicFramePr>
            <a:graphicFrameLocks noGrp="1"/>
          </p:cNvGraphicFramePr>
          <p:nvPr/>
        </p:nvGraphicFramePr>
        <p:xfrm>
          <a:off x="406400" y="1219200"/>
          <a:ext cx="11379200" cy="4995864"/>
        </p:xfrm>
        <a:graphic>
          <a:graphicData uri="http://schemas.openxmlformats.org/drawingml/2006/table">
            <a:tbl>
              <a:tblPr/>
              <a:tblGrid>
                <a:gridCol w="2540000"/>
                <a:gridCol w="8839200"/>
              </a:tblGrid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指令类型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助记符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无条件转移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JMP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2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条件转移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JE/JZ, JNE/JNZ, JS, JNS, JP/JPE, JNP /JPO,JO, JNO, JC, JNC, JB/JNAE, JAE/JNB, JA/JNBE, JBE/JNA,JG/JNLE, JGE/JNL, JL/JNGE, JLE/JNG ,JCXZ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循环控制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LOOP, LOOPE/LOOPZ, LOOPNE/LOOPNZ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过程调用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CALL, RET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40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中断指令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INT, INTO, IRET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0042" name="Text Box 26"/>
          <p:cNvSpPr txBox="1">
            <a:spLocks noChangeArrowheads="1"/>
          </p:cNvSpPr>
          <p:nvPr/>
        </p:nvSpPr>
        <p:spPr bwMode="auto">
          <a:xfrm>
            <a:off x="3222219" y="703507"/>
            <a:ext cx="601556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归结控制转移指令分类</a:t>
            </a:r>
          </a:p>
        </p:txBody>
      </p:sp>
      <p:sp>
        <p:nvSpPr>
          <p:cNvPr id="6" name="矩形 5"/>
          <p:cNvSpPr/>
          <p:nvPr/>
        </p:nvSpPr>
        <p:spPr>
          <a:xfrm>
            <a:off x="397637" y="149442"/>
            <a:ext cx="8207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五．控制转移指令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Control transfer instructions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516BA2-9C8C-4136-BC17-47B5B1E5CBB4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75138" name="Rectangle 2"/>
          <p:cNvSpPr>
            <a:spLocks noChangeArrowheads="1"/>
          </p:cNvSpPr>
          <p:nvPr/>
        </p:nvSpPr>
        <p:spPr bwMode="auto">
          <a:xfrm>
            <a:off x="304800" y="457200"/>
            <a:ext cx="115824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）、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JMP(Jump)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无条件转移指令</a:t>
            </a:r>
            <a:endParaRPr kumimoji="1" lang="zh-CN" altLang="en-US" sz="28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latin typeface="Times New Roman" pitchFamily="18" charset="0"/>
              </a:rPr>
              <a:t>JMP</a:t>
            </a:r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kumimoji="1" lang="en-US" altLang="zh-CN" sz="2400" b="1" dirty="0" err="1">
                <a:latin typeface="Times New Roman" pitchFamily="18" charset="0"/>
              </a:rPr>
              <a:t>jmp</a:t>
            </a:r>
            <a:r>
              <a:rPr kumimoji="1" lang="zh-CN" altLang="en-US" sz="2400" b="1" dirty="0">
                <a:latin typeface="Times New Roman" pitchFamily="18" charset="0"/>
              </a:rPr>
              <a:t>）跳转指令。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latin typeface="Times New Roman" pitchFamily="18" charset="0"/>
              </a:rPr>
              <a:t>JMP</a:t>
            </a:r>
            <a:r>
              <a:rPr kumimoji="1" lang="zh-CN" altLang="en-US" sz="2400" b="1" dirty="0">
                <a:latin typeface="Times New Roman" pitchFamily="18" charset="0"/>
              </a:rPr>
              <a:t>指令必须指定转移的目标地址（或转向地址）。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转移分成两类：段内或段间转移。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FF33CC"/>
                </a:solidFill>
                <a:latin typeface="Times New Roman" pitchFamily="18" charset="0"/>
              </a:rPr>
              <a:t>段内转移：只要改变</a:t>
            </a:r>
            <a:r>
              <a:rPr kumimoji="1" lang="en-US" altLang="zh-CN" sz="2400" b="1" dirty="0">
                <a:solidFill>
                  <a:srgbClr val="FF33CC"/>
                </a:solidFill>
                <a:latin typeface="Times New Roman" pitchFamily="18" charset="0"/>
              </a:rPr>
              <a:t>IP</a:t>
            </a:r>
            <a:r>
              <a:rPr kumimoji="1" lang="zh-CN" altLang="en-US" sz="2400" b="1" dirty="0">
                <a:solidFill>
                  <a:srgbClr val="FF33CC"/>
                </a:solidFill>
                <a:latin typeface="Times New Roman" pitchFamily="18" charset="0"/>
              </a:rPr>
              <a:t>寄存器的内容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	        指在同一段的范围之内进行转移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	        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即用新的转移目标地址代替原有的</a:t>
            </a:r>
            <a:r>
              <a:rPr kumimoji="1" lang="en-US" altLang="zh-CN" sz="2400" b="1" dirty="0">
                <a:solidFill>
                  <a:srgbClr val="A50021"/>
                </a:solidFill>
                <a:latin typeface="Times New Roman" pitchFamily="18" charset="0"/>
              </a:rPr>
              <a:t>IP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值。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FF33CC"/>
                </a:solidFill>
                <a:latin typeface="Times New Roman" pitchFamily="18" charset="0"/>
              </a:rPr>
              <a:t>段间转移：要修改</a:t>
            </a:r>
            <a:r>
              <a:rPr kumimoji="1" lang="en-US" altLang="zh-CN" sz="2400" b="1" dirty="0">
                <a:solidFill>
                  <a:srgbClr val="FF33CC"/>
                </a:solidFill>
                <a:latin typeface="Times New Roman" pitchFamily="18" charset="0"/>
              </a:rPr>
              <a:t>IP</a:t>
            </a:r>
            <a:r>
              <a:rPr kumimoji="1" lang="zh-CN" altLang="en-US" sz="2400" b="1" dirty="0">
                <a:solidFill>
                  <a:srgbClr val="FF33CC"/>
                </a:solidFill>
                <a:latin typeface="Times New Roman" pitchFamily="18" charset="0"/>
              </a:rPr>
              <a:t>、 </a:t>
            </a:r>
            <a:r>
              <a:rPr kumimoji="1" lang="en-US" altLang="zh-CN" sz="2400" b="1" dirty="0">
                <a:solidFill>
                  <a:srgbClr val="FF33CC"/>
                </a:solidFill>
                <a:latin typeface="Times New Roman" pitchFamily="18" charset="0"/>
              </a:rPr>
              <a:t>CS</a:t>
            </a:r>
            <a:r>
              <a:rPr kumimoji="1" lang="zh-CN" altLang="en-US" sz="2400" b="1" dirty="0">
                <a:solidFill>
                  <a:srgbClr val="FF33CC"/>
                </a:solidFill>
                <a:latin typeface="Times New Roman" pitchFamily="18" charset="0"/>
              </a:rPr>
              <a:t>寄存器的内容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	         转到另一段去执行程序。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 即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转移目标地址</a:t>
            </a:r>
            <a:r>
              <a:rPr kumimoji="1" lang="en-US" altLang="zh-CN" sz="2400" b="1" dirty="0">
                <a:solidFill>
                  <a:srgbClr val="A50021"/>
                </a:solidFill>
                <a:latin typeface="Times New Roman" pitchFamily="18" charset="0"/>
              </a:rPr>
              <a:t>= 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新的段地址和偏移地址两部分组成。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9EC74D-33F0-4E95-92BA-FFB9B3AE501B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86371" name="Rectangle 2"/>
          <p:cNvSpPr>
            <a:spLocks noChangeArrowheads="1"/>
          </p:cNvSpPr>
          <p:nvPr/>
        </p:nvSpPr>
        <p:spPr bwMode="auto">
          <a:xfrm>
            <a:off x="508000" y="533400"/>
            <a:ext cx="112776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sym typeface="Wingdings 2" pitchFamily="18" charset="2"/>
              </a:rPr>
              <a:t></a:t>
            </a:r>
            <a:r>
              <a:rPr kumimoji="1" lang="zh-CN" altLang="en-US" sz="2800" b="1" dirty="0">
                <a:latin typeface="Times New Roman" pitchFamily="18" charset="0"/>
              </a:rPr>
              <a:t>	段内直接短转移：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格式：</a:t>
            </a:r>
            <a:r>
              <a:rPr kumimoji="1" lang="en-US" altLang="zh-CN" sz="2400" b="1" dirty="0">
                <a:latin typeface="Times New Roman" pitchFamily="18" charset="0"/>
              </a:rPr>
              <a:t>JMP   SHORT    OPR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OPR—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在汇编语言中使用符号地址。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		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在机器语言中存放位移量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baseline="-25000" dirty="0">
                <a:solidFill>
                  <a:srgbClr val="FF3300"/>
                </a:solidFill>
                <a:latin typeface="Times New Roman" pitchFamily="18" charset="0"/>
              </a:rPr>
              <a:t>8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	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位移量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D8 =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符号地址的偏移地址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-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当前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IP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的值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   执行操作：（</a:t>
            </a:r>
            <a:r>
              <a:rPr kumimoji="1" lang="en-US" altLang="zh-CN" sz="2400" b="1" dirty="0">
                <a:latin typeface="Times New Roman" pitchFamily="18" charset="0"/>
              </a:rPr>
              <a:t>IP</a:t>
            </a:r>
            <a:r>
              <a:rPr kumimoji="1" lang="zh-CN" altLang="en-US" sz="2400" b="1" dirty="0">
                <a:latin typeface="Times New Roman" pitchFamily="18" charset="0"/>
              </a:rPr>
              <a:t>）</a:t>
            </a:r>
            <a:r>
              <a:rPr kumimoji="1" lang="en-US" altLang="zh-CN" sz="2400" b="1" dirty="0">
                <a:latin typeface="Times New Roman" pitchFamily="18" charset="0"/>
              </a:rPr>
              <a:t>←</a:t>
            </a:r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</a:rPr>
              <a:t>IP</a:t>
            </a:r>
            <a:r>
              <a:rPr kumimoji="1" lang="zh-CN" altLang="en-US" sz="2400" b="1" dirty="0">
                <a:latin typeface="Times New Roman" pitchFamily="18" charset="0"/>
              </a:rPr>
              <a:t>）</a:t>
            </a:r>
            <a:r>
              <a:rPr kumimoji="1" lang="zh-CN" altLang="en-US" sz="2400" b="1" baseline="-25000" dirty="0">
                <a:latin typeface="Times New Roman" pitchFamily="18" charset="0"/>
              </a:rPr>
              <a:t>当前</a:t>
            </a:r>
            <a:r>
              <a:rPr kumimoji="1" lang="en-US" altLang="zh-CN" sz="2400" b="1" dirty="0">
                <a:latin typeface="Times New Roman" pitchFamily="18" charset="0"/>
              </a:rPr>
              <a:t>+D</a:t>
            </a:r>
            <a:r>
              <a:rPr kumimoji="1" lang="en-US" altLang="zh-CN" sz="2400" b="1" baseline="-25000" dirty="0">
                <a:latin typeface="Times New Roman" pitchFamily="18" charset="0"/>
              </a:rPr>
              <a:t>8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		SHORT  </a:t>
            </a:r>
            <a:r>
              <a:rPr kumimoji="1" lang="zh-CN" altLang="en-US" sz="2400" b="1" dirty="0">
                <a:latin typeface="Times New Roman" pitchFamily="18" charset="0"/>
              </a:rPr>
              <a:t>短属性标号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8</a:t>
            </a:r>
            <a:r>
              <a:rPr kumimoji="1" lang="zh-CN" altLang="en-US" sz="2400" b="1" dirty="0">
                <a:latin typeface="Times New Roman" pitchFamily="18" charset="0"/>
              </a:rPr>
              <a:t>位位移量</a:t>
            </a:r>
            <a:r>
              <a:rPr kumimoji="1" lang="en-US" altLang="zh-CN" sz="2400" b="1" dirty="0">
                <a:solidFill>
                  <a:srgbClr val="FF33CC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baseline="-25000" dirty="0">
                <a:solidFill>
                  <a:srgbClr val="FF33CC"/>
                </a:solidFill>
                <a:latin typeface="Times New Roman" pitchFamily="18" charset="0"/>
              </a:rPr>
              <a:t>8</a:t>
            </a:r>
            <a:r>
              <a:rPr kumimoji="1" lang="zh-CN" altLang="en-US" sz="2400" b="1" dirty="0">
                <a:solidFill>
                  <a:srgbClr val="FF33CC"/>
                </a:solidFill>
                <a:latin typeface="Times New Roman" pitchFamily="18" charset="0"/>
              </a:rPr>
              <a:t>的范围在（</a:t>
            </a:r>
            <a:r>
              <a:rPr kumimoji="1" lang="en-US" altLang="zh-CN" sz="2400" b="1" dirty="0">
                <a:solidFill>
                  <a:srgbClr val="FF33CC"/>
                </a:solidFill>
                <a:latin typeface="Times New Roman" pitchFamily="18" charset="0"/>
              </a:rPr>
              <a:t>-128 ~ 127</a:t>
            </a:r>
            <a:r>
              <a:rPr kumimoji="1" lang="zh-CN" altLang="en-US" sz="2400" b="1" dirty="0">
                <a:solidFill>
                  <a:srgbClr val="FF33CC"/>
                </a:solidFill>
                <a:latin typeface="Times New Roman" pitchFamily="18" charset="0"/>
              </a:rPr>
              <a:t>）之间</a:t>
            </a:r>
            <a:r>
              <a:rPr kumimoji="1" lang="zh-CN" altLang="en-US" sz="2400" b="1" dirty="0">
                <a:latin typeface="Times New Roman" pitchFamily="18" charset="0"/>
              </a:rPr>
              <a:t>，占有一个字节。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而指令本身占有两个字节。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84EE18-B9DB-4A16-8E74-F3E1D9772644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87395" name="Text Box 2"/>
          <p:cNvSpPr txBox="1">
            <a:spLocks noChangeArrowheads="1"/>
          </p:cNvSpPr>
          <p:nvPr/>
        </p:nvSpPr>
        <p:spPr bwMode="auto">
          <a:xfrm>
            <a:off x="0" y="193676"/>
            <a:ext cx="1219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例如：代码段内有一条无条件转移指令在汇编语言中使用符号地址。	</a:t>
            </a:r>
            <a:r>
              <a:rPr kumimoji="1" lang="en-US" altLang="zh-CN" sz="2400" b="1">
                <a:latin typeface="Times New Roman" pitchFamily="18" charset="0"/>
              </a:rPr>
              <a:t>JMP  SHORT  NEXT</a:t>
            </a:r>
            <a:r>
              <a:rPr kumimoji="1" lang="zh-CN" altLang="en-US" sz="2400" b="1">
                <a:latin typeface="Times New Roman" pitchFamily="18" charset="0"/>
              </a:rPr>
              <a:t>指令执行过程：</a:t>
            </a:r>
          </a:p>
          <a:p>
            <a:pPr eaLnBrk="1" hangingPunct="1"/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NEXT—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在汇编语言中使用符号地址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	（</a:t>
            </a:r>
            <a:r>
              <a:rPr kumimoji="1" lang="en-US" altLang="zh-CN" sz="2400" b="1">
                <a:latin typeface="Times New Roman" pitchFamily="18" charset="0"/>
              </a:rPr>
              <a:t>IP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←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IP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zh-CN" altLang="en-US" sz="2400" b="1" baseline="-25000">
                <a:latin typeface="Times New Roman" pitchFamily="18" charset="0"/>
              </a:rPr>
              <a:t>当前</a:t>
            </a:r>
            <a:r>
              <a:rPr kumimoji="1" lang="en-US" altLang="zh-CN" sz="2400" b="1">
                <a:latin typeface="Times New Roman" pitchFamily="18" charset="0"/>
              </a:rPr>
              <a:t>+D</a:t>
            </a:r>
            <a:r>
              <a:rPr kumimoji="1" lang="en-US" altLang="zh-CN" sz="2400" b="1" baseline="-25000">
                <a:latin typeface="Times New Roman" pitchFamily="18" charset="0"/>
              </a:rPr>
              <a:t>8</a:t>
            </a:r>
          </a:p>
        </p:txBody>
      </p:sp>
      <p:graphicFrame>
        <p:nvGraphicFramePr>
          <p:cNvPr id="187396" name="Object 3"/>
          <p:cNvGraphicFramePr>
            <a:graphicFrameLocks noChangeAspect="1"/>
          </p:cNvGraphicFramePr>
          <p:nvPr/>
        </p:nvGraphicFramePr>
        <p:xfrm>
          <a:off x="406400" y="1752601"/>
          <a:ext cx="11785600" cy="4816475"/>
        </p:xfrm>
        <a:graphic>
          <a:graphicData uri="http://schemas.openxmlformats.org/presentationml/2006/ole">
            <p:oleObj spid="_x0000_s78850" name="VISIO" r:id="rId3" imgW="8148320" imgH="4264660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A08166-C30F-444B-944F-3BE89225EF43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88419" name="Rectangle 2"/>
          <p:cNvSpPr>
            <a:spLocks noChangeArrowheads="1"/>
          </p:cNvSpPr>
          <p:nvPr/>
        </p:nvSpPr>
        <p:spPr bwMode="auto">
          <a:xfrm>
            <a:off x="609600" y="381000"/>
            <a:ext cx="1087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8</a:t>
            </a:r>
            <a:r>
              <a:rPr kumimoji="1" lang="zh-CN" altLang="en-US" sz="2400" b="1">
                <a:latin typeface="Times New Roman" pitchFamily="18" charset="0"/>
              </a:rPr>
              <a:t>位位移量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baseline="-25000">
                <a:solidFill>
                  <a:srgbClr val="FF33CC"/>
                </a:solidFill>
                <a:latin typeface="Times New Roman" pitchFamily="18" charset="0"/>
              </a:rPr>
              <a:t>8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itchFamily="18" charset="0"/>
              </a:rPr>
              <a:t>的范围在（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itchFamily="18" charset="0"/>
              </a:rPr>
              <a:t>-128 ~ 127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itchFamily="18" charset="0"/>
              </a:rPr>
              <a:t>）之间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itchFamily="18" charset="0"/>
              </a:rPr>
              <a:t>,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itchFamily="18" charset="0"/>
              </a:rPr>
              <a:t>否则出错。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4433" y="836613"/>
            <a:ext cx="6400800" cy="4953000"/>
            <a:chOff x="624" y="768"/>
            <a:chExt cx="4176" cy="3194"/>
          </a:xfrm>
        </p:grpSpPr>
        <p:graphicFrame>
          <p:nvGraphicFramePr>
            <p:cNvPr id="188423" name="Object 4"/>
            <p:cNvGraphicFramePr>
              <a:graphicFrameLocks noChangeAspect="1"/>
            </p:cNvGraphicFramePr>
            <p:nvPr/>
          </p:nvGraphicFramePr>
          <p:xfrm>
            <a:off x="624" y="768"/>
            <a:ext cx="4176" cy="3194"/>
          </p:xfrm>
          <a:graphic>
            <a:graphicData uri="http://schemas.openxmlformats.org/presentationml/2006/ole">
              <p:oleObj spid="_x0000_s79874" name="VISIO" r:id="rId3" imgW="5521960" imgH="4607560" progId="Visio.Drawing.6">
                <p:embed/>
              </p:oleObj>
            </a:graphicData>
          </a:graphic>
        </p:graphicFrame>
        <p:graphicFrame>
          <p:nvGraphicFramePr>
            <p:cNvPr id="188424" name="Object 5"/>
            <p:cNvGraphicFramePr>
              <a:graphicFrameLocks noChangeAspect="1"/>
            </p:cNvGraphicFramePr>
            <p:nvPr/>
          </p:nvGraphicFramePr>
          <p:xfrm>
            <a:off x="1968" y="1584"/>
            <a:ext cx="583" cy="2112"/>
          </p:xfrm>
          <a:graphic>
            <a:graphicData uri="http://schemas.openxmlformats.org/presentationml/2006/ole">
              <p:oleObj spid="_x0000_s79875" name="VISIO" r:id="rId4" imgW="769620" imgH="2981960" progId="Visio.Drawing.6">
                <p:embed/>
              </p:oleObj>
            </a:graphicData>
          </a:graphic>
        </p:graphicFrame>
      </p:grpSp>
      <p:sp>
        <p:nvSpPr>
          <p:cNvPr id="188421" name="Text Box 6"/>
          <p:cNvSpPr txBox="1">
            <a:spLocks noChangeArrowheads="1"/>
          </p:cNvSpPr>
          <p:nvPr/>
        </p:nvSpPr>
        <p:spPr bwMode="auto">
          <a:xfrm>
            <a:off x="527051" y="5730876"/>
            <a:ext cx="7605544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</a:rPr>
              <a:t>标号与控制转移指令在同一段中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,	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</a:rPr>
              <a:t>后引用的标号可以不用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SHORT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</a:rPr>
              <a:t>，</a:t>
            </a:r>
          </a:p>
          <a:p>
            <a:pPr eaLnBrk="1" hangingPunct="1"/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	 			前引用的标号必须使用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SHORT</a:t>
            </a:r>
          </a:p>
          <a:p>
            <a:pPr eaLnBrk="1" hangingPunct="1"/>
            <a:endParaRPr kumimoji="1" lang="zh-CN" alt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88422" name="Text Box 7"/>
          <p:cNvSpPr txBox="1">
            <a:spLocks noChangeArrowheads="1"/>
          </p:cNvSpPr>
          <p:nvPr/>
        </p:nvSpPr>
        <p:spPr bwMode="auto">
          <a:xfrm>
            <a:off x="6705600" y="1752601"/>
            <a:ext cx="5181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如：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tager:</a:t>
            </a:r>
            <a:r>
              <a:rPr kumimoji="1" lang="en-US" altLang="zh-CN" sz="2400" b="1">
                <a:latin typeface="Times New Roman" pitchFamily="18" charset="0"/>
              </a:rPr>
              <a:t>					……                                		JMP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tager</a:t>
            </a:r>
          </a:p>
          <a:p>
            <a:pPr eaLnBrk="1" hangingPunct="1"/>
            <a:endParaRPr kumimoji="1" lang="en-US" altLang="zh-CN" sz="2400" b="1">
              <a:latin typeface="Times New Roman" pitchFamily="18" charset="0"/>
            </a:endParaRPr>
          </a:p>
          <a:p>
            <a:pPr eaLnBrk="1" hangingPunct="1"/>
            <a:endParaRPr kumimoji="1" lang="en-US" altLang="zh-CN" sz="2400" b="1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	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	JMP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 SHORT</a:t>
            </a:r>
            <a:r>
              <a:rPr kumimoji="1" lang="en-US" altLang="zh-CN" sz="2400" b="1">
                <a:solidFill>
                  <a:srgbClr val="339966"/>
                </a:solidFill>
                <a:latin typeface="Times New Roman" pitchFamily="18" charset="0"/>
              </a:rPr>
              <a:t> tager</a:t>
            </a:r>
            <a:endParaRPr kumimoji="1" lang="en-US" altLang="zh-CN" sz="2400">
              <a:solidFill>
                <a:srgbClr val="339966"/>
              </a:solidFill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	 …… 		</a:t>
            </a:r>
          </a:p>
          <a:p>
            <a:pPr eaLnBrk="1" hangingPunct="1"/>
            <a:r>
              <a:rPr kumimoji="1" lang="en-US" altLang="zh-CN" sz="2400" b="1">
                <a:solidFill>
                  <a:srgbClr val="339966"/>
                </a:solidFill>
                <a:latin typeface="Times New Roman" pitchFamily="18" charset="0"/>
              </a:rPr>
              <a:t>tager:</a:t>
            </a:r>
            <a:endParaRPr kumimoji="1" lang="en-US" altLang="zh-CN" sz="2400">
              <a:solidFill>
                <a:srgbClr val="339966"/>
              </a:solidFill>
              <a:latin typeface="Times New Roman" pitchFamily="18" charset="0"/>
            </a:endParaRPr>
          </a:p>
          <a:p>
            <a:pPr eaLnBrk="1" hangingPunct="1"/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83680F-635A-4667-ACBD-98C972DC7DB3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97635" name="Rectangle 2"/>
          <p:cNvSpPr>
            <a:spLocks noChangeArrowheads="1"/>
          </p:cNvSpPr>
          <p:nvPr/>
        </p:nvSpPr>
        <p:spPr bwMode="auto">
          <a:xfrm>
            <a:off x="0" y="304801"/>
            <a:ext cx="117856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</a:rPr>
              <a:t> （ </a:t>
            </a:r>
            <a:r>
              <a:rPr kumimoji="1" lang="en-US" altLang="zh-CN" sz="3200" b="1">
                <a:latin typeface="Times New Roman" pitchFamily="18" charset="0"/>
              </a:rPr>
              <a:t>2</a:t>
            </a:r>
            <a:r>
              <a:rPr kumimoji="1" lang="zh-CN" altLang="en-US" sz="3200" b="1">
                <a:latin typeface="Times New Roman" pitchFamily="18" charset="0"/>
              </a:rPr>
              <a:t>）、</a:t>
            </a:r>
            <a:r>
              <a:rPr kumimoji="1" lang="en-US" altLang="zh-CN" sz="3200" b="1">
                <a:latin typeface="Times New Roman" pitchFamily="18" charset="0"/>
              </a:rPr>
              <a:t>Jcc    </a:t>
            </a:r>
            <a:r>
              <a:rPr kumimoji="1" lang="zh-CN" altLang="en-US" sz="3200" b="1">
                <a:latin typeface="Times New Roman" pitchFamily="18" charset="0"/>
              </a:rPr>
              <a:t>条件转移指令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      根据单个条件标志的设置情况转移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(10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种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  JZ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JE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/JNZ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JNE</a:t>
            </a:r>
            <a:r>
              <a:rPr kumimoji="1" lang="zh-CN" altLang="en-US" sz="2400" b="1">
                <a:latin typeface="Times New Roman" pitchFamily="18" charset="0"/>
              </a:rPr>
              <a:t>），</a:t>
            </a:r>
            <a:r>
              <a:rPr kumimoji="1" lang="en-US" altLang="zh-CN" sz="2400" b="1">
                <a:latin typeface="Times New Roman" pitchFamily="18" charset="0"/>
              </a:rPr>
              <a:t>JP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JPE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/JNP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JPO</a:t>
            </a:r>
            <a:r>
              <a:rPr kumimoji="1" lang="zh-CN" altLang="en-US" sz="2400" b="1">
                <a:latin typeface="Times New Roman" pitchFamily="18" charset="0"/>
              </a:rPr>
              <a:t>），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</a:t>
            </a:r>
            <a:r>
              <a:rPr kumimoji="1" lang="en-US" altLang="zh-CN" sz="2400" b="1">
                <a:latin typeface="Times New Roman" pitchFamily="18" charset="0"/>
              </a:rPr>
              <a:t>JS/JNS</a:t>
            </a:r>
            <a:r>
              <a:rPr kumimoji="1" lang="zh-CN" altLang="en-US" sz="2400" b="1">
                <a:latin typeface="Times New Roman" pitchFamily="18" charset="0"/>
              </a:rPr>
              <a:t>， </a:t>
            </a:r>
            <a:r>
              <a:rPr kumimoji="1" lang="en-US" altLang="zh-CN" sz="2400" b="1">
                <a:latin typeface="Times New Roman" pitchFamily="18" charset="0"/>
              </a:rPr>
              <a:t>JO/JNO</a:t>
            </a:r>
            <a:r>
              <a:rPr kumimoji="1" lang="zh-CN" altLang="en-US" sz="2400" b="1">
                <a:latin typeface="Times New Roman" pitchFamily="18" charset="0"/>
              </a:rPr>
              <a:t>， </a:t>
            </a:r>
            <a:r>
              <a:rPr kumimoji="1" lang="en-US" altLang="zh-CN" sz="2400" b="1">
                <a:latin typeface="Times New Roman" pitchFamily="18" charset="0"/>
              </a:rPr>
              <a:t>JB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JNAE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JC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/JNB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JAE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JNC</a:t>
            </a:r>
            <a:r>
              <a:rPr kumimoji="1" lang="zh-CN" altLang="en-US" sz="2400" b="1">
                <a:latin typeface="Times New Roman" pitchFamily="18" charset="0"/>
              </a:rPr>
              <a:t>），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根据两个无符号数比较结果转移（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种）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   </a:t>
            </a:r>
            <a:r>
              <a:rPr kumimoji="1" lang="en-US" altLang="zh-CN" sz="2000" b="1">
                <a:latin typeface="Times New Roman" pitchFamily="18" charset="0"/>
              </a:rPr>
              <a:t>JB</a:t>
            </a:r>
            <a:r>
              <a:rPr kumimoji="1" lang="zh-CN" altLang="en-US" sz="2000" b="1">
                <a:latin typeface="Times New Roman" pitchFamily="18" charset="0"/>
              </a:rPr>
              <a:t>（</a:t>
            </a:r>
            <a:r>
              <a:rPr kumimoji="1" lang="en-US" altLang="zh-CN" sz="2000" b="1">
                <a:latin typeface="Times New Roman" pitchFamily="18" charset="0"/>
              </a:rPr>
              <a:t>JNAE</a:t>
            </a:r>
            <a:r>
              <a:rPr kumimoji="1" lang="zh-CN" altLang="en-US" sz="2000" b="1">
                <a:latin typeface="Times New Roman" pitchFamily="18" charset="0"/>
              </a:rPr>
              <a:t>、</a:t>
            </a:r>
            <a:r>
              <a:rPr kumimoji="1" lang="en-US" altLang="zh-CN" sz="2000" b="1">
                <a:latin typeface="Times New Roman" pitchFamily="18" charset="0"/>
              </a:rPr>
              <a:t>JC</a:t>
            </a:r>
            <a:r>
              <a:rPr kumimoji="1" lang="zh-CN" altLang="en-US" sz="2000" b="1">
                <a:latin typeface="Times New Roman" pitchFamily="18" charset="0"/>
              </a:rPr>
              <a:t>）</a:t>
            </a:r>
            <a:r>
              <a:rPr kumimoji="1" lang="en-US" altLang="zh-CN" sz="2000" b="1">
                <a:latin typeface="Times New Roman" pitchFamily="18" charset="0"/>
              </a:rPr>
              <a:t>/JNB</a:t>
            </a:r>
            <a:r>
              <a:rPr kumimoji="1" lang="zh-CN" altLang="en-US" sz="2000" b="1">
                <a:latin typeface="Times New Roman" pitchFamily="18" charset="0"/>
              </a:rPr>
              <a:t>（</a:t>
            </a:r>
            <a:r>
              <a:rPr kumimoji="1" lang="en-US" altLang="zh-CN" sz="2000" b="1">
                <a:latin typeface="Times New Roman" pitchFamily="18" charset="0"/>
              </a:rPr>
              <a:t>JAE</a:t>
            </a:r>
            <a:r>
              <a:rPr kumimoji="1" lang="zh-CN" altLang="en-US" sz="2000" b="1">
                <a:latin typeface="Times New Roman" pitchFamily="18" charset="0"/>
              </a:rPr>
              <a:t>、</a:t>
            </a:r>
            <a:r>
              <a:rPr kumimoji="1" lang="en-US" altLang="zh-CN" sz="2000" b="1">
                <a:latin typeface="Times New Roman" pitchFamily="18" charset="0"/>
              </a:rPr>
              <a:t>JNC</a:t>
            </a:r>
            <a:r>
              <a:rPr kumimoji="1" lang="zh-CN" altLang="en-US" sz="2000" b="1">
                <a:latin typeface="Times New Roman" pitchFamily="18" charset="0"/>
              </a:rPr>
              <a:t>），</a:t>
            </a:r>
            <a:r>
              <a:rPr kumimoji="1" lang="en-US" altLang="zh-CN" sz="2000" b="1">
                <a:latin typeface="Times New Roman" pitchFamily="18" charset="0"/>
              </a:rPr>
              <a:t>JBE</a:t>
            </a:r>
            <a:r>
              <a:rPr kumimoji="1" lang="zh-CN" altLang="en-US" sz="2000" b="1">
                <a:latin typeface="Times New Roman" pitchFamily="18" charset="0"/>
              </a:rPr>
              <a:t>（</a:t>
            </a:r>
            <a:r>
              <a:rPr kumimoji="1" lang="en-US" altLang="zh-CN" sz="2000" b="1">
                <a:latin typeface="Times New Roman" pitchFamily="18" charset="0"/>
              </a:rPr>
              <a:t>JNA</a:t>
            </a:r>
            <a:r>
              <a:rPr kumimoji="1" lang="zh-CN" altLang="en-US" sz="2000" b="1">
                <a:latin typeface="Times New Roman" pitchFamily="18" charset="0"/>
              </a:rPr>
              <a:t>）</a:t>
            </a:r>
            <a:r>
              <a:rPr kumimoji="1" lang="en-US" altLang="zh-CN" sz="2000" b="1">
                <a:latin typeface="Times New Roman" pitchFamily="18" charset="0"/>
              </a:rPr>
              <a:t>/JNBE</a:t>
            </a:r>
            <a:r>
              <a:rPr kumimoji="1" lang="zh-CN" altLang="en-US" sz="2000" b="1">
                <a:latin typeface="Times New Roman" pitchFamily="18" charset="0"/>
              </a:rPr>
              <a:t>（</a:t>
            </a:r>
            <a:r>
              <a:rPr kumimoji="1" lang="en-US" altLang="zh-CN" sz="2000" b="1">
                <a:latin typeface="Times New Roman" pitchFamily="18" charset="0"/>
              </a:rPr>
              <a:t>JA</a:t>
            </a:r>
            <a:r>
              <a:rPr kumimoji="1" lang="zh-CN" altLang="en-US" sz="2000" b="1">
                <a:latin typeface="Times New Roman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sz="20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  比较两个带符号数，并根据比较结果转移（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种）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</a:t>
            </a:r>
            <a:r>
              <a:rPr kumimoji="1" lang="en-US" altLang="zh-CN" sz="2400" b="1">
                <a:latin typeface="Times New Roman" pitchFamily="18" charset="0"/>
              </a:rPr>
              <a:t>JL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JNGE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/JNL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JGE</a:t>
            </a:r>
            <a:r>
              <a:rPr kumimoji="1" lang="zh-CN" altLang="en-US" sz="2400" b="1">
                <a:latin typeface="Times New Roman" pitchFamily="18" charset="0"/>
              </a:rPr>
              <a:t>），</a:t>
            </a:r>
            <a:r>
              <a:rPr kumimoji="1" lang="en-US" altLang="zh-CN" sz="2400" b="1">
                <a:latin typeface="Times New Roman" pitchFamily="18" charset="0"/>
              </a:rPr>
              <a:t>JLE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JNG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/JNLE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JG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316F37-2451-479B-B34C-578785AD5D90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200707" name="Rectangle 2"/>
          <p:cNvSpPr>
            <a:spLocks noChangeArrowheads="1"/>
          </p:cNvSpPr>
          <p:nvPr/>
        </p:nvSpPr>
        <p:spPr bwMode="auto">
          <a:xfrm>
            <a:off x="609600" y="304800"/>
            <a:ext cx="1056640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按转移条件不同，条件转移指令可以分为四大类：</a:t>
            </a:r>
          </a:p>
          <a:p>
            <a:pPr eaLnBrk="1" hangingPunct="1"/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①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以单个状态标志作为转移条件助记符	转移条件</a:t>
            </a:r>
          </a:p>
          <a:p>
            <a:pPr eaLnBrk="1" hangingPunct="1"/>
            <a:endParaRPr kumimoji="1" lang="zh-CN" altLang="en-US" sz="1400" b="1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490499" name="Group 3"/>
          <p:cNvGraphicFramePr>
            <a:graphicFrameLocks noGrp="1"/>
          </p:cNvGraphicFramePr>
          <p:nvPr/>
        </p:nvGraphicFramePr>
        <p:xfrm>
          <a:off x="1828800" y="1371600"/>
          <a:ext cx="7213600" cy="3175000"/>
        </p:xfrm>
        <a:graphic>
          <a:graphicData uri="http://schemas.openxmlformats.org/drawingml/2006/table">
            <a:tbl>
              <a:tblPr/>
              <a:tblGrid>
                <a:gridCol w="1871133"/>
                <a:gridCol w="1684867"/>
                <a:gridCol w="1854200"/>
                <a:gridCol w="1803400"/>
              </a:tblGrid>
              <a:tr h="530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助记符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转移条件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助记符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转移条件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JZ/JE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ZF=1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JNZ/JNE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ZF=0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JS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SF=1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JNS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SF=0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JO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OF=1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JNO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OF=0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JP/JPE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PF=1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JNP/JPO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PF=0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CF=1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JNC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CF=0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0745" name="Text Box 40"/>
          <p:cNvSpPr txBox="1">
            <a:spLocks noChangeArrowheads="1"/>
          </p:cNvSpPr>
          <p:nvPr/>
        </p:nvSpPr>
        <p:spPr bwMode="auto">
          <a:xfrm>
            <a:off x="508000" y="4841875"/>
            <a:ext cx="660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②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以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CX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的值为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作为转移条件</a:t>
            </a:r>
          </a:p>
        </p:txBody>
      </p:sp>
      <p:graphicFrame>
        <p:nvGraphicFramePr>
          <p:cNvPr id="490537" name="Group 41"/>
          <p:cNvGraphicFramePr>
            <a:graphicFrameLocks noGrp="1"/>
          </p:cNvGraphicFramePr>
          <p:nvPr/>
        </p:nvGraphicFramePr>
        <p:xfrm>
          <a:off x="1828800" y="5562600"/>
          <a:ext cx="7315200" cy="958850"/>
        </p:xfrm>
        <a:graphic>
          <a:graphicData uri="http://schemas.openxmlformats.org/drawingml/2006/table">
            <a:tbl>
              <a:tblPr/>
              <a:tblGrid>
                <a:gridCol w="3657600"/>
                <a:gridCol w="3657600"/>
              </a:tblGrid>
              <a:tr h="4794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助记符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转移条件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JCXZ	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CX=0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677AA9-679D-40FB-9F9A-BCFDF4178F12}" type="slidenum">
              <a:rPr lang="zh-CN" altLang="en-US"/>
              <a:pPr/>
              <a:t>19</a:t>
            </a:fld>
            <a:endParaRPr lang="en-US" altLang="zh-CN"/>
          </a:p>
        </p:txBody>
      </p:sp>
      <p:graphicFrame>
        <p:nvGraphicFramePr>
          <p:cNvPr id="491566" name="Group 46"/>
          <p:cNvGraphicFramePr>
            <a:graphicFrameLocks noGrp="1"/>
          </p:cNvGraphicFramePr>
          <p:nvPr/>
        </p:nvGraphicFramePr>
        <p:xfrm>
          <a:off x="609600" y="838200"/>
          <a:ext cx="11176000" cy="2378075"/>
        </p:xfrm>
        <a:graphic>
          <a:graphicData uri="http://schemas.openxmlformats.org/drawingml/2006/table">
            <a:tbl>
              <a:tblPr/>
              <a:tblGrid>
                <a:gridCol w="4044951"/>
                <a:gridCol w="7131049"/>
              </a:tblGrid>
              <a:tr h="5049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助记符	</a:t>
                      </a:r>
                    </a:p>
                  </a:txBody>
                  <a:tcPr marL="121920" marR="121920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转移条件</a:t>
                      </a:r>
                    </a:p>
                  </a:txBody>
                  <a:tcPr marL="121920" marR="121920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3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JA/JNBE</a:t>
                      </a:r>
                    </a:p>
                  </a:txBody>
                  <a:tcPr marL="121920" marR="121920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∧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ZF=0	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高于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不低于等于</a:t>
                      </a:r>
                    </a:p>
                  </a:txBody>
                  <a:tcPr marL="121920" marR="121920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54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JAE/JNB/JNC</a:t>
                      </a:r>
                    </a:p>
                  </a:txBody>
                  <a:tcPr marL="121920" marR="121920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CF=0                  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高于或等于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不低于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无进位</a:t>
                      </a:r>
                    </a:p>
                  </a:txBody>
                  <a:tcPr marL="121920" marR="121920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84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JB/JNAE/JC</a:t>
                      </a:r>
                    </a:p>
                  </a:txBody>
                  <a:tcPr marL="121920" marR="121920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CF=1	             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低于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不高于等于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有进位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JBE/JNA</a:t>
                      </a:r>
                    </a:p>
                  </a:txBody>
                  <a:tcPr marL="121920" marR="121920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CF∨ZF=1	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低于或等于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不高于</a:t>
                      </a:r>
                    </a:p>
                  </a:txBody>
                  <a:tcPr marL="121920" marR="121920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1752" name="Rectangle 23"/>
          <p:cNvSpPr>
            <a:spLocks noChangeArrowheads="1"/>
          </p:cNvSpPr>
          <p:nvPr/>
        </p:nvSpPr>
        <p:spPr bwMode="auto">
          <a:xfrm>
            <a:off x="304800" y="228600"/>
            <a:ext cx="1107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③</a:t>
            </a:r>
            <a:r>
              <a:rPr kumimoji="1" lang="zh-CN" altLang="en-US" sz="2400" b="1">
                <a:latin typeface="Times New Roman" pitchFamily="18" charset="0"/>
              </a:rPr>
              <a:t>以两个无符号数比较的结果作为转移条件</a:t>
            </a:r>
          </a:p>
        </p:txBody>
      </p:sp>
      <p:sp>
        <p:nvSpPr>
          <p:cNvPr id="201753" name="Text Box 24"/>
          <p:cNvSpPr txBox="1">
            <a:spLocks noChangeArrowheads="1"/>
          </p:cNvSpPr>
          <p:nvPr/>
        </p:nvSpPr>
        <p:spPr bwMode="auto">
          <a:xfrm>
            <a:off x="406401" y="3276600"/>
            <a:ext cx="96731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④</a:t>
            </a:r>
            <a:r>
              <a:rPr kumimoji="1" lang="zh-CN" altLang="en-US" sz="2400" b="1">
                <a:latin typeface="Times New Roman" pitchFamily="18" charset="0"/>
              </a:rPr>
              <a:t>以两个带符号数比较的结果作为转移条件</a:t>
            </a:r>
          </a:p>
        </p:txBody>
      </p:sp>
      <p:graphicFrame>
        <p:nvGraphicFramePr>
          <p:cNvPr id="491545" name="Group 25"/>
          <p:cNvGraphicFramePr>
            <a:graphicFrameLocks noGrp="1"/>
          </p:cNvGraphicFramePr>
          <p:nvPr/>
        </p:nvGraphicFramePr>
        <p:xfrm>
          <a:off x="609600" y="3886201"/>
          <a:ext cx="11277600" cy="2176463"/>
        </p:xfrm>
        <a:graphic>
          <a:graphicData uri="http://schemas.openxmlformats.org/drawingml/2006/table">
            <a:tbl>
              <a:tblPr/>
              <a:tblGrid>
                <a:gridCol w="3149600"/>
                <a:gridCol w="8128000"/>
              </a:tblGrid>
              <a:tr h="39629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助记符</a:t>
                      </a:r>
                    </a:p>
                  </a:txBody>
                  <a:tcPr marL="121920" marR="1219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	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转移条件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	</a:t>
                      </a: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JG/JNLE</a:t>
                      </a:r>
                    </a:p>
                  </a:txBody>
                  <a:tcPr marL="121920" marR="1219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SF⊕OF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∧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ZF=0	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大于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不小于等于</a:t>
                      </a: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JGE/JNL</a:t>
                      </a:r>
                    </a:p>
                  </a:txBody>
                  <a:tcPr marL="121920" marR="1219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SF⊕OF=0	            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大于或等于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不小于</a:t>
                      </a: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0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JL/JNGE</a:t>
                      </a:r>
                    </a:p>
                  </a:txBody>
                  <a:tcPr marL="121920" marR="1219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SF⊕OF=1	            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小于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不大于等于</a:t>
                      </a: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54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JLE/JNG</a:t>
                      </a:r>
                    </a:p>
                  </a:txBody>
                  <a:tcPr marL="121920" marR="1219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SF⊕OF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∨ZF=1	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小于或等于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不大于</a:t>
                      </a: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3">
            <a:extLst>
              <a:ext uri="{FF2B5EF4-FFF2-40B4-BE49-F238E27FC236}">
                <a16:creationId xmlns="" xmlns:a16="http://schemas.microsoft.com/office/drawing/2014/main" id="{178020F5-FAAF-4506-82A3-4320EB64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657AAE55-256A-416E-9672-0E543191138C}" type="slidenum">
              <a:rPr lang="zh-CN" altLang="en-US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8" name="Text Box 2">
            <a:extLst>
              <a:ext uri="{FF2B5EF4-FFF2-40B4-BE49-F238E27FC236}">
                <a16:creationId xmlns="" xmlns:a16="http://schemas.microsoft.com/office/drawing/2014/main" id="{4CA5D4C3-7D5B-4BD6-92BA-84959AA24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6" y="422275"/>
            <a:ext cx="6340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8086/8088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指令助记符表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自学）              </a:t>
            </a:r>
          </a:p>
        </p:txBody>
      </p:sp>
      <p:graphicFrame>
        <p:nvGraphicFramePr>
          <p:cNvPr id="1026" name="Object 3">
            <a:extLst>
              <a:ext uri="{FF2B5EF4-FFF2-40B4-BE49-F238E27FC236}">
                <a16:creationId xmlns="" xmlns:a16="http://schemas.microsoft.com/office/drawing/2014/main" id="{0A34A07C-6C92-4B55-8B73-1B4FCA7FF9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390650"/>
          <a:ext cx="8305800" cy="4400550"/>
        </p:xfrm>
        <a:graphic>
          <a:graphicData uri="http://schemas.openxmlformats.org/presentationml/2006/ole">
            <p:oleObj spid="_x0000_s1050" name="VISIO" r:id="rId3" imgW="7122160" imgH="34645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F2DFCA-F154-45C8-85BB-FD9D130D86E0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492546" name="Rectangle 2"/>
          <p:cNvSpPr>
            <a:spLocks noChangeArrowheads="1"/>
          </p:cNvSpPr>
          <p:nvPr/>
        </p:nvSpPr>
        <p:spPr bwMode="auto">
          <a:xfrm>
            <a:off x="508000" y="762001"/>
            <a:ext cx="107696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条件转移指令应用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>
                <a:latin typeface="Times New Roman" pitchFamily="18" charset="0"/>
              </a:rPr>
              <a:t>   </a:t>
            </a:r>
            <a:r>
              <a:rPr kumimoji="1" lang="zh-CN" altLang="en-US" sz="2400" b="1">
                <a:latin typeface="Times New Roman" pitchFamily="18" charset="0"/>
              </a:rPr>
              <a:t>例：比较二个数是否相等   如相等做动作</a:t>
            </a:r>
            <a:r>
              <a:rPr kumimoji="1" lang="en-US" altLang="zh-CN" sz="2400" b="1">
                <a:latin typeface="Times New Roman" pitchFamily="18" charset="0"/>
              </a:rPr>
              <a:t>1  </a:t>
            </a:r>
            <a:r>
              <a:rPr kumimoji="1" lang="zh-CN" altLang="en-US" sz="2400" b="1">
                <a:latin typeface="Times New Roman" pitchFamily="18" charset="0"/>
              </a:rPr>
              <a:t>否则做动作</a:t>
            </a:r>
            <a:r>
              <a:rPr kumimoji="1" lang="en-US" altLang="zh-CN" sz="2400" b="1">
                <a:latin typeface="Times New Roman" pitchFamily="18" charset="0"/>
              </a:rPr>
              <a:t>2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</a:rPr>
              <a:t>	</a:t>
            </a:r>
            <a:r>
              <a:rPr kumimoji="1" lang="en-US" altLang="zh-CN" sz="2000" b="1">
                <a:latin typeface="Times New Roman" pitchFamily="18" charset="0"/>
              </a:rPr>
              <a:t>	……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>
                <a:latin typeface="Times New Roman" pitchFamily="18" charset="0"/>
              </a:rPr>
              <a:t>	CMP AX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BX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>
                <a:latin typeface="Times New Roman" pitchFamily="18" charset="0"/>
              </a:rPr>
              <a:t>	</a:t>
            </a:r>
            <a:r>
              <a:rPr kumimoji="1" lang="en-US" altLang="zh-CN" sz="20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JE  action_1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1" lang="en-US" altLang="zh-CN" sz="2000" b="1">
              <a:solidFill>
                <a:srgbClr val="FF5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>
                <a:latin typeface="Times New Roman" pitchFamily="18" charset="0"/>
              </a:rPr>
              <a:t>Action_2:     ……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>
                <a:latin typeface="Times New Roman" pitchFamily="18" charset="0"/>
              </a:rPr>
              <a:t>                      ……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action_1 </a:t>
            </a:r>
            <a:r>
              <a:rPr kumimoji="1" lang="zh-CN" altLang="en-US" sz="20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 </a:t>
            </a:r>
            <a:r>
              <a:rPr kumimoji="1" lang="zh-CN" altLang="en-US" sz="2000" b="1">
                <a:latin typeface="Times New Roman" pitchFamily="18" charset="0"/>
              </a:rPr>
              <a:t> 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</a:rPr>
              <a:t> </a:t>
            </a:r>
          </a:p>
        </p:txBody>
      </p:sp>
      <p:sp>
        <p:nvSpPr>
          <p:cNvPr id="492547" name="Text Box 3"/>
          <p:cNvSpPr txBox="1">
            <a:spLocks noChangeArrowheads="1"/>
          </p:cNvSpPr>
          <p:nvPr/>
        </p:nvSpPr>
        <p:spPr bwMode="auto">
          <a:xfrm>
            <a:off x="5892800" y="2327275"/>
            <a:ext cx="5892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400">
                <a:latin typeface="Times New Roman" pitchFamily="18" charset="0"/>
              </a:rPr>
              <a:t>       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itchFamily="18" charset="0"/>
              </a:rPr>
              <a:t>或  	          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itchFamily="18" charset="0"/>
              </a:rPr>
              <a:t>…… </a:t>
            </a:r>
          </a:p>
          <a:p>
            <a:pPr eaLnBrk="1" hangingPunct="1">
              <a:defRPr/>
            </a:pPr>
            <a:r>
              <a:rPr kumimoji="1" lang="en-US" altLang="zh-CN" sz="2000" b="1">
                <a:solidFill>
                  <a:srgbClr val="3333FF"/>
                </a:solidFill>
                <a:latin typeface="Times New Roman" pitchFamily="18" charset="0"/>
              </a:rPr>
              <a:t>	            CMP AX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itchFamily="18" charset="0"/>
              </a:rPr>
              <a:t>，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itchFamily="18" charset="0"/>
              </a:rPr>
              <a:t>BX</a:t>
            </a:r>
          </a:p>
          <a:p>
            <a:pPr eaLnBrk="1" hangingPunct="1">
              <a:defRPr/>
            </a:pPr>
            <a:r>
              <a:rPr kumimoji="1" lang="en-US" altLang="zh-CN" sz="2000" b="1">
                <a:solidFill>
                  <a:srgbClr val="3333FF"/>
                </a:solidFill>
                <a:latin typeface="Times New Roman" pitchFamily="18" charset="0"/>
              </a:rPr>
              <a:t>                          </a:t>
            </a:r>
            <a:r>
              <a:rPr kumimoji="1" lang="en-US" altLang="zh-CN" sz="20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JNZ  action_2</a:t>
            </a:r>
          </a:p>
          <a:p>
            <a:pPr eaLnBrk="1" hangingPunct="1">
              <a:defRPr/>
            </a:pPr>
            <a:endParaRPr kumimoji="1" lang="en-US" altLang="zh-CN" sz="2000" b="1">
              <a:solidFill>
                <a:srgbClr val="FF5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en-US" altLang="zh-CN" sz="2000" b="1">
                <a:solidFill>
                  <a:srgbClr val="3333FF"/>
                </a:solidFill>
                <a:latin typeface="Times New Roman" pitchFamily="18" charset="0"/>
              </a:rPr>
              <a:t>action_1: 	……</a:t>
            </a:r>
          </a:p>
          <a:p>
            <a:pPr eaLnBrk="1" hangingPunct="1">
              <a:defRPr/>
            </a:pPr>
            <a:endParaRPr kumimoji="1" lang="en-US" altLang="zh-CN" sz="2000" b="1">
              <a:solidFill>
                <a:srgbClr val="3333FF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en-US" altLang="zh-CN" sz="20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action_2</a:t>
            </a:r>
            <a:r>
              <a:rPr kumimoji="1" lang="zh-CN" altLang="en-US" sz="20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</a:p>
          <a:p>
            <a:pPr eaLnBrk="1" hangingPunct="1">
              <a:defRPr/>
            </a:pPr>
            <a:r>
              <a:rPr kumimoji="1" lang="zh-CN" altLang="en-US" sz="2000" b="1">
                <a:solidFill>
                  <a:srgbClr val="3333FF"/>
                </a:solidFill>
                <a:latin typeface="Times New Roman" pitchFamily="18" charset="0"/>
              </a:rPr>
              <a:t>                        	 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itchFamily="18" charset="0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29B9B7-9F24-4223-A366-887261AF1AB9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03779" name="Rectangle 2"/>
          <p:cNvSpPr>
            <a:spLocks noChangeArrowheads="1"/>
          </p:cNvSpPr>
          <p:nvPr/>
        </p:nvSpPr>
        <p:spPr bwMode="auto">
          <a:xfrm>
            <a:off x="304800" y="304801"/>
            <a:ext cx="11480800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例： </a:t>
            </a:r>
            <a:r>
              <a:rPr kumimoji="1" lang="en-US" altLang="zh-CN" sz="2400" b="1">
                <a:latin typeface="Times New Roman" pitchFamily="18" charset="0"/>
              </a:rPr>
              <a:t>X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Y</a:t>
            </a:r>
            <a:r>
              <a:rPr kumimoji="1" lang="zh-CN" altLang="en-US" sz="2400" b="1">
                <a:latin typeface="Times New Roman" pitchFamily="18" charset="0"/>
              </a:rPr>
              <a:t>放在</a:t>
            </a:r>
            <a:r>
              <a:rPr kumimoji="1" lang="en-US" altLang="zh-CN" sz="2400" b="1">
                <a:latin typeface="Times New Roman" pitchFamily="18" charset="0"/>
              </a:rPr>
              <a:t>X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Y</a:t>
            </a:r>
            <a:r>
              <a:rPr kumimoji="1" lang="zh-CN" altLang="en-US" sz="2400" b="1">
                <a:latin typeface="Times New Roman" pitchFamily="18" charset="0"/>
              </a:rPr>
              <a:t>单元里，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带符号数判断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    </a:t>
            </a:r>
            <a:r>
              <a:rPr kumimoji="1" lang="zh-CN" altLang="en-US" sz="2400" b="1">
                <a:latin typeface="Times New Roman" pitchFamily="18" charset="0"/>
              </a:rPr>
              <a:t>先判</a:t>
            </a:r>
            <a:r>
              <a:rPr kumimoji="1" lang="en-US" altLang="zh-CN" sz="2400" b="1">
                <a:latin typeface="Times New Roman" pitchFamily="18" charset="0"/>
              </a:rPr>
              <a:t>X&gt;50?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YES→</a:t>
            </a:r>
            <a:r>
              <a:rPr kumimoji="1" lang="zh-CN" altLang="en-US" b="1"/>
              <a:t>转</a:t>
            </a:r>
            <a:r>
              <a:rPr kumimoji="1" lang="en-US" altLang="zh-CN" sz="2400" b="1">
                <a:latin typeface="Times New Roman" pitchFamily="18" charset="0"/>
              </a:rPr>
              <a:t>too_high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 </a:t>
            </a:r>
            <a:r>
              <a:rPr kumimoji="1" lang="en-US" altLang="zh-CN" sz="2400" b="1">
                <a:latin typeface="Times New Roman" pitchFamily="18" charset="0"/>
              </a:rPr>
              <a:t>NO→ </a:t>
            </a:r>
            <a:r>
              <a:rPr kumimoji="1" lang="zh-CN" altLang="en-US" sz="2400" b="1">
                <a:latin typeface="Times New Roman" pitchFamily="18" charset="0"/>
              </a:rPr>
              <a:t>做</a:t>
            </a:r>
            <a:r>
              <a:rPr kumimoji="1" lang="en-US" altLang="zh-CN" sz="2400" b="1">
                <a:latin typeface="Times New Roman" pitchFamily="18" charset="0"/>
              </a:rPr>
              <a:t>X-Y ,  </a:t>
            </a:r>
            <a:r>
              <a:rPr kumimoji="1" lang="zh-CN" altLang="en-US" sz="2400" b="1">
                <a:latin typeface="Times New Roman" pitchFamily="18" charset="0"/>
              </a:rPr>
              <a:t>溢出</a:t>
            </a:r>
            <a:r>
              <a:rPr kumimoji="1" lang="en-US" altLang="zh-CN" sz="2400" b="1">
                <a:latin typeface="Times New Roman" pitchFamily="18" charset="0"/>
              </a:rPr>
              <a:t>→</a:t>
            </a:r>
            <a:r>
              <a:rPr kumimoji="1" lang="zh-CN" altLang="en-US" b="1"/>
              <a:t>转</a:t>
            </a:r>
            <a:r>
              <a:rPr kumimoji="1" lang="en-US" altLang="zh-CN" sz="2400" b="1">
                <a:latin typeface="Times New Roman" pitchFamily="18" charset="0"/>
              </a:rPr>
              <a:t>overflow </a:t>
            </a:r>
            <a:r>
              <a:rPr kumimoji="1" lang="zh-CN" altLang="en-US" sz="2400" b="1">
                <a:latin typeface="Times New Roman" pitchFamily="18" charset="0"/>
              </a:rPr>
              <a:t>，否则求</a:t>
            </a:r>
            <a:r>
              <a:rPr kumimoji="1" lang="en-US" altLang="zh-CN" sz="2400" b="1">
                <a:latin typeface="Times New Roman" pitchFamily="18" charset="0"/>
              </a:rPr>
              <a:t>|X</a:t>
            </a:r>
            <a:r>
              <a:rPr kumimoji="1" lang="en-US" altLang="zh-CN" b="1"/>
              <a:t>-</a:t>
            </a:r>
            <a:r>
              <a:rPr kumimoji="1" lang="en-US" altLang="zh-CN" sz="2400" b="1">
                <a:latin typeface="Times New Roman" pitchFamily="18" charset="0"/>
              </a:rPr>
              <a:t>Y|→result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		</a:t>
            </a:r>
            <a:r>
              <a:rPr kumimoji="1" lang="en-US" altLang="zh-CN" sz="2000" b="1">
                <a:latin typeface="Times New Roman" pitchFamily="18" charset="0"/>
              </a:rPr>
              <a:t>MOV AX,X                    							 CMP AX,50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		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JG  too_high</a:t>
            </a:r>
            <a:r>
              <a:rPr kumimoji="1" lang="en-US" altLang="zh-CN" sz="2000" b="1">
                <a:latin typeface="Times New Roman" pitchFamily="18" charset="0"/>
              </a:rPr>
              <a:t>       ;</a:t>
            </a:r>
            <a:r>
              <a:rPr kumimoji="1" lang="zh-CN" altLang="en-US" sz="2000" b="1">
                <a:latin typeface="Times New Roman" pitchFamily="18" charset="0"/>
              </a:rPr>
              <a:t>大于转</a:t>
            </a:r>
            <a:r>
              <a:rPr kumimoji="1" lang="en-US" altLang="zh-CN" sz="2000" b="1">
                <a:latin typeface="Times New Roman" pitchFamily="18" charset="0"/>
              </a:rPr>
              <a:t>too_high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		SUB AX,Y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		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JO  overflow</a:t>
            </a:r>
            <a:r>
              <a:rPr kumimoji="1" lang="en-US" altLang="zh-CN" sz="2000" b="1">
                <a:latin typeface="Times New Roman" pitchFamily="18" charset="0"/>
              </a:rPr>
              <a:t>     ;</a:t>
            </a:r>
            <a:r>
              <a:rPr kumimoji="1" lang="zh-CN" altLang="en-US" sz="2000" b="1">
                <a:latin typeface="Times New Roman" pitchFamily="18" charset="0"/>
              </a:rPr>
              <a:t>溢出转</a:t>
            </a:r>
            <a:r>
              <a:rPr kumimoji="1" lang="en-US" altLang="zh-CN" sz="2000" b="1">
                <a:latin typeface="Times New Roman" pitchFamily="18" charset="0"/>
              </a:rPr>
              <a:t>overflow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		</a:t>
            </a:r>
            <a:r>
              <a:rPr kumimoji="1" lang="en-US" altLang="zh-CN" sz="2000" b="1">
                <a:solidFill>
                  <a:srgbClr val="FF33CC"/>
                </a:solidFill>
                <a:latin typeface="Times New Roman" pitchFamily="18" charset="0"/>
              </a:rPr>
              <a:t>JNS  nonneg</a:t>
            </a:r>
            <a:r>
              <a:rPr kumimoji="1" lang="en-US" altLang="zh-CN" sz="2000" b="1">
                <a:latin typeface="Times New Roman" pitchFamily="18" charset="0"/>
              </a:rPr>
              <a:t>          ; S=0</a:t>
            </a:r>
            <a:r>
              <a:rPr kumimoji="1" lang="zh-CN" altLang="en-US" sz="2000" b="1">
                <a:latin typeface="Times New Roman" pitchFamily="18" charset="0"/>
              </a:rPr>
              <a:t>转</a:t>
            </a:r>
            <a:r>
              <a:rPr kumimoji="1" lang="en-US" altLang="zh-CN" sz="2000" b="1">
                <a:latin typeface="Times New Roman" pitchFamily="18" charset="0"/>
              </a:rPr>
              <a:t>nonneg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      		</a:t>
            </a:r>
            <a:r>
              <a:rPr kumimoji="1" lang="en-US" altLang="zh-CN" sz="2000" b="1">
                <a:solidFill>
                  <a:srgbClr val="FF33CC"/>
                </a:solidFill>
                <a:latin typeface="Times New Roman" pitchFamily="18" charset="0"/>
              </a:rPr>
              <a:t>NEG AX</a:t>
            </a:r>
            <a:r>
              <a:rPr kumimoji="1" lang="en-US" altLang="zh-CN" sz="2000" b="1">
                <a:latin typeface="Times New Roman" pitchFamily="18" charset="0"/>
              </a:rPr>
              <a:t>    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 nonneg:               MOV  result ,AX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too_high</a:t>
            </a:r>
            <a:r>
              <a:rPr kumimoji="1" lang="en-US" altLang="zh-CN" sz="2000" b="1">
                <a:latin typeface="Times New Roman" pitchFamily="18" charset="0"/>
              </a:rPr>
              <a:t>:	……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overflow</a:t>
            </a:r>
            <a:r>
              <a:rPr kumimoji="1" lang="en-US" altLang="zh-CN" sz="2000" b="1">
                <a:latin typeface="Times New Roman" pitchFamily="18" charset="0"/>
              </a:rPr>
              <a:t>:	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840C04-F5A3-4CD7-A14C-52862FC7F45B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205827" name="Rectangle 2"/>
          <p:cNvSpPr>
            <a:spLocks noChangeArrowheads="1"/>
          </p:cNvSpPr>
          <p:nvPr/>
        </p:nvSpPr>
        <p:spPr bwMode="auto">
          <a:xfrm>
            <a:off x="508000" y="228600"/>
            <a:ext cx="11277600" cy="661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2</a:t>
            </a:r>
            <a:r>
              <a:rPr kumimoji="1" lang="zh-CN" altLang="en-US" sz="2800" b="1">
                <a:latin typeface="Times New Roman" pitchFamily="18" charset="0"/>
              </a:rPr>
              <a:t>、 过程</a:t>
            </a:r>
            <a:r>
              <a:rPr kumimoji="1" lang="en-US" altLang="zh-CN" sz="2800" b="1">
                <a:latin typeface="Times New Roman" pitchFamily="18" charset="0"/>
              </a:rPr>
              <a:t>( </a:t>
            </a:r>
            <a:r>
              <a:rPr kumimoji="1" lang="zh-CN" altLang="en-US" sz="2800" b="1">
                <a:latin typeface="Times New Roman" pitchFamily="18" charset="0"/>
              </a:rPr>
              <a:t>子程序 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  <a:r>
              <a:rPr kumimoji="1" lang="zh-CN" altLang="en-US" sz="2800" b="1">
                <a:latin typeface="Times New Roman" pitchFamily="18" charset="0"/>
              </a:rPr>
              <a:t>调用指令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子程序</a:t>
            </a:r>
            <a:r>
              <a:rPr kumimoji="1" lang="en-US" altLang="zh-CN" sz="2400" b="1">
                <a:latin typeface="Times New Roman" pitchFamily="18" charset="0"/>
              </a:rPr>
              <a:t>—</a:t>
            </a:r>
            <a:r>
              <a:rPr kumimoji="1" lang="zh-CN" altLang="en-US" sz="2400" b="1">
                <a:latin typeface="Times New Roman" pitchFamily="18" charset="0"/>
              </a:rPr>
              <a:t>程序中具有独立功能的部分编写成独立程序模块。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子程序（过程）定义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格式：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     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符号名 	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PROC 	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类型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      		 	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……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   	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符号名	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ENDP 	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子程序调用和返回指令： </a:t>
            </a:r>
            <a:r>
              <a:rPr kumimoji="1" lang="en-US" altLang="zh-CN" sz="2400" b="1">
                <a:latin typeface="Times New Roman" pitchFamily="18" charset="0"/>
              </a:rPr>
              <a:t>CALL         RET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RETURN</a:t>
            </a:r>
            <a:r>
              <a:rPr kumimoji="1" lang="zh-CN" altLang="en-US" sz="2400" b="1">
                <a:latin typeface="Times New Roman" pitchFamily="18" charset="0"/>
              </a:rPr>
              <a:t>）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过程有两种类型：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	按过程与调用语句间的位置，过程有两种类型。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	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NEAR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类型：调用指令与过程在同一个段中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FAR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类型：调用指令与过程不在同一个段中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CC"/>
                </a:solidFill>
                <a:latin typeface="Times New Roman" pitchFamily="18" charset="0"/>
              </a:rPr>
              <a:t>CALL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itchFamily="18" charset="0"/>
              </a:rPr>
              <a:t>指令和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itchFamily="18" charset="0"/>
              </a:rPr>
              <a:t>RET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itchFamily="18" charset="0"/>
              </a:rPr>
              <a:t>指令都不影响条件码。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CEC459-E018-4312-AAF7-E670F7AC9483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98690" name="Rectangle 2"/>
          <p:cNvSpPr>
            <a:spLocks noChangeArrowheads="1"/>
          </p:cNvSpPr>
          <p:nvPr/>
        </p:nvSpPr>
        <p:spPr bwMode="auto">
          <a:xfrm>
            <a:off x="508000" y="228601"/>
            <a:ext cx="11176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工作过程如下：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例：   </a:t>
            </a:r>
            <a:r>
              <a:rPr kumimoji="1" lang="en-US" altLang="zh-CN" sz="2400" b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NEAR </a:t>
            </a:r>
            <a:r>
              <a:rPr kumimoji="1" lang="zh-CN" altLang="en-US" sz="2400" b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类型</a:t>
            </a:r>
            <a:r>
              <a:rPr kumimoji="1" lang="zh-CN" altLang="en-US" sz="2400" b="1" dirty="0">
                <a:latin typeface="Times New Roman" pitchFamily="18" charset="0"/>
              </a:rPr>
              <a:t>过程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code   SEGMENT         ;code</a:t>
            </a:r>
            <a:r>
              <a:rPr kumimoji="1" lang="zh-CN" altLang="en-US" sz="2400" b="1" dirty="0">
                <a:latin typeface="Times New Roman" pitchFamily="18" charset="0"/>
              </a:rPr>
              <a:t>段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             	</a:t>
            </a:r>
            <a:r>
              <a:rPr kumimoji="1" lang="en-US" altLang="zh-CN" sz="2400" b="1" dirty="0">
                <a:latin typeface="Times New Roman" pitchFamily="18" charset="0"/>
              </a:rPr>
              <a:t>…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                CALL  </a:t>
            </a:r>
            <a:r>
              <a:rPr kumimoji="1" lang="en-US" altLang="zh-CN" sz="2400" b="1" dirty="0" err="1">
                <a:latin typeface="Times New Roman" pitchFamily="18" charset="0"/>
              </a:rPr>
              <a:t>subp</a:t>
            </a:r>
            <a:r>
              <a:rPr kumimoji="1" lang="en-US" altLang="zh-CN" sz="2400" b="1" dirty="0">
                <a:latin typeface="Times New Roman" pitchFamily="18" charset="0"/>
              </a:rPr>
              <a:t>    ;</a:t>
            </a:r>
            <a:r>
              <a:rPr kumimoji="1" lang="zh-CN" altLang="en-US" sz="2400" b="1" dirty="0">
                <a:latin typeface="Times New Roman" pitchFamily="18" charset="0"/>
              </a:rPr>
              <a:t>调用 指令处的</a:t>
            </a:r>
            <a:r>
              <a:rPr kumimoji="1" lang="en-US" altLang="zh-CN" sz="2400" b="1" dirty="0">
                <a:latin typeface="Times New Roman" pitchFamily="18" charset="0"/>
              </a:rPr>
              <a:t>IP</a:t>
            </a:r>
            <a:r>
              <a:rPr kumimoji="1" lang="zh-CN" altLang="en-US" sz="2400" b="1" dirty="0">
                <a:latin typeface="Times New Roman" pitchFamily="18" charset="0"/>
              </a:rPr>
              <a:t>值入栈</a:t>
            </a:r>
            <a:r>
              <a:rPr kumimoji="1" lang="en-US" altLang="zh-CN" sz="2400" b="1" dirty="0">
                <a:latin typeface="Times New Roman" pitchFamily="18" charset="0"/>
              </a:rPr>
              <a:t>      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XXX:</a:t>
            </a:r>
            <a:r>
              <a:rPr kumimoji="1" lang="en-US" altLang="zh-CN" sz="2400" b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YYY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    …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	            …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  </a:t>
            </a:r>
            <a:r>
              <a:rPr kumimoji="1" lang="en-US" altLang="zh-CN" sz="2400" b="1" dirty="0">
                <a:solidFill>
                  <a:srgbClr val="FF33CC"/>
                </a:solidFill>
                <a:latin typeface="Times New Roman" pitchFamily="18" charset="0"/>
              </a:rPr>
              <a:t>  </a:t>
            </a:r>
            <a:r>
              <a:rPr kumimoji="1" lang="en-US" altLang="zh-CN" sz="2400" b="1" dirty="0" err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subp</a:t>
            </a:r>
            <a:r>
              <a:rPr kumimoji="1" lang="en-US" altLang="zh-CN" sz="2400" b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2400" b="1" dirty="0">
                <a:solidFill>
                  <a:srgbClr val="FF33CC"/>
                </a:solidFill>
                <a:latin typeface="Times New Roman" pitchFamily="18" charset="0"/>
              </a:rPr>
              <a:t>  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PROC  NEAR</a:t>
            </a:r>
            <a:r>
              <a:rPr kumimoji="1" lang="en-US" altLang="zh-CN" sz="2400" b="1" dirty="0">
                <a:latin typeface="Times New Roman" pitchFamily="18" charset="0"/>
              </a:rPr>
              <a:t>       ;</a:t>
            </a:r>
            <a:r>
              <a:rPr kumimoji="1" lang="zh-CN" altLang="en-US" sz="2400" b="1" dirty="0">
                <a:latin typeface="Times New Roman" pitchFamily="18" charset="0"/>
              </a:rPr>
              <a:t>过程定义   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		 </a:t>
            </a:r>
            <a:r>
              <a:rPr kumimoji="1" lang="en-US" altLang="zh-CN" sz="2400" b="1" dirty="0">
                <a:latin typeface="Times New Roman" pitchFamily="18" charset="0"/>
              </a:rPr>
              <a:t>…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                       RET                ;</a:t>
            </a:r>
            <a:r>
              <a:rPr kumimoji="1" lang="zh-CN" altLang="en-US" sz="2400" b="1" dirty="0">
                <a:latin typeface="Times New Roman" pitchFamily="18" charset="0"/>
              </a:rPr>
              <a:t>返回   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   </a:t>
            </a:r>
            <a:r>
              <a:rPr kumimoji="1" lang="zh-CN" altLang="en-US" sz="2400" b="1" dirty="0">
                <a:solidFill>
                  <a:srgbClr val="FF33CC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FF33CC"/>
                </a:solidFill>
                <a:latin typeface="Times New Roman" pitchFamily="18" charset="0"/>
              </a:rPr>
              <a:t>subp</a:t>
            </a:r>
            <a:r>
              <a:rPr kumimoji="1" lang="en-US" altLang="zh-CN" sz="2400" b="1" dirty="0">
                <a:latin typeface="Times New Roman" pitchFamily="18" charset="0"/>
              </a:rPr>
              <a:t>   </a:t>
            </a:r>
            <a:r>
              <a:rPr kumimoji="1" lang="en-US" altLang="zh-CN" sz="2400" b="1" dirty="0">
                <a:solidFill>
                  <a:srgbClr val="FF33CC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ENDP </a:t>
            </a:r>
            <a:r>
              <a:rPr kumimoji="1" lang="en-US" altLang="zh-CN" sz="2400" b="1" dirty="0">
                <a:solidFill>
                  <a:srgbClr val="FF33CC"/>
                </a:solidFill>
                <a:latin typeface="Times New Roman" pitchFamily="18" charset="0"/>
              </a:rPr>
              <a:t>     </a:t>
            </a:r>
            <a:r>
              <a:rPr kumimoji="1" lang="en-US" altLang="zh-CN" sz="2400" b="1" dirty="0">
                <a:latin typeface="Times New Roman" pitchFamily="18" charset="0"/>
              </a:rPr>
              <a:t>            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 code      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FB0F32-21C2-4CCF-9C94-72472ABDAB12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99714" name="Rectangle 2"/>
          <p:cNvSpPr>
            <a:spLocks noChangeArrowheads="1"/>
          </p:cNvSpPr>
          <p:nvPr/>
        </p:nvSpPr>
        <p:spPr bwMode="auto">
          <a:xfrm>
            <a:off x="406400" y="1"/>
            <a:ext cx="11379200" cy="632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例：两个数据变量</a:t>
            </a:r>
            <a:r>
              <a:rPr kumimoji="1" lang="en-US" altLang="zh-CN" sz="2400" b="1" dirty="0">
                <a:latin typeface="Times New Roman" pitchFamily="18" charset="0"/>
              </a:rPr>
              <a:t>X</a:t>
            </a:r>
            <a:r>
              <a:rPr kumimoji="1" lang="zh-CN" altLang="en-US" sz="2400" b="1" dirty="0">
                <a:latin typeface="Times New Roman" pitchFamily="18" charset="0"/>
              </a:rPr>
              <a:t>与</a:t>
            </a:r>
            <a:r>
              <a:rPr kumimoji="1" lang="en-US" altLang="zh-CN" sz="2400" b="1" dirty="0">
                <a:latin typeface="Times New Roman" pitchFamily="18" charset="0"/>
              </a:rPr>
              <a:t>Y</a:t>
            </a:r>
            <a:r>
              <a:rPr kumimoji="1" lang="zh-CN" altLang="en-US" sz="2400" b="1" dirty="0">
                <a:latin typeface="Times New Roman" pitchFamily="18" charset="0"/>
              </a:rPr>
              <a:t>相乘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子程序和调用程序在同一个程序模块中</a:t>
            </a:r>
            <a:r>
              <a:rPr kumimoji="1" lang="en-US" altLang="zh-CN" sz="2400" b="1" dirty="0">
                <a:latin typeface="Times New Roman" pitchFamily="18" charset="0"/>
              </a:rPr>
              <a:t>,</a:t>
            </a:r>
            <a:r>
              <a:rPr kumimoji="1" lang="zh-CN" altLang="en-US" sz="2400" b="1" dirty="0">
                <a:latin typeface="Times New Roman" pitchFamily="18" charset="0"/>
              </a:rPr>
              <a:t>子程序可以直接访问模块中的变量。			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DATASG    SEGMENT			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	   X     DW 100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	  </a:t>
            </a:r>
            <a:r>
              <a:rPr kumimoji="1" lang="en-US" altLang="zh-CN" dirty="0">
                <a:latin typeface="Times New Roman" pitchFamily="18" charset="0"/>
              </a:rPr>
              <a:t> </a:t>
            </a:r>
            <a:r>
              <a:rPr kumimoji="1" lang="en-US" altLang="zh-CN" b="1" dirty="0">
                <a:latin typeface="Times New Roman" pitchFamily="18" charset="0"/>
              </a:rPr>
              <a:t>Y     DW 10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DATASG        ENDS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CODESG         SEGMENT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     </a:t>
            </a:r>
            <a:r>
              <a:rPr kumimoji="1" lang="en-US" altLang="zh-CN" b="1" dirty="0">
                <a:solidFill>
                  <a:srgbClr val="339966"/>
                </a:solidFill>
                <a:latin typeface="Times New Roman" pitchFamily="18" charset="0"/>
              </a:rPr>
              <a:t> MAIN</a:t>
            </a:r>
            <a:r>
              <a:rPr kumimoji="1" lang="en-US" altLang="zh-CN" b="1" dirty="0">
                <a:latin typeface="Times New Roman" pitchFamily="18" charset="0"/>
              </a:rPr>
              <a:t>         </a:t>
            </a:r>
            <a:r>
              <a:rPr kumimoji="1" lang="en-US" altLang="zh-CN" b="1" dirty="0">
                <a:solidFill>
                  <a:srgbClr val="339966"/>
                </a:solidFill>
                <a:latin typeface="Times New Roman" pitchFamily="18" charset="0"/>
              </a:rPr>
              <a:t>PROC     FAR</a:t>
            </a:r>
            <a:r>
              <a:rPr kumimoji="1" lang="en-US" altLang="zh-CN" b="1" dirty="0">
                <a:latin typeface="Times New Roman" pitchFamily="18" charset="0"/>
              </a:rPr>
              <a:t>	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     ASSUME   CS</a:t>
            </a:r>
            <a:r>
              <a:rPr kumimoji="1" lang="zh-CN" altLang="en-US" b="1" dirty="0">
                <a:latin typeface="Times New Roman" pitchFamily="18" charset="0"/>
              </a:rPr>
              <a:t>：</a:t>
            </a:r>
            <a:r>
              <a:rPr kumimoji="1" lang="en-US" altLang="zh-CN" b="1" dirty="0">
                <a:latin typeface="Times New Roman" pitchFamily="18" charset="0"/>
              </a:rPr>
              <a:t>CODESG</a:t>
            </a:r>
            <a:r>
              <a:rPr kumimoji="1" lang="zh-CN" altLang="en-US" b="1" dirty="0">
                <a:latin typeface="Times New Roman" pitchFamily="18" charset="0"/>
              </a:rPr>
              <a:t>， </a:t>
            </a:r>
            <a:r>
              <a:rPr kumimoji="1" lang="en-US" altLang="zh-CN" b="1" dirty="0">
                <a:latin typeface="Times New Roman" pitchFamily="18" charset="0"/>
              </a:rPr>
              <a:t>DS</a:t>
            </a:r>
            <a:r>
              <a:rPr kumimoji="1" lang="zh-CN" altLang="en-US" b="1" dirty="0">
                <a:latin typeface="Times New Roman" pitchFamily="18" charset="0"/>
              </a:rPr>
              <a:t>：</a:t>
            </a:r>
            <a:r>
              <a:rPr kumimoji="1" lang="en-US" altLang="zh-CN" b="1" dirty="0">
                <a:latin typeface="Times New Roman" pitchFamily="18" charset="0"/>
              </a:rPr>
              <a:t>DATA SG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     </a:t>
            </a:r>
            <a:r>
              <a:rPr kumimoji="1" lang="en-US" altLang="zh-CN" b="1" dirty="0">
                <a:solidFill>
                  <a:srgbClr val="FF5050"/>
                </a:solidFill>
                <a:latin typeface="Times New Roman" pitchFamily="18" charset="0"/>
              </a:rPr>
              <a:t>START</a:t>
            </a:r>
            <a:r>
              <a:rPr kumimoji="1" lang="zh-CN" altLang="en-US" b="1" dirty="0">
                <a:solidFill>
                  <a:srgbClr val="FF5050"/>
                </a:solidFill>
                <a:latin typeface="Times New Roman" pitchFamily="18" charset="0"/>
              </a:rPr>
              <a:t>：</a:t>
            </a:r>
            <a:r>
              <a:rPr kumimoji="1" lang="zh-CN" altLang="en-US" b="1" dirty="0">
                <a:latin typeface="Times New Roman" pitchFamily="18" charset="0"/>
              </a:rPr>
              <a:t>           </a:t>
            </a:r>
            <a:r>
              <a:rPr kumimoji="1" lang="en-US" altLang="zh-CN" b="1" dirty="0">
                <a:latin typeface="Times New Roman" pitchFamily="18" charset="0"/>
              </a:rPr>
              <a:t>…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	        </a:t>
            </a:r>
            <a:r>
              <a:rPr kumimoji="1" lang="en-US" altLang="zh-CN" b="1" dirty="0">
                <a:solidFill>
                  <a:srgbClr val="FF33CC"/>
                </a:solidFill>
                <a:latin typeface="Times New Roman" pitchFamily="18" charset="0"/>
              </a:rPr>
              <a:t>CALL    </a:t>
            </a:r>
            <a:r>
              <a:rPr kumimoji="1" lang="en-US" altLang="zh-CN" b="1" dirty="0" err="1">
                <a:solidFill>
                  <a:srgbClr val="FF33CC"/>
                </a:solidFill>
                <a:latin typeface="Times New Roman" pitchFamily="18" charset="0"/>
              </a:rPr>
              <a:t>subp</a:t>
            </a:r>
            <a:endParaRPr kumimoji="1" lang="en-US" altLang="zh-CN" b="1" dirty="0">
              <a:solidFill>
                <a:srgbClr val="FF33CC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	                …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	               RET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     </a:t>
            </a:r>
            <a:r>
              <a:rPr kumimoji="1" lang="en-US" altLang="zh-CN" b="1" dirty="0">
                <a:solidFill>
                  <a:srgbClr val="339966"/>
                </a:solidFill>
                <a:latin typeface="Times New Roman" pitchFamily="18" charset="0"/>
              </a:rPr>
              <a:t>MAIN </a:t>
            </a:r>
            <a:r>
              <a:rPr kumimoji="1" lang="en-US" altLang="zh-CN" b="1" dirty="0">
                <a:latin typeface="Times New Roman" pitchFamily="18" charset="0"/>
              </a:rPr>
              <a:t>             </a:t>
            </a:r>
            <a:r>
              <a:rPr kumimoji="1" lang="en-US" altLang="zh-CN" b="1" dirty="0">
                <a:solidFill>
                  <a:srgbClr val="339966"/>
                </a:solidFill>
                <a:latin typeface="Times New Roman" pitchFamily="18" charset="0"/>
              </a:rPr>
              <a:t>ENDP</a:t>
            </a:r>
          </a:p>
        </p:txBody>
      </p:sp>
      <p:sp>
        <p:nvSpPr>
          <p:cNvPr id="209924" name="Text Box 3"/>
          <p:cNvSpPr txBox="1">
            <a:spLocks noChangeArrowheads="1"/>
          </p:cNvSpPr>
          <p:nvPr/>
        </p:nvSpPr>
        <p:spPr bwMode="auto">
          <a:xfrm>
            <a:off x="7518400" y="1981200"/>
            <a:ext cx="4267200" cy="3621088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CC"/>
                </a:solidFill>
                <a:latin typeface="Times New Roman" pitchFamily="18" charset="0"/>
              </a:rPr>
              <a:t>subp     PROC    NEAR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               MOV AX</a:t>
            </a:r>
            <a:r>
              <a:rPr kumimoji="1" lang="zh-CN" altLang="en-US" b="1">
                <a:latin typeface="Times New Roman" pitchFamily="18" charset="0"/>
              </a:rPr>
              <a:t>，</a:t>
            </a:r>
            <a:r>
              <a:rPr kumimoji="1" lang="en-US" altLang="zh-CN" b="1">
                <a:latin typeface="Times New Roman" pitchFamily="18" charset="0"/>
              </a:rPr>
              <a:t>X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	MOV BX</a:t>
            </a:r>
            <a:r>
              <a:rPr kumimoji="1" lang="zh-CN" altLang="en-US" b="1">
                <a:latin typeface="Times New Roman" pitchFamily="18" charset="0"/>
              </a:rPr>
              <a:t>，</a:t>
            </a:r>
            <a:r>
              <a:rPr kumimoji="1" lang="en-US" altLang="zh-CN" b="1">
                <a:latin typeface="Times New Roman" pitchFamily="18" charset="0"/>
              </a:rPr>
              <a:t>Y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                MUL BX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	RET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CC"/>
                </a:solidFill>
                <a:latin typeface="Times New Roman" pitchFamily="18" charset="0"/>
              </a:rPr>
              <a:t>subp   ENDP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CODESG    ENDS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                     </a:t>
            </a:r>
            <a:r>
              <a:rPr kumimoji="1" lang="en-US" altLang="zh-CN" b="1">
                <a:solidFill>
                  <a:srgbClr val="FF5050"/>
                </a:solidFill>
                <a:latin typeface="Times New Roman" pitchFamily="18" charset="0"/>
              </a:rPr>
              <a:t>END         START</a:t>
            </a:r>
          </a:p>
          <a:p>
            <a:pPr eaLnBrk="1" hangingPunct="1"/>
            <a:endParaRPr kumimoji="1" lang="zh-CN" altLang="en-US" sz="2400">
              <a:solidFill>
                <a:srgbClr val="FF505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329179-0B8E-4436-B1D0-8B7B0C973E50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225283" name="Rectangle 2"/>
          <p:cNvSpPr>
            <a:spLocks noChangeArrowheads="1"/>
          </p:cNvSpPr>
          <p:nvPr/>
        </p:nvSpPr>
        <p:spPr bwMode="auto">
          <a:xfrm>
            <a:off x="812800" y="228601"/>
            <a:ext cx="106680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、循环控制指令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格式　</a:t>
            </a:r>
            <a:r>
              <a:rPr kumimoji="1" lang="en-US" altLang="zh-CN" sz="2400" b="1" dirty="0">
                <a:latin typeface="Times New Roman" pitchFamily="18" charset="0"/>
              </a:rPr>
              <a:t>:    </a:t>
            </a:r>
            <a:r>
              <a:rPr kumimoji="1" lang="en-US" altLang="zh-CN" sz="2400" b="1" dirty="0" err="1">
                <a:latin typeface="Times New Roman" pitchFamily="18" charset="0"/>
              </a:rPr>
              <a:t>LOOPxx</a:t>
            </a:r>
            <a:r>
              <a:rPr kumimoji="1" lang="zh-CN" altLang="en-US" sz="2400" b="1" dirty="0">
                <a:latin typeface="Times New Roman" pitchFamily="18" charset="0"/>
              </a:rPr>
              <a:t>　　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符号地址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 执行 操作   </a:t>
            </a:r>
            <a:r>
              <a:rPr kumimoji="1" lang="en-US" altLang="zh-CN" sz="2400" b="1" dirty="0">
                <a:latin typeface="Times New Roman" pitchFamily="18" charset="0"/>
              </a:rPr>
              <a:t>: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①</a:t>
            </a:r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</a:rPr>
              <a:t>CX</a:t>
            </a:r>
            <a:r>
              <a:rPr kumimoji="1" lang="zh-CN" altLang="en-US" sz="2400" b="1" dirty="0">
                <a:latin typeface="Times New Roman" pitchFamily="18" charset="0"/>
              </a:rPr>
              <a:t>） </a:t>
            </a:r>
            <a:r>
              <a:rPr kumimoji="1" lang="en-US" altLang="zh-CN" sz="2400" b="1" dirty="0">
                <a:latin typeface="Times New Roman" pitchFamily="18" charset="0"/>
              </a:rPr>
              <a:t>← </a:t>
            </a:r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</a:rPr>
              <a:t>CX</a:t>
            </a:r>
            <a:r>
              <a:rPr kumimoji="1" lang="zh-CN" altLang="en-US" sz="2400" b="1" dirty="0">
                <a:latin typeface="Times New Roman" pitchFamily="18" charset="0"/>
              </a:rPr>
              <a:t>）</a:t>
            </a:r>
            <a:r>
              <a:rPr kumimoji="1" lang="en-US" altLang="zh-CN" sz="2400" b="1" dirty="0">
                <a:latin typeface="Times New Roman" pitchFamily="18" charset="0"/>
              </a:rPr>
              <a:t>- 1   </a:t>
            </a:r>
            <a:r>
              <a:rPr kumimoji="1" lang="zh-CN" altLang="en-US" sz="2400" b="1" dirty="0">
                <a:latin typeface="Times New Roman" pitchFamily="18" charset="0"/>
              </a:rPr>
              <a:t>此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操作不影响标志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  </a:t>
            </a:r>
            <a:r>
              <a:rPr kumimoji="1" lang="en-US" altLang="zh-CN" sz="2400" b="1" dirty="0">
                <a:latin typeface="Times New Roman" pitchFamily="18" charset="0"/>
              </a:rPr>
              <a:t>② </a:t>
            </a:r>
            <a:r>
              <a:rPr kumimoji="1" lang="zh-CN" altLang="en-US" sz="2400" b="1" dirty="0">
                <a:latin typeface="Times New Roman" pitchFamily="18" charset="0"/>
              </a:rPr>
              <a:t>检查转移条件</a:t>
            </a:r>
            <a:r>
              <a:rPr kumimoji="1" lang="en-US" altLang="zh-CN" sz="2400" b="1" dirty="0">
                <a:latin typeface="Times New Roman" pitchFamily="18" charset="0"/>
              </a:rPr>
              <a:t>xx</a:t>
            </a:r>
            <a:r>
              <a:rPr kumimoji="1" lang="zh-CN" altLang="en-US" sz="2400" b="1" dirty="0">
                <a:latin typeface="Times New Roman" pitchFamily="18" charset="0"/>
              </a:rPr>
              <a:t>，满足转向目标地址去执行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</a:t>
            </a:r>
            <a:r>
              <a:rPr kumimoji="1" lang="zh-CN" altLang="en-US" sz="2400" b="1" dirty="0">
                <a:latin typeface="Times New Roman" pitchFamily="18" charset="0"/>
              </a:rPr>
              <a:t>　　                不满足执行</a:t>
            </a:r>
            <a:r>
              <a:rPr kumimoji="1" lang="en-US" altLang="zh-CN" sz="2400" b="1" dirty="0" err="1">
                <a:latin typeface="Times New Roman" pitchFamily="18" charset="0"/>
              </a:rPr>
              <a:t>LOOPxx</a:t>
            </a:r>
            <a:r>
              <a:rPr kumimoji="1" lang="zh-CN" altLang="en-US" sz="2400" b="1" dirty="0">
                <a:latin typeface="Times New Roman" pitchFamily="18" charset="0"/>
              </a:rPr>
              <a:t>后一条指令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转移方式  </a:t>
            </a:r>
            <a:r>
              <a:rPr kumimoji="1" lang="zh-CN" altLang="en-US" sz="2400" b="1" dirty="0">
                <a:solidFill>
                  <a:srgbClr val="FF5050"/>
                </a:solidFill>
                <a:latin typeface="Times New Roman" pitchFamily="18" charset="0"/>
              </a:rPr>
              <a:t>只允许段内直接短方式，跳转范围</a:t>
            </a:r>
            <a:r>
              <a:rPr kumimoji="1" lang="en-US" altLang="zh-CN" sz="2400" b="1" dirty="0">
                <a:solidFill>
                  <a:srgbClr val="FF5050"/>
                </a:solidFill>
                <a:latin typeface="Times New Roman" pitchFamily="18" charset="0"/>
              </a:rPr>
              <a:t>-128~127</a:t>
            </a:r>
          </a:p>
        </p:txBody>
      </p:sp>
      <p:graphicFrame>
        <p:nvGraphicFramePr>
          <p:cNvPr id="594947" name="Group 3"/>
          <p:cNvGraphicFramePr>
            <a:graphicFrameLocks noGrp="1"/>
          </p:cNvGraphicFramePr>
          <p:nvPr/>
        </p:nvGraphicFramePr>
        <p:xfrm>
          <a:off x="914400" y="4343400"/>
          <a:ext cx="9652000" cy="1584816"/>
        </p:xfrm>
        <a:graphic>
          <a:graphicData uri="http://schemas.openxmlformats.org/drawingml/2006/table">
            <a:tbl>
              <a:tblPr/>
              <a:tblGrid>
                <a:gridCol w="3149600"/>
                <a:gridCol w="3251200"/>
                <a:gridCol w="3251200"/>
              </a:tblGrid>
              <a:tr h="3960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助记符</a:t>
                      </a:r>
                    </a:p>
                  </a:txBody>
                  <a:tcPr marL="121920" marR="121920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转移条件</a:t>
                      </a:r>
                    </a:p>
                  </a:txBody>
                  <a:tcPr marL="121920" marR="121920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不转移条件</a:t>
                      </a:r>
                    </a:p>
                  </a:txBody>
                  <a:tcPr marL="121920" marR="121920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LOOP</a:t>
                      </a:r>
                    </a:p>
                  </a:txBody>
                  <a:tcPr marL="121920" marR="121920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CX≠0</a:t>
                      </a:r>
                    </a:p>
                  </a:txBody>
                  <a:tcPr marL="121920" marR="121920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CX=0</a:t>
                      </a:r>
                    </a:p>
                  </a:txBody>
                  <a:tcPr marL="121920" marR="121920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LOOPZ</a:t>
                      </a:r>
                    </a:p>
                  </a:txBody>
                  <a:tcPr marL="121920" marR="121920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CX≠0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且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ZF=1</a:t>
                      </a:r>
                    </a:p>
                  </a:txBody>
                  <a:tcPr marL="121920" marR="121920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CX=0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ZF=0</a:t>
                      </a:r>
                    </a:p>
                  </a:txBody>
                  <a:tcPr marL="121920" marR="121920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LOOPNZ</a:t>
                      </a:r>
                    </a:p>
                  </a:txBody>
                  <a:tcPr marL="121920" marR="121920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CX≠0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且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ZF=0</a:t>
                      </a:r>
                    </a:p>
                  </a:txBody>
                  <a:tcPr marL="121920" marR="121920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CX=0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ZF=1</a:t>
                      </a:r>
                    </a:p>
                  </a:txBody>
                  <a:tcPr marL="121920" marR="121920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306" name="Rectangle 25"/>
          <p:cNvSpPr>
            <a:spLocks noChangeArrowheads="1"/>
          </p:cNvSpPr>
          <p:nvPr/>
        </p:nvSpPr>
        <p:spPr bwMode="auto">
          <a:xfrm>
            <a:off x="3048000" y="762000"/>
            <a:ext cx="7823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		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A1FF24-D7F3-4A51-B875-FCADF728E96E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226307" name="Rectangle 2"/>
          <p:cNvSpPr>
            <a:spLocks noChangeArrowheads="1"/>
          </p:cNvSpPr>
          <p:nvPr/>
        </p:nvSpPr>
        <p:spPr bwMode="auto">
          <a:xfrm>
            <a:off x="406400" y="457201"/>
            <a:ext cx="11277600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与条件转移指令不同的是：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循环指令隐含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( CX )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减１操作。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例：用循环指令将</a:t>
            </a:r>
            <a:r>
              <a:rPr kumimoji="1" lang="en-US" altLang="zh-CN" sz="2400" b="1" dirty="0">
                <a:latin typeface="Times New Roman" pitchFamily="18" charset="0"/>
              </a:rPr>
              <a:t>BL</a:t>
            </a:r>
            <a:r>
              <a:rPr kumimoji="1" lang="zh-CN" altLang="en-US" sz="2400" b="1" dirty="0">
                <a:latin typeface="Times New Roman" pitchFamily="18" charset="0"/>
              </a:rPr>
              <a:t>寄存器的内容按二进制形式显示出来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学习：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指令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	</a:t>
            </a:r>
            <a:r>
              <a:rPr kumimoji="1" lang="en-US" altLang="zh-CN" sz="2000" b="1" dirty="0">
                <a:latin typeface="Times New Roman" pitchFamily="18" charset="0"/>
              </a:rPr>
              <a:t>MOV   CX ,  8 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 smtClean="0">
                <a:latin typeface="Times New Roman" pitchFamily="18" charset="0"/>
              </a:rPr>
              <a:t>Next: ROL     </a:t>
            </a:r>
            <a:r>
              <a:rPr kumimoji="1" lang="en-US" altLang="zh-CN" sz="2000" b="1" dirty="0">
                <a:latin typeface="Times New Roman" pitchFamily="18" charset="0"/>
              </a:rPr>
              <a:t>BL ,  1  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      	 MOV   DL ,  BL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       	AND     DL ,  0000 0001B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       	</a:t>
            </a:r>
            <a:r>
              <a:rPr kumimoji="1" lang="en-US" altLang="zh-CN" sz="2000" b="1" dirty="0">
                <a:solidFill>
                  <a:srgbClr val="FF5050"/>
                </a:solidFill>
                <a:latin typeface="Times New Roman" pitchFamily="18" charset="0"/>
              </a:rPr>
              <a:t>ADD     DL ,  0011 0000B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5050"/>
                </a:solidFill>
                <a:latin typeface="Times New Roman" pitchFamily="18" charset="0"/>
              </a:rPr>
              <a:t>       	MOV   AH , 2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5050"/>
                </a:solidFill>
                <a:latin typeface="Times New Roman" pitchFamily="18" charset="0"/>
              </a:rPr>
              <a:t>       	INT      21H</a:t>
            </a:r>
            <a:r>
              <a:rPr kumimoji="1" lang="en-US" altLang="zh-CN" sz="2000" b="1" dirty="0">
                <a:latin typeface="Times New Roman" pitchFamily="18" charset="0"/>
              </a:rPr>
              <a:t>    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      	DEC    CX     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       	JNZ    next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	……</a:t>
            </a:r>
          </a:p>
        </p:txBody>
      </p:sp>
      <p:sp>
        <p:nvSpPr>
          <p:cNvPr id="226308" name="Text Box 3"/>
          <p:cNvSpPr txBox="1">
            <a:spLocks noChangeArrowheads="1"/>
          </p:cNvSpPr>
          <p:nvPr/>
        </p:nvSpPr>
        <p:spPr bwMode="auto">
          <a:xfrm>
            <a:off x="3657600" y="4689476"/>
            <a:ext cx="4978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4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kumimoji="1" lang="zh-CN" alt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26309" name="Text Box 4"/>
          <p:cNvSpPr txBox="1">
            <a:spLocks noChangeArrowheads="1"/>
          </p:cNvSpPr>
          <p:nvPr/>
        </p:nvSpPr>
        <p:spPr bwMode="auto">
          <a:xfrm>
            <a:off x="4368800" y="5562600"/>
            <a:ext cx="375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LOOP   next</a:t>
            </a:r>
          </a:p>
        </p:txBody>
      </p:sp>
      <p:sp>
        <p:nvSpPr>
          <p:cNvPr id="226310" name="AutoShape 5"/>
          <p:cNvSpPr>
            <a:spLocks/>
          </p:cNvSpPr>
          <p:nvPr/>
        </p:nvSpPr>
        <p:spPr bwMode="auto">
          <a:xfrm>
            <a:off x="3860800" y="5334000"/>
            <a:ext cx="101600" cy="838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26311" name="Text Box 4"/>
          <p:cNvSpPr txBox="1">
            <a:spLocks noChangeArrowheads="1"/>
          </p:cNvSpPr>
          <p:nvPr/>
        </p:nvSpPr>
        <p:spPr bwMode="auto">
          <a:xfrm>
            <a:off x="8638118" y="5149851"/>
            <a:ext cx="227118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JCXZ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E3B028-499F-4344-B104-C5E715E2C237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229379" name="Rectangle 2"/>
          <p:cNvSpPr>
            <a:spLocks noChangeArrowheads="1"/>
          </p:cNvSpPr>
          <p:nvPr/>
        </p:nvSpPr>
        <p:spPr bwMode="auto">
          <a:xfrm>
            <a:off x="304800" y="404814"/>
            <a:ext cx="1188720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循环指令说明：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400">
                <a:latin typeface="Times New Roman" pitchFamily="18" charset="0"/>
              </a:rPr>
              <a:t>   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itchFamily="18" charset="0"/>
              </a:rPr>
              <a:t>LOOP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itchFamily="18" charset="0"/>
              </a:rPr>
              <a:t>退出循环条件是（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itchFamily="18" charset="0"/>
              </a:rPr>
              <a:t>CX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itchFamily="18" charset="0"/>
              </a:rPr>
              <a:t>=0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zh-CN" sz="2400" b="1">
                <a:solidFill>
                  <a:srgbClr val="FF33CC"/>
                </a:solidFill>
                <a:latin typeface="Times New Roman" pitchFamily="18" charset="0"/>
              </a:rPr>
              <a:t>  LOOPZ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itchFamily="18" charset="0"/>
              </a:rPr>
              <a:t>和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itchFamily="18" charset="0"/>
              </a:rPr>
              <a:t>LOOPNZ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itchFamily="18" charset="0"/>
              </a:rPr>
              <a:t>提供了提前结束循环的可能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itchFamily="18" charset="0"/>
              </a:rPr>
              <a:t>,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CC"/>
                </a:solidFill>
                <a:latin typeface="Times New Roman" pitchFamily="18" charset="0"/>
              </a:rPr>
              <a:t>     	                		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itchFamily="18" charset="0"/>
              </a:rPr>
              <a:t>不一定要等到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itchFamily="18" charset="0"/>
              </a:rPr>
              <a:t>(CX)=0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itchFamily="18" charset="0"/>
              </a:rPr>
              <a:t>才退出循环。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▲   </a:t>
            </a:r>
            <a:r>
              <a:rPr kumimoji="1" lang="zh-CN" altLang="en-US" sz="2400" b="1">
                <a:latin typeface="Times New Roman" pitchFamily="18" charset="0"/>
              </a:rPr>
              <a:t>在串中查找字符，查到了，就可退出，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　　　　　可用</a:t>
            </a:r>
            <a:r>
              <a:rPr kumimoji="1" lang="en-US" altLang="zh-CN" sz="2400" b="1">
                <a:latin typeface="Times New Roman" pitchFamily="18" charset="0"/>
              </a:rPr>
              <a:t>LOOPNZ</a:t>
            </a:r>
            <a:r>
              <a:rPr kumimoji="1" lang="zh-CN" altLang="en-US" sz="2400" b="1">
                <a:latin typeface="Times New Roman" pitchFamily="18" charset="0"/>
              </a:rPr>
              <a:t>，不相等时继续查找。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▲</a:t>
            </a:r>
            <a:r>
              <a:rPr kumimoji="1" lang="zh-CN" altLang="en-US" sz="2400" b="1">
                <a:latin typeface="Times New Roman" pitchFamily="18" charset="0"/>
              </a:rPr>
              <a:t>比较两串时，当有字符不等，就可退出，说明两字符串不等。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　　　　　可用</a:t>
            </a:r>
            <a:r>
              <a:rPr kumimoji="1" lang="en-US" altLang="zh-CN" sz="2400" b="1">
                <a:latin typeface="Times New Roman" pitchFamily="18" charset="0"/>
              </a:rPr>
              <a:t>LOOPZ</a:t>
            </a:r>
            <a:r>
              <a:rPr kumimoji="1" lang="zh-CN" altLang="en-US" sz="2400" b="1">
                <a:latin typeface="Times New Roman" pitchFamily="18" charset="0"/>
              </a:rPr>
              <a:t>，当相等时继续比较。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▲</a:t>
            </a:r>
            <a:r>
              <a:rPr kumimoji="1" lang="zh-CN" altLang="en-US" sz="2400" b="1">
                <a:latin typeface="Times New Roman" pitchFamily="18" charset="0"/>
              </a:rPr>
              <a:t>执行完  </a:t>
            </a:r>
            <a:r>
              <a:rPr kumimoji="1" lang="en-US" altLang="zh-CN" sz="2400" b="1">
                <a:latin typeface="Times New Roman" pitchFamily="18" charset="0"/>
              </a:rPr>
              <a:t>LOOPNZ</a:t>
            </a:r>
            <a:r>
              <a:rPr kumimoji="1" lang="zh-CN" altLang="en-US" sz="2400" b="1">
                <a:latin typeface="Times New Roman" pitchFamily="18" charset="0"/>
              </a:rPr>
              <a:t>或</a:t>
            </a:r>
            <a:r>
              <a:rPr kumimoji="1" lang="en-US" altLang="zh-CN" sz="2400" b="1">
                <a:latin typeface="Times New Roman" pitchFamily="18" charset="0"/>
              </a:rPr>
              <a:t>LOOPZ</a:t>
            </a:r>
            <a:r>
              <a:rPr kumimoji="1" lang="zh-CN" altLang="en-US" sz="2400" b="1">
                <a:latin typeface="Times New Roman" pitchFamily="18" charset="0"/>
              </a:rPr>
              <a:t>后，根据</a:t>
            </a:r>
            <a:r>
              <a:rPr kumimoji="1" lang="en-US" altLang="zh-CN" sz="2400" b="1">
                <a:latin typeface="Times New Roman" pitchFamily="18" charset="0"/>
              </a:rPr>
              <a:t>ZF</a:t>
            </a:r>
            <a:r>
              <a:rPr kumimoji="1" lang="zh-CN" altLang="en-US" sz="2400" b="1">
                <a:latin typeface="Times New Roman" pitchFamily="18" charset="0"/>
              </a:rPr>
              <a:t>标志的值判断结果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	对查找字符，</a:t>
            </a:r>
            <a:r>
              <a:rPr kumimoji="1" lang="en-US" altLang="zh-CN" sz="2400" b="1">
                <a:latin typeface="Times New Roman" pitchFamily="18" charset="0"/>
              </a:rPr>
              <a:t>ZF=1,</a:t>
            </a:r>
            <a:r>
              <a:rPr kumimoji="1" lang="zh-CN" altLang="en-US" sz="2400" b="1">
                <a:latin typeface="Times New Roman" pitchFamily="18" charset="0"/>
              </a:rPr>
              <a:t>说明找到；否则没有找到。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	 对串比较，</a:t>
            </a:r>
            <a:r>
              <a:rPr kumimoji="1" lang="en-US" altLang="zh-CN" sz="2400" b="1">
                <a:latin typeface="Times New Roman" pitchFamily="18" charset="0"/>
              </a:rPr>
              <a:t>ZF=1, </a:t>
            </a:r>
            <a:r>
              <a:rPr kumimoji="1" lang="zh-CN" altLang="en-US" sz="2400" b="1">
                <a:latin typeface="Times New Roman" pitchFamily="18" charset="0"/>
              </a:rPr>
              <a:t>说明两串相等；否则不等。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725A04-0710-426E-9C0E-FD70BC65398D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231427" name="Rectangle 2"/>
          <p:cNvSpPr>
            <a:spLocks noChangeArrowheads="1"/>
          </p:cNvSpPr>
          <p:nvPr/>
        </p:nvSpPr>
        <p:spPr bwMode="auto">
          <a:xfrm>
            <a:off x="812801" y="0"/>
            <a:ext cx="103335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例：  在</a:t>
            </a:r>
            <a:r>
              <a:rPr kumimoji="1" lang="en-US" altLang="zh-CN" sz="2400" b="1">
                <a:latin typeface="Times New Roman" pitchFamily="18" charset="0"/>
              </a:rPr>
              <a:t>string</a:t>
            </a:r>
            <a:r>
              <a:rPr kumimoji="1" lang="zh-CN" altLang="en-US" sz="2400" b="1">
                <a:latin typeface="Times New Roman" pitchFamily="18" charset="0"/>
              </a:rPr>
              <a:t>字符串中查找空格字符，串长度为</a:t>
            </a:r>
            <a:r>
              <a:rPr kumimoji="1" lang="en-US" altLang="zh-CN" sz="2400" b="1">
                <a:latin typeface="Times New Roman" pitchFamily="18" charset="0"/>
              </a:rPr>
              <a:t>N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</p:txBody>
      </p:sp>
      <p:sp>
        <p:nvSpPr>
          <p:cNvPr id="231428" name="Text Box 3"/>
          <p:cNvSpPr txBox="1">
            <a:spLocks noChangeArrowheads="1"/>
          </p:cNvSpPr>
          <p:nvPr/>
        </p:nvSpPr>
        <p:spPr bwMode="auto">
          <a:xfrm>
            <a:off x="588434" y="1260475"/>
            <a:ext cx="5710767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solidFill>
                  <a:srgbClr val="FF00FF"/>
                </a:solidFill>
                <a:latin typeface="Times New Roman" pitchFamily="18" charset="0"/>
              </a:rPr>
              <a:t>用条件转移： 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JZ</a:t>
            </a:r>
            <a:r>
              <a:rPr kumimoji="1" lang="en-US" altLang="zh-CN" sz="2400" b="1">
                <a:latin typeface="Times New Roman" pitchFamily="18" charset="0"/>
              </a:rPr>
              <a:t> 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   </a:t>
            </a:r>
            <a:endParaRPr kumimoji="1" lang="en-US" altLang="zh-CN" sz="240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            </a:t>
            </a:r>
            <a:r>
              <a:rPr kumimoji="1" lang="en-US" altLang="zh-CN" sz="2000" b="1">
                <a:latin typeface="Times New Roman" pitchFamily="18" charset="0"/>
              </a:rPr>
              <a:t>MOV   CX</a:t>
            </a:r>
            <a:r>
              <a:rPr kumimoji="1" lang="zh-CN" altLang="en-US" sz="2000" b="1">
                <a:latin typeface="Times New Roman" pitchFamily="18" charset="0"/>
              </a:rPr>
              <a:t>， </a:t>
            </a:r>
            <a:r>
              <a:rPr kumimoji="1" lang="en-US" altLang="zh-CN" sz="2000" b="1">
                <a:latin typeface="Times New Roman" pitchFamily="18" charset="0"/>
              </a:rPr>
              <a:t>N  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              MOV  AX,  SEG  string  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              MOV   DS, AX 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              LEA    BX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string 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              MOV   AL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solidFill>
                  <a:srgbClr val="FF5050"/>
                </a:solidFill>
                <a:latin typeface="Times New Roman" pitchFamily="18" charset="0"/>
              </a:rPr>
              <a:t>20H </a:t>
            </a:r>
            <a:endParaRPr kumimoji="1" lang="en-US" altLang="zh-CN" sz="2000">
              <a:solidFill>
                <a:srgbClr val="FF5050"/>
              </a:solidFill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next</a:t>
            </a:r>
            <a:r>
              <a:rPr kumimoji="1" lang="zh-CN" altLang="en-US" sz="2000" b="1">
                <a:latin typeface="Times New Roman" pitchFamily="18" charset="0"/>
              </a:rPr>
              <a:t>：  </a:t>
            </a:r>
            <a:r>
              <a:rPr kumimoji="1" lang="en-US" altLang="zh-CN" sz="2000" b="1">
                <a:latin typeface="Times New Roman" pitchFamily="18" charset="0"/>
              </a:rPr>
              <a:t>CMP   AL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[BX] 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	JZ</a:t>
            </a:r>
            <a:r>
              <a:rPr kumimoji="1" lang="en-US" altLang="zh-CN" sz="2000" b="1">
                <a:latin typeface="Times New Roman" pitchFamily="18" charset="0"/>
              </a:rPr>
              <a:t>     find 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	INC    BX 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	DEC   CX 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	JNZ</a:t>
            </a:r>
            <a:r>
              <a:rPr kumimoji="1" lang="en-US" altLang="zh-CN" sz="2000" b="1">
                <a:latin typeface="Times New Roman" pitchFamily="18" charset="0"/>
              </a:rPr>
              <a:t>   next 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	</a:t>
            </a:r>
            <a:r>
              <a:rPr kumimoji="1" lang="zh-CN" altLang="en-US" sz="2000" b="1">
                <a:latin typeface="Times New Roman" pitchFamily="18" charset="0"/>
              </a:rPr>
              <a:t>未找到处理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  <a:p>
            <a:pPr eaLnBrk="1" hangingPunct="1"/>
            <a:r>
              <a:rPr kumimoji="1" lang="zh-CN" altLang="en-US" sz="2400">
                <a:latin typeface="Times New Roman" pitchFamily="18" charset="0"/>
              </a:rPr>
              <a:t>	</a:t>
            </a:r>
            <a:r>
              <a:rPr kumimoji="1" lang="en-US" altLang="zh-CN" sz="2400" b="1">
                <a:latin typeface="Times New Roman" pitchFamily="18" charset="0"/>
              </a:rPr>
              <a:t>……</a:t>
            </a:r>
          </a:p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Find:     </a:t>
            </a:r>
            <a:r>
              <a:rPr kumimoji="1" lang="zh-CN" altLang="en-US" sz="2000" b="1">
                <a:latin typeface="Times New Roman" pitchFamily="18" charset="0"/>
              </a:rPr>
              <a:t>找到处理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	 </a:t>
            </a:r>
            <a:r>
              <a:rPr kumimoji="1" lang="en-US" altLang="zh-CN" sz="2400" b="1">
                <a:latin typeface="Times New Roman" pitchFamily="18" charset="0"/>
              </a:rPr>
              <a:t>……</a:t>
            </a:r>
          </a:p>
        </p:txBody>
      </p:sp>
      <p:sp>
        <p:nvSpPr>
          <p:cNvPr id="231429" name="Text Box 4"/>
          <p:cNvSpPr txBox="1">
            <a:spLocks noChangeArrowheads="1"/>
          </p:cNvSpPr>
          <p:nvPr/>
        </p:nvSpPr>
        <p:spPr bwMode="auto">
          <a:xfrm>
            <a:off x="-406400" y="685801"/>
            <a:ext cx="6258984" cy="601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  <a:p>
            <a:pPr algn="just"/>
            <a:endParaRPr lang="zh-CN" altLang="en-US" sz="10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010400" y="457200"/>
            <a:ext cx="3972984" cy="6135688"/>
            <a:chOff x="3312" y="288"/>
            <a:chExt cx="1877" cy="3865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587" y="2067"/>
              <a:ext cx="1052" cy="221"/>
              <a:chOff x="6912" y="3077"/>
              <a:chExt cx="2760" cy="634"/>
            </a:xfrm>
          </p:grpSpPr>
          <p:sp>
            <p:nvSpPr>
              <p:cNvPr id="231484" name="Rectangle 7"/>
              <p:cNvSpPr>
                <a:spLocks noChangeAspect="1" noChangeArrowheads="1"/>
              </p:cNvSpPr>
              <p:nvPr/>
            </p:nvSpPr>
            <p:spPr bwMode="auto">
              <a:xfrm>
                <a:off x="6912" y="3077"/>
                <a:ext cx="2760" cy="634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31485" name="Text Box 8"/>
              <p:cNvSpPr txBox="1">
                <a:spLocks noChangeArrowheads="1"/>
              </p:cNvSpPr>
              <p:nvPr/>
            </p:nvSpPr>
            <p:spPr bwMode="auto">
              <a:xfrm>
                <a:off x="7032" y="3117"/>
                <a:ext cx="2580" cy="580"/>
              </a:xfrm>
              <a:prstGeom prst="rect">
                <a:avLst/>
              </a:prstGeom>
              <a:solidFill>
                <a:srgbClr val="CCFFFF"/>
              </a:solidFill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zh-CN" altLang="en-US" b="1">
                    <a:latin typeface="Times New Roman" pitchFamily="18" charset="0"/>
                  </a:rPr>
                  <a:t>修改偏址</a:t>
                </a:r>
                <a:r>
                  <a:rPr lang="en-US" altLang="zh-CN" b="1">
                    <a:latin typeface="Times New Roman" pitchFamily="18" charset="0"/>
                  </a:rPr>
                  <a:t>BX</a:t>
                </a:r>
              </a:p>
            </p:txBody>
          </p:sp>
        </p:grpSp>
        <p:sp>
          <p:nvSpPr>
            <p:cNvPr id="231432" name="Line 9"/>
            <p:cNvSpPr>
              <a:spLocks noChangeAspect="1" noChangeShapeType="1"/>
            </p:cNvSpPr>
            <p:nvPr/>
          </p:nvSpPr>
          <p:spPr bwMode="auto">
            <a:xfrm>
              <a:off x="4796" y="1766"/>
              <a:ext cx="27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33" name="Line 10"/>
            <p:cNvSpPr>
              <a:spLocks noChangeAspect="1" noChangeShapeType="1"/>
            </p:cNvSpPr>
            <p:nvPr/>
          </p:nvSpPr>
          <p:spPr bwMode="auto">
            <a:xfrm>
              <a:off x="4116" y="1878"/>
              <a:ext cx="1" cy="1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34" name="Line 11"/>
            <p:cNvSpPr>
              <a:spLocks noChangeAspect="1" noChangeShapeType="1"/>
            </p:cNvSpPr>
            <p:nvPr/>
          </p:nvSpPr>
          <p:spPr bwMode="auto">
            <a:xfrm>
              <a:off x="4075" y="3722"/>
              <a:ext cx="1" cy="2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35" name="Line 12"/>
            <p:cNvSpPr>
              <a:spLocks noChangeAspect="1" noChangeShapeType="1"/>
            </p:cNvSpPr>
            <p:nvPr/>
          </p:nvSpPr>
          <p:spPr bwMode="auto">
            <a:xfrm>
              <a:off x="4130" y="288"/>
              <a:ext cx="1" cy="1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36" name="Text Box 13"/>
            <p:cNvSpPr txBox="1">
              <a:spLocks noChangeArrowheads="1"/>
            </p:cNvSpPr>
            <p:nvPr/>
          </p:nvSpPr>
          <p:spPr bwMode="auto">
            <a:xfrm>
              <a:off x="4762" y="1557"/>
              <a:ext cx="110" cy="1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231437" name="Text Box 14"/>
            <p:cNvSpPr txBox="1">
              <a:spLocks noChangeArrowheads="1"/>
            </p:cNvSpPr>
            <p:nvPr/>
          </p:nvSpPr>
          <p:spPr bwMode="auto">
            <a:xfrm>
              <a:off x="4164" y="1881"/>
              <a:ext cx="110" cy="1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>
                  <a:solidFill>
                    <a:srgbClr val="FF5050"/>
                  </a:solidFill>
                  <a:latin typeface="Times New Roman" pitchFamily="18" charset="0"/>
                </a:rPr>
                <a:t>N</a:t>
              </a:r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3600" y="1257"/>
              <a:ext cx="1051" cy="221"/>
              <a:chOff x="6912" y="3077"/>
              <a:chExt cx="2760" cy="634"/>
            </a:xfrm>
          </p:grpSpPr>
          <p:sp>
            <p:nvSpPr>
              <p:cNvPr id="231482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6912" y="3077"/>
                <a:ext cx="2760" cy="634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31483" name="Text Box 17"/>
              <p:cNvSpPr txBox="1">
                <a:spLocks noChangeArrowheads="1"/>
              </p:cNvSpPr>
              <p:nvPr/>
            </p:nvSpPr>
            <p:spPr bwMode="auto">
              <a:xfrm>
                <a:off x="7032" y="3117"/>
                <a:ext cx="2580" cy="580"/>
              </a:xfrm>
              <a:prstGeom prst="rect">
                <a:avLst/>
              </a:prstGeom>
              <a:solidFill>
                <a:srgbClr val="CCFFFF"/>
              </a:solidFill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b="1">
                    <a:solidFill>
                      <a:srgbClr val="3333FF"/>
                    </a:solidFill>
                    <a:latin typeface="Times New Roman" pitchFamily="18" charset="0"/>
                  </a:rPr>
                  <a:t>AL      </a:t>
                </a:r>
                <a:r>
                  <a:rPr lang="en-US" altLang="zh-CN" b="1">
                    <a:solidFill>
                      <a:srgbClr val="000066"/>
                    </a:solidFill>
                    <a:latin typeface="Times New Roman" pitchFamily="18" charset="0"/>
                  </a:rPr>
                  <a:t>   </a:t>
                </a:r>
                <a:r>
                  <a:rPr lang="zh-CN" altLang="en-US" b="1">
                    <a:solidFill>
                      <a:srgbClr val="3333FF"/>
                    </a:solidFill>
                    <a:latin typeface="Times New Roman" pitchFamily="18" charset="0"/>
                  </a:rPr>
                  <a:t>关键字</a:t>
                </a:r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504" y="480"/>
              <a:ext cx="1296" cy="192"/>
              <a:chOff x="5412" y="2117"/>
              <a:chExt cx="2760" cy="634"/>
            </a:xfrm>
          </p:grpSpPr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5412" y="2117"/>
                <a:ext cx="2760" cy="634"/>
                <a:chOff x="6912" y="3077"/>
                <a:chExt cx="2760" cy="634"/>
              </a:xfrm>
            </p:grpSpPr>
            <p:sp>
              <p:nvSpPr>
                <p:cNvPr id="231480" name="Rectangle 20"/>
                <p:cNvSpPr>
                  <a:spLocks noChangeAspect="1" noChangeArrowheads="1"/>
                </p:cNvSpPr>
                <p:nvPr/>
              </p:nvSpPr>
              <p:spPr bwMode="auto">
                <a:xfrm>
                  <a:off x="6912" y="3077"/>
                  <a:ext cx="2760" cy="634"/>
                </a:xfrm>
                <a:prstGeom prst="rect">
                  <a:avLst/>
                </a:prstGeom>
                <a:solidFill>
                  <a:srgbClr val="CC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148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7032" y="3117"/>
                  <a:ext cx="2580" cy="580"/>
                </a:xfrm>
                <a:prstGeom prst="rect">
                  <a:avLst/>
                </a:prstGeom>
                <a:solidFill>
                  <a:srgbClr val="CCFFFF"/>
                </a:solidFill>
                <a:ln w="381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b="1">
                      <a:solidFill>
                        <a:srgbClr val="000066"/>
                      </a:solidFill>
                      <a:latin typeface="Times New Roman" pitchFamily="18" charset="0"/>
                    </a:rPr>
                    <a:t>CX           </a:t>
                  </a:r>
                  <a:r>
                    <a:rPr lang="zh-CN" altLang="en-US" b="1">
                      <a:solidFill>
                        <a:srgbClr val="000066"/>
                      </a:solidFill>
                      <a:latin typeface="Times New Roman" pitchFamily="18" charset="0"/>
                    </a:rPr>
                    <a:t>串长度</a:t>
                  </a:r>
                  <a:r>
                    <a:rPr lang="en-US" altLang="zh-CN" b="1">
                      <a:solidFill>
                        <a:srgbClr val="000066"/>
                      </a:solidFill>
                      <a:latin typeface="Times New Roman" pitchFamily="18" charset="0"/>
                    </a:rPr>
                    <a:t>N</a:t>
                  </a:r>
                </a:p>
              </p:txBody>
            </p:sp>
          </p:grpSp>
          <p:sp>
            <p:nvSpPr>
              <p:cNvPr id="231479" name="Line 22"/>
              <p:cNvSpPr>
                <a:spLocks noChangeShapeType="1"/>
              </p:cNvSpPr>
              <p:nvPr/>
            </p:nvSpPr>
            <p:spPr bwMode="auto">
              <a:xfrm flipH="1">
                <a:off x="6232" y="2417"/>
                <a:ext cx="5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3312" y="831"/>
              <a:ext cx="1581" cy="239"/>
              <a:chOff x="6912" y="3077"/>
              <a:chExt cx="2760" cy="634"/>
            </a:xfrm>
          </p:grpSpPr>
          <p:sp>
            <p:nvSpPr>
              <p:cNvPr id="231476" name="Rectangle 24"/>
              <p:cNvSpPr>
                <a:spLocks noChangeAspect="1" noChangeArrowheads="1"/>
              </p:cNvSpPr>
              <p:nvPr/>
            </p:nvSpPr>
            <p:spPr bwMode="auto">
              <a:xfrm>
                <a:off x="6912" y="3077"/>
                <a:ext cx="2760" cy="634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31477" name="Text Box 25"/>
              <p:cNvSpPr txBox="1">
                <a:spLocks noChangeArrowheads="1"/>
              </p:cNvSpPr>
              <p:nvPr/>
            </p:nvSpPr>
            <p:spPr bwMode="auto">
              <a:xfrm>
                <a:off x="7032" y="3117"/>
                <a:ext cx="2580" cy="580"/>
              </a:xfrm>
              <a:prstGeom prst="rect">
                <a:avLst/>
              </a:prstGeom>
              <a:solidFill>
                <a:srgbClr val="CCFFFF"/>
              </a:solidFill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zh-CN" b="1">
                    <a:latin typeface="Times New Roman" pitchFamily="18" charset="0"/>
                  </a:rPr>
                  <a:t>DS</a:t>
                </a:r>
                <a:r>
                  <a:rPr lang="zh-CN" altLang="en-US" b="1">
                    <a:latin typeface="Times New Roman" pitchFamily="18" charset="0"/>
                  </a:rPr>
                  <a:t>：</a:t>
                </a:r>
                <a:r>
                  <a:rPr lang="en-US" altLang="zh-CN" b="1">
                    <a:latin typeface="Times New Roman" pitchFamily="18" charset="0"/>
                  </a:rPr>
                  <a:t>BX      </a:t>
                </a:r>
                <a:r>
                  <a:rPr lang="zh-CN" altLang="en-US" b="1">
                    <a:latin typeface="Times New Roman" pitchFamily="18" charset="0"/>
                  </a:rPr>
                  <a:t>串首址</a:t>
                </a:r>
              </a:p>
            </p:txBody>
          </p:sp>
        </p:grpSp>
        <p:sp>
          <p:nvSpPr>
            <p:cNvPr id="231441" name="Line 26"/>
            <p:cNvSpPr>
              <a:spLocks noChangeShapeType="1"/>
            </p:cNvSpPr>
            <p:nvPr/>
          </p:nvSpPr>
          <p:spPr bwMode="auto">
            <a:xfrm flipH="1">
              <a:off x="4055" y="941"/>
              <a:ext cx="24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42" name="AutoShape 27"/>
            <p:cNvSpPr>
              <a:spLocks noChangeAspect="1" noChangeArrowheads="1"/>
            </p:cNvSpPr>
            <p:nvPr/>
          </p:nvSpPr>
          <p:spPr bwMode="auto">
            <a:xfrm>
              <a:off x="3504" y="1632"/>
              <a:ext cx="1344" cy="252"/>
            </a:xfrm>
            <a:prstGeom prst="flowChartPreparation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231443" name="Text Box 28"/>
            <p:cNvSpPr txBox="1">
              <a:spLocks noChangeArrowheads="1"/>
            </p:cNvSpPr>
            <p:nvPr/>
          </p:nvSpPr>
          <p:spPr bwMode="auto">
            <a:xfrm>
              <a:off x="3635" y="1649"/>
              <a:ext cx="1069" cy="22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sz="1600" b="1">
                  <a:latin typeface="Times New Roman" pitchFamily="18" charset="0"/>
                </a:rPr>
                <a:t>判</a:t>
              </a:r>
              <a:r>
                <a:rPr lang="en-US" altLang="zh-CN" sz="1600" b="1">
                  <a:latin typeface="Times New Roman" pitchFamily="18" charset="0"/>
                </a:rPr>
                <a:t>[BX]</a:t>
              </a:r>
              <a:r>
                <a:rPr lang="zh-CN" altLang="en-US" sz="1600" b="1">
                  <a:latin typeface="Times New Roman" pitchFamily="18" charset="0"/>
                </a:rPr>
                <a:t>是关键字？</a:t>
              </a:r>
            </a:p>
          </p:txBody>
        </p: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3525" y="2444"/>
              <a:ext cx="1175" cy="221"/>
              <a:chOff x="5672" y="7157"/>
              <a:chExt cx="3420" cy="634"/>
            </a:xfrm>
          </p:grpSpPr>
          <p:grpSp>
            <p:nvGrpSpPr>
              <p:cNvPr id="9" name="Group 30"/>
              <p:cNvGrpSpPr>
                <a:grpSpLocks/>
              </p:cNvGrpSpPr>
              <p:nvPr/>
            </p:nvGrpSpPr>
            <p:grpSpPr bwMode="auto">
              <a:xfrm>
                <a:off x="5672" y="7157"/>
                <a:ext cx="3420" cy="634"/>
                <a:chOff x="6912" y="3077"/>
                <a:chExt cx="2760" cy="634"/>
              </a:xfrm>
            </p:grpSpPr>
            <p:sp>
              <p:nvSpPr>
                <p:cNvPr id="231474" name="Rectangle 31"/>
                <p:cNvSpPr>
                  <a:spLocks noChangeAspect="1" noChangeArrowheads="1"/>
                </p:cNvSpPr>
                <p:nvPr/>
              </p:nvSpPr>
              <p:spPr bwMode="auto">
                <a:xfrm>
                  <a:off x="6912" y="3077"/>
                  <a:ext cx="2760" cy="634"/>
                </a:xfrm>
                <a:prstGeom prst="rect">
                  <a:avLst/>
                </a:prstGeom>
                <a:solidFill>
                  <a:srgbClr val="CC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147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7032" y="3117"/>
                  <a:ext cx="2580" cy="580"/>
                </a:xfrm>
                <a:prstGeom prst="rect">
                  <a:avLst/>
                </a:prstGeom>
                <a:solidFill>
                  <a:srgbClr val="CCFFFF"/>
                </a:solidFill>
                <a:ln w="381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zh-CN" altLang="en-US" sz="2600" b="1">
                      <a:latin typeface="Times New Roman" pitchFamily="18" charset="0"/>
                    </a:rPr>
                    <a:t> </a:t>
                  </a:r>
                  <a:r>
                    <a:rPr lang="en-US" altLang="zh-CN" sz="1600" b="1">
                      <a:latin typeface="Times New Roman" pitchFamily="18" charset="0"/>
                    </a:rPr>
                    <a:t>(CX)         (CX)</a:t>
                  </a:r>
                  <a:r>
                    <a:rPr lang="en-US" altLang="zh-CN" sz="1600" b="1">
                      <a:latin typeface="黑体" pitchFamily="49" charset="-122"/>
                    </a:rPr>
                    <a:t>-</a:t>
                  </a:r>
                  <a:r>
                    <a:rPr lang="en-US" altLang="zh-CN" sz="1600" b="1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231473" name="Line 33"/>
              <p:cNvSpPr>
                <a:spLocks noChangeShapeType="1"/>
              </p:cNvSpPr>
              <p:nvPr/>
            </p:nvSpPr>
            <p:spPr bwMode="auto">
              <a:xfrm flipH="1">
                <a:off x="6892" y="7497"/>
                <a:ext cx="5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4495" y="3326"/>
              <a:ext cx="694" cy="221"/>
              <a:chOff x="6912" y="3077"/>
              <a:chExt cx="2760" cy="634"/>
            </a:xfrm>
          </p:grpSpPr>
          <p:sp>
            <p:nvSpPr>
              <p:cNvPr id="231470" name="Rectangle 35"/>
              <p:cNvSpPr>
                <a:spLocks noChangeAspect="1" noChangeArrowheads="1"/>
              </p:cNvSpPr>
              <p:nvPr/>
            </p:nvSpPr>
            <p:spPr bwMode="auto">
              <a:xfrm>
                <a:off x="6912" y="3077"/>
                <a:ext cx="2760" cy="634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31471" name="Text Box 36"/>
              <p:cNvSpPr txBox="1">
                <a:spLocks noChangeArrowheads="1"/>
              </p:cNvSpPr>
              <p:nvPr/>
            </p:nvSpPr>
            <p:spPr bwMode="auto">
              <a:xfrm>
                <a:off x="7032" y="3117"/>
                <a:ext cx="2580" cy="580"/>
              </a:xfrm>
              <a:prstGeom prst="rect">
                <a:avLst/>
              </a:prstGeom>
              <a:solidFill>
                <a:srgbClr val="CCFFFF"/>
              </a:solidFill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zh-CN" altLang="en-US" b="1">
                    <a:solidFill>
                      <a:srgbClr val="FF3300"/>
                    </a:solidFill>
                    <a:latin typeface="Times New Roman" pitchFamily="18" charset="0"/>
                  </a:rPr>
                  <a:t>找到处理</a:t>
                </a:r>
              </a:p>
            </p:txBody>
          </p:sp>
        </p:grpSp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3401" y="3326"/>
              <a:ext cx="894" cy="221"/>
              <a:chOff x="6912" y="3077"/>
              <a:chExt cx="2760" cy="634"/>
            </a:xfrm>
          </p:grpSpPr>
          <p:sp>
            <p:nvSpPr>
              <p:cNvPr id="231468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6912" y="3077"/>
                <a:ext cx="2760" cy="634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31469" name="Text Box 39"/>
              <p:cNvSpPr txBox="1">
                <a:spLocks noChangeArrowheads="1"/>
              </p:cNvSpPr>
              <p:nvPr/>
            </p:nvSpPr>
            <p:spPr bwMode="auto">
              <a:xfrm>
                <a:off x="7032" y="3117"/>
                <a:ext cx="2580" cy="580"/>
              </a:xfrm>
              <a:prstGeom prst="rect">
                <a:avLst/>
              </a:prstGeom>
              <a:solidFill>
                <a:srgbClr val="CCFFFF"/>
              </a:solidFill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zh-CN" altLang="en-US" b="1">
                    <a:latin typeface="Times New Roman" pitchFamily="18" charset="0"/>
                  </a:rPr>
                  <a:t>未找到处理</a:t>
                </a:r>
              </a:p>
            </p:txBody>
          </p:sp>
        </p:grpSp>
        <p:sp>
          <p:nvSpPr>
            <p:cNvPr id="231447" name="AutoShape 40"/>
            <p:cNvSpPr>
              <a:spLocks noChangeAspect="1" noChangeArrowheads="1"/>
            </p:cNvSpPr>
            <p:nvPr/>
          </p:nvSpPr>
          <p:spPr bwMode="auto">
            <a:xfrm>
              <a:off x="3532" y="2842"/>
              <a:ext cx="1313" cy="231"/>
            </a:xfrm>
            <a:prstGeom prst="flowChartPreparation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231448" name="Text Box 41"/>
            <p:cNvSpPr txBox="1">
              <a:spLocks noChangeArrowheads="1"/>
            </p:cNvSpPr>
            <p:nvPr/>
          </p:nvSpPr>
          <p:spPr bwMode="auto">
            <a:xfrm>
              <a:off x="3697" y="2842"/>
              <a:ext cx="1086" cy="19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sz="2600" b="1">
                  <a:latin typeface="Times New Roman" pitchFamily="18" charset="0"/>
                </a:rPr>
                <a:t>  </a:t>
              </a:r>
              <a:r>
                <a:rPr lang="en-US" altLang="zh-CN" b="1">
                  <a:latin typeface="Times New Roman" pitchFamily="18" charset="0"/>
                </a:rPr>
                <a:t>(CX) = 0 </a:t>
              </a:r>
              <a:r>
                <a:rPr lang="zh-CN" altLang="en-US" b="1">
                  <a:latin typeface="Times New Roman" pitchFamily="18" charset="0"/>
                </a:rPr>
                <a:t>？</a:t>
              </a:r>
            </a:p>
          </p:txBody>
        </p:sp>
        <p:sp>
          <p:nvSpPr>
            <p:cNvPr id="231449" name="Line 42"/>
            <p:cNvSpPr>
              <a:spLocks noChangeAspect="1" noChangeShapeType="1"/>
            </p:cNvSpPr>
            <p:nvPr/>
          </p:nvSpPr>
          <p:spPr bwMode="auto">
            <a:xfrm>
              <a:off x="4130" y="691"/>
              <a:ext cx="1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50" name="Line 43"/>
            <p:cNvSpPr>
              <a:spLocks noChangeAspect="1" noChangeShapeType="1"/>
            </p:cNvSpPr>
            <p:nvPr/>
          </p:nvSpPr>
          <p:spPr bwMode="auto">
            <a:xfrm>
              <a:off x="4130" y="1061"/>
              <a:ext cx="1" cy="2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51" name="Line 44"/>
            <p:cNvSpPr>
              <a:spLocks noChangeAspect="1" noChangeShapeType="1"/>
            </p:cNvSpPr>
            <p:nvPr/>
          </p:nvSpPr>
          <p:spPr bwMode="auto">
            <a:xfrm>
              <a:off x="4123" y="1480"/>
              <a:ext cx="1" cy="16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52" name="Line 45"/>
            <p:cNvSpPr>
              <a:spLocks noChangeAspect="1" noChangeShapeType="1"/>
            </p:cNvSpPr>
            <p:nvPr/>
          </p:nvSpPr>
          <p:spPr bwMode="auto">
            <a:xfrm>
              <a:off x="4116" y="2291"/>
              <a:ext cx="1" cy="15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53" name="Line 46"/>
            <p:cNvSpPr>
              <a:spLocks noChangeAspect="1" noChangeShapeType="1"/>
            </p:cNvSpPr>
            <p:nvPr/>
          </p:nvSpPr>
          <p:spPr bwMode="auto">
            <a:xfrm>
              <a:off x="4095" y="2675"/>
              <a:ext cx="1" cy="1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54" name="Line 47"/>
            <p:cNvSpPr>
              <a:spLocks noChangeAspect="1" noChangeShapeType="1"/>
            </p:cNvSpPr>
            <p:nvPr/>
          </p:nvSpPr>
          <p:spPr bwMode="auto">
            <a:xfrm>
              <a:off x="4082" y="3080"/>
              <a:ext cx="1" cy="2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55" name="Line 48"/>
            <p:cNvSpPr>
              <a:spLocks noChangeShapeType="1"/>
            </p:cNvSpPr>
            <p:nvPr/>
          </p:nvSpPr>
          <p:spPr bwMode="auto">
            <a:xfrm flipH="1">
              <a:off x="3394" y="2954"/>
              <a:ext cx="124" cy="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56" name="Line 49"/>
            <p:cNvSpPr>
              <a:spLocks noChangeShapeType="1"/>
            </p:cNvSpPr>
            <p:nvPr/>
          </p:nvSpPr>
          <p:spPr bwMode="auto">
            <a:xfrm flipV="1">
              <a:off x="3388" y="1543"/>
              <a:ext cx="1" cy="14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57" name="Line 50"/>
            <p:cNvSpPr>
              <a:spLocks noChangeShapeType="1"/>
            </p:cNvSpPr>
            <p:nvPr/>
          </p:nvSpPr>
          <p:spPr bwMode="auto">
            <a:xfrm flipV="1">
              <a:off x="3394" y="1543"/>
              <a:ext cx="74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58" name="Line 51"/>
            <p:cNvSpPr>
              <a:spLocks noChangeShapeType="1"/>
            </p:cNvSpPr>
            <p:nvPr/>
          </p:nvSpPr>
          <p:spPr bwMode="auto">
            <a:xfrm flipH="1">
              <a:off x="5079" y="1824"/>
              <a:ext cx="9" cy="15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59" name="Text Box 52"/>
            <p:cNvSpPr txBox="1">
              <a:spLocks noChangeArrowheads="1"/>
            </p:cNvSpPr>
            <p:nvPr/>
          </p:nvSpPr>
          <p:spPr bwMode="auto">
            <a:xfrm>
              <a:off x="3951" y="3066"/>
              <a:ext cx="110" cy="1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>
                  <a:solidFill>
                    <a:srgbClr val="FF505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231460" name="Text Box 53"/>
            <p:cNvSpPr txBox="1">
              <a:spLocks noChangeArrowheads="1"/>
            </p:cNvSpPr>
            <p:nvPr/>
          </p:nvSpPr>
          <p:spPr bwMode="auto">
            <a:xfrm>
              <a:off x="3443" y="2751"/>
              <a:ext cx="110" cy="1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b="1">
                  <a:solidFill>
                    <a:srgbClr val="FF505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31461" name="Line 54"/>
            <p:cNvSpPr>
              <a:spLocks noChangeAspect="1" noChangeShapeType="1"/>
            </p:cNvSpPr>
            <p:nvPr/>
          </p:nvSpPr>
          <p:spPr bwMode="auto">
            <a:xfrm>
              <a:off x="4075" y="3561"/>
              <a:ext cx="1" cy="1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62" name="Line 55"/>
            <p:cNvSpPr>
              <a:spLocks noChangeAspect="1" noChangeShapeType="1"/>
            </p:cNvSpPr>
            <p:nvPr/>
          </p:nvSpPr>
          <p:spPr bwMode="auto">
            <a:xfrm>
              <a:off x="5071" y="3561"/>
              <a:ext cx="1" cy="1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63" name="Line 56"/>
            <p:cNvSpPr>
              <a:spLocks noChangeShapeType="1"/>
            </p:cNvSpPr>
            <p:nvPr/>
          </p:nvSpPr>
          <p:spPr bwMode="auto">
            <a:xfrm flipV="1">
              <a:off x="4082" y="3715"/>
              <a:ext cx="9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57"/>
            <p:cNvGrpSpPr>
              <a:grpSpLocks/>
            </p:cNvGrpSpPr>
            <p:nvPr/>
          </p:nvGrpSpPr>
          <p:grpSpPr bwMode="auto">
            <a:xfrm>
              <a:off x="3738" y="3932"/>
              <a:ext cx="667" cy="221"/>
              <a:chOff x="6912" y="3077"/>
              <a:chExt cx="2760" cy="634"/>
            </a:xfrm>
          </p:grpSpPr>
          <p:sp>
            <p:nvSpPr>
              <p:cNvPr id="23146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6912" y="3077"/>
                <a:ext cx="2760" cy="634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31467" name="Text Box 59"/>
              <p:cNvSpPr txBox="1">
                <a:spLocks noChangeArrowheads="1"/>
              </p:cNvSpPr>
              <p:nvPr/>
            </p:nvSpPr>
            <p:spPr bwMode="auto">
              <a:xfrm>
                <a:off x="7032" y="3117"/>
                <a:ext cx="2580" cy="580"/>
              </a:xfrm>
              <a:prstGeom prst="rect">
                <a:avLst/>
              </a:prstGeom>
              <a:solidFill>
                <a:srgbClr val="CCFFFF"/>
              </a:solidFill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zh-CN" altLang="en-US" b="1">
                    <a:latin typeface="Times New Roman" pitchFamily="18" charset="0"/>
                  </a:rPr>
                  <a:t>结束出口</a:t>
                </a:r>
              </a:p>
            </p:txBody>
          </p:sp>
        </p:grpSp>
        <p:sp>
          <p:nvSpPr>
            <p:cNvPr id="231465" name="Line 60"/>
            <p:cNvSpPr>
              <a:spLocks noChangeShapeType="1"/>
            </p:cNvSpPr>
            <p:nvPr/>
          </p:nvSpPr>
          <p:spPr bwMode="auto">
            <a:xfrm flipH="1">
              <a:off x="3888" y="1369"/>
              <a:ext cx="18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A8628-8D57-4AD3-A124-005180B612C6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233475" name="Rectangle 2"/>
          <p:cNvSpPr>
            <a:spLocks noChangeArrowheads="1"/>
          </p:cNvSpPr>
          <p:nvPr/>
        </p:nvSpPr>
        <p:spPr bwMode="auto">
          <a:xfrm>
            <a:off x="304800" y="1"/>
            <a:ext cx="5283200" cy="5478423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A50021"/>
                </a:solidFill>
                <a:latin typeface="Times New Roman" pitchFamily="18" charset="0"/>
              </a:rPr>
              <a:t>用条件转移：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JZ</a:t>
            </a:r>
            <a:r>
              <a:rPr kumimoji="1" lang="en-US" altLang="zh-CN" sz="2000" b="1">
                <a:latin typeface="Times New Roman" pitchFamily="18" charset="0"/>
              </a:rPr>
              <a:t> 		</a:t>
            </a:r>
            <a:r>
              <a:rPr kumimoji="1" lang="en-US" altLang="zh-CN" sz="2000">
                <a:latin typeface="Times New Roman" pitchFamily="18" charset="0"/>
              </a:rPr>
              <a:t>       	</a:t>
            </a:r>
            <a:r>
              <a:rPr kumimoji="1" lang="en-US" altLang="zh-CN" sz="2000" b="1">
                <a:latin typeface="Times New Roman" pitchFamily="18" charset="0"/>
              </a:rPr>
              <a:t>MOV   CX</a:t>
            </a:r>
            <a:r>
              <a:rPr kumimoji="1" lang="zh-CN" altLang="en-US" sz="2000" b="1">
                <a:latin typeface="Times New Roman" pitchFamily="18" charset="0"/>
              </a:rPr>
              <a:t>，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              MOV   AX,  SEG  string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              MOV   DS, AX </a:t>
            </a:r>
            <a:r>
              <a:rPr kumimoji="1" lang="en-US" altLang="zh-CN" sz="2000">
                <a:latin typeface="Times New Roman" pitchFamily="18" charset="0"/>
              </a:rPr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              </a:t>
            </a:r>
            <a:r>
              <a:rPr kumimoji="1" lang="en-US" altLang="zh-CN" sz="2000" b="1">
                <a:latin typeface="Times New Roman" pitchFamily="18" charset="0"/>
              </a:rPr>
              <a:t>LEA    BX</a:t>
            </a:r>
            <a:r>
              <a:rPr kumimoji="1" lang="zh-CN" altLang="en-US" sz="2000" b="1">
                <a:latin typeface="Times New Roman" pitchFamily="18" charset="0"/>
              </a:rPr>
              <a:t>， </a:t>
            </a:r>
            <a:r>
              <a:rPr kumimoji="1" lang="en-US" altLang="zh-CN" sz="2000" b="1">
                <a:latin typeface="Times New Roman" pitchFamily="18" charset="0"/>
              </a:rPr>
              <a:t>string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	MOV   AL,20H    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 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itchFamily="18" charset="0"/>
              </a:rPr>
              <a:t>next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itchFamily="18" charset="0"/>
              </a:rPr>
              <a:t>：</a:t>
            </a:r>
            <a:r>
              <a:rPr kumimoji="1" lang="zh-CN" altLang="en-US" sz="2000" b="1">
                <a:latin typeface="Times New Roman" pitchFamily="18" charset="0"/>
              </a:rPr>
              <a:t> 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itchFamily="18" charset="0"/>
              </a:rPr>
              <a:t>CMP   AL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itchFamily="18" charset="0"/>
              </a:rPr>
              <a:t>，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itchFamily="18" charset="0"/>
              </a:rPr>
              <a:t>[BX]</a:t>
            </a:r>
            <a:r>
              <a:rPr kumimoji="1" lang="en-US" altLang="zh-CN" sz="2000" b="1">
                <a:latin typeface="Times New Roman" pitchFamily="18" charset="0"/>
              </a:rPr>
              <a:t> 	 	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JZ    find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	INC  BX	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 	DEC   CX		 	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itchFamily="18" charset="0"/>
              </a:rPr>
              <a:t>JNZ   next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	</a:t>
            </a:r>
            <a:r>
              <a:rPr kumimoji="1" lang="zh-CN" altLang="en-US" sz="2000" b="1">
                <a:solidFill>
                  <a:srgbClr val="FF33CC"/>
                </a:solidFill>
                <a:latin typeface="Times New Roman" pitchFamily="18" charset="0"/>
              </a:rPr>
              <a:t>未找到处理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	</a:t>
            </a:r>
            <a:r>
              <a:rPr kumimoji="1" lang="en-US" altLang="zh-CN" sz="2000" b="1">
                <a:latin typeface="Times New Roman" pitchFamily="18" charset="0"/>
              </a:rPr>
              <a:t>JMP   exit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find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</a:rPr>
              <a:t>：    找到处理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exit</a:t>
            </a:r>
            <a:r>
              <a:rPr kumimoji="1" lang="zh-CN" altLang="en-US" sz="2000" b="1">
                <a:latin typeface="Times New Roman" pitchFamily="18" charset="0"/>
              </a:rPr>
              <a:t>：    结束出口				</a:t>
            </a:r>
          </a:p>
        </p:txBody>
      </p:sp>
      <p:sp>
        <p:nvSpPr>
          <p:cNvPr id="233476" name="Text Box 3"/>
          <p:cNvSpPr txBox="1">
            <a:spLocks noChangeArrowheads="1"/>
          </p:cNvSpPr>
          <p:nvPr/>
        </p:nvSpPr>
        <p:spPr bwMode="auto">
          <a:xfrm>
            <a:off x="5689601" y="304801"/>
            <a:ext cx="662516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kumimoji="1" lang="zh-CN" altLang="en-US" sz="2000">
              <a:latin typeface="Times New Roman" pitchFamily="18" charset="0"/>
            </a:endParaRPr>
          </a:p>
        </p:txBody>
      </p:sp>
      <p:sp>
        <p:nvSpPr>
          <p:cNvPr id="601092" name="Text Box 4"/>
          <p:cNvSpPr txBox="1">
            <a:spLocks noChangeArrowheads="1"/>
          </p:cNvSpPr>
          <p:nvPr/>
        </p:nvSpPr>
        <p:spPr bwMode="auto">
          <a:xfrm>
            <a:off x="4775200" y="1"/>
            <a:ext cx="4572000" cy="6583363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000" b="1">
                <a:solidFill>
                  <a:srgbClr val="A50021"/>
                </a:solidFill>
                <a:latin typeface="Times New Roman" pitchFamily="18" charset="0"/>
              </a:rPr>
              <a:t>用循环指令</a:t>
            </a:r>
            <a:r>
              <a:rPr kumimoji="1" lang="zh-CN" altLang="en-US" sz="2000" b="1">
                <a:latin typeface="Times New Roman" pitchFamily="18" charset="0"/>
              </a:rPr>
              <a:t>：</a:t>
            </a:r>
            <a:r>
              <a:rPr kumimoji="1" lang="en-US" altLang="zh-CN" b="1">
                <a:solidFill>
                  <a:srgbClr val="FF5050"/>
                </a:solidFill>
                <a:latin typeface="Times New Roman" pitchFamily="18" charset="0"/>
              </a:rPr>
              <a:t>LOOP NZ   next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>
                <a:latin typeface="Times New Roman" pitchFamily="18" charset="0"/>
              </a:rPr>
              <a:t>	</a:t>
            </a:r>
            <a:r>
              <a:rPr kumimoji="1" lang="en-US" altLang="zh-CN" b="1">
                <a:latin typeface="Times New Roman" pitchFamily="18" charset="0"/>
              </a:rPr>
              <a:t>MOV   CX</a:t>
            </a:r>
            <a:r>
              <a:rPr kumimoji="1" lang="zh-CN" altLang="en-US" b="1">
                <a:latin typeface="Times New Roman" pitchFamily="18" charset="0"/>
              </a:rPr>
              <a:t>， </a:t>
            </a:r>
            <a:r>
              <a:rPr kumimoji="1" lang="en-US" altLang="zh-CN" b="1">
                <a:latin typeface="Times New Roman" pitchFamily="18" charset="0"/>
              </a:rPr>
              <a:t>N</a:t>
            </a:r>
          </a:p>
          <a:p>
            <a:pPr eaLnBrk="1" hangingPunct="1">
              <a:defRPr/>
            </a:pPr>
            <a:r>
              <a:rPr kumimoji="1" lang="en-US" altLang="zh-CN" b="1">
                <a:latin typeface="Times New Roman" pitchFamily="18" charset="0"/>
              </a:rPr>
              <a:t>	MOV   AX,  SEG string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>
                <a:latin typeface="Times New Roman" pitchFamily="18" charset="0"/>
              </a:rPr>
              <a:t>	MOV   DS,  AX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>
                <a:latin typeface="Times New Roman" pitchFamily="18" charset="0"/>
              </a:rPr>
              <a:t>	LEA    BX</a:t>
            </a:r>
            <a:r>
              <a:rPr kumimoji="1" lang="zh-CN" altLang="en-US" b="1">
                <a:latin typeface="Times New Roman" pitchFamily="18" charset="0"/>
              </a:rPr>
              <a:t>， </a:t>
            </a:r>
            <a:r>
              <a:rPr kumimoji="1" lang="en-US" altLang="zh-CN" b="1">
                <a:latin typeface="Times New Roman" pitchFamily="18" charset="0"/>
              </a:rPr>
              <a:t>string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>
                <a:latin typeface="Times New Roman" pitchFamily="18" charset="0"/>
              </a:rPr>
              <a:t>	MOV   AL,20H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>
                <a:latin typeface="Times New Roman" pitchFamily="18" charset="0"/>
              </a:rPr>
              <a:t>next</a:t>
            </a:r>
            <a:r>
              <a:rPr kumimoji="1" lang="zh-CN" altLang="en-US" b="1">
                <a:latin typeface="Times New Roman" pitchFamily="18" charset="0"/>
              </a:rPr>
              <a:t>： 	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CMP    AL</a:t>
            </a:r>
            <a:r>
              <a:rPr kumimoji="1" lang="zh-CN" altLang="en-US" b="1">
                <a:solidFill>
                  <a:srgbClr val="0000FF"/>
                </a:solidFill>
                <a:latin typeface="Times New Roman" pitchFamily="18" charset="0"/>
              </a:rPr>
              <a:t>，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[BX]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>
                <a:latin typeface="Times New Roman" pitchFamily="18" charset="0"/>
              </a:rPr>
              <a:t>	</a:t>
            </a:r>
            <a:r>
              <a:rPr kumimoji="1" lang="en-US" altLang="zh-CN" b="1">
                <a:solidFill>
                  <a:srgbClr val="33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PUSH F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>
                <a:latin typeface="Times New Roman" pitchFamily="18" charset="0"/>
              </a:rPr>
              <a:t>	INC   BX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>
                <a:latin typeface="Times New Roman" pitchFamily="18" charset="0"/>
              </a:rPr>
              <a:t>	</a:t>
            </a:r>
            <a:r>
              <a:rPr kumimoji="1" lang="en-US" altLang="zh-CN" b="1">
                <a:solidFill>
                  <a:srgbClr val="33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POP F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>
                <a:latin typeface="Times New Roman" pitchFamily="18" charset="0"/>
              </a:rPr>
              <a:t>	</a:t>
            </a:r>
            <a:r>
              <a:rPr kumimoji="1" lang="en-US" altLang="zh-CN" b="1">
                <a:solidFill>
                  <a:srgbClr val="FF5050"/>
                </a:solidFill>
                <a:latin typeface="Times New Roman" pitchFamily="18" charset="0"/>
              </a:rPr>
              <a:t>LOOP NZ   next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	JZ    find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>
                <a:latin typeface="Times New Roman" pitchFamily="18" charset="0"/>
              </a:rPr>
              <a:t>	</a:t>
            </a:r>
            <a:r>
              <a:rPr kumimoji="1" lang="zh-CN" altLang="en-US" b="1">
                <a:latin typeface="Times New Roman" pitchFamily="18" charset="0"/>
              </a:rPr>
              <a:t>未找到处理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</a:rPr>
              <a:t>	 </a:t>
            </a:r>
            <a:r>
              <a:rPr kumimoji="1" lang="en-US" altLang="zh-CN" b="1">
                <a:latin typeface="Times New Roman" pitchFamily="18" charset="0"/>
              </a:rPr>
              <a:t>JMP   exit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find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</a:rPr>
              <a:t>：    找到处理</a:t>
            </a:r>
            <a:endParaRPr kumimoji="1" lang="zh-CN" altLang="en-US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>
                <a:latin typeface="Times New Roman" pitchFamily="18" charset="0"/>
              </a:rPr>
              <a:t>exit</a:t>
            </a:r>
            <a:r>
              <a:rPr kumimoji="1" lang="zh-CN" altLang="en-US" sz="2000" b="1">
                <a:latin typeface="Times New Roman" pitchFamily="18" charset="0"/>
              </a:rPr>
              <a:t>：    结束出口	</a:t>
            </a:r>
          </a:p>
        </p:txBody>
      </p:sp>
      <p:sp>
        <p:nvSpPr>
          <p:cNvPr id="233478" name="Text Box 5"/>
          <p:cNvSpPr txBox="1">
            <a:spLocks noChangeArrowheads="1"/>
          </p:cNvSpPr>
          <p:nvPr/>
        </p:nvSpPr>
        <p:spPr bwMode="auto">
          <a:xfrm>
            <a:off x="8636000" y="2057400"/>
            <a:ext cx="3556000" cy="3954929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	</a:t>
            </a:r>
            <a:r>
              <a:rPr kumimoji="1" lang="en-US" altLang="zh-CN" b="1">
                <a:solidFill>
                  <a:srgbClr val="FF33CC"/>
                </a:solidFill>
                <a:latin typeface="Times New Roman" pitchFamily="18" charset="0"/>
              </a:rPr>
              <a:t>DEC  BX</a:t>
            </a:r>
          </a:p>
          <a:p>
            <a:pPr eaLnBrk="1" hangingPunct="1"/>
            <a:r>
              <a:rPr kumimoji="1" lang="en-US" altLang="zh-CN" b="1">
                <a:solidFill>
                  <a:srgbClr val="FF5050"/>
                </a:solidFill>
                <a:latin typeface="Times New Roman" pitchFamily="18" charset="0"/>
              </a:rPr>
              <a:t>next</a:t>
            </a:r>
            <a:r>
              <a:rPr kumimoji="1" lang="en-US" altLang="zh-CN" b="1">
                <a:solidFill>
                  <a:srgbClr val="FF33CC"/>
                </a:solidFill>
                <a:latin typeface="Times New Roman" pitchFamily="18" charset="0"/>
              </a:rPr>
              <a:t> </a:t>
            </a:r>
            <a:r>
              <a:rPr kumimoji="1" lang="zh-CN" altLang="en-US" b="1">
                <a:solidFill>
                  <a:srgbClr val="FF33CC"/>
                </a:solidFill>
                <a:latin typeface="Times New Roman" pitchFamily="18" charset="0"/>
              </a:rPr>
              <a:t>：    </a:t>
            </a:r>
            <a:r>
              <a:rPr kumimoji="1" lang="en-US" altLang="zh-CN" b="1">
                <a:solidFill>
                  <a:srgbClr val="FF33CC"/>
                </a:solidFill>
                <a:latin typeface="Times New Roman" pitchFamily="18" charset="0"/>
              </a:rPr>
              <a:t>INC BX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CC"/>
                </a:solidFill>
                <a:latin typeface="Times New Roman" pitchFamily="18" charset="0"/>
              </a:rPr>
              <a:t>	CMP AL</a:t>
            </a:r>
            <a:r>
              <a:rPr kumimoji="1" lang="zh-CN" altLang="en-US" b="1">
                <a:solidFill>
                  <a:srgbClr val="FF33CC"/>
                </a:solidFill>
                <a:latin typeface="Times New Roman" pitchFamily="18" charset="0"/>
              </a:rPr>
              <a:t>，</a:t>
            </a:r>
            <a:r>
              <a:rPr kumimoji="1" lang="en-US" altLang="zh-CN" b="1">
                <a:solidFill>
                  <a:srgbClr val="FF33CC"/>
                </a:solidFill>
                <a:latin typeface="Times New Roman" pitchFamily="18" charset="0"/>
              </a:rPr>
              <a:t>[BX]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5050"/>
                </a:solidFill>
                <a:latin typeface="Times New Roman" pitchFamily="18" charset="0"/>
              </a:rPr>
              <a:t>               LOOP NZ   next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	JZ    find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	</a:t>
            </a:r>
            <a:r>
              <a:rPr kumimoji="1" lang="zh-CN" altLang="en-US" b="1">
                <a:latin typeface="Times New Roman" pitchFamily="18" charset="0"/>
              </a:rPr>
              <a:t>未找到处理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	 </a:t>
            </a:r>
            <a:r>
              <a:rPr kumimoji="1" lang="en-US" altLang="zh-CN" b="1">
                <a:latin typeface="Times New Roman" pitchFamily="18" charset="0"/>
              </a:rPr>
              <a:t>JMP   exit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find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</a:rPr>
              <a:t>：    找到处理</a:t>
            </a:r>
            <a:endParaRPr kumimoji="1" lang="zh-CN" altLang="en-US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exit</a:t>
            </a:r>
            <a:r>
              <a:rPr kumimoji="1" lang="zh-CN" altLang="en-US" sz="2000" b="1">
                <a:latin typeface="Times New Roman" pitchFamily="18" charset="0"/>
              </a:rPr>
              <a:t>：    结束出口	</a:t>
            </a:r>
          </a:p>
          <a:p>
            <a:pPr eaLnBrk="1" hangingPunct="1"/>
            <a:endParaRPr kumimoji="1" lang="zh-CN" altLang="en-US" sz="2000">
              <a:solidFill>
                <a:srgbClr val="FF33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3">
            <a:extLst>
              <a:ext uri="{FF2B5EF4-FFF2-40B4-BE49-F238E27FC236}">
                <a16:creationId xmlns="" xmlns:a16="http://schemas.microsoft.com/office/drawing/2014/main" id="{971DD05E-3AB9-4672-B095-87AF676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279ED8E0-387A-43BF-B6E2-2ED669602D06}" type="slidenum">
              <a:rPr lang="zh-CN" altLang="en-US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52" name="Rectangle 2">
            <a:extLst>
              <a:ext uri="{FF2B5EF4-FFF2-40B4-BE49-F238E27FC236}">
                <a16:creationId xmlns="" xmlns:a16="http://schemas.microsoft.com/office/drawing/2014/main" id="{D1606581-0B33-444E-B2E6-EDCC2B482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7626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8086/8088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指令助记符表（续）</a:t>
            </a:r>
          </a:p>
        </p:txBody>
      </p:sp>
      <p:graphicFrame>
        <p:nvGraphicFramePr>
          <p:cNvPr id="2050" name="Object 3">
            <a:extLst>
              <a:ext uri="{FF2B5EF4-FFF2-40B4-BE49-F238E27FC236}">
                <a16:creationId xmlns="" xmlns:a16="http://schemas.microsoft.com/office/drawing/2014/main" id="{3A8723DC-A449-45E6-BA43-B8F6EB5E17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685801"/>
          <a:ext cx="8458200" cy="5472113"/>
        </p:xfrm>
        <a:graphic>
          <a:graphicData uri="http://schemas.openxmlformats.org/presentationml/2006/ole">
            <p:oleObj spid="_x0000_s2074" name="VISIO" r:id="rId3" imgW="7122160" imgH="46075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1DF2C5-F534-474A-9930-BC534C203480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234499" name="Rectangle 2"/>
          <p:cNvSpPr>
            <a:spLocks noChangeArrowheads="1"/>
          </p:cNvSpPr>
          <p:nvPr/>
        </p:nvSpPr>
        <p:spPr bwMode="auto">
          <a:xfrm>
            <a:off x="406400" y="1905001"/>
            <a:ext cx="11785600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	   </a:t>
            </a:r>
            <a:r>
              <a:rPr kumimoji="1" lang="en-US" altLang="zh-CN" sz="2000" b="1">
                <a:latin typeface="Times New Roman" pitchFamily="18" charset="0"/>
              </a:rPr>
              <a:t>MOV CX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28H   	       	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                  MOV  SI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0FFH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NEXT1</a:t>
            </a:r>
            <a:r>
              <a:rPr kumimoji="1" lang="zh-CN" altLang="en-US" sz="2000" b="1">
                <a:latin typeface="Times New Roman" pitchFamily="18" charset="0"/>
              </a:rPr>
              <a:t>：</a:t>
            </a:r>
            <a:r>
              <a:rPr kumimoji="1" lang="en-US" altLang="zh-CN" sz="2000" b="1">
                <a:latin typeface="Times New Roman" pitchFamily="18" charset="0"/>
              </a:rPr>
              <a:t>INC SI	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                CMP BYTE PTR [SI]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               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LOOPZ NEXT1</a:t>
            </a:r>
            <a:r>
              <a:rPr kumimoji="1" lang="en-US" altLang="zh-CN" sz="2000" b="1">
                <a:latin typeface="Times New Roman" pitchFamily="18" charset="0"/>
              </a:rPr>
              <a:t>   	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</a:rPr>
              <a:t>；当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Z=1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</a:rPr>
              <a:t>、（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CX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</a:rPr>
              <a:t>）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≠0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</a:rPr>
              <a:t>循环；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</a:rPr>
              <a:t>                     		        	 当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Z=0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</a:rPr>
              <a:t>，或（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CX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</a:rPr>
              <a:t>）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=0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</a:rPr>
              <a:t>结束循环。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          	  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itchFamily="18" charset="0"/>
              </a:rPr>
              <a:t>JNZ OKK             	 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itchFamily="18" charset="0"/>
              </a:rPr>
              <a:t>；当找到非零元素转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itchFamily="18" charset="0"/>
              </a:rPr>
              <a:t>OKK</a:t>
            </a:r>
            <a:r>
              <a:rPr kumimoji="1" lang="zh-CN" altLang="en-US" sz="2000" b="1">
                <a:solidFill>
                  <a:srgbClr val="3333FF"/>
                </a:solidFill>
                <a:latin typeface="Times New Roman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        	  </a:t>
            </a:r>
            <a:r>
              <a:rPr kumimoji="1" lang="en-US" altLang="zh-CN" sz="2000" b="1">
                <a:latin typeface="Times New Roman" pitchFamily="18" charset="0"/>
              </a:rPr>
              <a:t>CALL DISPLAY1	</a:t>
            </a:r>
            <a:r>
              <a:rPr kumimoji="1" lang="zh-CN" altLang="en-US" sz="2000" b="1">
                <a:latin typeface="Times New Roman" pitchFamily="18" charset="0"/>
              </a:rPr>
              <a:t>；当找不到非零元素转</a:t>
            </a:r>
            <a:r>
              <a:rPr kumimoji="1" lang="en-US" altLang="zh-CN" sz="2000" b="1">
                <a:latin typeface="Times New Roman" pitchFamily="18" charset="0"/>
              </a:rPr>
              <a:t>DISPLAY1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		……</a:t>
            </a:r>
          </a:p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OKK</a:t>
            </a:r>
            <a:r>
              <a:rPr kumimoji="1" lang="zh-CN" altLang="en-US" sz="2000" b="1">
                <a:latin typeface="Times New Roman" pitchFamily="18" charset="0"/>
              </a:rPr>
              <a:t>：  </a:t>
            </a:r>
            <a:r>
              <a:rPr kumimoji="1" lang="en-US" altLang="zh-CN" sz="2000" b="1">
                <a:latin typeface="Times New Roman" pitchFamily="18" charset="0"/>
              </a:rPr>
              <a:t>CALL DISPLAY2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		……</a:t>
            </a:r>
          </a:p>
        </p:txBody>
      </p:sp>
      <p:sp>
        <p:nvSpPr>
          <p:cNvPr id="234500" name="Text Box 3"/>
          <p:cNvSpPr txBox="1">
            <a:spLocks noChangeArrowheads="1"/>
          </p:cNvSpPr>
          <p:nvPr/>
        </p:nvSpPr>
        <p:spPr bwMode="auto">
          <a:xfrm>
            <a:off x="304800" y="117475"/>
            <a:ext cx="1111673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用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LOOPZ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和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LOOPNZ</a:t>
            </a:r>
            <a:r>
              <a:rPr kumimoji="1" lang="zh-CN" altLang="en-US" sz="2400" b="1">
                <a:latin typeface="Times New Roman" pitchFamily="18" charset="0"/>
              </a:rPr>
              <a:t>指令提供提前结束循环的可能性。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有时需要字符串中查找一个字符，找到后可提前结束循环，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			用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LOOPZ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</a:rPr>
              <a:t>、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LOOPNZ</a:t>
            </a:r>
            <a:r>
              <a:rPr kumimoji="1" lang="zh-CN" altLang="en-US" sz="2000" b="1">
                <a:latin typeface="Times New Roman" pitchFamily="18" charset="0"/>
              </a:rPr>
              <a:t>来处理。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例：</a:t>
            </a:r>
            <a:r>
              <a:rPr kumimoji="1" lang="en-US" altLang="zh-CN" sz="2000" b="1">
                <a:latin typeface="Times New Roman" pitchFamily="18" charset="0"/>
              </a:rPr>
              <a:t>40</a:t>
            </a:r>
            <a:r>
              <a:rPr kumimoji="1" lang="zh-CN" altLang="en-US" sz="2000" b="1">
                <a:latin typeface="Times New Roman" pitchFamily="18" charset="0"/>
              </a:rPr>
              <a:t>个元素构成的数组，找出第一个非零元素。</a:t>
            </a:r>
          </a:p>
        </p:txBody>
      </p:sp>
      <p:sp>
        <p:nvSpPr>
          <p:cNvPr id="234501" name="Text Box 4"/>
          <p:cNvSpPr txBox="1">
            <a:spLocks noChangeArrowheads="1"/>
          </p:cNvSpPr>
          <p:nvPr/>
        </p:nvSpPr>
        <p:spPr bwMode="auto">
          <a:xfrm>
            <a:off x="7416800" y="2909889"/>
            <a:ext cx="477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	</a:t>
            </a:r>
          </a:p>
        </p:txBody>
      </p:sp>
      <p:sp>
        <p:nvSpPr>
          <p:cNvPr id="234502" name="Text Box 5"/>
          <p:cNvSpPr txBox="1">
            <a:spLocks noChangeArrowheads="1"/>
          </p:cNvSpPr>
          <p:nvPr/>
        </p:nvSpPr>
        <p:spPr bwMode="auto">
          <a:xfrm>
            <a:off x="6807200" y="1905001"/>
            <a:ext cx="4470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FF33CC"/>
                </a:solidFill>
                <a:latin typeface="Times New Roman" pitchFamily="18" charset="0"/>
              </a:rPr>
              <a:t>DISPLAY1      ……</a:t>
            </a:r>
          </a:p>
          <a:p>
            <a:pPr eaLnBrk="1" hangingPunct="1"/>
            <a:r>
              <a:rPr kumimoji="1" lang="en-US" altLang="zh-CN" sz="2000" b="1">
                <a:solidFill>
                  <a:srgbClr val="FF33CC"/>
                </a:solidFill>
                <a:latin typeface="Times New Roman" pitchFamily="18" charset="0"/>
              </a:rPr>
              <a:t>		RET</a:t>
            </a:r>
          </a:p>
          <a:p>
            <a:pPr eaLnBrk="1" hangingPunct="1"/>
            <a:r>
              <a:rPr kumimoji="1" lang="en-US" altLang="zh-CN" sz="2000" b="1">
                <a:solidFill>
                  <a:srgbClr val="FF33CC"/>
                </a:solidFill>
                <a:latin typeface="Times New Roman" pitchFamily="18" charset="0"/>
              </a:rPr>
              <a:t>DISPLAY2      ……</a:t>
            </a:r>
          </a:p>
          <a:p>
            <a:pPr eaLnBrk="1" hangingPunct="1"/>
            <a:r>
              <a:rPr kumimoji="1" lang="en-US" altLang="zh-CN" sz="2000" b="1">
                <a:solidFill>
                  <a:srgbClr val="FF33CC"/>
                </a:solidFill>
                <a:latin typeface="Times New Roman" pitchFamily="18" charset="0"/>
              </a:rPr>
              <a:t>		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D5F5A3-0A85-4C0C-A79D-936F484D9FE6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235523" name="Rectangle 2"/>
          <p:cNvSpPr>
            <a:spLocks noChangeArrowheads="1"/>
          </p:cNvSpPr>
          <p:nvPr/>
        </p:nvSpPr>
        <p:spPr bwMode="auto">
          <a:xfrm>
            <a:off x="624417" y="404814"/>
            <a:ext cx="11241616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4</a:t>
            </a:r>
            <a:r>
              <a:rPr kumimoji="1" lang="zh-CN" altLang="en-US" sz="2400" b="1">
                <a:latin typeface="Times New Roman" pitchFamily="18" charset="0"/>
              </a:rPr>
              <a:t>、中断指令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kumimoji="1" lang="zh-CN" altLang="en-US" sz="2400" b="1">
                <a:solidFill>
                  <a:srgbClr val="FF33CC"/>
                </a:solidFill>
                <a:latin typeface="Times New Roman" pitchFamily="18" charset="0"/>
              </a:rPr>
              <a:t>  中断（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itchFamily="18" charset="0"/>
              </a:rPr>
              <a:t>Interrupt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itchFamily="18" charset="0"/>
              </a:rPr>
              <a:t>）：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有时当系统运行或程序运行期间遇到某些特殊情况，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需要计算机自动执行一组专门的例行程序来进行处理。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CC"/>
                </a:solidFill>
                <a:latin typeface="Times New Roman" pitchFamily="18" charset="0"/>
              </a:rPr>
              <a:t>  中断例行程序（或中断子程序）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Interrupt  routine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:	</a:t>
            </a:r>
            <a:r>
              <a:rPr kumimoji="1" lang="zh-CN" altLang="en-US" sz="2400" b="1">
                <a:latin typeface="Times New Roman" pitchFamily="18" charset="0"/>
              </a:rPr>
              <a:t>所执行的这组程序就称为中断子程序。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kumimoji="1" lang="zh-CN" altLang="en-US" sz="2400" b="1">
                <a:solidFill>
                  <a:srgbClr val="FF33CC"/>
                </a:solidFill>
                <a:latin typeface="Times New Roman" pitchFamily="18" charset="0"/>
              </a:rPr>
              <a:t>  种类：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中断分为内部（软）中断和外部（硬）中断两种。</a:t>
            </a:r>
          </a:p>
          <a:p>
            <a:pPr eaLnBrk="1" hangingPunct="1"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zh-CN" altLang="en-US" sz="2400" b="1">
                <a:latin typeface="Times New Roman" pitchFamily="18" charset="0"/>
              </a:rPr>
              <a:t>  内部中断</a:t>
            </a:r>
            <a:r>
              <a:rPr kumimoji="1" lang="en-US" altLang="zh-CN" sz="2400" b="1">
                <a:latin typeface="Times New Roman" pitchFamily="18" charset="0"/>
              </a:rPr>
              <a:t>—</a:t>
            </a:r>
            <a:r>
              <a:rPr kumimoji="1" lang="zh-CN" altLang="en-US" sz="2400" b="1">
                <a:latin typeface="Times New Roman" pitchFamily="18" charset="0"/>
              </a:rPr>
              <a:t>如除法运算中除数为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、中断指令引起的中断。</a:t>
            </a:r>
          </a:p>
          <a:p>
            <a:pPr eaLnBrk="1" hangingPunct="1"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zh-CN" altLang="en-US" sz="2400" b="1">
                <a:latin typeface="Times New Roman" pitchFamily="18" charset="0"/>
              </a:rPr>
              <a:t>   外部中断</a:t>
            </a:r>
            <a:r>
              <a:rPr kumimoji="1" lang="en-US" altLang="zh-CN" sz="2400" b="1">
                <a:latin typeface="Times New Roman" pitchFamily="18" charset="0"/>
              </a:rPr>
              <a:t>—</a:t>
            </a:r>
            <a:r>
              <a:rPr kumimoji="1" lang="zh-CN" altLang="en-US" sz="2400" b="1">
                <a:latin typeface="Times New Roman" pitchFamily="18" charset="0"/>
              </a:rPr>
              <a:t>处理</a:t>
            </a:r>
            <a:r>
              <a:rPr kumimoji="1" lang="en-US" altLang="zh-CN" sz="2400" b="1">
                <a:latin typeface="Times New Roman" pitchFamily="18" charset="0"/>
              </a:rPr>
              <a:t>I/O</a:t>
            </a:r>
            <a:r>
              <a:rPr kumimoji="1" lang="zh-CN" altLang="en-US" sz="2400" b="1">
                <a:latin typeface="Times New Roman" pitchFamily="18" charset="0"/>
              </a:rPr>
              <a:t>设备与</a:t>
            </a:r>
            <a:r>
              <a:rPr kumimoji="1" lang="en-US" altLang="zh-CN" sz="2400" b="1">
                <a:latin typeface="Times New Roman" pitchFamily="18" charset="0"/>
              </a:rPr>
              <a:t>CPU</a:t>
            </a:r>
            <a:r>
              <a:rPr kumimoji="1" lang="zh-CN" altLang="en-US" sz="2400" b="1">
                <a:latin typeface="Times New Roman" pitchFamily="18" charset="0"/>
              </a:rPr>
              <a:t>之间的通信。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743661-8A09-461E-83A1-BECC7CC9F177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236547" name="Rectangle 2"/>
          <p:cNvSpPr>
            <a:spLocks noChangeArrowheads="1"/>
          </p:cNvSpPr>
          <p:nvPr/>
        </p:nvSpPr>
        <p:spPr bwMode="auto">
          <a:xfrm>
            <a:off x="334433" y="765175"/>
            <a:ext cx="114808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CPU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响应一次中断自动完成三件事情：</a:t>
            </a:r>
          </a:p>
          <a:p>
            <a:pPr marL="457200" indent="-457200" eaLnBrk="1" hangingPunct="1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zh-CN" altLang="en-US" sz="2000" b="1">
                <a:latin typeface="Times New Roman" pitchFamily="18" charset="0"/>
              </a:rPr>
              <a:t>（</a:t>
            </a:r>
            <a:r>
              <a:rPr kumimoji="1" lang="en-US" altLang="zh-CN" sz="2000" b="1">
                <a:latin typeface="Times New Roman" pitchFamily="18" charset="0"/>
              </a:rPr>
              <a:t>PSW</a:t>
            </a:r>
            <a:r>
              <a:rPr kumimoji="1" lang="zh-CN" altLang="en-US" sz="2000" b="1">
                <a:latin typeface="Times New Roman" pitchFamily="18" charset="0"/>
              </a:rPr>
              <a:t>）入栈 </a:t>
            </a:r>
            <a:r>
              <a:rPr kumimoji="1" lang="en-US" altLang="zh-CN" sz="2000" b="1">
                <a:latin typeface="Times New Roman" pitchFamily="18" charset="0"/>
              </a:rPr>
              <a:t>— </a:t>
            </a:r>
            <a:r>
              <a:rPr kumimoji="1" lang="zh-CN" altLang="en-US" sz="2000" b="1">
                <a:latin typeface="Times New Roman" pitchFamily="18" charset="0"/>
              </a:rPr>
              <a:t>保护现场，</a:t>
            </a:r>
          </a:p>
          <a:p>
            <a:pPr marL="457200" indent="-457200" eaLnBrk="1" hangingPunct="1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zh-CN" altLang="en-US" sz="2000" b="1">
                <a:latin typeface="Times New Roman" pitchFamily="18" charset="0"/>
              </a:rPr>
              <a:t>（</a:t>
            </a:r>
            <a:r>
              <a:rPr kumimoji="1" lang="en-US" altLang="zh-CN" sz="2000" b="1">
                <a:latin typeface="Times New Roman" pitchFamily="18" charset="0"/>
              </a:rPr>
              <a:t>CS</a:t>
            </a:r>
            <a:r>
              <a:rPr kumimoji="1" lang="zh-CN" altLang="en-US" sz="2000" b="1">
                <a:latin typeface="Times New Roman" pitchFamily="18" charset="0"/>
              </a:rPr>
              <a:t>），（</a:t>
            </a:r>
            <a:r>
              <a:rPr kumimoji="1" lang="en-US" altLang="zh-CN" sz="2000" b="1">
                <a:latin typeface="Times New Roman" pitchFamily="18" charset="0"/>
              </a:rPr>
              <a:t>IP</a:t>
            </a:r>
            <a:r>
              <a:rPr kumimoji="1" lang="zh-CN" altLang="en-US" sz="2000" b="1">
                <a:latin typeface="Times New Roman" pitchFamily="18" charset="0"/>
              </a:rPr>
              <a:t>）保存入栈 </a:t>
            </a:r>
            <a:r>
              <a:rPr kumimoji="1" lang="en-US" altLang="zh-CN" sz="2000" b="1">
                <a:latin typeface="Times New Roman" pitchFamily="18" charset="0"/>
              </a:rPr>
              <a:t>— </a:t>
            </a:r>
            <a:r>
              <a:rPr kumimoji="1" lang="zh-CN" altLang="en-US" sz="2000" b="1">
                <a:latin typeface="Times New Roman" pitchFamily="18" charset="0"/>
              </a:rPr>
              <a:t>保留断点，</a:t>
            </a:r>
          </a:p>
          <a:p>
            <a:pPr marL="457200" indent="-457200" eaLnBrk="1" hangingPunct="1"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zh-CN" altLang="en-US" sz="2000" b="1">
                <a:latin typeface="Times New Roman" pitchFamily="18" charset="0"/>
              </a:rPr>
              <a:t>  转中断例行程序去执行。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FF5050"/>
                </a:solidFill>
                <a:latin typeface="Times New Roman" pitchFamily="18" charset="0"/>
              </a:rPr>
              <a:t>中断返回时：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恢复（</a:t>
            </a:r>
            <a:r>
              <a:rPr kumimoji="1" lang="en-US" altLang="zh-CN" sz="2000" b="1">
                <a:latin typeface="Times New Roman" pitchFamily="18" charset="0"/>
              </a:rPr>
              <a:t>IP</a:t>
            </a:r>
            <a:r>
              <a:rPr kumimoji="1" lang="zh-CN" altLang="en-US" sz="2000" b="1">
                <a:latin typeface="Times New Roman" pitchFamily="18" charset="0"/>
              </a:rPr>
              <a:t>）、（</a:t>
            </a:r>
            <a:r>
              <a:rPr kumimoji="1" lang="en-US" altLang="zh-CN" sz="2000" b="1">
                <a:latin typeface="Times New Roman" pitchFamily="18" charset="0"/>
              </a:rPr>
              <a:t>CS</a:t>
            </a:r>
            <a:r>
              <a:rPr kumimoji="1" lang="zh-CN" altLang="en-US" sz="2000" b="1">
                <a:latin typeface="Times New Roman" pitchFamily="18" charset="0"/>
              </a:rPr>
              <a:t>）及（</a:t>
            </a:r>
            <a:r>
              <a:rPr kumimoji="1" lang="en-US" altLang="zh-CN" sz="2000" b="1">
                <a:latin typeface="Times New Roman" pitchFamily="18" charset="0"/>
              </a:rPr>
              <a:t>PSW</a:t>
            </a:r>
            <a:r>
              <a:rPr kumimoji="1" lang="zh-CN" altLang="en-US" sz="2000" b="1">
                <a:latin typeface="Times New Roman" pitchFamily="18" charset="0"/>
              </a:rPr>
              <a:t>）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</a:rPr>
              <a:t>中断向量：中断例行程序入口地址。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IBM-PC</a:t>
            </a:r>
            <a:r>
              <a:rPr kumimoji="1" lang="zh-CN" altLang="en-US" sz="2000" b="1">
                <a:latin typeface="Times New Roman" pitchFamily="18" charset="0"/>
              </a:rPr>
              <a:t>中，存储器的最低地址</a:t>
            </a:r>
            <a:r>
              <a:rPr kumimoji="1" lang="en-US" altLang="zh-CN" sz="2000" b="1">
                <a:solidFill>
                  <a:srgbClr val="FF33CC"/>
                </a:solidFill>
                <a:latin typeface="Times New Roman" pitchFamily="18" charset="0"/>
              </a:rPr>
              <a:t>00000H——003FFH</a:t>
            </a:r>
            <a:r>
              <a:rPr kumimoji="1" lang="zh-CN" altLang="en-US" sz="2000" b="1">
                <a:solidFill>
                  <a:srgbClr val="FF33CC"/>
                </a:solidFill>
                <a:latin typeface="Times New Roman" pitchFamily="18" charset="0"/>
              </a:rPr>
              <a:t>为中断向量区，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				     存放</a:t>
            </a:r>
            <a:r>
              <a:rPr kumimoji="1" lang="en-US" altLang="zh-CN" sz="2000" b="1">
                <a:solidFill>
                  <a:srgbClr val="FF33CC"/>
                </a:solidFill>
                <a:latin typeface="Times New Roman" pitchFamily="18" charset="0"/>
              </a:rPr>
              <a:t>256</a:t>
            </a:r>
            <a:r>
              <a:rPr kumimoji="1" lang="zh-CN" altLang="en-US" sz="2000" b="1">
                <a:solidFill>
                  <a:srgbClr val="FF33CC"/>
                </a:solidFill>
                <a:latin typeface="Times New Roman" pitchFamily="18" charset="0"/>
              </a:rPr>
              <a:t>种类型中断例行程序入口地址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				     </a:t>
            </a:r>
            <a:r>
              <a:rPr kumimoji="1" lang="zh-CN" altLang="en-US" sz="2000" b="1">
                <a:solidFill>
                  <a:srgbClr val="FF33CC"/>
                </a:solidFill>
                <a:latin typeface="Times New Roman" pitchFamily="18" charset="0"/>
              </a:rPr>
              <a:t>每个中断向量占</a:t>
            </a:r>
            <a:r>
              <a:rPr kumimoji="1" lang="en-US" altLang="zh-CN" sz="2000" b="1">
                <a:solidFill>
                  <a:srgbClr val="FF33CC"/>
                </a:solidFill>
                <a:latin typeface="Times New Roman" pitchFamily="18" charset="0"/>
              </a:rPr>
              <a:t>4</a:t>
            </a:r>
            <a:r>
              <a:rPr kumimoji="1" lang="zh-CN" altLang="en-US" sz="2000" b="1">
                <a:solidFill>
                  <a:srgbClr val="FF33CC"/>
                </a:solidFill>
                <a:latin typeface="Times New Roman" pitchFamily="18" charset="0"/>
              </a:rPr>
              <a:t>个单元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  <a:p>
            <a:pPr marL="457200" indent="-457200"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</a:rPr>
              <a:t>中断指定类型号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N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×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4——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</a:rPr>
              <a:t>取得指定类型的中断向量地址。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CE0DE3-38B1-4491-B4DD-2D67E0736457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605186" name="Rectangle 2"/>
          <p:cNvSpPr>
            <a:spLocks noChangeArrowheads="1"/>
          </p:cNvSpPr>
          <p:nvPr/>
        </p:nvSpPr>
        <p:spPr bwMode="auto">
          <a:xfrm>
            <a:off x="609600" y="304801"/>
            <a:ext cx="11277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例：中断类型</a:t>
            </a:r>
            <a:r>
              <a:rPr kumimoji="1" lang="en-US" altLang="zh-CN" sz="2400" b="1">
                <a:latin typeface="Times New Roman" pitchFamily="18" charset="0"/>
              </a:rPr>
              <a:t>9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9  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×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>
                <a:latin typeface="Times New Roman" pitchFamily="18" charset="0"/>
              </a:rPr>
              <a:t> 4=36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>
                <a:latin typeface="Times New Roman" pitchFamily="18" charset="0"/>
              </a:rPr>
              <a:t>   	 </a:t>
            </a:r>
            <a:r>
              <a:rPr kumimoji="1" lang="en-US" altLang="zh-CN" sz="2400" b="1">
                <a:latin typeface="Times New Roman" pitchFamily="18" charset="0"/>
              </a:rPr>
              <a:t>00024H——00027H</a:t>
            </a:r>
            <a:r>
              <a:rPr kumimoji="1" lang="zh-CN" altLang="en-US" sz="2400" b="1">
                <a:latin typeface="Times New Roman" pitchFamily="18" charset="0"/>
              </a:rPr>
              <a:t>单元中放中断向量。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</a:rPr>
              <a:t>IBM-PC</a:t>
            </a:r>
            <a:r>
              <a:rPr kumimoji="1" lang="zh-CN" altLang="en-US" sz="2400" b="1">
                <a:latin typeface="Times New Roman" pitchFamily="18" charset="0"/>
              </a:rPr>
              <a:t>机中为每个类型规定了一种功能。</a:t>
            </a:r>
            <a:endParaRPr kumimoji="1" lang="zh-CN" altLang="en-US" sz="2000">
              <a:latin typeface="Times New Roman" pitchFamily="18" charset="0"/>
            </a:endParaRPr>
          </a:p>
        </p:txBody>
      </p:sp>
      <p:graphicFrame>
        <p:nvGraphicFramePr>
          <p:cNvPr id="605187" name="Group 3"/>
          <p:cNvGraphicFramePr>
            <a:graphicFrameLocks noGrp="1"/>
          </p:cNvGraphicFramePr>
          <p:nvPr/>
        </p:nvGraphicFramePr>
        <p:xfrm>
          <a:off x="2844800" y="2133601"/>
          <a:ext cx="6197600" cy="3887787"/>
        </p:xfrm>
        <a:graphic>
          <a:graphicData uri="http://schemas.openxmlformats.org/drawingml/2006/table">
            <a:tbl>
              <a:tblPr/>
              <a:tblGrid>
                <a:gridCol w="1727200"/>
                <a:gridCol w="4470400"/>
              </a:tblGrid>
              <a:tr h="3810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中断类型</a:t>
                      </a:r>
                    </a:p>
                  </a:txBody>
                  <a:tcPr marL="121920" marR="1219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9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21920" marR="1219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除数为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中断例行程序</a:t>
                      </a: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1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21920" marR="1219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单步</a:t>
                      </a: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9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21920" marR="1219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非屏蔽中断，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NMI</a:t>
                      </a: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9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21920" marR="1219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设置断点</a:t>
                      </a: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9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920" marR="1219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溢出处理中断，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INTO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指令</a:t>
                      </a: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9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121920" marR="1219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显示设备中断</a:t>
                      </a: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8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121920" marR="1219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程序结束中断</a:t>
                      </a: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marL="121920" marR="1219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DOS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系统功能调用功能程序</a:t>
                      </a:r>
                    </a:p>
                  </a:txBody>
                  <a:tcPr marL="121920" marR="1219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7604" name="Text Box 35"/>
          <p:cNvSpPr txBox="1">
            <a:spLocks noChangeArrowheads="1"/>
          </p:cNvSpPr>
          <p:nvPr/>
        </p:nvSpPr>
        <p:spPr bwMode="auto">
          <a:xfrm>
            <a:off x="1198034" y="6186489"/>
            <a:ext cx="875876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*除非特别注明，类型号是以</a:t>
            </a:r>
            <a:r>
              <a:rPr kumimoji="1" lang="en-US" altLang="zh-CN" sz="2000" b="1">
                <a:latin typeface="Times New Roman" pitchFamily="18" charset="0"/>
              </a:rPr>
              <a:t>16</a:t>
            </a:r>
            <a:r>
              <a:rPr kumimoji="1" lang="zh-CN" altLang="en-US" sz="2000" b="1">
                <a:latin typeface="Times New Roman" pitchFamily="18" charset="0"/>
              </a:rPr>
              <a:t>进制形式表示的。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A453-F3B4-48B9-B42D-7F7BDF656E29}" type="slidenum">
              <a:rPr lang="zh-CN" altLang="en-US" smtClean="0"/>
              <a:pPr/>
              <a:t>34</a:t>
            </a:fld>
            <a:endParaRPr lang="en-US" altLang="zh-CN"/>
          </a:p>
        </p:txBody>
      </p:sp>
      <p:pic>
        <p:nvPicPr>
          <p:cNvPr id="3" name="图片 2"/>
          <p:cNvPicPr/>
          <p:nvPr/>
        </p:nvPicPr>
        <p:blipFill>
          <a:blip r:embed="rId2" cstate="print">
            <a:lum bright="-16000" contrast="22000"/>
          </a:blip>
          <a:srcRect/>
          <a:stretch>
            <a:fillRect/>
          </a:stretch>
        </p:blipFill>
        <p:spPr bwMode="auto">
          <a:xfrm>
            <a:off x="1037492" y="149469"/>
            <a:ext cx="9636370" cy="6260123"/>
          </a:xfrm>
          <a:prstGeom prst="rect">
            <a:avLst/>
          </a:prstGeom>
          <a:solidFill>
            <a:srgbClr val="92D050"/>
          </a:solidFill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895114E-206D-432E-B847-4EABD4F2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周</a:t>
            </a:r>
            <a:r>
              <a:rPr lang="zh-CN" altLang="en-US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89C53BB-B547-4561-8AAB-8439CEE1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82" y="1726214"/>
            <a:ext cx="9523109" cy="3880773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、消化本次实时课堂串讲</a:t>
            </a:r>
            <a:r>
              <a:rPr lang="zh-CN" altLang="en-US" sz="2800" dirty="0" smtClean="0"/>
              <a:t>内容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 smtClean="0"/>
              <a:t>、自学</a:t>
            </a:r>
            <a:r>
              <a:rPr lang="en-US" altLang="zh-CN" sz="2800" dirty="0"/>
              <a:t>MOOC</a:t>
            </a:r>
            <a:r>
              <a:rPr lang="zh-CN" altLang="en-US" sz="2800" dirty="0"/>
              <a:t>平台</a:t>
            </a:r>
            <a:r>
              <a:rPr lang="zh-CN" altLang="en-US" sz="2800" dirty="0" smtClean="0"/>
              <a:t>第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章</a:t>
            </a:r>
            <a:r>
              <a:rPr lang="zh-CN" altLang="en-US" sz="2800" dirty="0"/>
              <a:t>指令系统</a:t>
            </a:r>
            <a:r>
              <a:rPr lang="zh-CN" altLang="en-US" sz="2800" dirty="0" smtClean="0"/>
              <a:t>的</a:t>
            </a:r>
            <a:r>
              <a:rPr lang="zh-CN" altLang="en-US" sz="2800" dirty="0" smtClean="0">
                <a:solidFill>
                  <a:srgbClr val="92D050"/>
                </a:solidFill>
              </a:rPr>
              <a:t>第</a:t>
            </a:r>
            <a:r>
              <a:rPr lang="en-US" altLang="zh-CN" sz="2800" dirty="0" smtClean="0">
                <a:solidFill>
                  <a:srgbClr val="92D050"/>
                </a:solidFill>
              </a:rPr>
              <a:t>7</a:t>
            </a:r>
            <a:r>
              <a:rPr lang="zh-CN" altLang="en-US" sz="2800" dirty="0" smtClean="0">
                <a:solidFill>
                  <a:srgbClr val="92D050"/>
                </a:solidFill>
              </a:rPr>
              <a:t>节处理器控制指令  </a:t>
            </a:r>
            <a:r>
              <a:rPr lang="en-US" altLang="zh-CN" sz="2800" dirty="0" smtClean="0">
                <a:solidFill>
                  <a:srgbClr val="92D050"/>
                </a:solidFill>
              </a:rPr>
              <a:t>3</a:t>
            </a:r>
            <a:r>
              <a:rPr lang="zh-CN" altLang="en-US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15</a:t>
            </a:r>
            <a:r>
              <a:rPr lang="zh-CN" altLang="en-US" sz="2800" dirty="0" smtClean="0">
                <a:solidFill>
                  <a:srgbClr val="92D050"/>
                </a:solidFill>
              </a:rPr>
              <a:t>秒</a:t>
            </a:r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zh-CN" altLang="en-US" sz="2800" dirty="0" smtClean="0"/>
              <a:t>自学</a:t>
            </a:r>
            <a:r>
              <a:rPr lang="en-US" altLang="zh-CN" sz="2800" dirty="0" smtClean="0"/>
              <a:t>MOOC</a:t>
            </a:r>
            <a:r>
              <a:rPr lang="zh-CN" altLang="en-US" sz="2800" dirty="0" smtClean="0"/>
              <a:t>平台</a:t>
            </a:r>
            <a:r>
              <a:rPr lang="zh-CN" altLang="en-US" sz="2800" dirty="0" smtClean="0"/>
              <a:t>第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章</a:t>
            </a:r>
            <a:r>
              <a:rPr lang="zh-CN" altLang="zh-CN" sz="2800" dirty="0" smtClean="0"/>
              <a:t>汇编语言</a:t>
            </a:r>
            <a:r>
              <a:rPr lang="zh-CN" altLang="zh-CN" sz="2800" dirty="0" smtClean="0"/>
              <a:t>程序设计</a:t>
            </a:r>
            <a:r>
              <a:rPr lang="zh-CN" altLang="zh-CN" sz="2800" dirty="0" smtClean="0">
                <a:solidFill>
                  <a:srgbClr val="92D050"/>
                </a:solidFill>
              </a:rPr>
              <a:t>第</a:t>
            </a:r>
            <a:r>
              <a:rPr lang="en-US" altLang="zh-CN" sz="2800" dirty="0" smtClean="0">
                <a:solidFill>
                  <a:srgbClr val="92D050"/>
                </a:solidFill>
              </a:rPr>
              <a:t>1</a:t>
            </a:r>
            <a:r>
              <a:rPr lang="zh-CN" altLang="zh-CN" sz="2800" dirty="0" smtClean="0">
                <a:solidFill>
                  <a:srgbClr val="92D050"/>
                </a:solidFill>
              </a:rPr>
              <a:t>节 基本概念</a:t>
            </a:r>
            <a:r>
              <a:rPr lang="en-US" altLang="zh-CN" sz="2800" dirty="0" smtClean="0">
                <a:solidFill>
                  <a:srgbClr val="92D050"/>
                </a:solidFill>
              </a:rPr>
              <a:t> 7</a:t>
            </a:r>
            <a:r>
              <a:rPr lang="zh-CN" altLang="zh-CN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12</a:t>
            </a:r>
            <a:r>
              <a:rPr lang="zh-CN" altLang="zh-CN" sz="2800" dirty="0" smtClean="0">
                <a:solidFill>
                  <a:srgbClr val="92D050"/>
                </a:solidFill>
              </a:rPr>
              <a:t>秒</a:t>
            </a:r>
            <a:r>
              <a:rPr lang="zh-CN" altLang="en-US" sz="2800" dirty="0" smtClean="0">
                <a:solidFill>
                  <a:srgbClr val="92D050"/>
                </a:solidFill>
              </a:rPr>
              <a:t>，第</a:t>
            </a:r>
            <a:r>
              <a:rPr lang="en-US" altLang="zh-CN" sz="2800" dirty="0" smtClean="0">
                <a:solidFill>
                  <a:srgbClr val="92D050"/>
                </a:solidFill>
              </a:rPr>
              <a:t>2</a:t>
            </a:r>
            <a:r>
              <a:rPr lang="zh-CN" altLang="en-US" sz="2800" dirty="0" smtClean="0">
                <a:solidFill>
                  <a:srgbClr val="92D050"/>
                </a:solidFill>
              </a:rPr>
              <a:t>节 伪指令  </a:t>
            </a:r>
            <a:r>
              <a:rPr lang="en-US" altLang="zh-CN" sz="2800" dirty="0" smtClean="0">
                <a:solidFill>
                  <a:srgbClr val="92D050"/>
                </a:solidFill>
              </a:rPr>
              <a:t>14</a:t>
            </a:r>
            <a:r>
              <a:rPr lang="zh-CN" altLang="en-US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20</a:t>
            </a:r>
            <a:r>
              <a:rPr lang="zh-CN" altLang="en-US" sz="2800" dirty="0" smtClean="0">
                <a:solidFill>
                  <a:srgbClr val="92D050"/>
                </a:solidFill>
              </a:rPr>
              <a:t>秒</a:t>
            </a:r>
            <a:endParaRPr lang="zh-CN" altLang="en-US" sz="2800" dirty="0" smtClean="0">
              <a:solidFill>
                <a:srgbClr val="92D050"/>
              </a:solidFill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4 </a:t>
            </a:r>
            <a:r>
              <a:rPr lang="zh-CN" altLang="en-US" sz="2800" dirty="0" smtClean="0">
                <a:solidFill>
                  <a:schemeClr val="tx1"/>
                </a:solidFill>
              </a:rPr>
              <a:t>、</a:t>
            </a:r>
            <a:r>
              <a:rPr lang="zh-CN" altLang="en-US" sz="2800" dirty="0" smtClean="0">
                <a:solidFill>
                  <a:schemeClr val="tx1"/>
                </a:solidFill>
              </a:rPr>
              <a:t>结合</a:t>
            </a:r>
            <a:r>
              <a:rPr lang="en-US" altLang="zh-CN" sz="2800" dirty="0" smtClean="0">
                <a:solidFill>
                  <a:schemeClr val="tx1"/>
                </a:solidFill>
              </a:rPr>
              <a:t>QQ</a:t>
            </a:r>
            <a:r>
              <a:rPr lang="zh-CN" altLang="en-US" sz="2800" dirty="0" smtClean="0">
                <a:solidFill>
                  <a:schemeClr val="tx1"/>
                </a:solidFill>
              </a:rPr>
              <a:t>群上传</a:t>
            </a:r>
            <a:r>
              <a:rPr lang="zh-CN" altLang="en-US" sz="2800" dirty="0" smtClean="0">
                <a:solidFill>
                  <a:schemeClr val="tx1"/>
                </a:solidFill>
              </a:rPr>
              <a:t>的实验</a:t>
            </a:r>
            <a:r>
              <a:rPr lang="en-US" altLang="zh-CN" sz="2800" dirty="0" smtClean="0">
                <a:solidFill>
                  <a:schemeClr val="tx1"/>
                </a:solidFill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</a:rPr>
              <a:t>要求，熟悉</a:t>
            </a:r>
            <a:r>
              <a:rPr lang="zh-CN" altLang="zh-CN" sz="2800" dirty="0" smtClean="0"/>
              <a:t>汇编语言</a:t>
            </a:r>
            <a:r>
              <a:rPr lang="zh-CN" altLang="en-US" sz="2800" dirty="0" smtClean="0"/>
              <a:t>程序伪指令和结构框架，着手构思设计程序流程图</a:t>
            </a:r>
            <a:r>
              <a:rPr lang="zh-CN" altLang="en-US" sz="2800" dirty="0" smtClean="0"/>
              <a:t>；准备实验及实验报告</a:t>
            </a:r>
            <a:r>
              <a:rPr lang="zh-CN" altLang="en-US" sz="2800" dirty="0" smtClean="0">
                <a:solidFill>
                  <a:srgbClr val="92D050"/>
                </a:solidFill>
              </a:rPr>
              <a:t>（共</a:t>
            </a:r>
            <a:r>
              <a:rPr lang="en-US" altLang="zh-CN" sz="2800" dirty="0" smtClean="0">
                <a:solidFill>
                  <a:srgbClr val="92D050"/>
                </a:solidFill>
              </a:rPr>
              <a:t>3</a:t>
            </a:r>
            <a:r>
              <a:rPr lang="zh-CN" altLang="en-US" sz="2800" dirty="0" smtClean="0">
                <a:solidFill>
                  <a:srgbClr val="92D050"/>
                </a:solidFill>
              </a:rPr>
              <a:t>周</a:t>
            </a:r>
            <a:r>
              <a:rPr lang="zh-CN" altLang="en-US" sz="2800" dirty="0" smtClean="0">
                <a:solidFill>
                  <a:srgbClr val="92D050"/>
                </a:solidFill>
              </a:rPr>
              <a:t>时间，实验报告提交截止</a:t>
            </a:r>
            <a:r>
              <a:rPr lang="en-US" altLang="zh-CN" sz="2800" dirty="0" smtClean="0">
                <a:solidFill>
                  <a:srgbClr val="92D050"/>
                </a:solidFill>
              </a:rPr>
              <a:t>5</a:t>
            </a:r>
            <a:r>
              <a:rPr lang="zh-CN" altLang="en-US" sz="2800" dirty="0" smtClean="0">
                <a:solidFill>
                  <a:srgbClr val="92D050"/>
                </a:solidFill>
              </a:rPr>
              <a:t>月</a:t>
            </a:r>
            <a:r>
              <a:rPr lang="en-US" altLang="zh-CN" sz="2800" dirty="0" smtClean="0">
                <a:solidFill>
                  <a:srgbClr val="92D050"/>
                </a:solidFill>
              </a:rPr>
              <a:t>8</a:t>
            </a:r>
            <a:r>
              <a:rPr lang="zh-CN" altLang="en-US" sz="2800" dirty="0" smtClean="0">
                <a:solidFill>
                  <a:srgbClr val="92D050"/>
                </a:solidFill>
              </a:rPr>
              <a:t>号）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13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B77CDC-3204-4E0E-AFA8-D136DF01503D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34178" name="Rectangle 2"/>
          <p:cNvSpPr>
            <a:spLocks noChangeArrowheads="1"/>
          </p:cNvSpPr>
          <p:nvPr/>
        </p:nvSpPr>
        <p:spPr bwMode="auto">
          <a:xfrm>
            <a:off x="812800" y="609601"/>
            <a:ext cx="1046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四、串操作指令</a:t>
            </a:r>
            <a:r>
              <a:rPr kumimoji="1" lang="zh-CN" altLang="en-US" sz="2800" b="1" dirty="0">
                <a:latin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</a:rPr>
              <a:t>String  manipulation )</a:t>
            </a:r>
          </a:p>
          <a:p>
            <a:pPr eaLnBrk="1" hangingPunct="1">
              <a:defRPr/>
            </a:pPr>
            <a:endParaRPr kumimoji="1" lang="en-US" altLang="zh-CN" sz="2800" b="1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  “</a:t>
            </a:r>
            <a:r>
              <a:rPr kumimoji="1" lang="zh-CN" altLang="en-US" sz="2400" b="1" dirty="0">
                <a:latin typeface="Times New Roman" pitchFamily="18" charset="0"/>
              </a:rPr>
              <a:t>串”就是内存中一段地址相连的字节或字。</a:t>
            </a:r>
          </a:p>
          <a:p>
            <a:pPr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  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串操作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—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对串中各项进行操作，也叫数据块操作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</a:p>
          <a:p>
            <a:pPr eaLnBrk="1" hangingPunct="1">
              <a:defRPr/>
            </a:pPr>
            <a:endParaRPr kumimoji="1" lang="zh-CN" altLang="en-US" sz="2400" b="1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8088</a:t>
            </a:r>
            <a:r>
              <a:rPr kumimoji="1" lang="zh-CN" altLang="en-US" sz="2400" b="1" dirty="0">
                <a:latin typeface="Times New Roman" pitchFamily="18" charset="0"/>
              </a:rPr>
              <a:t>有</a:t>
            </a:r>
            <a:r>
              <a:rPr kumimoji="1" lang="en-US" altLang="zh-CN" sz="2400" b="1" dirty="0">
                <a:latin typeface="Times New Roman" pitchFamily="18" charset="0"/>
              </a:rPr>
              <a:t>5</a:t>
            </a:r>
            <a:r>
              <a:rPr kumimoji="1" lang="zh-CN" altLang="en-US" sz="2400" b="1" dirty="0">
                <a:latin typeface="Times New Roman" pitchFamily="18" charset="0"/>
              </a:rPr>
              <a:t>种基本操作：</a:t>
            </a:r>
          </a:p>
          <a:p>
            <a:pPr eaLnBrk="1" hangingPunct="1">
              <a:defRPr/>
            </a:pPr>
            <a:endParaRPr kumimoji="1" lang="zh-CN" altLang="en-US" sz="2400" b="1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    </a:t>
            </a:r>
            <a:r>
              <a:rPr kumimoji="1" lang="en-US" altLang="zh-CN" sz="24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、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MOVS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Move string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）           </a:t>
            </a:r>
            <a:r>
              <a:rPr kumimoji="1" lang="zh-CN" altLang="en-US" sz="2400" b="1" dirty="0">
                <a:latin typeface="Times New Roman" pitchFamily="18" charset="0"/>
              </a:rPr>
              <a:t>串传送指令</a:t>
            </a:r>
          </a:p>
          <a:p>
            <a:pPr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    </a:t>
            </a:r>
            <a:r>
              <a:rPr kumimoji="1" lang="en-US" altLang="zh-CN" sz="2400" b="1" dirty="0"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</a:rPr>
              <a:t>CMPS</a:t>
            </a:r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</a:rPr>
              <a:t>Compare string</a:t>
            </a:r>
            <a:r>
              <a:rPr kumimoji="1" lang="zh-CN" altLang="en-US" sz="2400" b="1" dirty="0">
                <a:latin typeface="Times New Roman" pitchFamily="18" charset="0"/>
              </a:rPr>
              <a:t>）      串比较指令</a:t>
            </a:r>
          </a:p>
          <a:p>
            <a:pPr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    </a:t>
            </a:r>
            <a:r>
              <a:rPr kumimoji="1" lang="en-US" altLang="zh-CN" sz="2400" b="1" dirty="0">
                <a:latin typeface="Times New Roman" pitchFamily="18" charset="0"/>
              </a:rPr>
              <a:t>3</a:t>
            </a:r>
            <a:r>
              <a:rPr kumimoji="1" lang="zh-CN" altLang="en-US" sz="2400" b="1" dirty="0"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</a:rPr>
              <a:t>SCAS</a:t>
            </a:r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</a:rPr>
              <a:t>Scan string</a:t>
            </a:r>
            <a:r>
              <a:rPr kumimoji="1" lang="zh-CN" altLang="en-US" sz="2400" b="1" dirty="0">
                <a:latin typeface="Times New Roman" pitchFamily="18" charset="0"/>
              </a:rPr>
              <a:t>）              串扫描指令</a:t>
            </a:r>
          </a:p>
          <a:p>
            <a:pPr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    </a:t>
            </a:r>
            <a:r>
              <a:rPr kumimoji="1" lang="en-US" altLang="zh-CN" sz="2400" b="1" dirty="0">
                <a:latin typeface="Times New Roman" pitchFamily="18" charset="0"/>
              </a:rPr>
              <a:t>4</a:t>
            </a:r>
            <a:r>
              <a:rPr kumimoji="1" lang="zh-CN" altLang="en-US" sz="2400" b="1" dirty="0"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</a:rPr>
              <a:t>LODS</a:t>
            </a:r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</a:rPr>
              <a:t>Load from string</a:t>
            </a:r>
            <a:r>
              <a:rPr kumimoji="1" lang="zh-CN" altLang="en-US" sz="2400" b="1" dirty="0">
                <a:latin typeface="Times New Roman" pitchFamily="18" charset="0"/>
              </a:rPr>
              <a:t>）    从串取指令</a:t>
            </a:r>
          </a:p>
          <a:p>
            <a:pPr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    </a:t>
            </a:r>
            <a:r>
              <a:rPr kumimoji="1" lang="en-US" altLang="zh-CN" sz="2400" b="1" dirty="0">
                <a:latin typeface="Times New Roman" pitchFamily="18" charset="0"/>
              </a:rPr>
              <a:t>5</a:t>
            </a:r>
            <a:r>
              <a:rPr kumimoji="1" lang="zh-CN" altLang="en-US" sz="2400" b="1" dirty="0"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</a:rPr>
              <a:t>STOS </a:t>
            </a:r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</a:rPr>
              <a:t>Store into string</a:t>
            </a:r>
            <a:r>
              <a:rPr kumimoji="1" lang="zh-CN" altLang="en-US" sz="2400" b="1" dirty="0">
                <a:latin typeface="Times New Roman" pitchFamily="18" charset="0"/>
              </a:rPr>
              <a:t>）    存入串指令</a:t>
            </a:r>
          </a:p>
          <a:p>
            <a:pPr eaLnBrk="1" hangingPunct="1">
              <a:defRPr/>
            </a:pPr>
            <a:endParaRPr kumimoji="1" lang="zh-CN" altLang="en-US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00CC07-3D4E-42FD-98E8-0A380F8511C9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35202" name="Rectangle 2"/>
          <p:cNvSpPr>
            <a:spLocks noChangeArrowheads="1"/>
          </p:cNvSpPr>
          <p:nvPr/>
        </p:nvSpPr>
        <p:spPr bwMode="auto">
          <a:xfrm>
            <a:off x="304800" y="228600"/>
            <a:ext cx="11887200" cy="643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共同点：</a:t>
            </a:r>
          </a:p>
          <a:p>
            <a:pPr eaLnBrk="1" hangingPunct="1">
              <a:defRPr/>
            </a:pPr>
            <a:endParaRPr kumimoji="1" lang="zh-CN" altLang="en-US" sz="2800" b="1" dirty="0">
              <a:latin typeface="Times New Roman" pitchFamily="18" charset="0"/>
            </a:endParaRP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000" b="1" dirty="0">
                <a:latin typeface="Times New Roman" pitchFamily="18" charset="0"/>
              </a:rPr>
              <a:t>     可以只有源操作数，可以只有目标操作数，可能二者都有。</a:t>
            </a:r>
          </a:p>
          <a:p>
            <a:pPr eaLnBrk="1" hangingPunct="1">
              <a:buFontTx/>
              <a:buChar char="•"/>
              <a:defRPr/>
            </a:pPr>
            <a:endParaRPr kumimoji="1" lang="zh-CN" altLang="en-US" sz="2000" b="1" dirty="0">
              <a:latin typeface="Times New Roman" pitchFamily="18" charset="0"/>
            </a:endParaRP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000" b="1" dirty="0">
                <a:latin typeface="Times New Roman" pitchFamily="18" charset="0"/>
              </a:rPr>
              <a:t>    源操作数用</a:t>
            </a:r>
            <a:r>
              <a:rPr kumimoji="1" lang="en-US" altLang="zh-CN" sz="2000" b="1" dirty="0">
                <a:latin typeface="Times New Roman" pitchFamily="18" charset="0"/>
              </a:rPr>
              <a:t>SI </a:t>
            </a:r>
            <a:r>
              <a:rPr kumimoji="1" lang="zh-CN" altLang="en-US" sz="2000" b="1" dirty="0">
                <a:latin typeface="Times New Roman" pitchFamily="18" charset="0"/>
              </a:rPr>
              <a:t>寻址，隐含</a:t>
            </a:r>
            <a:r>
              <a:rPr kumimoji="1" lang="en-US" altLang="zh-CN" sz="2000" b="1" dirty="0">
                <a:latin typeface="Times New Roman" pitchFamily="18" charset="0"/>
              </a:rPr>
              <a:t>DS</a:t>
            </a:r>
            <a:r>
              <a:rPr kumimoji="1" lang="zh-CN" altLang="en-US" sz="2000" b="1" dirty="0">
                <a:latin typeface="Times New Roman" pitchFamily="18" charset="0"/>
              </a:rPr>
              <a:t>值为段地址，可以用段跨越前缀指定其它段。</a:t>
            </a:r>
          </a:p>
          <a:p>
            <a:pPr eaLnBrk="1" hangingPunct="1">
              <a:buFontTx/>
              <a:buChar char="•"/>
              <a:defRPr/>
            </a:pPr>
            <a:endParaRPr kumimoji="1" lang="zh-CN" altLang="en-US" sz="2000" b="1" dirty="0">
              <a:latin typeface="Times New Roman" pitchFamily="18" charset="0"/>
            </a:endParaRP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000" b="1" dirty="0">
                <a:latin typeface="Times New Roman" pitchFamily="18" charset="0"/>
              </a:rPr>
              <a:t>    目标操作数用</a:t>
            </a:r>
            <a:r>
              <a:rPr kumimoji="1" lang="en-US" altLang="zh-CN" sz="2000" b="1" dirty="0">
                <a:latin typeface="Times New Roman" pitchFamily="18" charset="0"/>
              </a:rPr>
              <a:t>DI</a:t>
            </a:r>
            <a:r>
              <a:rPr kumimoji="1" lang="zh-CN" altLang="en-US" sz="2000" b="1" dirty="0">
                <a:latin typeface="Times New Roman" pitchFamily="18" charset="0"/>
              </a:rPr>
              <a:t>寻址，隐含</a:t>
            </a:r>
            <a:r>
              <a:rPr kumimoji="1" lang="en-US" altLang="zh-CN" sz="2000" b="1" dirty="0">
                <a:latin typeface="Times New Roman" pitchFamily="18" charset="0"/>
              </a:rPr>
              <a:t>ES</a:t>
            </a:r>
            <a:r>
              <a:rPr kumimoji="1" lang="zh-CN" altLang="en-US" sz="2000" b="1" dirty="0">
                <a:latin typeface="Times New Roman" pitchFamily="18" charset="0"/>
              </a:rPr>
              <a:t>为段地址。</a:t>
            </a:r>
          </a:p>
          <a:p>
            <a:pPr eaLnBrk="1" hangingPunct="1">
              <a:buFontTx/>
              <a:buChar char="•"/>
              <a:defRPr/>
            </a:pPr>
            <a:endParaRPr kumimoji="1" lang="zh-CN" altLang="en-US" sz="2000" b="1" dirty="0">
              <a:latin typeface="Times New Roman" pitchFamily="18" charset="0"/>
            </a:endParaRP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000" b="1" dirty="0">
                <a:latin typeface="Times New Roman" pitchFamily="18" charset="0"/>
              </a:rPr>
              <a:t>   每次操作对</a:t>
            </a:r>
            <a:r>
              <a:rPr kumimoji="1" lang="en-US" altLang="zh-CN" sz="2000" b="1" dirty="0">
                <a:latin typeface="Times New Roman" pitchFamily="18" charset="0"/>
              </a:rPr>
              <a:t>SI</a:t>
            </a:r>
            <a:r>
              <a:rPr kumimoji="1" lang="zh-CN" altLang="en-US" sz="2000" b="1" dirty="0"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latin typeface="Times New Roman" pitchFamily="18" charset="0"/>
              </a:rPr>
              <a:t>DI  </a:t>
            </a:r>
            <a:r>
              <a:rPr kumimoji="1" lang="zh-CN" altLang="en-US" sz="2000" b="1" dirty="0">
                <a:latin typeface="Times New Roman" pitchFamily="18" charset="0"/>
              </a:rPr>
              <a:t>调整：</a:t>
            </a:r>
          </a:p>
          <a:p>
            <a:pPr eaLnBrk="1" hangingPunct="1">
              <a:defRPr/>
            </a:pPr>
            <a:r>
              <a:rPr kumimoji="1" lang="zh-CN" altLang="en-US" sz="2000" b="1" dirty="0">
                <a:latin typeface="Times New Roman" pitchFamily="18" charset="0"/>
              </a:rPr>
              <a:t>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DF=1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DI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SI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自动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   (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字节）或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-2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（字）；</a:t>
            </a:r>
          </a:p>
          <a:p>
            <a:pPr eaLnBrk="1" hangingPunct="1">
              <a:defRPr/>
            </a:pP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DF=0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DI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SI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自动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（字节）或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+2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（字）。</a:t>
            </a:r>
          </a:p>
          <a:p>
            <a:pPr eaLnBrk="1" hangingPunct="1">
              <a:defRPr/>
            </a:pPr>
            <a:endParaRPr kumimoji="1"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000" b="1" dirty="0">
                <a:latin typeface="Times New Roman" pitchFamily="18" charset="0"/>
              </a:rPr>
              <a:t>   与上述指令基本配合使用前缀有：</a:t>
            </a:r>
          </a:p>
          <a:p>
            <a:pPr eaLnBrk="1" hangingPunct="1">
              <a:buFontTx/>
              <a:buChar char="•"/>
              <a:defRPr/>
            </a:pPr>
            <a:endParaRPr kumimoji="1" lang="zh-CN" altLang="en-US" sz="2000" b="1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zh-CN" altLang="en-US" sz="20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REP</a:t>
            </a:r>
            <a:r>
              <a:rPr kumimoji="1" lang="zh-CN" altLang="en-US" sz="2000" b="1" dirty="0">
                <a:latin typeface="Times New Roman" pitchFamily="18" charset="0"/>
              </a:rPr>
              <a:t>（</a:t>
            </a:r>
            <a:r>
              <a:rPr kumimoji="1" lang="en-US" altLang="zh-CN" sz="2000" b="1" dirty="0">
                <a:latin typeface="Times New Roman" pitchFamily="18" charset="0"/>
              </a:rPr>
              <a:t>Repeat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重复。</a:t>
            </a:r>
          </a:p>
          <a:p>
            <a:pPr eaLnBrk="1" hangingPunct="1">
              <a:defRPr/>
            </a:pPr>
            <a:endParaRPr kumimoji="1" lang="zh-CN" altLang="en-US" sz="2000" b="1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zh-CN" altLang="en-US" sz="2000" b="1" dirty="0">
                <a:latin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REPE/REPZ</a:t>
            </a:r>
            <a:r>
              <a:rPr kumimoji="1" lang="zh-CN" altLang="en-US" sz="2000" b="1" dirty="0">
                <a:latin typeface="Times New Roman" pitchFamily="18" charset="0"/>
              </a:rPr>
              <a:t>（</a:t>
            </a:r>
            <a:r>
              <a:rPr kumimoji="1" lang="en-US" altLang="zh-CN" sz="2000" b="1" dirty="0">
                <a:latin typeface="Times New Roman" pitchFamily="18" charset="0"/>
              </a:rPr>
              <a:t>Repeat while equal/zero</a:t>
            </a:r>
            <a:r>
              <a:rPr kumimoji="1" lang="zh-CN" altLang="en-US" sz="2000" b="1" dirty="0">
                <a:latin typeface="Times New Roman" pitchFamily="18" charset="0"/>
              </a:rPr>
              <a:t>）    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相等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为零则重复。</a:t>
            </a:r>
          </a:p>
          <a:p>
            <a:pPr eaLnBrk="1" hangingPunct="1">
              <a:defRPr/>
            </a:pPr>
            <a:endParaRPr kumimoji="1" lang="zh-CN" altLang="en-US" sz="2000" b="1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zh-CN" altLang="en-US" sz="2000" b="1" dirty="0">
                <a:latin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REPNE/REPNZ</a:t>
            </a:r>
            <a:r>
              <a:rPr kumimoji="1" lang="zh-CN" altLang="en-US" sz="2000" b="1" dirty="0">
                <a:latin typeface="Times New Roman" pitchFamily="18" charset="0"/>
              </a:rPr>
              <a:t>（</a:t>
            </a:r>
            <a:r>
              <a:rPr kumimoji="1" lang="en-US" altLang="zh-CN" sz="2000" b="1" dirty="0">
                <a:latin typeface="Times New Roman" pitchFamily="18" charset="0"/>
              </a:rPr>
              <a:t>Repeat while not equal/not zero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不相等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不为零则重复</a:t>
            </a:r>
            <a:r>
              <a:rPr kumimoji="1" lang="zh-CN" altLang="en-US" sz="2000" b="1" dirty="0">
                <a:latin typeface="Times New Roman" pitchFamily="18" charset="0"/>
              </a:rPr>
              <a:t>。</a:t>
            </a:r>
          </a:p>
          <a:p>
            <a:pPr eaLnBrk="1" hangingPunct="1">
              <a:defRPr/>
            </a:pPr>
            <a:endParaRPr kumimoji="1" lang="zh-CN" altLang="en-US" sz="20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1A6708-A41E-4414-8AA8-CC4770DA733C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37250" name="Rectangle 2"/>
          <p:cNvSpPr>
            <a:spLocks noChangeArrowheads="1"/>
          </p:cNvSpPr>
          <p:nvPr/>
        </p:nvSpPr>
        <p:spPr bwMode="auto">
          <a:xfrm>
            <a:off x="609600" y="685800"/>
            <a:ext cx="11176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  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REP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相配合工作的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MOVS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STOS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LODS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指令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FF"/>
              </a:solidFill>
              <a:latin typeface="Times New Roman" pitchFamily="18" charset="0"/>
            </a:endParaRPr>
          </a:p>
          <a:p>
            <a:pPr marL="914400" lvl="1" indent="-457200" eaLnBrk="1" hangingPunct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400" b="1">
                <a:latin typeface="Times New Roman" pitchFamily="18" charset="0"/>
              </a:rPr>
              <a:t>   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REP 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重复串操作直到（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CX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=0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为止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        格式：</a:t>
            </a:r>
            <a:r>
              <a:rPr kumimoji="1" lang="en-US" altLang="zh-CN" sz="2400" b="1">
                <a:latin typeface="Times New Roman" pitchFamily="18" charset="0"/>
              </a:rPr>
              <a:t>REP String Primitive  </a:t>
            </a:r>
            <a:r>
              <a:rPr kumimoji="1" lang="zh-CN" altLang="en-US" sz="2400" b="1">
                <a:latin typeface="Times New Roman" pitchFamily="18" charset="0"/>
              </a:rPr>
              <a:t>串指令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</a:rPr>
              <a:t>            </a:t>
            </a:r>
            <a:r>
              <a:rPr kumimoji="1" lang="en-US" altLang="zh-CN" sz="2400" b="1">
                <a:latin typeface="Times New Roman" pitchFamily="18" charset="0"/>
              </a:rPr>
              <a:t>String Primitive </a:t>
            </a:r>
            <a:r>
              <a:rPr kumimoji="1" lang="zh-CN" altLang="en-US" sz="2400" b="1">
                <a:latin typeface="Times New Roman" pitchFamily="18" charset="0"/>
              </a:rPr>
              <a:t>可为：</a:t>
            </a:r>
            <a:r>
              <a:rPr kumimoji="1" lang="en-US" altLang="zh-CN" sz="2400" b="1">
                <a:latin typeface="Times New Roman" pitchFamily="18" charset="0"/>
              </a:rPr>
              <a:t>MOVS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STOS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LODS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endParaRPr kumimoji="1" lang="zh-CN" altLang="en-US" sz="2400" b="1">
              <a:latin typeface="Times New Roman" pitchFamily="18" charset="0"/>
            </a:endParaRP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kumimoji="1" lang="en-US" altLang="zh-CN" sz="2400" b="1">
                <a:latin typeface="Times New Roman" pitchFamily="18" charset="0"/>
              </a:rPr>
              <a:t>MOVS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Move String</a:t>
            </a:r>
            <a:r>
              <a:rPr kumimoji="1" lang="zh-CN" altLang="en-US" sz="2400" b="1">
                <a:latin typeface="Times New Roman" pitchFamily="18" charset="0"/>
              </a:rPr>
              <a:t>）        串传送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kumimoji="1" lang="en-US" altLang="zh-CN" sz="2400" b="1">
                <a:latin typeface="Times New Roman" pitchFamily="18" charset="0"/>
              </a:rPr>
              <a:t>LODS(Load from String)     </a:t>
            </a:r>
            <a:r>
              <a:rPr kumimoji="1" lang="zh-CN" altLang="en-US" sz="2400" b="1">
                <a:latin typeface="Times New Roman" pitchFamily="18" charset="0"/>
              </a:rPr>
              <a:t>从串取指令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kumimoji="1" lang="en-US" altLang="zh-CN" sz="2400" b="1">
                <a:latin typeface="Times New Roman" pitchFamily="18" charset="0"/>
              </a:rPr>
              <a:t>STOS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Store into String</a:t>
            </a:r>
            <a:r>
              <a:rPr kumimoji="1" lang="zh-CN" altLang="en-US" sz="2400" b="1">
                <a:latin typeface="Times New Roman" pitchFamily="18" charset="0"/>
              </a:rPr>
              <a:t>）    存入串指令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ACADB6-88F3-42AC-ABC4-C6C3E1BF55B9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38274" name="Rectangle 2"/>
          <p:cNvSpPr>
            <a:spLocks noChangeArrowheads="1"/>
          </p:cNvSpPr>
          <p:nvPr/>
        </p:nvSpPr>
        <p:spPr bwMode="auto">
          <a:xfrm>
            <a:off x="406400" y="1066801"/>
            <a:ext cx="56896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400" b="1">
                <a:solidFill>
                  <a:srgbClr val="3333FF"/>
                </a:solidFill>
                <a:latin typeface="Times New Roman" pitchFamily="18" charset="0"/>
              </a:rPr>
              <a:t>     </a:t>
            </a:r>
            <a:r>
              <a:rPr kumimoji="1" lang="en-US" altLang="zh-CN" sz="24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REP </a:t>
            </a:r>
            <a:r>
              <a:rPr kumimoji="1" lang="zh-CN" altLang="en-US" sz="24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重复串操作执行过程</a:t>
            </a:r>
            <a:r>
              <a:rPr kumimoji="1" lang="en-US" altLang="zh-CN" sz="24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kumimoji="1" lang="en-US" altLang="zh-CN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</a:rPr>
              <a:t>     (1)</a:t>
            </a:r>
            <a:r>
              <a:rPr kumimoji="1" lang="zh-CN" altLang="en-US" sz="2400" b="1">
                <a:latin typeface="Times New Roman" pitchFamily="18" charset="0"/>
              </a:rPr>
              <a:t>当</a:t>
            </a:r>
            <a:r>
              <a:rPr kumimoji="1" lang="en-US" altLang="zh-CN" sz="2400" b="1">
                <a:latin typeface="Times New Roman" pitchFamily="18" charset="0"/>
              </a:rPr>
              <a:t>(CX)= 0 </a:t>
            </a:r>
            <a:r>
              <a:rPr kumimoji="1" lang="zh-CN" altLang="en-US" sz="2400" b="1">
                <a:latin typeface="Times New Roman" pitchFamily="18" charset="0"/>
              </a:rPr>
              <a:t>，结束</a:t>
            </a:r>
            <a:r>
              <a:rPr kumimoji="1" lang="en-US" altLang="zh-CN" sz="2400" b="1">
                <a:latin typeface="Times New Roman" pitchFamily="18" charset="0"/>
              </a:rPr>
              <a:t>REP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     执行</a:t>
            </a:r>
            <a:r>
              <a:rPr kumimoji="1" lang="en-US" altLang="zh-CN" sz="2400" b="1">
                <a:latin typeface="Times New Roman" pitchFamily="18" charset="0"/>
              </a:rPr>
              <a:t>REP</a:t>
            </a:r>
            <a:r>
              <a:rPr kumimoji="1" lang="zh-CN" altLang="en-US" sz="2400" b="1">
                <a:latin typeface="Times New Roman" pitchFamily="18" charset="0"/>
              </a:rPr>
              <a:t>后的下一条指令。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     </a:t>
            </a:r>
            <a:r>
              <a:rPr kumimoji="1" lang="en-US" altLang="zh-CN" sz="2400" b="1">
                <a:latin typeface="Times New Roman" pitchFamily="18" charset="0"/>
              </a:rPr>
              <a:t>(2)   </a:t>
            </a:r>
            <a:r>
              <a:rPr kumimoji="1" lang="zh-CN" altLang="en-US" sz="2400" b="1">
                <a:latin typeface="Times New Roman" pitchFamily="18" charset="0"/>
              </a:rPr>
              <a:t>当</a:t>
            </a:r>
            <a:r>
              <a:rPr kumimoji="1" lang="en-US" altLang="zh-CN" sz="2400" b="1">
                <a:latin typeface="Times New Roman" pitchFamily="18" charset="0"/>
              </a:rPr>
              <a:t>(CX)≠0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(CX)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(CX) </a:t>
            </a:r>
            <a:r>
              <a:rPr kumimoji="1" lang="en-US" altLang="zh-CN" sz="2400" b="1">
                <a:latin typeface="Times New Roman" pitchFamily="18" charset="0"/>
              </a:rPr>
              <a:t>-1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     </a:t>
            </a:r>
            <a:r>
              <a:rPr kumimoji="1" lang="en-US" altLang="zh-CN" sz="2400" b="1">
                <a:latin typeface="Times New Roman" pitchFamily="18" charset="0"/>
              </a:rPr>
              <a:t>(3)   </a:t>
            </a:r>
            <a:r>
              <a:rPr kumimoji="1" lang="zh-CN" altLang="en-US" sz="2400" b="1">
                <a:latin typeface="Times New Roman" pitchFamily="18" charset="0"/>
              </a:rPr>
              <a:t>执行</a:t>
            </a:r>
            <a:r>
              <a:rPr kumimoji="1" lang="en-US" altLang="zh-CN" sz="2400" b="1">
                <a:latin typeface="Times New Roman" pitchFamily="18" charset="0"/>
              </a:rPr>
              <a:t>REP</a:t>
            </a:r>
            <a:r>
              <a:rPr kumimoji="1" lang="zh-CN" altLang="en-US" sz="2400" b="1">
                <a:latin typeface="Times New Roman" pitchFamily="18" charset="0"/>
              </a:rPr>
              <a:t>后的串指令，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     </a:t>
            </a:r>
            <a:r>
              <a:rPr kumimoji="1" lang="en-US" altLang="zh-CN" sz="2400" b="1">
                <a:latin typeface="Times New Roman" pitchFamily="18" charset="0"/>
              </a:rPr>
              <a:t>(4)   </a:t>
            </a:r>
            <a:r>
              <a:rPr kumimoji="1" lang="zh-CN" altLang="en-US" sz="2400" b="1">
                <a:latin typeface="Times New Roman" pitchFamily="18" charset="0"/>
              </a:rPr>
              <a:t>重复</a:t>
            </a:r>
            <a:r>
              <a:rPr kumimoji="1" lang="en-US" altLang="zh-CN" sz="2400" b="1">
                <a:latin typeface="Times New Roman" pitchFamily="18" charset="0"/>
              </a:rPr>
              <a:t>(1)</a:t>
            </a:r>
            <a:r>
              <a:rPr kumimoji="1" lang="zh-CN" altLang="en-US" sz="2400" b="1">
                <a:latin typeface="Times New Roman" pitchFamily="18" charset="0"/>
              </a:rPr>
              <a:t>～（</a:t>
            </a:r>
            <a:r>
              <a:rPr kumimoji="1" lang="en-US" altLang="zh-CN" sz="2400" b="1">
                <a:latin typeface="Times New Roman" pitchFamily="18" charset="0"/>
              </a:rPr>
              <a:t>3</a:t>
            </a:r>
            <a:r>
              <a:rPr kumimoji="1" lang="zh-CN" altLang="en-US" sz="2400" b="1">
                <a:latin typeface="Times New Roman" pitchFamily="18" charset="0"/>
              </a:rPr>
              <a:t>）。</a:t>
            </a:r>
          </a:p>
        </p:txBody>
      </p:sp>
      <p:sp>
        <p:nvSpPr>
          <p:cNvPr id="150532" name="Text Box 3"/>
          <p:cNvSpPr txBox="1">
            <a:spLocks noChangeArrowheads="1"/>
          </p:cNvSpPr>
          <p:nvPr/>
        </p:nvSpPr>
        <p:spPr bwMode="auto">
          <a:xfrm>
            <a:off x="6705600" y="5715000"/>
            <a:ext cx="375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>
                <a:solidFill>
                  <a:srgbClr val="3333FF"/>
                </a:solidFill>
                <a:latin typeface="Times New Roman" pitchFamily="18" charset="0"/>
              </a:rPr>
              <a:t>REP 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itchFamily="18" charset="0"/>
              </a:rPr>
              <a:t>执行流程图</a:t>
            </a:r>
          </a:p>
        </p:txBody>
      </p:sp>
      <p:graphicFrame>
        <p:nvGraphicFramePr>
          <p:cNvPr id="150533" name="Object 4"/>
          <p:cNvGraphicFramePr>
            <a:graphicFrameLocks noChangeAspect="1"/>
          </p:cNvGraphicFramePr>
          <p:nvPr/>
        </p:nvGraphicFramePr>
        <p:xfrm>
          <a:off x="6400801" y="685800"/>
          <a:ext cx="4612217" cy="4495800"/>
        </p:xfrm>
        <a:graphic>
          <a:graphicData uri="http://schemas.openxmlformats.org/presentationml/2006/ole">
            <p:oleObj spid="_x0000_s77826" name="VISIO" r:id="rId3" imgW="2705100" imgH="3512820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AF0C42-9793-433A-BE45-FDCDDAEFA892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39298" name="Rectangle 2"/>
          <p:cNvSpPr>
            <a:spLocks noChangeArrowheads="1"/>
          </p:cNvSpPr>
          <p:nvPr/>
        </p:nvSpPr>
        <p:spPr bwMode="auto">
          <a:xfrm>
            <a:off x="143933" y="188914"/>
            <a:ext cx="118872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MOVS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Move string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）串传送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串传送有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种格式：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</a:rPr>
              <a:t>(1)	MOVS  dest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src</a:t>
            </a:r>
            <a:r>
              <a:rPr kumimoji="1" lang="zh-CN" altLang="en-US" sz="2400" b="1">
                <a:latin typeface="Times New Roman" pitchFamily="18" charset="0"/>
              </a:rPr>
              <a:t>；（（</a:t>
            </a:r>
            <a:r>
              <a:rPr kumimoji="1" lang="en-US" altLang="zh-CN" sz="2400" b="1">
                <a:latin typeface="Times New Roman" pitchFamily="18" charset="0"/>
              </a:rPr>
              <a:t>ES</a:t>
            </a:r>
            <a:r>
              <a:rPr kumimoji="1" lang="zh-CN" altLang="en-US" sz="2400" b="1">
                <a:latin typeface="Times New Roman" pitchFamily="18" charset="0"/>
              </a:rPr>
              <a:t>）：（</a:t>
            </a:r>
            <a:r>
              <a:rPr kumimoji="1" lang="en-US" altLang="zh-CN" sz="2400" b="1">
                <a:latin typeface="Times New Roman" pitchFamily="18" charset="0"/>
              </a:rPr>
              <a:t>DI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←</a:t>
            </a:r>
            <a:r>
              <a:rPr kumimoji="1" lang="zh-CN" altLang="en-US" sz="2400" b="1">
                <a:latin typeface="Times New Roman" pitchFamily="18" charset="0"/>
              </a:rPr>
              <a:t>（（</a:t>
            </a:r>
            <a:r>
              <a:rPr kumimoji="1" lang="en-US" altLang="zh-CN" sz="2400" b="1">
                <a:latin typeface="Times New Roman" pitchFamily="18" charset="0"/>
              </a:rPr>
              <a:t>DS</a:t>
            </a:r>
            <a:r>
              <a:rPr kumimoji="1" lang="zh-CN" altLang="en-US" sz="2400" b="1">
                <a:latin typeface="Times New Roman" pitchFamily="18" charset="0"/>
              </a:rPr>
              <a:t>）：（</a:t>
            </a:r>
            <a:r>
              <a:rPr kumimoji="1" lang="en-US" altLang="zh-CN" sz="2400" b="1">
                <a:latin typeface="Times New Roman" pitchFamily="18" charset="0"/>
              </a:rPr>
              <a:t>SI</a:t>
            </a:r>
            <a:r>
              <a:rPr kumimoji="1" lang="zh-CN" altLang="en-US" sz="2400" b="1">
                <a:latin typeface="Times New Roman" pitchFamily="18" charset="0"/>
              </a:rPr>
              <a:t>））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arenBoth" startAt="2"/>
              <a:defRPr/>
            </a:pPr>
            <a:r>
              <a:rPr kumimoji="1" lang="en-US" altLang="zh-CN" sz="2400" b="1">
                <a:latin typeface="Times New Roman" pitchFamily="18" charset="0"/>
              </a:rPr>
              <a:t>MOVSB </a:t>
            </a:r>
            <a:r>
              <a:rPr kumimoji="1" lang="zh-CN" altLang="en-US" sz="2400" b="1">
                <a:latin typeface="Times New Roman" pitchFamily="18" charset="0"/>
              </a:rPr>
              <a:t>（字节）</a:t>
            </a:r>
            <a:r>
              <a:rPr kumimoji="1" lang="en-US" altLang="zh-CN" sz="2400" b="1">
                <a:latin typeface="Times New Roman" pitchFamily="18" charset="0"/>
              </a:rPr>
              <a:t>;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SI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←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SI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±1</a:t>
            </a:r>
            <a:r>
              <a:rPr kumimoji="1" lang="zh-CN" altLang="en-US" sz="2400" b="1">
                <a:latin typeface="Times New Roman" pitchFamily="18" charset="0"/>
              </a:rPr>
              <a:t>，（</a:t>
            </a:r>
            <a:r>
              <a:rPr kumimoji="1" lang="en-US" altLang="zh-CN" sz="2400" b="1">
                <a:latin typeface="Times New Roman" pitchFamily="18" charset="0"/>
              </a:rPr>
              <a:t>DI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←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DI</a:t>
            </a:r>
            <a:r>
              <a:rPr kumimoji="1" lang="zh-CN" altLang="en-US" sz="2400" b="1">
                <a:latin typeface="Times New Roman" pitchFamily="18" charset="0"/>
              </a:rPr>
              <a:t>） </a:t>
            </a:r>
            <a:r>
              <a:rPr kumimoji="1" lang="en-US" altLang="zh-CN" sz="2400" b="1">
                <a:latin typeface="Times New Roman" pitchFamily="18" charset="0"/>
              </a:rPr>
              <a:t>±1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arenBoth" startAt="2"/>
              <a:defRPr/>
            </a:pPr>
            <a:r>
              <a:rPr kumimoji="1" lang="en-US" altLang="zh-CN" sz="2400" b="1">
                <a:latin typeface="Times New Roman" pitchFamily="18" charset="0"/>
              </a:rPr>
              <a:t>MOVSW </a:t>
            </a:r>
            <a:r>
              <a:rPr kumimoji="1" lang="zh-CN" altLang="en-US" sz="2400" b="1">
                <a:latin typeface="Times New Roman" pitchFamily="18" charset="0"/>
              </a:rPr>
              <a:t>（字）；（</a:t>
            </a:r>
            <a:r>
              <a:rPr kumimoji="1" lang="en-US" altLang="zh-CN" sz="2400" b="1">
                <a:latin typeface="Times New Roman" pitchFamily="18" charset="0"/>
              </a:rPr>
              <a:t>SI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←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SI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±2</a:t>
            </a:r>
            <a:r>
              <a:rPr kumimoji="1" lang="zh-CN" altLang="en-US" sz="2400" b="1">
                <a:latin typeface="Times New Roman" pitchFamily="18" charset="0"/>
              </a:rPr>
              <a:t>，（</a:t>
            </a:r>
            <a:r>
              <a:rPr kumimoji="1" lang="en-US" altLang="zh-CN" sz="2400" b="1">
                <a:latin typeface="Times New Roman" pitchFamily="18" charset="0"/>
              </a:rPr>
              <a:t>DI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←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DI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±2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</a:rPr>
              <a:t>    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当方向标志      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CLD  , DF=0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时    用“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+”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                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STD ,  DF=1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时    用“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-”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en-US" altLang="zh-CN" b="1">
                <a:latin typeface="Times New Roman" pitchFamily="18" charset="0"/>
              </a:rPr>
              <a:t>      </a:t>
            </a:r>
            <a:r>
              <a:rPr kumimoji="1" lang="zh-CN" altLang="en-US" sz="2400" b="1">
                <a:latin typeface="Times New Roman" pitchFamily="18" charset="0"/>
              </a:rPr>
              <a:t>该指令不影响条件码 。</a:t>
            </a:r>
            <a:r>
              <a:rPr kumimoji="1" lang="zh-CN" altLang="en-US" b="1">
                <a:latin typeface="Times New Roman" pitchFamily="18" charset="0"/>
              </a:rPr>
              <a:t>     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</a:rPr>
              <a:t>*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itchFamily="18" charset="0"/>
              </a:rPr>
              <a:t>如：     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itchFamily="18" charset="0"/>
              </a:rPr>
              <a:t>MOVS    ES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itchFamily="18" charset="0"/>
              </a:rPr>
              <a:t>：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itchFamily="18" charset="0"/>
              </a:rPr>
              <a:t>BYTE  PTR  [DI]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itchFamily="18" charset="0"/>
              </a:rPr>
              <a:t>DS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itchFamily="18" charset="0"/>
              </a:rPr>
              <a:t>：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itchFamily="18" charset="0"/>
              </a:rPr>
              <a:t>[SI]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3333FF"/>
                </a:solidFill>
                <a:latin typeface="Times New Roman" pitchFamily="18" charset="0"/>
              </a:rPr>
              <a:t>	*   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MOV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itchFamily="18" charset="0"/>
              </a:rPr>
              <a:t>单指令不能完成 </a:t>
            </a:r>
            <a:r>
              <a:rPr kumimoji="1" lang="zh-CN" altLang="en-US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存储单元之间的数据传送</a:t>
            </a:r>
            <a:r>
              <a:rPr kumimoji="1" lang="zh-CN" altLang="en-US" sz="2400" b="1">
                <a:solidFill>
                  <a:srgbClr val="3333FF"/>
                </a:solidFill>
                <a:latin typeface="Times New Roman" pitchFamily="18" charset="0"/>
              </a:rPr>
              <a:t>；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3333FF"/>
                </a:solidFill>
                <a:latin typeface="Times New Roman" pitchFamily="18" charset="0"/>
              </a:rPr>
              <a:t>          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MOVS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指令就是为解决存储单元之间数据传送而设置的。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0313D7-7275-42BE-B792-AFB4342B0AEC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40322" name="Rectangle 2"/>
          <p:cNvSpPr>
            <a:spLocks noChangeArrowheads="1"/>
          </p:cNvSpPr>
          <p:nvPr/>
        </p:nvSpPr>
        <p:spPr bwMode="auto">
          <a:xfrm>
            <a:off x="711200" y="457200"/>
            <a:ext cx="107696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例：将内存的数据段中以</a:t>
            </a:r>
            <a:r>
              <a:rPr kumimoji="1" lang="en-US" altLang="zh-CN" sz="2400" b="1" dirty="0">
                <a:latin typeface="Times New Roman" pitchFamily="18" charset="0"/>
              </a:rPr>
              <a:t>AREA1</a:t>
            </a:r>
            <a:r>
              <a:rPr kumimoji="1" lang="zh-CN" altLang="en-US" sz="2400" b="1" dirty="0">
                <a:latin typeface="Times New Roman" pitchFamily="18" charset="0"/>
              </a:rPr>
              <a:t>为首地址的</a:t>
            </a:r>
            <a:r>
              <a:rPr kumimoji="1" lang="en-US" altLang="zh-CN" sz="2400" b="1" dirty="0">
                <a:latin typeface="Times New Roman" pitchFamily="18" charset="0"/>
              </a:rPr>
              <a:t>100</a:t>
            </a:r>
            <a:r>
              <a:rPr kumimoji="1" lang="zh-CN" altLang="en-US" sz="2400" b="1" dirty="0">
                <a:latin typeface="Times New Roman" pitchFamily="18" charset="0"/>
              </a:rPr>
              <a:t>个数据，传送到附加段中的</a:t>
            </a:r>
            <a:r>
              <a:rPr kumimoji="1" lang="en-US" altLang="zh-CN" sz="2400" b="1" dirty="0">
                <a:latin typeface="Times New Roman" pitchFamily="18" charset="0"/>
              </a:rPr>
              <a:t>AREA2</a:t>
            </a:r>
            <a:r>
              <a:rPr kumimoji="1" lang="zh-CN" altLang="en-US" sz="2400" b="1" dirty="0">
                <a:latin typeface="Times New Roman" pitchFamily="18" charset="0"/>
              </a:rPr>
              <a:t>为首地址的区域。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</a:rPr>
              <a:t>用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itchFamily="18" charset="0"/>
              </a:rPr>
              <a:t>MOVS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</a:rPr>
              <a:t>串操作指令编程：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b="1" dirty="0">
                <a:latin typeface="Times New Roman" pitchFamily="18" charset="0"/>
              </a:rPr>
              <a:t>   	</a:t>
            </a:r>
            <a:r>
              <a:rPr kumimoji="1" lang="en-US" altLang="zh-CN" b="1" dirty="0">
                <a:latin typeface="Times New Roman" pitchFamily="18" charset="0"/>
              </a:rPr>
              <a:t>MOV AX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en-US" altLang="zh-CN" b="1" dirty="0">
                <a:latin typeface="Times New Roman" pitchFamily="18" charset="0"/>
              </a:rPr>
              <a:t>SEG AREA1					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	MOV DS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en-US" altLang="zh-CN" b="1" dirty="0">
                <a:latin typeface="Times New Roman" pitchFamily="18" charset="0"/>
              </a:rPr>
              <a:t>AX 						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	MOV AX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en-US" altLang="zh-CN" b="1" dirty="0">
                <a:latin typeface="Times New Roman" pitchFamily="18" charset="0"/>
              </a:rPr>
              <a:t>SEG AREA2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	MOV ES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en-US" altLang="zh-CN" b="1" dirty="0">
                <a:latin typeface="Times New Roman" pitchFamily="18" charset="0"/>
              </a:rPr>
              <a:t>AX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   	</a:t>
            </a:r>
            <a:r>
              <a:rPr kumimoji="1" lang="en-US" altLang="zh-CN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MOV SI</a:t>
            </a:r>
            <a:r>
              <a:rPr kumimoji="1" lang="zh-CN" altLang="en-US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OFFSET AREA1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	MOV DI</a:t>
            </a:r>
            <a:r>
              <a:rPr kumimoji="1" lang="zh-CN" altLang="en-US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OFFSET AREA2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	MOV CX</a:t>
            </a:r>
            <a:r>
              <a:rPr kumimoji="1" lang="zh-CN" altLang="en-US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   	</a:t>
            </a:r>
            <a:r>
              <a:rPr kumimoji="1" lang="en-US" altLang="zh-CN" b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CLD	</a:t>
            </a:r>
            <a:r>
              <a:rPr kumimoji="1" lang="en-US" altLang="zh-CN" b="1" dirty="0">
                <a:latin typeface="Times New Roman" pitchFamily="18" charset="0"/>
              </a:rPr>
              <a:t>		</a:t>
            </a:r>
            <a:r>
              <a:rPr kumimoji="1" lang="zh-CN" altLang="en-US" b="1" dirty="0">
                <a:latin typeface="Times New Roman" pitchFamily="18" charset="0"/>
              </a:rPr>
              <a:t>；    </a:t>
            </a:r>
            <a:r>
              <a:rPr kumimoji="1" lang="en-US" altLang="zh-CN" b="1" dirty="0">
                <a:latin typeface="Times New Roman" pitchFamily="18" charset="0"/>
              </a:rPr>
              <a:t>DF=0</a:t>
            </a:r>
            <a:r>
              <a:rPr kumimoji="1" lang="zh-CN" altLang="en-US" b="1" dirty="0">
                <a:latin typeface="Times New Roman" pitchFamily="18" charset="0"/>
              </a:rPr>
              <a:t>，增址传送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LOOP1</a:t>
            </a:r>
            <a:r>
              <a:rPr kumimoji="1" lang="zh-CN" altLang="en-US" b="1" dirty="0">
                <a:latin typeface="Times New Roman" pitchFamily="18" charset="0"/>
              </a:rPr>
              <a:t>： </a:t>
            </a:r>
            <a:r>
              <a:rPr kumimoji="1" lang="en-US" altLang="zh-CN" b="1" dirty="0">
                <a:solidFill>
                  <a:srgbClr val="FF0000"/>
                </a:solidFill>
                <a:latin typeface="Arial" charset="0"/>
              </a:rPr>
              <a:t>REP</a:t>
            </a:r>
            <a:r>
              <a:rPr kumimoji="1" lang="zh-CN" altLang="en-US" dirty="0">
                <a:latin typeface="Arial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MOVS   ES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BYTE PTR[DI], DS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[SI]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3081</TotalTime>
  <Words>1628</Words>
  <Application>Microsoft Office PowerPoint</Application>
  <PresentationFormat>自定义</PresentationFormat>
  <Paragraphs>544</Paragraphs>
  <Slides>35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平面</vt:lpstr>
      <vt:lpstr>默认设计模板</vt:lpstr>
      <vt:lpstr>VISIO</vt:lpstr>
      <vt:lpstr>Visio 2000 Drawing</vt:lpstr>
      <vt:lpstr>实时课堂第3b章-3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第8周任务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力 张</dc:creator>
  <cp:lastModifiedBy>Windows User</cp:lastModifiedBy>
  <cp:revision>51</cp:revision>
  <dcterms:created xsi:type="dcterms:W3CDTF">2020-04-08T07:42:50Z</dcterms:created>
  <dcterms:modified xsi:type="dcterms:W3CDTF">2022-04-18T14:44:02Z</dcterms:modified>
</cp:coreProperties>
</file>