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7"/>
  </p:notesMasterIdLst>
  <p:sldIdLst>
    <p:sldId id="256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5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0F5C-0F73-4801-8B90-F8BE60A6CBEB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3EA62-4936-47F5-9939-B26EDEEB3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6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43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1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53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56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600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53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0967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904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796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93" y="60962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54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7252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6B788-B13E-4351-B1F5-ED3B1C57C8A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6485E-5A11-44A6-B31B-2E9CCBB18D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3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6CD09-50EF-40AB-B198-FF057992260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269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B9793-122B-4E11-9A99-66680EA8B7C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FCA7B-0B04-4663-B128-469B8F4717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60D9B-1C98-44B2-BDEE-F3C30B05AF2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73384-986C-4972-A17F-1BAA044250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8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E0276-D9EB-4A80-9DCD-4DED474F942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8EC14-A92E-4ECE-8149-B1359AE03D4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6D08D-63FD-4EBC-AA93-4932336E10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6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6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5ABDF-374C-45BB-91EB-F962205066D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37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06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6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65" y="273727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5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404" y="273727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8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3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13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4" y="51495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94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5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9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2928-50AC-4E3B-88CA-156013D31FD8}" type="datetimeFigureOut">
              <a:rPr lang="zh-CN" altLang="en-US" smtClean="0"/>
              <a:pPr/>
              <a:t>2022/4/24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9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9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2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DA6F0BE-D7E1-40E4-88F2-E923A602F06B}" type="slidenum">
              <a:rPr lang="en-US" altLang="zh-CN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8125B9-2E78-41BA-9697-BC20326A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48" y="1561156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实时课堂第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汇编语言程序设计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AC65080-2D4F-412E-B9CB-6C932766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2022.04.23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98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92E25-4C9D-4074-AEC9-63285EE9DE3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9491136" y="1914525"/>
            <a:ext cx="1007533" cy="142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9478436" y="2954357"/>
            <a:ext cx="100753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9503836" y="4789507"/>
            <a:ext cx="1007533" cy="15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08000" y="228600"/>
            <a:ext cx="741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2400"/>
              </a:spcAft>
            </a:pPr>
            <a:r>
              <a:rPr kumimoji="1"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定义字符串变量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只能用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DB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data   SEGMENT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str1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DB  ' TsingHua '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str2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DB  'INPUT:' , 0dH , 0aH ,'$'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data   ENDS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6000" y="3581419"/>
            <a:ext cx="6705600" cy="2085975"/>
            <a:chOff x="384" y="2352"/>
            <a:chExt cx="3168" cy="1314"/>
          </a:xfrm>
        </p:grpSpPr>
        <p:sp>
          <p:nvSpPr>
            <p:cNvPr id="29805" name="Text Box 7"/>
            <p:cNvSpPr txBox="1">
              <a:spLocks noChangeArrowheads="1"/>
            </p:cNvSpPr>
            <p:nvPr/>
          </p:nvSpPr>
          <p:spPr bwMode="auto">
            <a:xfrm>
              <a:off x="384" y="2352"/>
              <a:ext cx="3168" cy="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注意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：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个及其以上的字符，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          只能用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DB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定义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str1   DW   ‘abcd’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str2   DD   ‘abcd’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016" y="2976"/>
              <a:ext cx="288" cy="672"/>
              <a:chOff x="2016" y="2976"/>
              <a:chExt cx="288" cy="672"/>
            </a:xfrm>
          </p:grpSpPr>
          <p:sp>
            <p:nvSpPr>
              <p:cNvPr id="29807" name="Line 9"/>
              <p:cNvSpPr>
                <a:spLocks noChangeShapeType="1"/>
              </p:cNvSpPr>
              <p:nvPr/>
            </p:nvSpPr>
            <p:spPr bwMode="auto">
              <a:xfrm flipH="1">
                <a:off x="2016" y="2976"/>
                <a:ext cx="288" cy="57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8" name="Line 10"/>
              <p:cNvSpPr>
                <a:spLocks noChangeShapeType="1"/>
              </p:cNvSpPr>
              <p:nvPr/>
            </p:nvSpPr>
            <p:spPr bwMode="auto">
              <a:xfrm>
                <a:off x="2064" y="3024"/>
                <a:ext cx="144" cy="624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477253" y="450850"/>
            <a:ext cx="3045883" cy="4719638"/>
            <a:chOff x="4005" y="284"/>
            <a:chExt cx="1439" cy="2973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005" y="284"/>
              <a:ext cx="1439" cy="2973"/>
              <a:chOff x="4005" y="284"/>
              <a:chExt cx="1439" cy="2973"/>
            </a:xfrm>
          </p:grpSpPr>
          <p:sp>
            <p:nvSpPr>
              <p:cNvPr id="29709" name="Rectangle 13"/>
              <p:cNvSpPr>
                <a:spLocks noChangeArrowheads="1"/>
              </p:cNvSpPr>
              <p:nvPr/>
            </p:nvSpPr>
            <p:spPr bwMode="auto">
              <a:xfrm>
                <a:off x="4478" y="284"/>
                <a:ext cx="473" cy="2964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10" name="Rectangle 14"/>
              <p:cNvSpPr>
                <a:spLocks noChangeArrowheads="1"/>
              </p:cNvSpPr>
              <p:nvPr/>
            </p:nvSpPr>
            <p:spPr bwMode="auto">
              <a:xfrm>
                <a:off x="4005" y="344"/>
                <a:ext cx="305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11" name="Rectangle 15"/>
              <p:cNvSpPr>
                <a:spLocks noChangeArrowheads="1"/>
              </p:cNvSpPr>
              <p:nvPr/>
            </p:nvSpPr>
            <p:spPr bwMode="auto">
              <a:xfrm>
                <a:off x="4005" y="350"/>
                <a:ext cx="212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FF0000"/>
                    </a:solidFill>
                    <a:latin typeface="Times New Roman" pitchFamily="18" charset="0"/>
                  </a:rPr>
                  <a:t>str1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4301" y="422"/>
                <a:ext cx="148" cy="50"/>
                <a:chOff x="4301" y="422"/>
                <a:chExt cx="148" cy="50"/>
              </a:xfrm>
            </p:grpSpPr>
            <p:sp>
              <p:nvSpPr>
                <p:cNvPr id="29803" name="Rectangle 17"/>
                <p:cNvSpPr>
                  <a:spLocks noChangeArrowheads="1"/>
                </p:cNvSpPr>
                <p:nvPr/>
              </p:nvSpPr>
              <p:spPr bwMode="auto">
                <a:xfrm>
                  <a:off x="4301" y="443"/>
                  <a:ext cx="104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804" name="Freeform 18"/>
                <p:cNvSpPr>
                  <a:spLocks/>
                </p:cNvSpPr>
                <p:nvPr/>
              </p:nvSpPr>
              <p:spPr bwMode="auto">
                <a:xfrm>
                  <a:off x="4404" y="422"/>
                  <a:ext cx="45" cy="50"/>
                </a:xfrm>
                <a:custGeom>
                  <a:avLst/>
                  <a:gdLst>
                    <a:gd name="T0" fmla="*/ 0 w 136"/>
                    <a:gd name="T1" fmla="*/ 13 h 99"/>
                    <a:gd name="T2" fmla="*/ 5 w 136"/>
                    <a:gd name="T3" fmla="*/ 7 h 99"/>
                    <a:gd name="T4" fmla="*/ 0 w 136"/>
                    <a:gd name="T5" fmla="*/ 0 h 99"/>
                    <a:gd name="T6" fmla="*/ 0 w 136"/>
                    <a:gd name="T7" fmla="*/ 13 h 9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6"/>
                    <a:gd name="T13" fmla="*/ 0 h 99"/>
                    <a:gd name="T14" fmla="*/ 136 w 136"/>
                    <a:gd name="T15" fmla="*/ 99 h 9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6" h="99">
                      <a:moveTo>
                        <a:pt x="0" y="99"/>
                      </a:moveTo>
                      <a:lnTo>
                        <a:pt x="136" y="49"/>
                      </a:lnTo>
                      <a:lnTo>
                        <a:pt x="0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13" name="Rectangle 19"/>
              <p:cNvSpPr>
                <a:spLocks noChangeArrowheads="1"/>
              </p:cNvSpPr>
              <p:nvPr/>
            </p:nvSpPr>
            <p:spPr bwMode="auto">
              <a:xfrm>
                <a:off x="4029" y="1703"/>
                <a:ext cx="311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14" name="Rectangle 20"/>
              <p:cNvSpPr>
                <a:spLocks noChangeArrowheads="1"/>
              </p:cNvSpPr>
              <p:nvPr/>
            </p:nvSpPr>
            <p:spPr bwMode="auto">
              <a:xfrm>
                <a:off x="4029" y="1709"/>
                <a:ext cx="212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FF0000"/>
                    </a:solidFill>
                    <a:latin typeface="Times New Roman" pitchFamily="18" charset="0"/>
                  </a:rPr>
                  <a:t>str2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4317" y="1788"/>
                <a:ext cx="148" cy="49"/>
                <a:chOff x="4317" y="1788"/>
                <a:chExt cx="148" cy="49"/>
              </a:xfrm>
            </p:grpSpPr>
            <p:sp>
              <p:nvSpPr>
                <p:cNvPr id="29801" name="Rectangle 22"/>
                <p:cNvSpPr>
                  <a:spLocks noChangeArrowheads="1"/>
                </p:cNvSpPr>
                <p:nvPr/>
              </p:nvSpPr>
              <p:spPr bwMode="auto">
                <a:xfrm>
                  <a:off x="4317" y="1808"/>
                  <a:ext cx="104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802" name="Freeform 23"/>
                <p:cNvSpPr>
                  <a:spLocks/>
                </p:cNvSpPr>
                <p:nvPr/>
              </p:nvSpPr>
              <p:spPr bwMode="auto">
                <a:xfrm>
                  <a:off x="4420" y="1788"/>
                  <a:ext cx="45" cy="49"/>
                </a:xfrm>
                <a:custGeom>
                  <a:avLst/>
                  <a:gdLst>
                    <a:gd name="T0" fmla="*/ 0 w 136"/>
                    <a:gd name="T1" fmla="*/ 12 h 100"/>
                    <a:gd name="T2" fmla="*/ 5 w 136"/>
                    <a:gd name="T3" fmla="*/ 6 h 100"/>
                    <a:gd name="T4" fmla="*/ 0 w 136"/>
                    <a:gd name="T5" fmla="*/ 0 h 100"/>
                    <a:gd name="T6" fmla="*/ 0 w 136"/>
                    <a:gd name="T7" fmla="*/ 12 h 1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6"/>
                    <a:gd name="T13" fmla="*/ 0 h 100"/>
                    <a:gd name="T14" fmla="*/ 136 w 136"/>
                    <a:gd name="T15" fmla="*/ 100 h 1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6" h="100">
                      <a:moveTo>
                        <a:pt x="0" y="100"/>
                      </a:moveTo>
                      <a:lnTo>
                        <a:pt x="136" y="49"/>
                      </a:lnTo>
                      <a:lnTo>
                        <a:pt x="0" y="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16" name="Rectangle 24"/>
              <p:cNvSpPr>
                <a:spLocks noChangeArrowheads="1"/>
              </p:cNvSpPr>
              <p:nvPr/>
            </p:nvSpPr>
            <p:spPr bwMode="auto">
              <a:xfrm>
                <a:off x="4470" y="306"/>
                <a:ext cx="8" cy="295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17" name="Rectangle 25"/>
              <p:cNvSpPr>
                <a:spLocks noChangeArrowheads="1"/>
              </p:cNvSpPr>
              <p:nvPr/>
            </p:nvSpPr>
            <p:spPr bwMode="auto">
              <a:xfrm>
                <a:off x="4944" y="312"/>
                <a:ext cx="9" cy="292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18" name="Freeform 26"/>
              <p:cNvSpPr>
                <a:spLocks/>
              </p:cNvSpPr>
              <p:nvPr/>
            </p:nvSpPr>
            <p:spPr bwMode="auto">
              <a:xfrm>
                <a:off x="4477" y="346"/>
                <a:ext cx="475" cy="16"/>
              </a:xfrm>
              <a:custGeom>
                <a:avLst/>
                <a:gdLst>
                  <a:gd name="T0" fmla="*/ 0 w 1426"/>
                  <a:gd name="T1" fmla="*/ 0 h 30"/>
                  <a:gd name="T2" fmla="*/ 0 w 1426"/>
                  <a:gd name="T3" fmla="*/ 3 h 30"/>
                  <a:gd name="T4" fmla="*/ 53 w 1426"/>
                  <a:gd name="T5" fmla="*/ 5 h 30"/>
                  <a:gd name="T6" fmla="*/ 53 w 1426"/>
                  <a:gd name="T7" fmla="*/ 2 h 30"/>
                  <a:gd name="T8" fmla="*/ 0 w 1426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26"/>
                  <a:gd name="T16" fmla="*/ 0 h 30"/>
                  <a:gd name="T17" fmla="*/ 1426 w 1426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26" h="30">
                    <a:moveTo>
                      <a:pt x="0" y="0"/>
                    </a:moveTo>
                    <a:lnTo>
                      <a:pt x="0" y="18"/>
                    </a:lnTo>
                    <a:lnTo>
                      <a:pt x="1426" y="30"/>
                    </a:lnTo>
                    <a:lnTo>
                      <a:pt x="142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Rectangle 27"/>
              <p:cNvSpPr>
                <a:spLocks noChangeArrowheads="1"/>
              </p:cNvSpPr>
              <p:nvPr/>
            </p:nvSpPr>
            <p:spPr bwMode="auto">
              <a:xfrm>
                <a:off x="4484" y="699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20" name="Rectangle 28"/>
              <p:cNvSpPr>
                <a:spLocks noChangeArrowheads="1"/>
              </p:cNvSpPr>
              <p:nvPr/>
            </p:nvSpPr>
            <p:spPr bwMode="auto">
              <a:xfrm>
                <a:off x="4591" y="344"/>
                <a:ext cx="202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21" name="Rectangle 29"/>
              <p:cNvSpPr>
                <a:spLocks noChangeArrowheads="1"/>
              </p:cNvSpPr>
              <p:nvPr/>
            </p:nvSpPr>
            <p:spPr bwMode="auto">
              <a:xfrm>
                <a:off x="4591" y="350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54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22" name="Rectangle 30"/>
              <p:cNvSpPr>
                <a:spLocks noChangeArrowheads="1"/>
              </p:cNvSpPr>
              <p:nvPr/>
            </p:nvSpPr>
            <p:spPr bwMode="auto">
              <a:xfrm>
                <a:off x="4603" y="531"/>
                <a:ext cx="213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23" name="Rectangle 31"/>
              <p:cNvSpPr>
                <a:spLocks noChangeArrowheads="1"/>
              </p:cNvSpPr>
              <p:nvPr/>
            </p:nvSpPr>
            <p:spPr bwMode="auto">
              <a:xfrm>
                <a:off x="4603" y="538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73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24" name="Rectangle 32"/>
              <p:cNvSpPr>
                <a:spLocks noChangeArrowheads="1"/>
              </p:cNvSpPr>
              <p:nvPr/>
            </p:nvSpPr>
            <p:spPr bwMode="auto">
              <a:xfrm>
                <a:off x="4478" y="534"/>
                <a:ext cx="476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25" name="Rectangle 33"/>
              <p:cNvSpPr>
                <a:spLocks noChangeArrowheads="1"/>
              </p:cNvSpPr>
              <p:nvPr/>
            </p:nvSpPr>
            <p:spPr bwMode="auto">
              <a:xfrm>
                <a:off x="4473" y="870"/>
                <a:ext cx="475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26" name="Rectangle 34"/>
              <p:cNvSpPr>
                <a:spLocks noChangeArrowheads="1"/>
              </p:cNvSpPr>
              <p:nvPr/>
            </p:nvSpPr>
            <p:spPr bwMode="auto">
              <a:xfrm>
                <a:off x="4609" y="695"/>
                <a:ext cx="213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27" name="Rectangle 35"/>
              <p:cNvSpPr>
                <a:spLocks noChangeArrowheads="1"/>
              </p:cNvSpPr>
              <p:nvPr/>
            </p:nvSpPr>
            <p:spPr bwMode="auto">
              <a:xfrm>
                <a:off x="4609" y="701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69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28" name="Rectangle 36"/>
              <p:cNvSpPr>
                <a:spLocks noChangeArrowheads="1"/>
              </p:cNvSpPr>
              <p:nvPr/>
            </p:nvSpPr>
            <p:spPr bwMode="auto">
              <a:xfrm>
                <a:off x="4621" y="859"/>
                <a:ext cx="213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29" name="Rectangle 37"/>
              <p:cNvSpPr>
                <a:spLocks noChangeArrowheads="1"/>
              </p:cNvSpPr>
              <p:nvPr/>
            </p:nvSpPr>
            <p:spPr bwMode="auto">
              <a:xfrm>
                <a:off x="4621" y="865"/>
                <a:ext cx="12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6e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30" name="Rectangle 38"/>
              <p:cNvSpPr>
                <a:spLocks noChangeArrowheads="1"/>
              </p:cNvSpPr>
              <p:nvPr/>
            </p:nvSpPr>
            <p:spPr bwMode="auto">
              <a:xfrm>
                <a:off x="4478" y="1034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31" name="Rectangle 39"/>
              <p:cNvSpPr>
                <a:spLocks noChangeArrowheads="1"/>
              </p:cNvSpPr>
              <p:nvPr/>
            </p:nvSpPr>
            <p:spPr bwMode="auto">
              <a:xfrm>
                <a:off x="4490" y="1369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32" name="Rectangle 40"/>
              <p:cNvSpPr>
                <a:spLocks noChangeArrowheads="1"/>
              </p:cNvSpPr>
              <p:nvPr/>
            </p:nvSpPr>
            <p:spPr bwMode="auto">
              <a:xfrm>
                <a:off x="4623" y="1015"/>
                <a:ext cx="201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33" name="Rectangle 41"/>
              <p:cNvSpPr>
                <a:spLocks noChangeArrowheads="1"/>
              </p:cNvSpPr>
              <p:nvPr/>
            </p:nvSpPr>
            <p:spPr bwMode="auto">
              <a:xfrm>
                <a:off x="4623" y="1021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67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34" name="Rectangle 42"/>
              <p:cNvSpPr>
                <a:spLocks noChangeArrowheads="1"/>
              </p:cNvSpPr>
              <p:nvPr/>
            </p:nvSpPr>
            <p:spPr bwMode="auto">
              <a:xfrm>
                <a:off x="4626" y="1202"/>
                <a:ext cx="214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35" name="Rectangle 43"/>
              <p:cNvSpPr>
                <a:spLocks noChangeArrowheads="1"/>
              </p:cNvSpPr>
              <p:nvPr/>
            </p:nvSpPr>
            <p:spPr bwMode="auto">
              <a:xfrm>
                <a:off x="4626" y="1208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48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36" name="Rectangle 44"/>
              <p:cNvSpPr>
                <a:spLocks noChangeArrowheads="1"/>
              </p:cNvSpPr>
              <p:nvPr/>
            </p:nvSpPr>
            <p:spPr bwMode="auto">
              <a:xfrm>
                <a:off x="4478" y="1541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37" name="Rectangle 45"/>
              <p:cNvSpPr>
                <a:spLocks noChangeArrowheads="1"/>
              </p:cNvSpPr>
              <p:nvPr/>
            </p:nvSpPr>
            <p:spPr bwMode="auto">
              <a:xfrm>
                <a:off x="4626" y="1366"/>
                <a:ext cx="214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38" name="Rectangle 46"/>
              <p:cNvSpPr>
                <a:spLocks noChangeArrowheads="1"/>
              </p:cNvSpPr>
              <p:nvPr/>
            </p:nvSpPr>
            <p:spPr bwMode="auto">
              <a:xfrm>
                <a:off x="4626" y="1372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75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39" name="Rectangle 47"/>
              <p:cNvSpPr>
                <a:spLocks noChangeArrowheads="1"/>
              </p:cNvSpPr>
              <p:nvPr/>
            </p:nvSpPr>
            <p:spPr bwMode="auto">
              <a:xfrm>
                <a:off x="4626" y="1530"/>
                <a:ext cx="214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40" name="Rectangle 48"/>
              <p:cNvSpPr>
                <a:spLocks noChangeArrowheads="1"/>
              </p:cNvSpPr>
              <p:nvPr/>
            </p:nvSpPr>
            <p:spPr bwMode="auto">
              <a:xfrm>
                <a:off x="4626" y="1537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61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41" name="Rectangle 49"/>
              <p:cNvSpPr>
                <a:spLocks noChangeArrowheads="1"/>
              </p:cNvSpPr>
              <p:nvPr/>
            </p:nvSpPr>
            <p:spPr bwMode="auto">
              <a:xfrm>
                <a:off x="4484" y="1705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42" name="Rectangle 50"/>
              <p:cNvSpPr>
                <a:spLocks noChangeArrowheads="1"/>
              </p:cNvSpPr>
              <p:nvPr/>
            </p:nvSpPr>
            <p:spPr bwMode="auto">
              <a:xfrm>
                <a:off x="4628" y="1694"/>
                <a:ext cx="180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43" name="Rectangle 51"/>
              <p:cNvSpPr>
                <a:spLocks noChangeArrowheads="1"/>
              </p:cNvSpPr>
              <p:nvPr/>
            </p:nvSpPr>
            <p:spPr bwMode="auto">
              <a:xfrm>
                <a:off x="4628" y="1700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49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44" name="Rectangle 52"/>
              <p:cNvSpPr>
                <a:spLocks noChangeArrowheads="1"/>
              </p:cNvSpPr>
              <p:nvPr/>
            </p:nvSpPr>
            <p:spPr bwMode="auto">
              <a:xfrm>
                <a:off x="4496" y="2198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45" name="Rectangle 53"/>
              <p:cNvSpPr>
                <a:spLocks noChangeArrowheads="1"/>
              </p:cNvSpPr>
              <p:nvPr/>
            </p:nvSpPr>
            <p:spPr bwMode="auto">
              <a:xfrm>
                <a:off x="4621" y="1867"/>
                <a:ext cx="201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46" name="Rectangle 54"/>
              <p:cNvSpPr>
                <a:spLocks noChangeArrowheads="1"/>
              </p:cNvSpPr>
              <p:nvPr/>
            </p:nvSpPr>
            <p:spPr bwMode="auto">
              <a:xfrm>
                <a:off x="4621" y="1874"/>
                <a:ext cx="12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4e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47" name="Rectangle 55"/>
              <p:cNvSpPr>
                <a:spLocks noChangeArrowheads="1"/>
              </p:cNvSpPr>
              <p:nvPr/>
            </p:nvSpPr>
            <p:spPr bwMode="auto">
              <a:xfrm>
                <a:off x="4615" y="2031"/>
                <a:ext cx="213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48" name="Rectangle 56"/>
              <p:cNvSpPr>
                <a:spLocks noChangeArrowheads="1"/>
              </p:cNvSpPr>
              <p:nvPr/>
            </p:nvSpPr>
            <p:spPr bwMode="auto">
              <a:xfrm>
                <a:off x="4615" y="2037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50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49" name="Rectangle 57"/>
              <p:cNvSpPr>
                <a:spLocks noChangeArrowheads="1"/>
              </p:cNvSpPr>
              <p:nvPr/>
            </p:nvSpPr>
            <p:spPr bwMode="auto">
              <a:xfrm>
                <a:off x="4490" y="2034"/>
                <a:ext cx="476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50" name="Rectangle 58"/>
              <p:cNvSpPr>
                <a:spLocks noChangeArrowheads="1"/>
              </p:cNvSpPr>
              <p:nvPr/>
            </p:nvSpPr>
            <p:spPr bwMode="auto">
              <a:xfrm>
                <a:off x="4484" y="2370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51" name="Rectangle 59"/>
              <p:cNvSpPr>
                <a:spLocks noChangeArrowheads="1"/>
              </p:cNvSpPr>
              <p:nvPr/>
            </p:nvSpPr>
            <p:spPr bwMode="auto">
              <a:xfrm>
                <a:off x="4613" y="2195"/>
                <a:ext cx="213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52" name="Rectangle 60"/>
              <p:cNvSpPr>
                <a:spLocks noChangeArrowheads="1"/>
              </p:cNvSpPr>
              <p:nvPr/>
            </p:nvSpPr>
            <p:spPr bwMode="auto">
              <a:xfrm>
                <a:off x="4613" y="2201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55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53" name="Rectangle 61"/>
              <p:cNvSpPr>
                <a:spLocks noChangeArrowheads="1"/>
              </p:cNvSpPr>
              <p:nvPr/>
            </p:nvSpPr>
            <p:spPr bwMode="auto">
              <a:xfrm>
                <a:off x="4613" y="2359"/>
                <a:ext cx="213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54" name="Rectangle 62"/>
              <p:cNvSpPr>
                <a:spLocks noChangeArrowheads="1"/>
              </p:cNvSpPr>
              <p:nvPr/>
            </p:nvSpPr>
            <p:spPr bwMode="auto">
              <a:xfrm>
                <a:off x="4613" y="2365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54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55" name="Rectangle 63"/>
              <p:cNvSpPr>
                <a:spLocks noChangeArrowheads="1"/>
              </p:cNvSpPr>
              <p:nvPr/>
            </p:nvSpPr>
            <p:spPr bwMode="auto">
              <a:xfrm>
                <a:off x="4490" y="2534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56" name="Rectangle 64"/>
              <p:cNvSpPr>
                <a:spLocks noChangeArrowheads="1"/>
              </p:cNvSpPr>
              <p:nvPr/>
            </p:nvSpPr>
            <p:spPr bwMode="auto">
              <a:xfrm>
                <a:off x="4484" y="2690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57" name="Rectangle 65"/>
              <p:cNvSpPr>
                <a:spLocks noChangeArrowheads="1"/>
              </p:cNvSpPr>
              <p:nvPr/>
            </p:nvSpPr>
            <p:spPr bwMode="auto">
              <a:xfrm>
                <a:off x="4628" y="2522"/>
                <a:ext cx="19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58" name="Rectangle 66"/>
              <p:cNvSpPr>
                <a:spLocks noChangeArrowheads="1"/>
              </p:cNvSpPr>
              <p:nvPr/>
            </p:nvSpPr>
            <p:spPr bwMode="auto">
              <a:xfrm>
                <a:off x="4628" y="2529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3a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59" name="Rectangle 67"/>
              <p:cNvSpPr>
                <a:spLocks noChangeArrowheads="1"/>
              </p:cNvSpPr>
              <p:nvPr/>
            </p:nvSpPr>
            <p:spPr bwMode="auto">
              <a:xfrm>
                <a:off x="4615" y="2679"/>
                <a:ext cx="201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60" name="Rectangle 68"/>
              <p:cNvSpPr>
                <a:spLocks noChangeArrowheads="1"/>
              </p:cNvSpPr>
              <p:nvPr/>
            </p:nvSpPr>
            <p:spPr bwMode="auto">
              <a:xfrm>
                <a:off x="4615" y="2685"/>
                <a:ext cx="1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0d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61" name="Rectangle 69"/>
              <p:cNvSpPr>
                <a:spLocks noChangeArrowheads="1"/>
              </p:cNvSpPr>
              <p:nvPr/>
            </p:nvSpPr>
            <p:spPr bwMode="auto">
              <a:xfrm>
                <a:off x="4609" y="2850"/>
                <a:ext cx="213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62" name="Rectangle 70"/>
              <p:cNvSpPr>
                <a:spLocks noChangeArrowheads="1"/>
              </p:cNvSpPr>
              <p:nvPr/>
            </p:nvSpPr>
            <p:spPr bwMode="auto">
              <a:xfrm>
                <a:off x="4609" y="2856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0a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63" name="Rectangle 71"/>
              <p:cNvSpPr>
                <a:spLocks noChangeArrowheads="1"/>
              </p:cNvSpPr>
              <p:nvPr/>
            </p:nvSpPr>
            <p:spPr bwMode="auto">
              <a:xfrm>
                <a:off x="4484" y="2854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64" name="Rectangle 72"/>
              <p:cNvSpPr>
                <a:spLocks noChangeArrowheads="1"/>
              </p:cNvSpPr>
              <p:nvPr/>
            </p:nvSpPr>
            <p:spPr bwMode="auto">
              <a:xfrm>
                <a:off x="4615" y="3014"/>
                <a:ext cx="213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65" name="Rectangle 73"/>
              <p:cNvSpPr>
                <a:spLocks noChangeArrowheads="1"/>
              </p:cNvSpPr>
              <p:nvPr/>
            </p:nvSpPr>
            <p:spPr bwMode="auto">
              <a:xfrm>
                <a:off x="4615" y="3021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66" name="Rectangle 74"/>
              <p:cNvSpPr>
                <a:spLocks noChangeArrowheads="1"/>
              </p:cNvSpPr>
              <p:nvPr/>
            </p:nvSpPr>
            <p:spPr bwMode="auto">
              <a:xfrm>
                <a:off x="4478" y="3189"/>
                <a:ext cx="476" cy="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67" name="Rectangle 75"/>
              <p:cNvSpPr>
                <a:spLocks noChangeArrowheads="1"/>
              </p:cNvSpPr>
              <p:nvPr/>
            </p:nvSpPr>
            <p:spPr bwMode="auto">
              <a:xfrm>
                <a:off x="4987" y="353"/>
                <a:ext cx="234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68" name="Rectangle 76"/>
              <p:cNvSpPr>
                <a:spLocks noChangeArrowheads="1"/>
              </p:cNvSpPr>
              <p:nvPr/>
            </p:nvSpPr>
            <p:spPr bwMode="auto">
              <a:xfrm>
                <a:off x="4987" y="359"/>
                <a:ext cx="17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‘T’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69" name="Rectangle 77"/>
              <p:cNvSpPr>
                <a:spLocks noChangeArrowheads="1"/>
              </p:cNvSpPr>
              <p:nvPr/>
            </p:nvSpPr>
            <p:spPr bwMode="auto">
              <a:xfrm>
                <a:off x="4995" y="525"/>
                <a:ext cx="234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70" name="Rectangle 78"/>
              <p:cNvSpPr>
                <a:spLocks noChangeArrowheads="1"/>
              </p:cNvSpPr>
              <p:nvPr/>
            </p:nvSpPr>
            <p:spPr bwMode="auto">
              <a:xfrm>
                <a:off x="4995" y="531"/>
                <a:ext cx="1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‘s’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71" name="Rectangle 79"/>
              <p:cNvSpPr>
                <a:spLocks noChangeArrowheads="1"/>
              </p:cNvSpPr>
              <p:nvPr/>
            </p:nvSpPr>
            <p:spPr bwMode="auto">
              <a:xfrm>
                <a:off x="4995" y="681"/>
                <a:ext cx="234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72" name="Rectangle 80"/>
              <p:cNvSpPr>
                <a:spLocks noChangeArrowheads="1"/>
              </p:cNvSpPr>
              <p:nvPr/>
            </p:nvSpPr>
            <p:spPr bwMode="auto">
              <a:xfrm>
                <a:off x="4995" y="688"/>
                <a:ext cx="12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‘i’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73" name="Rectangle 81"/>
              <p:cNvSpPr>
                <a:spLocks noChangeArrowheads="1"/>
              </p:cNvSpPr>
              <p:nvPr/>
            </p:nvSpPr>
            <p:spPr bwMode="auto">
              <a:xfrm>
                <a:off x="5003" y="852"/>
                <a:ext cx="2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74" name="Rectangle 82"/>
              <p:cNvSpPr>
                <a:spLocks noChangeArrowheads="1"/>
              </p:cNvSpPr>
              <p:nvPr/>
            </p:nvSpPr>
            <p:spPr bwMode="auto">
              <a:xfrm>
                <a:off x="5003" y="859"/>
                <a:ext cx="15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‘n’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75" name="Rectangle 83"/>
              <p:cNvSpPr>
                <a:spLocks noChangeArrowheads="1"/>
              </p:cNvSpPr>
              <p:nvPr/>
            </p:nvSpPr>
            <p:spPr bwMode="auto">
              <a:xfrm>
                <a:off x="5003" y="1024"/>
                <a:ext cx="234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76" name="Rectangle 84"/>
              <p:cNvSpPr>
                <a:spLocks noChangeArrowheads="1"/>
              </p:cNvSpPr>
              <p:nvPr/>
            </p:nvSpPr>
            <p:spPr bwMode="auto">
              <a:xfrm>
                <a:off x="5003" y="1031"/>
                <a:ext cx="14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‘g’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77" name="Rectangle 85"/>
              <p:cNvSpPr>
                <a:spLocks noChangeArrowheads="1"/>
              </p:cNvSpPr>
              <p:nvPr/>
            </p:nvSpPr>
            <p:spPr bwMode="auto">
              <a:xfrm>
                <a:off x="5003" y="1188"/>
                <a:ext cx="25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78" name="Rectangle 86"/>
              <p:cNvSpPr>
                <a:spLocks noChangeArrowheads="1"/>
              </p:cNvSpPr>
              <p:nvPr/>
            </p:nvSpPr>
            <p:spPr bwMode="auto">
              <a:xfrm>
                <a:off x="5003" y="1195"/>
                <a:ext cx="18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‘H’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79" name="Rectangle 87"/>
              <p:cNvSpPr>
                <a:spLocks noChangeArrowheads="1"/>
              </p:cNvSpPr>
              <p:nvPr/>
            </p:nvSpPr>
            <p:spPr bwMode="auto">
              <a:xfrm>
                <a:off x="5011" y="1336"/>
                <a:ext cx="25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80" name="Rectangle 88"/>
              <p:cNvSpPr>
                <a:spLocks noChangeArrowheads="1"/>
              </p:cNvSpPr>
              <p:nvPr/>
            </p:nvSpPr>
            <p:spPr bwMode="auto">
              <a:xfrm>
                <a:off x="5011" y="1343"/>
                <a:ext cx="15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‘u’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81" name="Rectangle 89"/>
              <p:cNvSpPr>
                <a:spLocks noChangeArrowheads="1"/>
              </p:cNvSpPr>
              <p:nvPr/>
            </p:nvSpPr>
            <p:spPr bwMode="auto">
              <a:xfrm>
                <a:off x="5011" y="1508"/>
                <a:ext cx="25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82" name="Rectangle 90"/>
              <p:cNvSpPr>
                <a:spLocks noChangeArrowheads="1"/>
              </p:cNvSpPr>
              <p:nvPr/>
            </p:nvSpPr>
            <p:spPr bwMode="auto">
              <a:xfrm>
                <a:off x="5011" y="1515"/>
                <a:ext cx="14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‘a’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83" name="Rectangle 91"/>
              <p:cNvSpPr>
                <a:spLocks noChangeArrowheads="1"/>
              </p:cNvSpPr>
              <p:nvPr/>
            </p:nvSpPr>
            <p:spPr bwMode="auto">
              <a:xfrm>
                <a:off x="5011" y="1695"/>
                <a:ext cx="2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84" name="Rectangle 92"/>
              <p:cNvSpPr>
                <a:spLocks noChangeArrowheads="1"/>
              </p:cNvSpPr>
              <p:nvPr/>
            </p:nvSpPr>
            <p:spPr bwMode="auto">
              <a:xfrm>
                <a:off x="5011" y="1702"/>
                <a:ext cx="1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‘I’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85" name="Rectangle 93"/>
              <p:cNvSpPr>
                <a:spLocks noChangeArrowheads="1"/>
              </p:cNvSpPr>
              <p:nvPr/>
            </p:nvSpPr>
            <p:spPr bwMode="auto">
              <a:xfrm>
                <a:off x="5019" y="1867"/>
                <a:ext cx="234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86" name="Rectangle 94"/>
              <p:cNvSpPr>
                <a:spLocks noChangeArrowheads="1"/>
              </p:cNvSpPr>
              <p:nvPr/>
            </p:nvSpPr>
            <p:spPr bwMode="auto">
              <a:xfrm>
                <a:off x="5019" y="1874"/>
                <a:ext cx="17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‘N’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87" name="Rectangle 95"/>
              <p:cNvSpPr>
                <a:spLocks noChangeArrowheads="1"/>
              </p:cNvSpPr>
              <p:nvPr/>
            </p:nvSpPr>
            <p:spPr bwMode="auto">
              <a:xfrm>
                <a:off x="5019" y="2023"/>
                <a:ext cx="234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88" name="Rectangle 96"/>
              <p:cNvSpPr>
                <a:spLocks noChangeArrowheads="1"/>
              </p:cNvSpPr>
              <p:nvPr/>
            </p:nvSpPr>
            <p:spPr bwMode="auto">
              <a:xfrm>
                <a:off x="5019" y="2029"/>
                <a:ext cx="16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‘P’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89" name="Rectangle 97"/>
              <p:cNvSpPr>
                <a:spLocks noChangeArrowheads="1"/>
              </p:cNvSpPr>
              <p:nvPr/>
            </p:nvSpPr>
            <p:spPr bwMode="auto">
              <a:xfrm>
                <a:off x="5026" y="2195"/>
                <a:ext cx="235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90" name="Rectangle 98"/>
              <p:cNvSpPr>
                <a:spLocks noChangeArrowheads="1"/>
              </p:cNvSpPr>
              <p:nvPr/>
            </p:nvSpPr>
            <p:spPr bwMode="auto">
              <a:xfrm>
                <a:off x="5026" y="2201"/>
                <a:ext cx="17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‘U’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91" name="Rectangle 99"/>
              <p:cNvSpPr>
                <a:spLocks noChangeArrowheads="1"/>
              </p:cNvSpPr>
              <p:nvPr/>
            </p:nvSpPr>
            <p:spPr bwMode="auto">
              <a:xfrm>
                <a:off x="5026" y="2366"/>
                <a:ext cx="23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92" name="Rectangle 100"/>
              <p:cNvSpPr>
                <a:spLocks noChangeArrowheads="1"/>
              </p:cNvSpPr>
              <p:nvPr/>
            </p:nvSpPr>
            <p:spPr bwMode="auto">
              <a:xfrm>
                <a:off x="5026" y="2373"/>
                <a:ext cx="17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‘T’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93" name="Rectangle 101"/>
              <p:cNvSpPr>
                <a:spLocks noChangeArrowheads="1"/>
              </p:cNvSpPr>
              <p:nvPr/>
            </p:nvSpPr>
            <p:spPr bwMode="auto">
              <a:xfrm>
                <a:off x="5026" y="2530"/>
                <a:ext cx="258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94" name="Rectangle 102"/>
              <p:cNvSpPr>
                <a:spLocks noChangeArrowheads="1"/>
              </p:cNvSpPr>
              <p:nvPr/>
            </p:nvSpPr>
            <p:spPr bwMode="auto">
              <a:xfrm>
                <a:off x="5026" y="2536"/>
                <a:ext cx="12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‘:’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95" name="Rectangle 103"/>
              <p:cNvSpPr>
                <a:spLocks noChangeArrowheads="1"/>
              </p:cNvSpPr>
              <p:nvPr/>
            </p:nvSpPr>
            <p:spPr bwMode="auto">
              <a:xfrm>
                <a:off x="5034" y="2679"/>
                <a:ext cx="41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96" name="Rectangle 104"/>
              <p:cNvSpPr>
                <a:spLocks noChangeArrowheads="1"/>
              </p:cNvSpPr>
              <p:nvPr/>
            </p:nvSpPr>
            <p:spPr bwMode="auto">
              <a:xfrm>
                <a:off x="5034" y="2685"/>
                <a:ext cx="23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0dH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97" name="Rectangle 105"/>
              <p:cNvSpPr>
                <a:spLocks noChangeArrowheads="1"/>
              </p:cNvSpPr>
              <p:nvPr/>
            </p:nvSpPr>
            <p:spPr bwMode="auto">
              <a:xfrm>
                <a:off x="5034" y="2850"/>
                <a:ext cx="323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798" name="Rectangle 106"/>
              <p:cNvSpPr>
                <a:spLocks noChangeArrowheads="1"/>
              </p:cNvSpPr>
              <p:nvPr/>
            </p:nvSpPr>
            <p:spPr bwMode="auto">
              <a:xfrm>
                <a:off x="5034" y="2856"/>
                <a:ext cx="22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0aH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9799" name="Rectangle 107"/>
              <p:cNvSpPr>
                <a:spLocks noChangeArrowheads="1"/>
              </p:cNvSpPr>
              <p:nvPr/>
            </p:nvSpPr>
            <p:spPr bwMode="auto">
              <a:xfrm>
                <a:off x="5011" y="3006"/>
                <a:ext cx="25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9800" name="Rectangle 108"/>
              <p:cNvSpPr>
                <a:spLocks noChangeArrowheads="1"/>
              </p:cNvSpPr>
              <p:nvPr/>
            </p:nvSpPr>
            <p:spPr bwMode="auto">
              <a:xfrm>
                <a:off x="5011" y="3012"/>
                <a:ext cx="14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100" b="1">
                    <a:solidFill>
                      <a:srgbClr val="000000"/>
                    </a:solidFill>
                    <a:latin typeface="Times New Roman" pitchFamily="18" charset="0"/>
                  </a:rPr>
                  <a:t>‘$’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29706" name="Line 109"/>
            <p:cNvSpPr>
              <a:spLocks noChangeShapeType="1"/>
            </p:cNvSpPr>
            <p:nvPr/>
          </p:nvSpPr>
          <p:spPr bwMode="auto">
            <a:xfrm>
              <a:off x="4464" y="12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7" name="Line 110"/>
            <p:cNvSpPr>
              <a:spLocks noChangeShapeType="1"/>
            </p:cNvSpPr>
            <p:nvPr/>
          </p:nvSpPr>
          <p:spPr bwMode="auto">
            <a:xfrm>
              <a:off x="4464" y="189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8" name="Line 111"/>
            <p:cNvSpPr>
              <a:spLocks noChangeShapeType="1"/>
            </p:cNvSpPr>
            <p:nvPr/>
          </p:nvSpPr>
          <p:spPr bwMode="auto">
            <a:xfrm>
              <a:off x="4464" y="304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797E9-D084-4BE3-AD54-EEA7C241A44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08000" y="152419"/>
            <a:ext cx="11074400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ct val="10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操作数可以是用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常量、表达式和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?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表示。</a:t>
            </a:r>
          </a:p>
          <a:p>
            <a:pPr lvl="1" algn="just">
              <a:spcAft>
                <a:spcPct val="30000"/>
              </a:spcAft>
              <a:buFont typeface="Monotype Sorts" pitchFamily="2" charset="2"/>
              <a:buChar char="¬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常量和表达式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表示内存操作数的初始值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lvl="1" algn="just">
              <a:spcAft>
                <a:spcPct val="30000"/>
              </a:spcAft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其值应在其定义的类型范围内，否则汇编出错。</a:t>
            </a:r>
          </a:p>
          <a:p>
            <a:pPr lvl="2" algn="just">
              <a:spcAft>
                <a:spcPct val="30000"/>
              </a:spcAft>
            </a:pPr>
            <a:r>
              <a:rPr kumimoji="1"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aa   DB     270</a:t>
            </a:r>
          </a:p>
          <a:p>
            <a:pPr lvl="2" algn="just">
              <a:spcAft>
                <a:spcPct val="1000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bb   DW    80000</a:t>
            </a:r>
          </a:p>
          <a:p>
            <a:pPr lvl="1" algn="just">
              <a:spcAft>
                <a:spcPct val="30000"/>
              </a:spcAft>
              <a:buClr>
                <a:srgbClr val="0000FF"/>
              </a:buClr>
              <a:buFont typeface="Monotype Sorts" pitchFamily="2" charset="2"/>
              <a:buChar char="­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?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表示不置初始值的内存操作数。</a:t>
            </a:r>
          </a:p>
          <a:p>
            <a:pPr lvl="1" algn="just">
              <a:spcAft>
                <a:spcPct val="10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cc    DB   ?</a:t>
            </a:r>
          </a:p>
          <a:p>
            <a:pPr lvl="1" algn="just">
              <a:spcAft>
                <a:spcPct val="30000"/>
              </a:spcAft>
              <a:buClr>
                <a:srgbClr val="0000FF"/>
              </a:buClr>
              <a:buFont typeface="Monotype Sorts" pitchFamily="2" charset="2"/>
              <a:buChar char="®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可用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DUP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复制操作符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定义相同的操作数，其格式为</a:t>
            </a:r>
          </a:p>
          <a:p>
            <a:pPr lvl="1" algn="just">
              <a:spcAft>
                <a:spcPct val="3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重复次数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DUP(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操作数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lvl="1" algn="just">
              <a:spcAft>
                <a:spcPct val="300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ee   DB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  DUP ( 4 ) 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spcAft>
                <a:spcPct val="300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等价于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ee   DB   4,  4,  4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97600" y="1905000"/>
            <a:ext cx="508000" cy="914400"/>
            <a:chOff x="2016" y="2976"/>
            <a:chExt cx="288" cy="672"/>
          </a:xfrm>
        </p:grpSpPr>
        <p:sp>
          <p:nvSpPr>
            <p:cNvPr id="30725" name="Line 4"/>
            <p:cNvSpPr>
              <a:spLocks noChangeShapeType="1"/>
            </p:cNvSpPr>
            <p:nvPr/>
          </p:nvSpPr>
          <p:spPr bwMode="auto">
            <a:xfrm flipH="1">
              <a:off x="2016" y="2976"/>
              <a:ext cx="288" cy="57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6" name="Line 5"/>
            <p:cNvSpPr>
              <a:spLocks noChangeShapeType="1"/>
            </p:cNvSpPr>
            <p:nvPr/>
          </p:nvSpPr>
          <p:spPr bwMode="auto">
            <a:xfrm>
              <a:off x="2064" y="3024"/>
              <a:ext cx="144" cy="6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CE3B8A-EF68-48A6-B7D8-98FF93AF7F9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76217"/>
            <a:ext cx="117856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360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四、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ASSUME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伪操作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格式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ASSUME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段寄存器：段名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[,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段寄存器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段名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 …  ]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pPr lvl="3" algn="just">
              <a:spcAft>
                <a:spcPct val="500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其中    </a:t>
            </a:r>
            <a:r>
              <a:rPr kumimoji="1" lang="zh-CN" altLang="en-US" sz="24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段寄存器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中的一个</a:t>
            </a:r>
          </a:p>
          <a:p>
            <a:pPr lvl="3" algn="just"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24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段名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为用伪操作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SEGMENT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定义过的段名</a:t>
            </a:r>
          </a:p>
          <a:p>
            <a:pPr algn="just"/>
            <a:endParaRPr kumimoji="1" lang="zh-CN" altLang="en-US" sz="1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3" algn="just"/>
            <a:r>
              <a:rPr kumimoji="1"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ASSUME   CS: cc ,  DS:aa</a:t>
            </a:r>
          </a:p>
          <a:p>
            <a:pPr algn="just"/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Aft>
                <a:spcPct val="5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ASSUME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伪操作的作用</a:t>
            </a:r>
          </a:p>
          <a:p>
            <a:pPr algn="just"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指示汇编程序指令中用到的标号、过程及变量所在的段。</a:t>
            </a:r>
          </a:p>
          <a:p>
            <a:pPr algn="just"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其中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对标号、过程必须用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CS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段寄存器指示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algn="just"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对变量可用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SS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段寄存器指示</a:t>
            </a:r>
            <a:endParaRPr kumimoji="1" lang="zh-CN" altLang="en-US" sz="24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5F361-3E42-4873-B260-B885673275F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0" y="381000"/>
            <a:ext cx="12192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ct val="5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若未用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ASSUME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语句指示指令中用到的标号、</a:t>
            </a:r>
          </a:p>
          <a:p>
            <a:pPr algn="just">
              <a:spcAft>
                <a:spcPct val="50000"/>
              </a:spcAft>
              <a:buFont typeface="宋体" pitchFamily="2" charset="-12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 过程和变量所在的段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汇编程序将给出错误信息。</a:t>
            </a:r>
          </a:p>
          <a:p>
            <a:pPr lvl="1" algn="just">
              <a:spcAft>
                <a:spcPct val="50000"/>
              </a:spcAft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algn="just">
              <a:spcAft>
                <a:spcPct val="5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ASSUME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语句只起指示作用，并无实际的操作。</a:t>
            </a:r>
          </a:p>
          <a:p>
            <a:pPr lvl="1" algn="just"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在程序中引用定义的变量做内存操作数时，</a:t>
            </a:r>
          </a:p>
          <a:p>
            <a:pPr lvl="1" algn="just"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需按寻址方式用传送指令（如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）给相应的段寄存器赋值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43FC1-0709-4047-9BBF-AFE4E01C469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08000" y="685815"/>
            <a:ext cx="112776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360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结论：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ASSUME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语句只起指示作用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没有赋值作用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2.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程序中用到内存操作数时，</a:t>
            </a:r>
          </a:p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应按操作数的寻址方式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给相应的段寄存器赋值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F2F54D-3D98-4892-9112-E2572FDDEF0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0" y="0"/>
            <a:ext cx="111760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4.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分析运算符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SEG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OFFSET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 algn="just">
              <a:spcBef>
                <a:spcPts val="12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SEG 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取符号地址的段地址</a:t>
            </a:r>
            <a:endParaRPr kumimoji="1" lang="zh-CN" altLang="zh-CN" sz="2400" b="1"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例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AX ,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SEG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yy     </a:t>
            </a:r>
          </a:p>
          <a:p>
            <a:pPr>
              <a:spcBef>
                <a:spcPts val="12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OFFSET 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取符号地址的偏移地址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12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例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BX ,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OFFSET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yy</a:t>
            </a:r>
            <a:endParaRPr kumimoji="1" lang="en-US" altLang="zh-CN" sz="2400" b="1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400800" y="3048013"/>
            <a:ext cx="5689600" cy="3675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bb         	SEGMENT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              </a:t>
            </a: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yy          	DB   6  dup (?) </a:t>
            </a:r>
          </a:p>
          <a:p>
            <a:pPr algn="just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bb         	ENDS</a:t>
            </a: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cc         	SEGMENT</a:t>
            </a: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             	ASSUME  CS:cc, DS:aa, ES:bb</a:t>
            </a: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start</a:t>
            </a:r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: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	CLD</a:t>
            </a: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	MOV    AX , 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SEG yy</a:t>
            </a: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 	MOV    ES ,  AX         </a:t>
            </a: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 	MOV    DI , 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OFFSET yy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    </a:t>
            </a: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 	MOV    CX ,  6</a:t>
            </a: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 	…….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                                 </a:t>
            </a: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cc  	ENDS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</a:t>
            </a:r>
          </a:p>
          <a:p>
            <a:pPr algn="just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	END     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start</a:t>
            </a:r>
            <a:endParaRPr kumimoji="1" lang="en-US" altLang="zh-CN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FCCD4-AC7F-4DAB-923F-A7F298A8835E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08717" y="1376373"/>
            <a:ext cx="7846483" cy="2814637"/>
            <a:chOff x="949" y="867"/>
            <a:chExt cx="3707" cy="177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20" y="1584"/>
              <a:ext cx="336" cy="1056"/>
              <a:chOff x="2880" y="1680"/>
              <a:chExt cx="336" cy="576"/>
            </a:xfrm>
          </p:grpSpPr>
          <p:sp>
            <p:nvSpPr>
              <p:cNvPr id="47110" name="Line 4"/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288" cy="52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111" name="Line 5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336" cy="52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109" name="Rectangle 6"/>
            <p:cNvSpPr>
              <a:spLocks noChangeArrowheads="1"/>
            </p:cNvSpPr>
            <p:nvPr/>
          </p:nvSpPr>
          <p:spPr bwMode="auto">
            <a:xfrm>
              <a:off x="949" y="867"/>
              <a:ext cx="2843" cy="1667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ts val="600"/>
                </a:spcBef>
                <a:spcAft>
                  <a:spcPct val="250000"/>
                </a:spcAft>
              </a:pP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注意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：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SEG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OFFSET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只能对符号地址操作</a:t>
              </a:r>
            </a:p>
            <a:p>
              <a:pPr lvl="2">
                <a:spcBef>
                  <a:spcPts val="600"/>
                </a:spcBef>
                <a:spcAft>
                  <a:spcPct val="100000"/>
                </a:spcAft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MOV  AX,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 SEG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[BX]</a:t>
              </a:r>
            </a:p>
            <a:p>
              <a:pPr lvl="2">
                <a:spcBef>
                  <a:spcPts val="600"/>
                </a:spcBef>
                <a:spcAft>
                  <a:spcPct val="100000"/>
                </a:spcAft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MOV  BX,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 OFFSET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[SI]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4B68AD-33AD-4D1C-A7D3-708407E0F2AB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1207" y="74622"/>
            <a:ext cx="10058402" cy="6545263"/>
            <a:chOff x="336" y="47"/>
            <a:chExt cx="4752" cy="4123"/>
          </a:xfrm>
        </p:grpSpPr>
        <p:sp>
          <p:nvSpPr>
            <p:cNvPr id="55300" name="Text Box 3"/>
            <p:cNvSpPr txBox="1">
              <a:spLocks noChangeArrowheads="1"/>
            </p:cNvSpPr>
            <p:nvPr/>
          </p:nvSpPr>
          <p:spPr bwMode="auto">
            <a:xfrm>
              <a:off x="336" y="384"/>
              <a:ext cx="4752" cy="378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data1   SEGMENT       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数据段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， 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可据需要设定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也可无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just"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……                              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 ;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变量定义</a:t>
              </a:r>
              <a:endPara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algn="just"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data1   ENDS</a:t>
              </a:r>
            </a:p>
            <a:p>
              <a:pPr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data2   SEGMENT       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zh-CN" sz="2200" b="1">
                  <a:latin typeface="Times New Roman" pitchFamily="18" charset="0"/>
                  <a:ea typeface="楷体_GB2312" pitchFamily="49" charset="-122"/>
                </a:rPr>
                <a:t>数据段2     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可据需要设定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也可无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22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……</a:t>
              </a:r>
            </a:p>
            <a:p>
              <a:pPr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9900"/>
                  </a:solidFill>
                  <a:latin typeface="Times New Roman" pitchFamily="18" charset="0"/>
                </a:rPr>
                <a:t>data2   ENDS</a:t>
              </a:r>
            </a:p>
            <a:p>
              <a:pPr algn="just"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code   SEGMENT         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zh-CN" sz="2200" b="1">
                  <a:latin typeface="Times New Roman" pitchFamily="18" charset="0"/>
                  <a:ea typeface="楷体_GB2312" pitchFamily="49" charset="-122"/>
                </a:rPr>
                <a:t>程序段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 </a:t>
              </a:r>
            </a:p>
            <a:p>
              <a:pPr algn="just">
                <a:spcAft>
                  <a:spcPct val="10000"/>
                </a:spcAft>
              </a:pPr>
              <a:r>
                <a:rPr kumimoji="1" lang="zh-CN" altLang="en-US" sz="2200" b="1">
                  <a:latin typeface="Times New Roman" pitchFamily="18" charset="0"/>
                </a:rPr>
                <a:t>            </a:t>
              </a:r>
              <a:r>
                <a:rPr kumimoji="1" lang="en-US" altLang="zh-CN" sz="2200" b="1">
                  <a:latin typeface="Times New Roman" pitchFamily="18" charset="0"/>
                </a:rPr>
                <a:t>ASSUME  CS: code, DS:data1, ES:data2</a:t>
              </a:r>
            </a:p>
            <a:p>
              <a:pPr algn="just"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FF00FF"/>
                  </a:solidFill>
                  <a:latin typeface="Times New Roman" pitchFamily="18" charset="0"/>
                </a:rPr>
                <a:t>start:</a:t>
              </a:r>
              <a:r>
                <a:rPr kumimoji="1" lang="en-US" altLang="zh-CN" sz="2200" b="1">
                  <a:latin typeface="Times New Roman" pitchFamily="18" charset="0"/>
                </a:rPr>
                <a:t>    </a:t>
              </a:r>
              <a:r>
                <a:rPr kumimoji="1" lang="zh-CN" altLang="en-US" sz="2200" b="1">
                  <a:latin typeface="Times New Roman" pitchFamily="18" charset="0"/>
                </a:rPr>
                <a:t>、、、                   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程序主体部分</a:t>
              </a:r>
              <a:endParaRPr kumimoji="1" lang="zh-CN" altLang="en-US" sz="2200" b="1">
                <a:latin typeface="Times New Roman" pitchFamily="18" charset="0"/>
              </a:endParaRPr>
            </a:p>
            <a:p>
              <a:pPr algn="just">
                <a:spcAft>
                  <a:spcPct val="10000"/>
                </a:spcAft>
              </a:pPr>
              <a:r>
                <a:rPr kumimoji="1" lang="zh-CN" altLang="en-US" sz="2200" b="1">
                  <a:latin typeface="Times New Roman" pitchFamily="18" charset="0"/>
                </a:rPr>
                <a:t>             、、、   </a:t>
              </a:r>
            </a:p>
            <a:p>
              <a:pPr algn="just">
                <a:spcAft>
                  <a:spcPct val="10000"/>
                </a:spcAft>
              </a:pPr>
              <a:r>
                <a:rPr kumimoji="1" lang="zh-CN" altLang="en-US" sz="2200" b="1">
                  <a:latin typeface="Times New Roman" pitchFamily="18" charset="0"/>
                </a:rPr>
                <a:t>             、、、</a:t>
              </a:r>
            </a:p>
            <a:p>
              <a:pPr algn="just">
                <a:spcAft>
                  <a:spcPct val="10000"/>
                </a:spcAft>
              </a:pPr>
              <a:r>
                <a:rPr kumimoji="1" lang="zh-CN" altLang="en-US" sz="2200" b="1">
                  <a:latin typeface="Times New Roman" pitchFamily="18" charset="0"/>
                </a:rPr>
                <a:t>             、、、   </a:t>
              </a:r>
            </a:p>
            <a:p>
              <a:pPr algn="just">
                <a:spcAft>
                  <a:spcPct val="10000"/>
                </a:spcAft>
              </a:pPr>
              <a:r>
                <a:rPr kumimoji="1" lang="zh-CN" altLang="en-US" sz="2200" b="1">
                  <a:latin typeface="Times New Roman" pitchFamily="18" charset="0"/>
                </a:rPr>
                <a:t>           </a:t>
              </a:r>
              <a:r>
                <a:rPr kumimoji="1" lang="en-US" altLang="zh-CN" sz="2200" b="1">
                  <a:solidFill>
                    <a:srgbClr val="FF0000"/>
                  </a:solidFill>
                  <a:latin typeface="Times New Roman" pitchFamily="18" charset="0"/>
                </a:rPr>
                <a:t>MOV   AH, 4CH</a:t>
              </a:r>
              <a:r>
                <a:rPr kumimoji="1" lang="en-US" altLang="zh-CN" sz="2200" b="1">
                  <a:latin typeface="Times New Roman" pitchFamily="18" charset="0"/>
                </a:rPr>
                <a:t>    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en-US" sz="2200" b="1">
                  <a:latin typeface="Times New Roman" pitchFamily="18" charset="0"/>
                  <a:ea typeface="楷体_GB2312" pitchFamily="49" charset="-122"/>
                </a:rPr>
                <a:t>返回</a:t>
              </a:r>
              <a:r>
                <a:rPr kumimoji="1" lang="en-US" altLang="zh-CN" sz="2200" b="1">
                  <a:latin typeface="Times New Roman" pitchFamily="18" charset="0"/>
                  <a:ea typeface="楷体_GB2312" pitchFamily="49" charset="-122"/>
                </a:rPr>
                <a:t>DOS</a:t>
              </a:r>
              <a:endParaRPr kumimoji="1" lang="en-US" altLang="zh-CN" sz="2200" b="1">
                <a:latin typeface="Times New Roman" pitchFamily="18" charset="0"/>
              </a:endParaRPr>
            </a:p>
            <a:p>
              <a:pPr algn="just">
                <a:spcAft>
                  <a:spcPct val="10000"/>
                </a:spcAft>
              </a:pPr>
              <a:r>
                <a:rPr kumimoji="1" lang="en-US" altLang="zh-CN" sz="2200" b="1">
                  <a:latin typeface="Times New Roman" pitchFamily="18" charset="0"/>
                </a:rPr>
                <a:t>           </a:t>
              </a:r>
              <a:r>
                <a:rPr kumimoji="1" lang="en-US" altLang="zh-CN" sz="2200" b="1">
                  <a:solidFill>
                    <a:srgbClr val="FF0000"/>
                  </a:solidFill>
                  <a:latin typeface="Times New Roman" pitchFamily="18" charset="0"/>
                </a:rPr>
                <a:t>INT    21H</a:t>
              </a:r>
              <a:endParaRPr kumimoji="1" lang="en-US" altLang="zh-CN" sz="2200" b="1">
                <a:latin typeface="Times New Roman" pitchFamily="18" charset="0"/>
              </a:endParaRPr>
            </a:p>
            <a:p>
              <a:pPr algn="just"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00FF"/>
                  </a:solidFill>
                  <a:latin typeface="Times New Roman" pitchFamily="18" charset="0"/>
                </a:rPr>
                <a:t>code   ENDS</a:t>
              </a:r>
              <a:endParaRPr kumimoji="1" lang="en-US" altLang="zh-CN" sz="2200" b="1">
                <a:latin typeface="Times New Roman" pitchFamily="18" charset="0"/>
              </a:endParaRPr>
            </a:p>
            <a:p>
              <a:pPr algn="just">
                <a:spcAft>
                  <a:spcPct val="10000"/>
                </a:spcAft>
              </a:pPr>
              <a:r>
                <a:rPr kumimoji="1" lang="en-US" altLang="zh-CN" sz="2200" b="1">
                  <a:latin typeface="Times New Roman" pitchFamily="18" charset="0"/>
                </a:rPr>
                <a:t>           </a:t>
              </a:r>
              <a:r>
                <a:rPr kumimoji="1" lang="en-US" altLang="zh-CN" sz="2200" b="1">
                  <a:solidFill>
                    <a:srgbClr val="FF00FF"/>
                  </a:solidFill>
                  <a:latin typeface="Times New Roman" pitchFamily="18" charset="0"/>
                </a:rPr>
                <a:t>END    start</a:t>
              </a:r>
            </a:p>
          </p:txBody>
        </p:sp>
        <p:sp>
          <p:nvSpPr>
            <p:cNvPr id="55301" name="Text Box 4"/>
            <p:cNvSpPr txBox="1">
              <a:spLocks noChangeArrowheads="1"/>
            </p:cNvSpPr>
            <p:nvPr/>
          </p:nvSpPr>
          <p:spPr bwMode="auto">
            <a:xfrm>
              <a:off x="613" y="47"/>
              <a:ext cx="1695" cy="291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完整汇编语言程序框架：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506FA-B367-47E2-B1E3-D0E939DE0E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06400" y="76207"/>
            <a:ext cx="11480800" cy="66770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</a:rPr>
              <a:t>aa         	SEGMENT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           ;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数据段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algn="just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xx          	DB   'Hello!’                  ;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定义源串</a:t>
            </a:r>
          </a:p>
          <a:p>
            <a:pPr algn="just">
              <a:spcAft>
                <a:spcPct val="30000"/>
              </a:spcAft>
            </a:pP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</a:rPr>
              <a:t>aa          	ENDS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bb         	SEGMENT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             ;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数据段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algn="just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yy          	DB   6  dup (?)               ;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定义目的缓冲区</a:t>
            </a:r>
          </a:p>
          <a:p>
            <a:pPr algn="just">
              <a:spcAft>
                <a:spcPct val="30000"/>
              </a:spcAft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bb         	ENDS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cc         	SEGMENT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                              ;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代码段</a:t>
            </a:r>
          </a:p>
          <a:p>
            <a:pPr algn="just"/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             	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ASSUME  CS:cc, DS:aa, ES:bb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;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指示指令中标号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变量所在段</a:t>
            </a:r>
          </a:p>
          <a:p>
            <a:pPr algn="just"/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</a:rPr>
              <a:t>start</a:t>
            </a:r>
            <a:r>
              <a:rPr kumimoji="1" lang="en-US" altLang="zh-CN" sz="2000" b="1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</a:rPr>
              <a:t>: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	CLD                                                 ;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设置传送方向</a:t>
            </a:r>
          </a:p>
          <a:p>
            <a:pPr algn="just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    	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MOV    AX , 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aa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                      ;DS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：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SI </a:t>
            </a:r>
            <a:r>
              <a:rPr kumimoji="1" lang="en-US" altLang="zh-CN" sz="2000" b="1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源串首地址</a:t>
            </a:r>
          </a:p>
          <a:p>
            <a:pPr algn="just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       	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MOV    DS ,   AX          </a:t>
            </a:r>
          </a:p>
          <a:p>
            <a:pPr algn="just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LEA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SI ,   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xx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algn="just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	MOV    AX ,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SEG  yy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              ;ES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DI </a:t>
            </a:r>
            <a:r>
              <a:rPr kumimoji="1" lang="en-US" altLang="zh-CN" sz="2000" b="1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目的首地址</a:t>
            </a:r>
          </a:p>
          <a:p>
            <a:pPr algn="just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       	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MOV    ES ,  AX         </a:t>
            </a:r>
          </a:p>
          <a:p>
            <a:pPr algn="just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	MOV    DI ,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OFFSET yy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   </a:t>
            </a:r>
          </a:p>
          <a:p>
            <a:pPr algn="just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	MOV    CX ,  6                               ;CX </a:t>
            </a:r>
            <a:r>
              <a:rPr kumimoji="1" lang="en-US" altLang="zh-CN" sz="2000" b="1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串的长度</a:t>
            </a:r>
          </a:p>
          <a:p>
            <a:pPr algn="just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       	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REP     MOVSB                             ;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串传送</a:t>
            </a:r>
          </a:p>
          <a:p>
            <a:pPr algn="just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       	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</a:rPr>
              <a:t>MOV   AH , 4CH                       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调用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4CH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系统功能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返回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DOS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</a:rPr>
              <a:t>       	INT      21H                                 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cc  	ENDS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</a:p>
          <a:p>
            <a:pPr algn="just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	END      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</a:rPr>
              <a:t>start </a:t>
            </a:r>
            <a:r>
              <a:rPr kumimoji="1" lang="en-US" altLang="zh-CN" sz="2000" b="1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                                ;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指示程序结束和程序入口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59A92-5DDE-4299-AF41-915CC898C87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527051" y="260355"/>
            <a:ext cx="1087120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六、过程定义伪操作</a:t>
            </a:r>
          </a:p>
          <a:p>
            <a:pPr algn="just" eaLnBrk="1" hangingPunct="1"/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格式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过程名 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PROC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类型  </a:t>
            </a:r>
          </a:p>
          <a:p>
            <a:pPr algn="just"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                   、、、</a:t>
            </a:r>
          </a:p>
          <a:p>
            <a:pPr algn="just"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         过程名 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ENDP</a:t>
            </a:r>
          </a:p>
          <a:p>
            <a:pPr algn="just" eaLnBrk="1" hangingPunct="1"/>
            <a:endParaRPr kumimoji="1" lang="en-US" altLang="zh-CN" sz="1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过程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定义由伪操作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PROC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开始、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ENDP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结束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lvl="2" algn="just"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其中：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PROC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ENDP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必须成对出现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lvl="2" algn="just"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且语句前必须有过程名，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过程名必须相同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lvl="2" algn="just" eaLnBrk="1" hangingPunct="1"/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PROC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ENDP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语句之间为子程的指令序列。</a:t>
            </a:r>
          </a:p>
          <a:p>
            <a:pPr lvl="2" algn="just" eaLnBrk="1" hangingPunct="1"/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程序中可以定义多个过程。</a:t>
            </a:r>
          </a:p>
          <a:p>
            <a:pPr lvl="2" algn="just" eaLnBrk="1" hangingPunct="1"/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程序经汇编、连接及装入内存后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algn="just"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过程名为一具体的内存地址，指示子程入口。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C93915-D052-4308-8065-97E720A37333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0" y="76233"/>
            <a:ext cx="7620000" cy="597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ts val="360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一、程序结构</a:t>
            </a:r>
            <a:endParaRPr kumimoji="1" lang="zh-CN" altLang="en-US" sz="2200" b="1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l"/>
            </a:pP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程序由数条语句构成，每条语句占一行。</a:t>
            </a:r>
            <a:endParaRPr kumimoji="1" lang="zh-CN" altLang="en-US" sz="20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指令性语句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指令语句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5000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指示性语句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伪指令语句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l"/>
            </a:pP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分段结构</a:t>
            </a:r>
            <a:endParaRPr kumimoji="1" lang="zh-CN" altLang="en-US" sz="20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程序按段编写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8088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内存分段编址相对应。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每段由伪操作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SEGMENT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开始、由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ENDS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结束。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l"/>
            </a:pP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程序最后为</a:t>
            </a: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END</a:t>
            </a: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结束语句，后跟一启动地址。</a:t>
            </a:r>
            <a:endParaRPr kumimoji="1" lang="zh-CN" altLang="en-US" sz="20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启动地址指示程序开始执行的第一条语句。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l"/>
            </a:pP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程序中设有返回</a:t>
            </a: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DOS</a:t>
            </a: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的功能。</a:t>
            </a:r>
            <a:endParaRPr kumimoji="1" lang="zh-CN" altLang="en-US" sz="20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使程序执行完后返回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DOS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系统的命令接受状态。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FF3300"/>
              </a:buClr>
              <a:buFont typeface="Wingdings" pitchFamily="2" charset="2"/>
              <a:buChar char="l"/>
            </a:pP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程序中用到内存操作数时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应按操作数的寻址方式</a:t>
            </a: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给相应的段寄存器赋值</a:t>
            </a:r>
            <a:endParaRPr kumimoji="1" lang="zh-CN" altLang="en-US" sz="2400" b="1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315200" y="138113"/>
            <a:ext cx="4775200" cy="65960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汇编语言程序结构例一 </a:t>
            </a:r>
            <a:r>
              <a:rPr kumimoji="1" lang="en-US" altLang="zh-CN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movs.asm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实现数据传送功能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aa  SEGMENT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数据段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en-US" altLang="zh-CN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str1  DB  'Hello!’       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aa  ENDS</a:t>
            </a:r>
            <a:endParaRPr kumimoji="1" lang="en-US" altLang="zh-CN" sz="10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bb  SEGMENT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数据段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kumimoji="1" lang="en-US" altLang="zh-CN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str2  DB  6 dup (?)    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bb  ENDS</a:t>
            </a:r>
            <a:endParaRPr kumimoji="1" lang="en-US" altLang="zh-CN" sz="14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cc   SEGMENT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代码段</a:t>
            </a:r>
            <a:endParaRPr kumimoji="1" lang="zh-CN" altLang="en-US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ASSUME   CS:cc, DS:aa, ES:bb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start: CLD             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MOV   AX , aa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MOV   DS , AX    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LEA    SI ,  str1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MOV   AX , SEG  str2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MOV   ES , AX   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MOV   DI ,OFFSET str2    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MOV   CX , 6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REP    MOVSB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b="1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   AH , 4CH 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  INT    21H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返回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DOS</a:t>
            </a:r>
            <a:endParaRPr kumimoji="1" lang="en-US" altLang="zh-CN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cc      ENDS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END  start    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b="1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指示程序结束</a:t>
            </a:r>
            <a:endParaRPr kumimoji="1" lang="zh-CN" altLang="en-US" sz="1600" b="1" smtClean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2" y="6035708"/>
            <a:ext cx="7065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程序可由多个段构成，至少有一个代码段！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407BAB-E0D9-4BBC-9E2A-67EA796B388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06400" y="533403"/>
            <a:ext cx="11379200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过程名常用作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CALL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调用指令的操作数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algn="just" eaLnBrk="1" hangingPunct="1">
              <a:spcBef>
                <a:spcPts val="600"/>
              </a:spcBef>
              <a:spcAft>
                <a:spcPts val="24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子程的最后安排</a:t>
            </a:r>
            <a:r>
              <a:rPr kumimoji="1" lang="en-US" altLang="zh-CN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RET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返回指令，使执行完子程后能返回调用处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过程有两种类型：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NEAR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FAR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宋体" pitchFamily="2" charset="-12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无类型项时，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默认为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NEAR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类型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宋体" pitchFamily="2" charset="-122"/>
              <a:buNone/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     当过程与调用指令不在同一段时，应将过程定义为 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FAR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类型。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117600" y="4038600"/>
            <a:ext cx="833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过程类型决定子程中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RET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的返回类型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11309C-6857-4B94-89F1-AD527F41A99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11200" y="109539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Aft>
                <a:spcPct val="3000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第四节  汇编语言程序举例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476251" y="1000125"/>
            <a:ext cx="1107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/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汇编语言程序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举例一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F1D68E-B849-428F-AFB6-041ADD62A294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11675533" cy="6446838"/>
            <a:chOff x="0" y="0"/>
            <a:chExt cx="5516" cy="4061"/>
          </a:xfrm>
        </p:grpSpPr>
        <p:sp>
          <p:nvSpPr>
            <p:cNvPr id="38916" name="Text Box 3"/>
            <p:cNvSpPr txBox="1">
              <a:spLocks noChangeArrowheads="1"/>
            </p:cNvSpPr>
            <p:nvPr/>
          </p:nvSpPr>
          <p:spPr bwMode="auto">
            <a:xfrm>
              <a:off x="0" y="426"/>
              <a:ext cx="50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   将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BL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寄存器的内容按二进制形式显示出来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0" y="858"/>
              <a:ext cx="3936" cy="384"/>
              <a:chOff x="864" y="480"/>
              <a:chExt cx="3936" cy="384"/>
            </a:xfrm>
          </p:grpSpPr>
          <p:graphicFrame>
            <p:nvGraphicFramePr>
              <p:cNvPr id="38921" name="Object 5"/>
              <p:cNvGraphicFramePr>
                <a:graphicFrameLocks noChangeAspect="1"/>
              </p:cNvGraphicFramePr>
              <p:nvPr/>
            </p:nvGraphicFramePr>
            <p:xfrm>
              <a:off x="960" y="480"/>
              <a:ext cx="3840" cy="274"/>
            </p:xfrm>
            <a:graphic>
              <a:graphicData uri="http://schemas.openxmlformats.org/presentationml/2006/ole">
                <p:oleObj spid="_x0000_s92162" name="文档" r:id="rId3" imgW="11874655" imgH="772222" progId="Word.Document.8">
                  <p:embed/>
                </p:oleObj>
              </a:graphicData>
            </a:graphic>
          </p:graphicFrame>
          <p:sp>
            <p:nvSpPr>
              <p:cNvPr id="38922" name="Text Box 6"/>
              <p:cNvSpPr txBox="1">
                <a:spLocks noChangeArrowheads="1"/>
              </p:cNvSpPr>
              <p:nvPr/>
            </p:nvSpPr>
            <p:spPr bwMode="auto">
              <a:xfrm>
                <a:off x="864" y="480"/>
                <a:ext cx="672" cy="38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2400" b="1">
                    <a:latin typeface="Times New Roman" pitchFamily="18" charset="0"/>
                  </a:rPr>
                  <a:t>(BL)</a:t>
                </a:r>
                <a:endParaRPr kumimoji="1" lang="en-US" altLang="zh-CN" sz="4200" b="1">
                  <a:latin typeface="Times New Roman" pitchFamily="18" charset="0"/>
                </a:endParaRPr>
              </a:p>
            </p:txBody>
          </p:sp>
        </p:grp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380" y="1444"/>
              <a:ext cx="5136" cy="2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2" algn="just"/>
              <a:r>
                <a:rPr kumimoji="1" lang="en-US" altLang="zh-CN" sz="2400" b="1">
                  <a:latin typeface="Times New Roman" pitchFamily="18" charset="0"/>
                </a:rPr>
                <a:t> 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MOV    CX , 8             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显示字符个数为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8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  <a:p>
              <a:pPr algn="just"/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next:      SHL     BL , 1              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将显示位移至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CF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中</a:t>
              </a:r>
            </a:p>
            <a:p>
              <a:pPr lvl="1" algn="just"/>
              <a:r>
                <a:rPr kumimoji="1" lang="zh-CN" altLang="en-US" sz="2400" b="1">
                  <a:solidFill>
                    <a:srgbClr val="008080"/>
                  </a:solidFill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JC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   one                  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;CF=1?</a:t>
              </a:r>
            </a:p>
            <a:p>
              <a:pPr lvl="1" algn="just"/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MOV    DL , 30H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  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;CF=0, 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将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ASCII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放在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DL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中</a:t>
              </a:r>
            </a:p>
            <a:p>
              <a:pPr lvl="1" algn="just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JMP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exit</a:t>
              </a:r>
            </a:p>
            <a:p>
              <a:pPr algn="just"/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one:    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MOV    DL , 31H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  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;CF=1, 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将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ASCII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放在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DL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中</a:t>
              </a:r>
            </a:p>
            <a:p>
              <a:pPr algn="just"/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exit:      MOV    AH , 2     </a:t>
              </a:r>
            </a:p>
            <a:p>
              <a:pPr lvl="1" algn="just"/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  INT      21H                 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调用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DOS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功能显示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  <a:p>
              <a:pPr lvl="1" algn="just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DEC     CX                  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循环次数减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  <a:p>
              <a:pPr lvl="1" algn="just"/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JNZ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next                 </a:t>
              </a:r>
              <a:r>
                <a:rPr kumimoji="1" lang="en-US" altLang="zh-CN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;</a:t>
              </a:r>
              <a:r>
                <a:rPr kumimoji="1" lang="zh-CN" altLang="en-US" sz="2400" b="1">
                  <a:solidFill>
                    <a:srgbClr val="009900"/>
                  </a:solidFill>
                  <a:latin typeface="Times New Roman" pitchFamily="18" charset="0"/>
                  <a:ea typeface="楷体_GB2312" pitchFamily="49" charset="-122"/>
                </a:rPr>
                <a:t>判断是否结束</a:t>
              </a:r>
              <a:endParaRPr kumimoji="1" lang="zh-CN" altLang="en-US" sz="2400" b="1">
                <a:latin typeface="Times New Roman" pitchFamily="18" charset="0"/>
              </a:endParaRPr>
            </a:p>
            <a:p>
              <a:pPr lvl="1" algn="just"/>
              <a:r>
                <a:rPr kumimoji="1" lang="zh-CN" altLang="en-US" sz="2400">
                  <a:latin typeface="Times New Roman" pitchFamily="18" charset="0"/>
                </a:rPr>
                <a:t>        、、、</a:t>
              </a:r>
            </a:p>
          </p:txBody>
        </p:sp>
        <p:sp>
          <p:nvSpPr>
            <p:cNvPr id="38919" name="Text Box 8"/>
            <p:cNvSpPr txBox="1">
              <a:spLocks noChangeArrowheads="1"/>
            </p:cNvSpPr>
            <p:nvPr/>
          </p:nvSpPr>
          <p:spPr bwMode="auto">
            <a:xfrm>
              <a:off x="1248" y="1098"/>
              <a:ext cx="25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FF"/>
                  </a:solidFill>
                  <a:latin typeface="Times New Roman" pitchFamily="18" charset="0"/>
                </a:rPr>
                <a:t>31  30   31   30   30   31  31   30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3106" cy="28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1EDF59-A45A-4F26-9A58-4B904D1E65C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09600" y="314326"/>
            <a:ext cx="11176000" cy="600164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code     SEGMENT</a:t>
            </a:r>
            <a:endParaRPr kumimoji="1" lang="en-US" altLang="zh-CN" sz="2400" b="1">
              <a:latin typeface="Times New Roman" pitchFamily="18" charset="0"/>
            </a:endParaRP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ASSUME  CS: code</a:t>
            </a:r>
          </a:p>
          <a:p>
            <a:pPr algn="just"/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</a:rPr>
              <a:t>start:</a:t>
            </a:r>
            <a:r>
              <a:rPr kumimoji="1" lang="en-US" altLang="zh-CN" sz="2400" b="1">
                <a:latin typeface="Times New Roman" pitchFamily="18" charset="0"/>
              </a:rPr>
              <a:t>    </a:t>
            </a:r>
          </a:p>
          <a:p>
            <a:pPr algn="just"/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               ...</a:t>
            </a:r>
          </a:p>
          <a:p>
            <a:pPr algn="just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               ...</a:t>
            </a:r>
          </a:p>
          <a:p>
            <a:pPr algn="just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               ...</a:t>
            </a:r>
          </a:p>
          <a:p>
            <a:pPr algn="just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               ...</a:t>
            </a:r>
          </a:p>
          <a:p>
            <a:pPr algn="just"/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code      ENDS</a:t>
            </a:r>
            <a:endParaRPr kumimoji="1" lang="en-US" altLang="zh-CN" sz="2400" b="1">
              <a:latin typeface="Times New Roman" pitchFamily="18" charset="0"/>
            </a:endParaRPr>
          </a:p>
          <a:p>
            <a:pPr lvl="1" algn="just"/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</a:rPr>
              <a:t>END    start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09600" y="1579038"/>
            <a:ext cx="11176000" cy="3785652"/>
          </a:xfrm>
          <a:prstGeom prst="rect">
            <a:avLst/>
          </a:prstGeom>
          <a:solidFill>
            <a:srgbClr val="CCFFCC"/>
          </a:solidFill>
          <a:ln w="508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     MOV    CX , 8      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显示字符个数为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next:      SHL     BL , 1       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将显示位移至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CF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</a:p>
          <a:p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JC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one           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;CF=1?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MOV    DL , 30H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;CF=0, 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ASCII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放在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DL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</a:p>
          <a:p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JMP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exit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one: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MOV    DL , 31H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;CF=1, 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ASCII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放在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DL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exit:      MOV    AH , 2    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    INT      21H           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调用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DOS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功能显示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DEC     CX            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循环次数减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JNZ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next          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判断是否结束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4" y="1726219"/>
            <a:ext cx="9523109" cy="388077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、消化本次实时课堂串讲</a:t>
            </a:r>
            <a:r>
              <a:rPr lang="zh-CN" altLang="en-US" sz="2800" dirty="0" smtClean="0"/>
              <a:t>内容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 smtClean="0"/>
              <a:t>、自学</a:t>
            </a:r>
            <a:r>
              <a:rPr lang="en-US" altLang="zh-CN" sz="2800" dirty="0"/>
              <a:t>MOOC</a:t>
            </a:r>
            <a:r>
              <a:rPr lang="zh-CN" altLang="en-US" sz="2800" dirty="0" smtClean="0"/>
              <a:t>平台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</a:t>
            </a:r>
            <a:r>
              <a:rPr lang="zh-CN" altLang="zh-CN" sz="2800" dirty="0" smtClean="0"/>
              <a:t>汇编语言程序设计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节 典型汇编语言程序设计举例  （共</a:t>
            </a:r>
            <a:r>
              <a:rPr lang="en-US" altLang="zh-CN" sz="2800" dirty="0" smtClean="0">
                <a:solidFill>
                  <a:srgbClr val="92D050"/>
                </a:solidFill>
              </a:rPr>
              <a:t>30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40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秒）</a:t>
            </a:r>
          </a:p>
          <a:p>
            <a:pPr>
              <a:buNone/>
            </a:pPr>
            <a:r>
              <a:rPr lang="zh-CN" altLang="en-US" sz="2800" dirty="0" smtClean="0">
                <a:solidFill>
                  <a:srgbClr val="92D050"/>
                </a:solidFill>
              </a:rPr>
              <a:t>   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en-US" sz="2800" dirty="0" smtClean="0">
                <a:solidFill>
                  <a:srgbClr val="92D050"/>
                </a:solidFill>
              </a:rPr>
              <a:t>、顺序</a:t>
            </a:r>
            <a:r>
              <a:rPr lang="en-US" altLang="zh-CN" sz="2800" dirty="0" smtClean="0">
                <a:solidFill>
                  <a:srgbClr val="92D050"/>
                </a:solidFill>
              </a:rPr>
              <a:t>5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13</a:t>
            </a:r>
            <a:r>
              <a:rPr lang="zh-CN" altLang="en-US" sz="2800" dirty="0" smtClean="0">
                <a:solidFill>
                  <a:srgbClr val="92D050"/>
                </a:solidFill>
              </a:rPr>
              <a:t>秒   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、分支  </a:t>
            </a:r>
            <a:r>
              <a:rPr lang="en-US" altLang="zh-CN" sz="2800" dirty="0" smtClean="0">
                <a:solidFill>
                  <a:srgbClr val="92D050"/>
                </a:solidFill>
              </a:rPr>
              <a:t>9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35</a:t>
            </a:r>
            <a:r>
              <a:rPr lang="zh-CN" altLang="en-US" sz="2800" dirty="0" smtClean="0">
                <a:solidFill>
                  <a:srgbClr val="92D050"/>
                </a:solidFill>
              </a:rPr>
              <a:t>秒  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、循环 </a:t>
            </a:r>
            <a:r>
              <a:rPr lang="en-US" altLang="zh-CN" sz="2800" dirty="0" smtClean="0">
                <a:solidFill>
                  <a:srgbClr val="92D050"/>
                </a:solidFill>
              </a:rPr>
              <a:t>9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22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endParaRPr lang="en-US" altLang="zh-CN" sz="28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92D050"/>
                </a:solidFill>
              </a:rPr>
              <a:t>    </a:t>
            </a:r>
            <a:r>
              <a:rPr lang="zh-CN" altLang="zh-CN" sz="2800" dirty="0" smtClean="0">
                <a:solidFill>
                  <a:srgbClr val="92D050"/>
                </a:solidFill>
              </a:rPr>
              <a:t>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7</a:t>
            </a:r>
            <a:r>
              <a:rPr lang="zh-CN" altLang="zh-CN" sz="2800" dirty="0" smtClean="0">
                <a:solidFill>
                  <a:srgbClr val="92D050"/>
                </a:solidFill>
              </a:rPr>
              <a:t>：</a:t>
            </a:r>
            <a:r>
              <a:rPr lang="en-US" altLang="zh-CN" sz="2800" dirty="0" smtClean="0">
                <a:solidFill>
                  <a:srgbClr val="92D050"/>
                </a:solidFill>
              </a:rPr>
              <a:t> DOS</a:t>
            </a:r>
            <a:r>
              <a:rPr lang="zh-CN" altLang="zh-CN" sz="2800" dirty="0" smtClean="0">
                <a:solidFill>
                  <a:srgbClr val="92D050"/>
                </a:solidFill>
              </a:rPr>
              <a:t>功能调用</a:t>
            </a:r>
            <a:r>
              <a:rPr lang="en-US" altLang="zh-CN" sz="2800" dirty="0" smtClean="0">
                <a:solidFill>
                  <a:srgbClr val="92D050"/>
                </a:solidFill>
              </a:rPr>
              <a:t> 6</a:t>
            </a:r>
            <a:r>
              <a:rPr lang="zh-CN" altLang="zh-CN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30</a:t>
            </a:r>
            <a:r>
              <a:rPr lang="zh-CN" altLang="zh-CN" sz="2800" dirty="0" smtClean="0">
                <a:solidFill>
                  <a:srgbClr val="92D050"/>
                </a:solidFill>
              </a:rPr>
              <a:t>秒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、继续</a:t>
            </a:r>
            <a:r>
              <a:rPr lang="zh-CN" altLang="en-US" sz="2800" dirty="0" smtClean="0"/>
              <a:t>准备实验及实验报告</a:t>
            </a:r>
            <a:r>
              <a:rPr lang="zh-CN" altLang="en-US" sz="2800" dirty="0" smtClean="0">
                <a:solidFill>
                  <a:srgbClr val="92D050"/>
                </a:solidFill>
              </a:rPr>
              <a:t>（共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周时间，实验报告提交截止</a:t>
            </a:r>
            <a:r>
              <a:rPr lang="en-US" altLang="zh-CN" sz="2800" dirty="0" smtClean="0">
                <a:solidFill>
                  <a:srgbClr val="92D050"/>
                </a:solidFill>
              </a:rPr>
              <a:t>5</a:t>
            </a:r>
            <a:r>
              <a:rPr lang="zh-CN" altLang="en-US" sz="2800" dirty="0" smtClean="0">
                <a:solidFill>
                  <a:srgbClr val="92D050"/>
                </a:solidFill>
              </a:rPr>
              <a:t>月</a:t>
            </a:r>
            <a:r>
              <a:rPr lang="en-US" altLang="zh-CN" sz="2800" dirty="0" smtClean="0">
                <a:solidFill>
                  <a:srgbClr val="92D050"/>
                </a:solidFill>
              </a:rPr>
              <a:t>8</a:t>
            </a:r>
            <a:r>
              <a:rPr lang="zh-CN" altLang="en-US" sz="2800" dirty="0" smtClean="0">
                <a:solidFill>
                  <a:srgbClr val="92D050"/>
                </a:solidFill>
              </a:rPr>
              <a:t>号）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1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CB650-B128-420F-9206-A625D8FD426F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1600" y="152400"/>
            <a:ext cx="11887200" cy="5411788"/>
            <a:chOff x="144" y="96"/>
            <a:chExt cx="5616" cy="3409"/>
          </a:xfrm>
        </p:grpSpPr>
        <p:sp>
          <p:nvSpPr>
            <p:cNvPr id="14340" name="Text Box 3"/>
            <p:cNvSpPr txBox="1">
              <a:spLocks noChangeArrowheads="1"/>
            </p:cNvSpPr>
            <p:nvPr/>
          </p:nvSpPr>
          <p:spPr bwMode="auto">
            <a:xfrm>
              <a:off x="144" y="96"/>
              <a:ext cx="5616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Aft>
                  <a:spcPct val="50000"/>
                </a:spcAft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常数</a:t>
              </a:r>
              <a:endPara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lvl="1" algn="just">
                <a:spcAft>
                  <a:spcPct val="20000"/>
                </a:spcAft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给出具体的数据。可以是数字常量或字符常量。</a:t>
              </a:r>
            </a:p>
            <a:p>
              <a:pPr algn="just">
                <a:spcAft>
                  <a:spcPct val="20000"/>
                </a:spcAft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◢ </a:t>
              </a:r>
              <a:r>
                <a:rPr kumimoji="1" lang="zh-CN" altLang="en-US" sz="1400" b="1">
                  <a:solidFill>
                    <a:srgbClr val="FF0000"/>
                  </a:solidFill>
                  <a:latin typeface="Times New Roman" pitchFamily="18" charset="0"/>
                </a:rPr>
                <a:t>◢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数字默认十进制，也可加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表示十进制数。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如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1234D, 1234</a:t>
              </a:r>
            </a:p>
            <a:p>
              <a:pPr algn="just">
                <a:spcAft>
                  <a:spcPct val="2000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◢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itchFamily="18" charset="0"/>
                </a:rPr>
                <a:t>◢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数字后加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表示二进制数。             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如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1010B</a:t>
              </a:r>
            </a:p>
            <a:p>
              <a:pPr algn="just">
                <a:spcAft>
                  <a:spcPct val="2000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◢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itchFamily="18" charset="0"/>
                </a:rPr>
                <a:t>◢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数字后加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表示十六进制数。         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如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1234H</a:t>
              </a:r>
            </a:p>
            <a:p>
              <a:pPr algn="just">
                <a:spcAft>
                  <a:spcPct val="20000"/>
                </a:spcAft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◢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itchFamily="18" charset="0"/>
                </a:rPr>
                <a:t>◢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字符常量，用单引号表示。            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如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‘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1234’</a:t>
              </a:r>
            </a:p>
            <a:p>
              <a:pPr algn="just">
                <a:spcAft>
                  <a:spcPct val="20000"/>
                </a:spcAft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  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汇编时，用字符对应的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ASCII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表示。</a:t>
              </a:r>
              <a:r>
                <a:rPr kumimoji="1" lang="zh-CN" altLang="en-US" sz="2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如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31H, 32H, 33H, 34H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1" name="Text Box 4"/>
            <p:cNvSpPr txBox="1">
              <a:spLocks noChangeArrowheads="1"/>
            </p:cNvSpPr>
            <p:nvPr/>
          </p:nvSpPr>
          <p:spPr bwMode="auto">
            <a:xfrm>
              <a:off x="336" y="2256"/>
              <a:ext cx="5040" cy="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Aft>
                  <a:spcPct val="30000"/>
                </a:spcAft>
              </a:pPr>
              <a:r>
                <a:rPr kumimoji="1" lang="zh-CN" altLang="en-US" sz="28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data1    DB   12, 34, 56                </a:t>
              </a: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；十进制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  <a:p>
              <a:pPr algn="just">
                <a:spcAft>
                  <a:spcPct val="30000"/>
                </a:spcAft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            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data2    DB   12H, 34H, 56H       </a:t>
              </a: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；十六进制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  <a:p>
              <a:pPr algn="just">
                <a:spcAft>
                  <a:spcPct val="30000"/>
                </a:spcAft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            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MOV    AL,  ‘G’                          </a:t>
              </a: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；字符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  <a:p>
              <a:pPr algn="just">
                <a:spcAft>
                  <a:spcPct val="30000"/>
                </a:spcAft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             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string    DB   ‘1234’                     </a:t>
              </a:r>
              <a:r>
                <a:rPr kumimoji="1" lang="zh-CN" altLang="en-US" sz="24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；字符串</a:t>
              </a:r>
              <a:endParaRPr kumimoji="1" lang="zh-CN" altLang="en-US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3888" y="1824"/>
              <a:ext cx="240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7E5DC-C5BC-459D-A34B-7AB96AEA4EC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09600" y="533426"/>
            <a:ext cx="11277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ct val="10000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指示性语句与指令性语句：</a:t>
            </a:r>
          </a:p>
          <a:p>
            <a:pPr algn="just">
              <a:spcAft>
                <a:spcPct val="50000"/>
              </a:spcAft>
              <a:buFont typeface="Wingdings" pitchFamily="2" charset="2"/>
              <a:buChar char="l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指令性语句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是用指令系统中的指令构成的语句。</a:t>
            </a:r>
          </a:p>
          <a:p>
            <a:pPr lvl="2" algn="just">
              <a:spcAft>
                <a:spcPct val="10000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  AX, BX</a:t>
            </a:r>
          </a:p>
          <a:p>
            <a:pPr algn="just">
              <a:spcAft>
                <a:spcPct val="50000"/>
              </a:spcAft>
              <a:buFont typeface="Wingdings" pitchFamily="2" charset="2"/>
              <a:buChar char="l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指示性语句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是指示汇编程序进行汇编的操作。</a:t>
            </a:r>
          </a:p>
          <a:p>
            <a:pPr lvl="2" algn="just">
              <a:spcAft>
                <a:spcPct val="5000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   AX,  4 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8               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中的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algn="just">
              <a:spcAft>
                <a:spcPct val="5000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code     SEGMENT             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中的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SEGMENT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algn="just">
              <a:spcAft>
                <a:spcPct val="5000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MOV    BX,  OFFSET  string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中的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OFFSET</a:t>
            </a:r>
            <a:endParaRPr kumimoji="1" lang="en-US" altLang="zh-CN" sz="2400" b="1">
              <a:solidFill>
                <a:srgbClr val="FF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17286-2728-4D57-A043-6D387A5ECFB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1188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3600"/>
              </a:spcAft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指示性语句与指令性语句区别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spcBef>
                <a:spcPts val="600"/>
              </a:spcBef>
              <a:spcAft>
                <a:spcPts val="3600"/>
              </a:spcAft>
            </a:pPr>
            <a:r>
              <a:rPr kumimoji="1"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一个程序经汇编，连接和装入内存后，在执行程序之前：</a:t>
            </a:r>
          </a:p>
          <a:p>
            <a:pPr algn="just">
              <a:spcBef>
                <a:spcPts val="600"/>
              </a:spcBef>
              <a:spcAft>
                <a:spcPts val="3600"/>
              </a:spcAft>
            </a:pPr>
            <a:r>
              <a:rPr kumimoji="1"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◢</a:t>
            </a:r>
            <a:r>
              <a:rPr kumimoji="1"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指示性语句的功能已经完成，故又称伪操作。   </a:t>
            </a:r>
          </a:p>
          <a:p>
            <a:pPr algn="just"/>
            <a:r>
              <a:rPr kumimoji="1"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◢</a:t>
            </a:r>
            <a:r>
              <a:rPr kumimoji="1"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而指令性语句的功能尚未完成，需控制</a:t>
            </a:r>
            <a:r>
              <a:rPr kumimoji="1"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去执行，才能完成。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8E84A9-04FE-459A-A248-3AC83AB4AF7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06400" y="284186"/>
            <a:ext cx="11074400" cy="5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ct val="5000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2.  END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伪操作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spcAft>
                <a:spcPct val="50000"/>
              </a:spcAft>
            </a:pPr>
            <a:endParaRPr kumimoji="1" lang="zh-CN" altLang="en-US" sz="1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algn="just">
              <a:spcAft>
                <a:spcPct val="5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格式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END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启动地址</a:t>
            </a:r>
          </a:p>
          <a:p>
            <a:pPr algn="just">
              <a:spcAft>
                <a:spcPct val="50000"/>
              </a:spcAft>
            </a:pPr>
            <a:endParaRPr kumimoji="1" lang="zh-CN" altLang="en-US" sz="1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algn="just">
              <a:spcAft>
                <a:spcPct val="5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作用是指示源程序到此结束。</a:t>
            </a:r>
          </a:p>
          <a:p>
            <a:pPr lvl="3" algn="just">
              <a:spcAft>
                <a:spcPct val="5000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汇编程序对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END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之后的语句不进行处理。</a:t>
            </a:r>
          </a:p>
          <a:p>
            <a:pPr lvl="3" algn="just">
              <a:spcAft>
                <a:spcPct val="5000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程序中所有有效语句应放在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END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语句之前。</a:t>
            </a:r>
          </a:p>
          <a:p>
            <a:pPr lvl="4" algn="just">
              <a:spcAft>
                <a:spcPct val="50000"/>
              </a:spcAft>
            </a:pPr>
            <a:endParaRPr kumimoji="1" lang="zh-CN" altLang="en-US" sz="1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 algn="just">
              <a:spcAft>
                <a:spcPct val="5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源程序中必须有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END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结束语句。</a:t>
            </a:r>
          </a:p>
          <a:p>
            <a:pPr lvl="3" algn="just">
              <a:spcAft>
                <a:spcPct val="5000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汇编程序对无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END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语句的源程序不进行处理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lvl="3" algn="just">
              <a:spcAft>
                <a:spcPct val="5000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只给出无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END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语句错误信息。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781DF-6775-4FC4-9FB8-7867800CB0E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500063"/>
            <a:ext cx="118872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二、段定义伪操作</a:t>
            </a:r>
          </a:p>
          <a:p>
            <a:pPr algn="just"/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格式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段名   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SEGMENT</a:t>
            </a:r>
          </a:p>
          <a:p>
            <a:pPr lvl="4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、、、</a:t>
            </a:r>
          </a:p>
          <a:p>
            <a:pPr lvl="1" algn="just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              、、、</a:t>
            </a:r>
          </a:p>
          <a:p>
            <a:pPr lvl="1" algn="just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       段名    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ENDS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/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段定义由伪操作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SEGMENT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开始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ENDS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结束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lvl="3" algn="just"/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其中： 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SEGMENT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ENDS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必须成对出现，</a:t>
            </a:r>
          </a:p>
          <a:p>
            <a:pPr lvl="3" algn="just">
              <a:spcAft>
                <a:spcPts val="1200"/>
              </a:spcAft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            且语句前必须有段名，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段名必须相同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algn="just"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SEGMENT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ENDS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语句之间可以有指令和其他伪操作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algn="just">
              <a:buClr>
                <a:srgbClr val="FF3300"/>
              </a:buClr>
              <a:buFont typeface="宋体" pitchFamily="2" charset="-122"/>
              <a:buNone/>
            </a:pP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表示存放在该段内存的变量、指令或其他伪操作对该段内存的处理</a:t>
            </a:r>
          </a:p>
          <a:p>
            <a:pPr lvl="3" algn="just"/>
            <a:endParaRPr kumimoji="1" lang="zh-CN" altLang="en-US" sz="1200" b="1">
              <a:latin typeface="Times New Roman" pitchFamily="18" charset="0"/>
              <a:ea typeface="楷体_GB2312" pitchFamily="49" charset="-122"/>
            </a:endParaRPr>
          </a:p>
          <a:p>
            <a:pPr algn="just">
              <a:spcAft>
                <a:spcPts val="12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程序中可以定义多个段。</a:t>
            </a:r>
          </a:p>
          <a:p>
            <a:pPr lvl="3" algn="just"/>
            <a:endParaRPr kumimoji="1" lang="zh-CN" altLang="en-US" sz="1000" b="1">
              <a:latin typeface="Times New Roman" pitchFamily="18" charset="0"/>
              <a:ea typeface="楷体_GB2312" pitchFamily="49" charset="-122"/>
            </a:endParaRPr>
          </a:p>
          <a:p>
            <a:pPr algn="just"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程序经汇编、连接及装入内存后，段名为一具体的段值。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7AEC4-CECB-4DF2-978E-4BCBE868338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06400" y="103206"/>
            <a:ext cx="11277600" cy="611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ct val="3000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三、变量定义伪操作</a:t>
            </a:r>
          </a:p>
          <a:p>
            <a:pPr algn="just">
              <a:spcAft>
                <a:spcPct val="30000"/>
              </a:spcAft>
            </a:pPr>
            <a:endParaRPr kumimoji="1" lang="zh-CN" altLang="en-US" sz="1000" b="1"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spcAft>
                <a:spcPct val="30000"/>
              </a:spcAft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2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格式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变量名  类型助记符  操作数 </a:t>
            </a:r>
            <a:r>
              <a:rPr kumimoji="1" lang="en-US" altLang="zh-CN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 ,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操作数 </a:t>
            </a:r>
            <a:r>
              <a:rPr kumimoji="1" lang="en-US" altLang="zh-CN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 ... ]</a:t>
            </a:r>
          </a:p>
          <a:p>
            <a:pPr algn="just">
              <a:spcAft>
                <a:spcPct val="30000"/>
              </a:spcAft>
            </a:pPr>
            <a:endParaRPr kumimoji="1" lang="en-US" altLang="zh-CN" sz="1000" b="1"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spcAft>
                <a:spcPct val="3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用来定义程序中所用的内存操作数。</a:t>
            </a:r>
          </a:p>
          <a:p>
            <a:pPr lvl="1" algn="just">
              <a:spcAft>
                <a:spcPct val="30000"/>
              </a:spcAft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   其中  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变量名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指示内存操作数的地址（符号地址）</a:t>
            </a:r>
          </a:p>
          <a:p>
            <a:pPr lvl="1" algn="just">
              <a:spcAft>
                <a:spcPct val="30000"/>
              </a:spcAft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类型助记符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指示内存操作数的类型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字节、字、双字等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lvl="1" algn="just">
              <a:spcAft>
                <a:spcPct val="30000"/>
              </a:spcAft>
            </a:pP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操作数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指示内存操作数的内容</a:t>
            </a:r>
          </a:p>
          <a:p>
            <a:pPr lvl="1" algn="just">
              <a:spcAft>
                <a:spcPct val="30000"/>
              </a:spcAft>
            </a:pPr>
            <a:endParaRPr kumimoji="1" lang="zh-CN" altLang="en-US" sz="1000" b="1"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spcAft>
                <a:spcPct val="3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汇编程序将定义的操作数，按其类型分配内存单元数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lvl="2" algn="just">
              <a:spcAft>
                <a:spcPct val="30000"/>
              </a:spcAft>
            </a:pP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顺序存入变量名指向的内存单元中。</a:t>
            </a:r>
          </a:p>
          <a:p>
            <a:pPr lvl="1" algn="just">
              <a:spcAft>
                <a:spcPct val="30000"/>
              </a:spcAft>
            </a:pPr>
            <a:endParaRPr kumimoji="1" lang="zh-CN" altLang="en-US" sz="1000" b="1"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spcAft>
                <a:spcPct val="30000"/>
              </a:spcAft>
              <a:buClr>
                <a:srgbClr val="FF3300"/>
              </a:buClr>
              <a:buFont typeface="宋体" pitchFamily="2" charset="-122"/>
              <a:buChar char="▲"/>
            </a:pP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常用的类型助记符有：</a:t>
            </a:r>
          </a:p>
          <a:p>
            <a:pPr lvl="3" algn="just">
              <a:spcAft>
                <a:spcPct val="30000"/>
              </a:spcAft>
            </a:pPr>
            <a:r>
              <a:rPr kumimoji="1" lang="en-US" altLang="zh-CN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DB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指示其后的操作数为字节类型</a:t>
            </a:r>
          </a:p>
          <a:p>
            <a:pPr lvl="3" algn="just">
              <a:spcAft>
                <a:spcPct val="30000"/>
              </a:spcAft>
            </a:pPr>
            <a:r>
              <a:rPr kumimoji="1" lang="en-US" altLang="zh-CN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DW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指示其后的操作数为字类型</a:t>
            </a:r>
          </a:p>
          <a:p>
            <a:pPr lvl="3" algn="just">
              <a:spcAft>
                <a:spcPct val="30000"/>
              </a:spcAft>
            </a:pPr>
            <a:r>
              <a:rPr kumimoji="1" lang="en-US" altLang="zh-CN" sz="2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DD</a:t>
            </a:r>
            <a:r>
              <a:rPr kumimoji="1" lang="en-US" altLang="zh-CN" sz="22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指示其后的操作数为双字类型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8A32A-3E2B-498A-BC87-AA3BDF78A2F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04800" y="914401"/>
            <a:ext cx="56896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2400"/>
              </a:spcAft>
            </a:pPr>
            <a:r>
              <a:rPr kumimoji="1" lang="zh-CN" alt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定义赋初值的变量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data   SEGMENT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DB    1, -1, 0fcH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yy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DW   1, -1, 0fcH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zz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DD    1,- 1, 0fcH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data   ENDS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673600" y="0"/>
          <a:ext cx="10464800" cy="6400800"/>
        </p:xfrm>
        <a:graphic>
          <a:graphicData uri="http://schemas.openxmlformats.org/presentationml/2006/ole">
            <p:oleObj spid="_x0000_s91138" name="文档" r:id="rId3" imgW="13167891" imgH="931652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3265</TotalTime>
  <Words>1997</Words>
  <Application>Microsoft Office PowerPoint</Application>
  <PresentationFormat>自定义</PresentationFormat>
  <Paragraphs>339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平面</vt:lpstr>
      <vt:lpstr>1_默认设计模板</vt:lpstr>
      <vt:lpstr>文档</vt:lpstr>
      <vt:lpstr>实时课堂第4章  汇编语言程序设计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第9周任务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张</dc:creator>
  <cp:lastModifiedBy>Windows User</cp:lastModifiedBy>
  <cp:revision>78</cp:revision>
  <dcterms:created xsi:type="dcterms:W3CDTF">2020-04-08T07:42:50Z</dcterms:created>
  <dcterms:modified xsi:type="dcterms:W3CDTF">2022-04-24T02:02:21Z</dcterms:modified>
</cp:coreProperties>
</file>