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16" r:id="rId3"/>
  </p:sldMasterIdLst>
  <p:notesMasterIdLst>
    <p:notesMasterId r:id="rId66"/>
  </p:notesMasterIdLst>
  <p:sldIdLst>
    <p:sldId id="256" r:id="rId4"/>
    <p:sldId id="641" r:id="rId5"/>
    <p:sldId id="577" r:id="rId6"/>
    <p:sldId id="578" r:id="rId7"/>
    <p:sldId id="579" r:id="rId8"/>
    <p:sldId id="580" r:id="rId9"/>
    <p:sldId id="581" r:id="rId10"/>
    <p:sldId id="582" r:id="rId11"/>
    <p:sldId id="584" r:id="rId12"/>
    <p:sldId id="640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35" r:id="rId63"/>
    <p:sldId id="636" r:id="rId64"/>
    <p:sldId id="63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0F5C-0F73-4801-8B90-F8BE60A6CBEB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3EA62-4936-47F5-9939-B26EDEEB3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20237-A0B9-4840-ADB6-EE9CEE149841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6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53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53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93" y="60962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54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43CC9-A9B9-45B1-A3CA-149A7488163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CDC3B-83CE-4088-85A2-E19FDFC89C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051E-7726-4643-8488-64F9DE06BE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25059-FD23-49B7-9B21-1C4A5009CC9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CF17E-7F6E-4570-AF8A-0BA4E674CDF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9628E-C774-4D0B-A77D-DA01C8EF5F4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B8DCC-7CAF-4C2B-85AB-FED346D8B8A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AC4CD-A243-412D-832B-157DD3C0F02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1178E-3818-4741-A27D-E34CDD0ADF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7858E-93C9-460E-897A-7E54AED2B2E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BEA74-0898-4F50-BD32-659424D2CD3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04368-41FE-4992-9290-62628601DF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2A9AF-E041-49D7-9665-FD0CAE43221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FB3A7-A5A1-4820-993D-5F472ED1514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6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6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65" y="273727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404" y="273727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51495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53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53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93" y="60962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54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6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65" y="273727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404" y="273727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51495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9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9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9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9DCA077-9FB9-4EEE-8B31-812542EA8AB2}" type="slidenum">
              <a:rPr lang="zh-CN" alt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9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9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9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8125B9-2E78-41BA-9697-BC20326A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48" y="1561156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实时课堂第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存储器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AC65080-2D4F-412E-B9CB-6C932766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2022.04.26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9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smtClean="0">
                <a:solidFill>
                  <a:srgbClr val="3333FF"/>
                </a:solidFill>
              </a:rPr>
              <a:t>IBM  PC/XT的内存空间分配</a:t>
            </a:r>
            <a:endParaRPr lang="zh-CN" altLang="en-US" b="1" smtClean="0">
              <a:solidFill>
                <a:srgbClr val="3333FF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60800" y="1828800"/>
            <a:ext cx="3657600" cy="4572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860800" y="4191000"/>
            <a:ext cx="3657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860800" y="5105400"/>
            <a:ext cx="3657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620000" y="1676400"/>
            <a:ext cx="162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00000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0" y="3886200"/>
            <a:ext cx="203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9FFFFH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620000" y="4876800"/>
            <a:ext cx="193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BFFFFH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620000" y="6096000"/>
            <a:ext cx="193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FFFFFH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876800" y="2590802"/>
            <a:ext cx="18288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RAM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区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640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KB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165600" y="44196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保留区  128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KB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165600" y="5562600"/>
            <a:ext cx="314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ROM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区   256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KB</a:t>
            </a:r>
          </a:p>
        </p:txBody>
      </p:sp>
      <p:sp>
        <p:nvSpPr>
          <p:cNvPr id="9230" name="灯片编号占位符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9A86B-AC55-4EB7-8D06-24245A35D996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384" y="379416"/>
            <a:ext cx="10572749" cy="935037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半导体存储器</a:t>
            </a:r>
            <a:r>
              <a:rPr lang="en-US" altLang="zh-CN" b="1" smtClean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2" y="1752600"/>
            <a:ext cx="10564284" cy="4110038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由能够表示二进制数“0”和“1”的、具有记忆功能的一些半导体器件组成。如触发器、</a:t>
            </a:r>
            <a:r>
              <a:rPr lang="en-US" altLang="zh-CN" sz="3600" b="1" smtClean="0"/>
              <a:t>MOS</a:t>
            </a:r>
            <a:r>
              <a:rPr lang="zh-CN" altLang="en-US" sz="3600" b="1" smtClean="0"/>
              <a:t>管的栅极电容等。</a:t>
            </a:r>
          </a:p>
          <a:p>
            <a:pPr eaLnBrk="1" hangingPunct="1"/>
            <a:r>
              <a:rPr lang="zh-CN" altLang="en-US" sz="3600" b="1" smtClean="0"/>
              <a:t>能存放一位二进制数的器件称为一个存储元。</a:t>
            </a:r>
          </a:p>
          <a:p>
            <a:pPr eaLnBrk="1" hangingPunct="1"/>
            <a:r>
              <a:rPr lang="zh-CN" altLang="en-US" sz="3600" b="1" smtClean="0"/>
              <a:t>若干存储元构成一个存储单元。</a:t>
            </a:r>
            <a:endParaRPr lang="en-US" altLang="zh-CN" sz="3600" b="1" smtClean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3D93D-A6F1-44FD-962C-D895004CBCBD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823384" y="450850"/>
            <a:ext cx="10572749" cy="8651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内存储器的分类</a:t>
            </a:r>
          </a:p>
        </p:txBody>
      </p:sp>
      <p:sp>
        <p:nvSpPr>
          <p:cNvPr id="12291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solidFill>
                <a:srgbClr val="3333FF"/>
              </a:solidFill>
            </a:endParaRPr>
          </a:p>
          <a:p>
            <a:pPr eaLnBrk="1" hangingPunct="1"/>
            <a:endParaRPr lang="zh-CN" altLang="en-US" smtClean="0">
              <a:solidFill>
                <a:srgbClr val="3333FF"/>
              </a:solidFill>
            </a:endParaRPr>
          </a:p>
          <a:p>
            <a:pPr eaLnBrk="1" hangingPunct="1"/>
            <a:r>
              <a:rPr lang="zh-CN" altLang="en-US" b="1" smtClean="0"/>
              <a:t>内存储器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smtClean="0">
              <a:solidFill>
                <a:srgbClr val="3333FF"/>
              </a:solidFill>
            </a:endParaRPr>
          </a:p>
        </p:txBody>
      </p:sp>
      <p:sp>
        <p:nvSpPr>
          <p:cNvPr id="12292" name="Text Box 3078"/>
          <p:cNvSpPr txBox="1">
            <a:spLocks noChangeArrowheads="1"/>
          </p:cNvSpPr>
          <p:nvPr/>
        </p:nvSpPr>
        <p:spPr bwMode="auto">
          <a:xfrm>
            <a:off x="4078817" y="2133600"/>
            <a:ext cx="6502400" cy="216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随机存取存储器（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RAM）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Random Access Memory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只读存储器（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ROM）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</a:rPr>
              <a:t>Read Only Memory</a:t>
            </a:r>
          </a:p>
        </p:txBody>
      </p:sp>
      <p:sp>
        <p:nvSpPr>
          <p:cNvPr id="12293" name="AutoShape 3079"/>
          <p:cNvSpPr>
            <a:spLocks/>
          </p:cNvSpPr>
          <p:nvPr/>
        </p:nvSpPr>
        <p:spPr bwMode="auto">
          <a:xfrm>
            <a:off x="3793069" y="2514603"/>
            <a:ext cx="285751" cy="1419225"/>
          </a:xfrm>
          <a:prstGeom prst="leftBrace">
            <a:avLst>
              <a:gd name="adj1" fmla="val 55185"/>
              <a:gd name="adj2" fmla="val 50000"/>
            </a:avLst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39F29-2D21-44A6-A3A6-3839ED9B8973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12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7835" y="333375"/>
            <a:ext cx="10547351" cy="1081088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随机存取存储器（</a:t>
            </a:r>
            <a:r>
              <a:rPr lang="en-US" altLang="zh-CN" b="1" smtClean="0">
                <a:solidFill>
                  <a:srgbClr val="3333FF"/>
                </a:solidFill>
              </a:rPr>
              <a:t>RAM）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3333FF"/>
              </a:solidFill>
            </a:endParaRPr>
          </a:p>
          <a:p>
            <a:pPr eaLnBrk="1" hangingPunct="1"/>
            <a:endParaRPr lang="zh-CN" altLang="zh-CN" smtClean="0">
              <a:solidFill>
                <a:srgbClr val="3333FF"/>
              </a:solidFill>
            </a:endParaRPr>
          </a:p>
          <a:p>
            <a:pPr eaLnBrk="1" hangingPunct="1"/>
            <a:endParaRPr lang="zh-CN" altLang="zh-CN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b="1" smtClean="0"/>
              <a:t>RAM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3119967" y="2636838"/>
            <a:ext cx="5892800" cy="216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静态存储器（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SRAM）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Static RAM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动态存储器（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DRAM）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Dynamic RAM</a:t>
            </a:r>
          </a:p>
        </p:txBody>
      </p:sp>
      <p:sp>
        <p:nvSpPr>
          <p:cNvPr id="13317" name="AutoShape 7"/>
          <p:cNvSpPr>
            <a:spLocks/>
          </p:cNvSpPr>
          <p:nvPr/>
        </p:nvSpPr>
        <p:spPr bwMode="auto">
          <a:xfrm>
            <a:off x="2832101" y="2852741"/>
            <a:ext cx="237067" cy="1563687"/>
          </a:xfrm>
          <a:prstGeom prst="leftBrace">
            <a:avLst>
              <a:gd name="adj1" fmla="val 73289"/>
              <a:gd name="adj2" fmla="val 50000"/>
            </a:avLst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1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69B28-B9A6-420E-B373-C41075D44936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333375"/>
            <a:ext cx="10972800" cy="1143000"/>
          </a:xfrm>
          <a:noFill/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rgbClr val="3333FF"/>
                </a:solidFill>
              </a:rPr>
              <a:t>只读存储器（ROM）</a:t>
            </a:r>
            <a:endParaRPr lang="en-US" altLang="zh-CN" b="1" smtClean="0">
              <a:solidFill>
                <a:srgbClr val="3333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solidFill>
                <a:srgbClr val="3333FF"/>
              </a:solidFill>
            </a:endParaRPr>
          </a:p>
          <a:p>
            <a:pPr eaLnBrk="1" hangingPunct="1"/>
            <a:endParaRPr lang="zh-CN" altLang="en-US" smtClean="0">
              <a:solidFill>
                <a:srgbClr val="3333FF"/>
              </a:solidFill>
            </a:endParaRPr>
          </a:p>
          <a:p>
            <a:pPr eaLnBrk="1" hangingPunct="1"/>
            <a:endParaRPr lang="zh-CN" altLang="en-US" smtClean="0">
              <a:solidFill>
                <a:srgbClr val="3333FF"/>
              </a:solidFill>
            </a:endParaRPr>
          </a:p>
          <a:p>
            <a:pPr eaLnBrk="1" hangingPunct="1"/>
            <a:r>
              <a:rPr lang="zh-CN" altLang="en-US" b="1" smtClean="0"/>
              <a:t>只读存储器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751917" y="2349500"/>
            <a:ext cx="5181600" cy="2774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掩模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ROM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一次性可写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ROM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EPROM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EEPROM</a:t>
            </a:r>
          </a:p>
        </p:txBody>
      </p:sp>
      <p:sp>
        <p:nvSpPr>
          <p:cNvPr id="14341" name="AutoShape 6"/>
          <p:cNvSpPr>
            <a:spLocks/>
          </p:cNvSpPr>
          <p:nvPr/>
        </p:nvSpPr>
        <p:spPr bwMode="auto">
          <a:xfrm>
            <a:off x="4464051" y="2636838"/>
            <a:ext cx="2032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3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19F9C4-BA80-4256-8068-C9A5F695F33A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存储器的主要技术指标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2" y="1600202"/>
            <a:ext cx="11247967" cy="3844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b="1" smtClean="0">
                <a:latin typeface="宋体" charset="-122"/>
              </a:rPr>
              <a:t>存储容量</a:t>
            </a:r>
            <a:r>
              <a:rPr lang="zh-CN" altLang="en-GB" b="1" smtClean="0">
                <a:latin typeface="宋体" charset="-122"/>
              </a:rPr>
              <a:t>：</a:t>
            </a:r>
            <a:r>
              <a:rPr lang="zh-CN" altLang="en-GB" sz="2800" b="1" smtClean="0">
                <a:latin typeface="宋体" charset="-122"/>
              </a:rPr>
              <a:t>存储单元个数</a:t>
            </a:r>
            <a:r>
              <a:rPr lang="en-GB" altLang="zh-CN" sz="2800" b="1" smtClean="0">
                <a:latin typeface="宋体" charset="-122"/>
              </a:rPr>
              <a:t>M</a:t>
            </a:r>
            <a:r>
              <a:rPr lang="en-US" altLang="zh-CN" sz="2800" b="1" smtClean="0">
                <a:latin typeface="宋体" charset="-122"/>
              </a:rPr>
              <a:t>×</a:t>
            </a:r>
            <a:r>
              <a:rPr lang="zh-CN" altLang="en-US" sz="2800" b="1" smtClean="0">
                <a:latin typeface="宋体" charset="-122"/>
              </a:rPr>
              <a:t>每单元位数</a:t>
            </a:r>
            <a:r>
              <a:rPr lang="en-US" altLang="zh-CN" sz="2800" b="1" smtClean="0">
                <a:latin typeface="宋体" charset="-122"/>
              </a:rPr>
              <a:t>N</a:t>
            </a:r>
            <a:endParaRPr lang="en-GB" altLang="en-US" sz="2800" b="1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b="1" smtClean="0">
                <a:latin typeface="宋体" charset="-122"/>
              </a:rPr>
              <a:t>存取时间</a:t>
            </a:r>
            <a:r>
              <a:rPr lang="zh-CN" altLang="en-GB" b="1" smtClean="0">
                <a:latin typeface="宋体" charset="-122"/>
              </a:rPr>
              <a:t>：</a:t>
            </a:r>
            <a:r>
              <a:rPr lang="zh-CN" altLang="en-GB" sz="2800" b="1" smtClean="0">
                <a:latin typeface="宋体" charset="-122"/>
              </a:rPr>
              <a:t>从启动读</a:t>
            </a:r>
            <a:r>
              <a:rPr lang="en-GB" altLang="zh-CN" sz="2800" b="1" smtClean="0">
                <a:latin typeface="宋体" charset="-122"/>
              </a:rPr>
              <a:t>(</a:t>
            </a:r>
            <a:r>
              <a:rPr lang="zh-CN" altLang="en-GB" sz="2800" b="1" smtClean="0">
                <a:latin typeface="宋体" charset="-122"/>
              </a:rPr>
              <a:t>写</a:t>
            </a:r>
            <a:r>
              <a:rPr lang="en-GB" altLang="zh-CN" sz="2800" b="1" smtClean="0">
                <a:latin typeface="宋体" charset="-122"/>
              </a:rPr>
              <a:t>)</a:t>
            </a:r>
            <a:r>
              <a:rPr lang="zh-CN" altLang="en-GB" sz="2800" b="1" smtClean="0">
                <a:latin typeface="宋体" charset="-122"/>
              </a:rPr>
              <a:t>操作到操作完成的时间</a:t>
            </a:r>
            <a:endParaRPr lang="en-GB" altLang="zh-CN" sz="2800" b="1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b="1" smtClean="0">
                <a:latin typeface="宋体" charset="-122"/>
              </a:rPr>
              <a:t>存取周期</a:t>
            </a:r>
            <a:r>
              <a:rPr lang="zh-CN" altLang="en-GB" b="1" smtClean="0">
                <a:latin typeface="宋体" charset="-122"/>
              </a:rPr>
              <a:t>：</a:t>
            </a:r>
            <a:r>
              <a:rPr lang="zh-CN" altLang="en-GB" sz="2800" b="1" smtClean="0">
                <a:latin typeface="宋体" charset="-122"/>
              </a:rPr>
              <a:t>两次独立的存储器操作所需间隔的最小时间</a:t>
            </a:r>
            <a:endParaRPr lang="en-US" altLang="en-GB" sz="2800" b="1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b="1" smtClean="0">
                <a:latin typeface="宋体" charset="-122"/>
              </a:rPr>
              <a:t>平均故障间隔时间</a:t>
            </a:r>
            <a:r>
              <a:rPr lang="en-GB" altLang="zh-CN" b="1" smtClean="0">
                <a:latin typeface="宋体" charset="-122"/>
              </a:rPr>
              <a:t>MTBF（</a:t>
            </a:r>
            <a:r>
              <a:rPr lang="en-GB" altLang="en-US" b="1" smtClean="0">
                <a:latin typeface="宋体" charset="-122"/>
              </a:rPr>
              <a:t>可靠性</a:t>
            </a:r>
            <a:r>
              <a:rPr lang="en-GB" altLang="zh-CN" b="1" smtClean="0">
                <a:latin typeface="宋体" charset="-12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en-US" b="1" smtClean="0">
                <a:latin typeface="宋体" charset="-122"/>
              </a:rPr>
              <a:t>功耗</a:t>
            </a:r>
            <a:r>
              <a:rPr lang="zh-CN" altLang="en-GB" b="1" smtClean="0">
                <a:latin typeface="宋体" charset="-122"/>
              </a:rPr>
              <a:t>：动态功耗、静态功耗</a:t>
            </a:r>
            <a:endParaRPr lang="zh-CN" altLang="en-US" b="1" smtClean="0">
              <a:latin typeface="宋体" charset="-122"/>
            </a:endParaRPr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EF2F2-E6CC-4317-9AB6-F58412FC451B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3333FF"/>
                </a:solidFill>
              </a:rPr>
              <a:t>6.2  </a:t>
            </a:r>
            <a:r>
              <a:rPr lang="zh-CN" altLang="en-US" b="1" smtClean="0">
                <a:solidFill>
                  <a:srgbClr val="3333FF"/>
                </a:solidFill>
              </a:rPr>
              <a:t>随机存取存储器</a:t>
            </a:r>
            <a:endParaRPr lang="en-US" altLang="zh-CN" b="1" smtClean="0">
              <a:solidFill>
                <a:srgbClr val="3333FF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628778"/>
            <a:ext cx="10972800" cy="453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u="sng" smtClean="0"/>
              <a:t>要求掌握：</a:t>
            </a:r>
            <a:endParaRPr lang="zh-CN" altLang="en-US" b="1" smtClean="0"/>
          </a:p>
          <a:p>
            <a:pPr eaLnBrk="1" hangingPunct="1"/>
            <a:endParaRPr lang="zh-CN" altLang="zh-CN" b="1" smtClean="0"/>
          </a:p>
          <a:p>
            <a:pPr eaLnBrk="1" hangingPunct="1"/>
            <a:r>
              <a:rPr lang="en-US" altLang="zh-CN" b="1" smtClean="0"/>
              <a:t>SRAM</a:t>
            </a:r>
            <a:r>
              <a:rPr lang="zh-CN" altLang="en-US" b="1" smtClean="0"/>
              <a:t>与</a:t>
            </a:r>
            <a:r>
              <a:rPr lang="en-US" altLang="zh-CN" b="1" smtClean="0"/>
              <a:t>DRAM</a:t>
            </a:r>
            <a:r>
              <a:rPr lang="zh-CN" altLang="en-US" b="1" smtClean="0"/>
              <a:t>的主要特点</a:t>
            </a:r>
          </a:p>
          <a:p>
            <a:pPr eaLnBrk="1" hangingPunct="1"/>
            <a:r>
              <a:rPr lang="zh-CN" altLang="en-US" b="1" smtClean="0"/>
              <a:t>几种常用存储器芯片及其与系统的连接</a:t>
            </a:r>
          </a:p>
          <a:p>
            <a:pPr eaLnBrk="1" hangingPunct="1"/>
            <a:r>
              <a:rPr lang="zh-CN" altLang="en-US" b="1" smtClean="0"/>
              <a:t>存储器扩展技术</a:t>
            </a:r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0326E-2D9F-4C25-BE8F-4B104CBC08F4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一、静态存储器</a:t>
            </a:r>
            <a:r>
              <a:rPr lang="en-US" altLang="zh-CN" b="1" smtClean="0">
                <a:solidFill>
                  <a:srgbClr val="3333FF"/>
                </a:solidFill>
              </a:rPr>
              <a:t>SRAM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2" y="1600203"/>
            <a:ext cx="11521017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u="sng" dirty="0" smtClean="0"/>
              <a:t>特点：</a:t>
            </a: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用双稳态触发器存储信息。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速度快（</a:t>
            </a:r>
            <a:r>
              <a:rPr lang="en-US" altLang="zh-CN" sz="2800" b="1" dirty="0" smtClean="0"/>
              <a:t>&lt;5ns</a:t>
            </a:r>
            <a:r>
              <a:rPr lang="zh-CN" altLang="en-US" sz="2800" b="1" dirty="0" smtClean="0"/>
              <a:t>），不需刷新，外围电路比较简单，但集成度低（存储容量小，约</a:t>
            </a:r>
            <a:r>
              <a:rPr lang="en-US" altLang="zh-CN" sz="2800" b="1" dirty="0" smtClean="0"/>
              <a:t>1Mbit/</a:t>
            </a:r>
            <a:r>
              <a:rPr lang="zh-CN" altLang="en-US" sz="2800" b="1" dirty="0" smtClean="0"/>
              <a:t>片），功耗大。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PC</a:t>
            </a:r>
            <a:r>
              <a:rPr lang="zh-CN" altLang="en-US" sz="2800" b="1" dirty="0" smtClean="0"/>
              <a:t>机中，</a:t>
            </a:r>
            <a:r>
              <a:rPr lang="en-US" altLang="zh-CN" sz="2800" b="1" dirty="0" smtClean="0"/>
              <a:t>SRAM</a:t>
            </a:r>
            <a:r>
              <a:rPr lang="zh-CN" altLang="en-US" sz="2800" b="1" dirty="0" smtClean="0"/>
              <a:t>被广泛地用作高速缓冲存储器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对容量为</a:t>
            </a:r>
            <a:r>
              <a:rPr lang="en-US" altLang="zh-CN" sz="2800" b="1" dirty="0" smtClean="0"/>
              <a:t>M*N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SRAM</a:t>
            </a:r>
            <a:r>
              <a:rPr lang="zh-CN" altLang="en-US" sz="2800" b="1" dirty="0" smtClean="0"/>
              <a:t>芯片，其地址线数</a:t>
            </a:r>
            <a:r>
              <a:rPr lang="en-US" altLang="zh-CN" sz="2800" b="1" dirty="0" smtClean="0"/>
              <a:t>=㏒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；数据线数</a:t>
            </a:r>
            <a:r>
              <a:rPr lang="en-US" altLang="zh-CN" sz="2800" b="1" dirty="0" smtClean="0"/>
              <a:t>=N</a:t>
            </a:r>
            <a:r>
              <a:rPr lang="zh-CN" altLang="en-US" sz="2800" b="1" dirty="0" smtClean="0"/>
              <a:t>。反之，若</a:t>
            </a:r>
            <a:r>
              <a:rPr lang="en-US" altLang="zh-CN" sz="2800" b="1" dirty="0" smtClean="0"/>
              <a:t>SRAM</a:t>
            </a:r>
            <a:r>
              <a:rPr lang="zh-CN" altLang="en-US" sz="2800" b="1" dirty="0" smtClean="0"/>
              <a:t>芯片的地址线数为</a:t>
            </a:r>
            <a:r>
              <a:rPr lang="en-US" altLang="zh-CN" sz="2800" b="1" dirty="0" smtClean="0"/>
              <a:t>K</a:t>
            </a:r>
            <a:r>
              <a:rPr lang="zh-CN" altLang="en-US" sz="2800" b="1" dirty="0" smtClean="0"/>
              <a:t>，则可以推断其单元数为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K</a:t>
            </a:r>
            <a:r>
              <a:rPr lang="zh-CN" altLang="en-US" sz="2800" b="1" dirty="0" smtClean="0"/>
              <a:t>个。 </a:t>
            </a:r>
            <a:endParaRPr lang="en-US" altLang="zh-CN" sz="2800" b="1" dirty="0" smtClean="0"/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5D268-9695-4B35-A310-CDD8D2229D1C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典型</a:t>
            </a:r>
            <a:r>
              <a:rPr lang="en-US" altLang="zh-CN" b="1" smtClean="0">
                <a:solidFill>
                  <a:srgbClr val="3333FF"/>
                </a:solidFill>
              </a:rPr>
              <a:t>SRAM</a:t>
            </a:r>
            <a:r>
              <a:rPr lang="zh-CN" altLang="en-US" b="1" smtClean="0">
                <a:solidFill>
                  <a:srgbClr val="3333FF"/>
                </a:solidFill>
              </a:rPr>
              <a:t>芯片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u="sng" smtClean="0"/>
              <a:t>CMOS RAM</a:t>
            </a:r>
            <a:r>
              <a:rPr lang="zh-CN" altLang="en-US" sz="3600" b="1" u="sng" smtClean="0"/>
              <a:t>芯片6264（8</a:t>
            </a:r>
            <a:r>
              <a:rPr lang="en-US" altLang="zh-CN" sz="3600" b="1" u="sng" smtClean="0"/>
              <a:t>K*8）：</a:t>
            </a:r>
            <a:endParaRPr lang="zh-CN" altLang="zh-CN" b="1" smtClean="0"/>
          </a:p>
          <a:p>
            <a:pPr eaLnBrk="1" hangingPunct="1">
              <a:buFontTx/>
              <a:buNone/>
            </a:pPr>
            <a:r>
              <a:rPr lang="zh-CN" altLang="zh-CN" sz="3600" b="1" smtClean="0"/>
              <a:t>   </a:t>
            </a:r>
            <a:endParaRPr lang="zh-CN" altLang="zh-CN" b="1" smtClean="0"/>
          </a:p>
          <a:p>
            <a:pPr eaLnBrk="1" hangingPunct="1"/>
            <a:r>
              <a:rPr lang="zh-CN" altLang="en-US" b="1" smtClean="0"/>
              <a:t>主要引脚功能</a:t>
            </a:r>
          </a:p>
          <a:p>
            <a:pPr eaLnBrk="1" hangingPunct="1"/>
            <a:r>
              <a:rPr lang="zh-CN" altLang="en-US" b="1" smtClean="0"/>
              <a:t>工作时序</a:t>
            </a:r>
          </a:p>
          <a:p>
            <a:pPr eaLnBrk="1" hangingPunct="1"/>
            <a:r>
              <a:rPr lang="zh-CN" altLang="en-US" b="1" smtClean="0"/>
              <a:t>与系统的连接使用</a:t>
            </a:r>
            <a:endParaRPr lang="zh-CN" altLang="zh-CN" b="1" smtClean="0"/>
          </a:p>
          <a:p>
            <a:pPr eaLnBrk="1" hangingPunct="1">
              <a:buFontTx/>
              <a:buNone/>
            </a:pPr>
            <a:endParaRPr lang="zh-CN" altLang="zh-CN" smtClean="0">
              <a:solidFill>
                <a:srgbClr val="3333FF"/>
              </a:solidFill>
            </a:endParaRPr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99B13-6272-4044-AE6C-4F01F78056CC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0"/>
            <a:ext cx="10972800" cy="711200"/>
          </a:xfrm>
          <a:noFill/>
        </p:spPr>
        <p:txBody>
          <a:bodyPr/>
          <a:lstStyle/>
          <a:p>
            <a:pPr eaLnBrk="1" hangingPunct="1"/>
            <a:r>
              <a:rPr lang="zh-CN" altLang="zh-CN" sz="3600" b="1" smtClean="0">
                <a:solidFill>
                  <a:srgbClr val="3333FF"/>
                </a:solidFill>
              </a:rPr>
              <a:t>SRAM 6264芯片</a:t>
            </a:r>
          </a:p>
        </p:txBody>
      </p:sp>
      <p:pic>
        <p:nvPicPr>
          <p:cNvPr id="19459" name="Picture 33" descr="HS5ClipImage_426db37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02784" y="765175"/>
            <a:ext cx="9505949" cy="5888038"/>
          </a:xfrm>
          <a:noFill/>
        </p:spPr>
      </p:pic>
      <p:sp>
        <p:nvSpPr>
          <p:cNvPr id="1946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5D592-1947-4BF7-8FC8-FA630B636AE9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19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关于线下课程的注意事项：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90"/>
            <a:ext cx="9521742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返校后上课完全按照课表的时间安排，周五必须到教室或实验室；</a:t>
            </a:r>
            <a:endParaRPr lang="en-US" altLang="zh-CN" sz="2400" dirty="0" smtClean="0"/>
          </a:p>
          <a:p>
            <a:r>
              <a:rPr lang="zh-CN" altLang="en-US" sz="2400" dirty="0" smtClean="0"/>
              <a:t>周二，双周五理论课（</a:t>
            </a:r>
            <a:r>
              <a:rPr lang="en-US" altLang="zh-CN" sz="2400" dirty="0" smtClean="0"/>
              <a:t>L3-516</a:t>
            </a:r>
            <a:r>
              <a:rPr lang="zh-CN" altLang="en-US" sz="2400" dirty="0" smtClean="0"/>
              <a:t>），单周五实验课（学院实验室 </a:t>
            </a:r>
            <a:r>
              <a:rPr lang="en-US" altLang="zh-CN" sz="2400" dirty="0" smtClean="0"/>
              <a:t>N607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r>
              <a:rPr lang="zh-CN" altLang="en-US" sz="2400" dirty="0" smtClean="0"/>
              <a:t>本学期实际开课晚了一周，但仍然是按校历安排的周次，返校后第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周（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日）是第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周，周二、周五两次课都是理论课，请同学们按时到教室上课；</a:t>
            </a:r>
            <a:endParaRPr lang="en-US" altLang="zh-CN" sz="2400" dirty="0" smtClean="0"/>
          </a:p>
          <a:p>
            <a:r>
              <a:rPr lang="zh-CN" altLang="en-US" sz="2400" dirty="0" smtClean="0"/>
              <a:t>线上课程总有同学迟到，返校后希望能杜绝，而且线下课没有回放，迟到了就会错过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6264芯片的主要引线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5" y="1700214"/>
            <a:ext cx="9711267" cy="4530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smtClean="0"/>
              <a:t>地址线：           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0</a:t>
            </a:r>
            <a:r>
              <a:rPr lang="zh-CN" altLang="en-US" b="1" smtClean="0"/>
              <a:t>～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12</a:t>
            </a:r>
            <a:endParaRPr lang="en-US" altLang="zh-CN" b="1" smtClean="0"/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/>
              <a:t>数据线：           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0</a:t>
            </a:r>
            <a:r>
              <a:rPr lang="zh-CN" altLang="en-US" b="1" smtClean="0"/>
              <a:t>～</a:t>
            </a:r>
            <a:r>
              <a:rPr lang="en-US" altLang="zh-CN" b="1" smtClean="0"/>
              <a:t> D</a:t>
            </a:r>
            <a:r>
              <a:rPr lang="en-US" altLang="zh-CN" b="1" baseline="-25000" smtClean="0"/>
              <a:t>7</a:t>
            </a:r>
            <a:endParaRPr lang="en-US" altLang="zh-CN" b="1" smtClean="0"/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/>
              <a:t>输出允许信号：</a:t>
            </a:r>
            <a:r>
              <a:rPr lang="en-US" altLang="zh-CN" b="1" smtClean="0"/>
              <a:t>OE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/>
              <a:t>写允许信号：    </a:t>
            </a:r>
            <a:r>
              <a:rPr lang="en-US" altLang="zh-CN" b="1" smtClean="0"/>
              <a:t>WE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/>
              <a:t>选片信号：       </a:t>
            </a:r>
            <a:r>
              <a:rPr lang="en-US" altLang="zh-CN" b="1" smtClean="0"/>
              <a:t>CS</a:t>
            </a:r>
            <a:r>
              <a:rPr lang="en-US" altLang="zh-CN" b="1" baseline="-25000" smtClean="0"/>
              <a:t>1</a:t>
            </a:r>
            <a:r>
              <a:rPr lang="zh-CN" altLang="en-US" b="1" baseline="-25000" smtClean="0"/>
              <a:t>、</a:t>
            </a:r>
            <a:r>
              <a:rPr lang="en-US" altLang="zh-CN" b="1" smtClean="0"/>
              <a:t>CS</a:t>
            </a:r>
            <a:r>
              <a:rPr lang="en-US" altLang="zh-CN" b="1" baseline="-25000" smtClean="0"/>
              <a:t>2</a:t>
            </a:r>
            <a:endParaRPr lang="en-US" altLang="zh-CN" b="1" smtClean="0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4175859" y="3239477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4149481" y="3933825"/>
            <a:ext cx="86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4122616" y="4674943"/>
            <a:ext cx="81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487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CB61B3-CC08-4714-A8D2-CF632E64252B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FF"/>
                </a:solidFill>
              </a:rPr>
              <a:t> </a:t>
            </a:r>
            <a:r>
              <a:rPr lang="zh-CN" altLang="en-US" b="1" smtClean="0">
                <a:solidFill>
                  <a:srgbClr val="3333FF"/>
                </a:solidFill>
              </a:rPr>
              <a:t>6264芯片与系统的连接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2235200" y="2133600"/>
            <a:ext cx="1930400" cy="3810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8229600" y="2133600"/>
            <a:ext cx="1524000" cy="3810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8229600" y="2286000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D0~D7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8229600" y="27432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8229600" y="360997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</a:rPr>
              <a:t>12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8331200" y="33909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8331200" y="3167063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8331200" y="2971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8229600" y="4114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WE</a:t>
            </a: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8229600" y="4495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OE</a:t>
            </a:r>
          </a:p>
        </p:txBody>
      </p:sp>
      <p:sp>
        <p:nvSpPr>
          <p:cNvPr id="22541" name="Text Box 17"/>
          <p:cNvSpPr txBox="1">
            <a:spLocks noChangeArrowheads="1"/>
          </p:cNvSpPr>
          <p:nvPr/>
        </p:nvSpPr>
        <p:spPr bwMode="auto">
          <a:xfrm>
            <a:off x="8229600" y="4953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CS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42" name="Text Box 18"/>
          <p:cNvSpPr txBox="1">
            <a:spLocks noChangeArrowheads="1"/>
          </p:cNvSpPr>
          <p:nvPr/>
        </p:nvSpPr>
        <p:spPr bwMode="auto">
          <a:xfrm>
            <a:off x="8229600" y="54102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CS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</a:rPr>
              <a:t>2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43" name="AutoShape 19"/>
          <p:cNvSpPr>
            <a:spLocks noChangeArrowheads="1"/>
          </p:cNvSpPr>
          <p:nvPr/>
        </p:nvSpPr>
        <p:spPr bwMode="auto">
          <a:xfrm>
            <a:off x="4176184" y="2349500"/>
            <a:ext cx="4064000" cy="304800"/>
          </a:xfrm>
          <a:prstGeom prst="leftRightArrow">
            <a:avLst>
              <a:gd name="adj1" fmla="val 60417"/>
              <a:gd name="adj2" fmla="val 11615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4165600" y="3048000"/>
            <a:ext cx="4064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>
            <a:off x="4176184" y="3860800"/>
            <a:ext cx="4064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46" name="Text Box 22"/>
          <p:cNvSpPr txBox="1">
            <a:spLocks noChangeArrowheads="1"/>
          </p:cNvSpPr>
          <p:nvPr/>
        </p:nvSpPr>
        <p:spPr bwMode="auto">
          <a:xfrm>
            <a:off x="5791200" y="3048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22547" name="Text Box 23"/>
          <p:cNvSpPr txBox="1">
            <a:spLocks noChangeArrowheads="1"/>
          </p:cNvSpPr>
          <p:nvPr/>
        </p:nvSpPr>
        <p:spPr bwMode="auto">
          <a:xfrm>
            <a:off x="5791200" y="32766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22548" name="Text Box 24"/>
          <p:cNvSpPr txBox="1">
            <a:spLocks noChangeArrowheads="1"/>
          </p:cNvSpPr>
          <p:nvPr/>
        </p:nvSpPr>
        <p:spPr bwMode="auto">
          <a:xfrm>
            <a:off x="5791200" y="35052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4165600" y="4343400"/>
            <a:ext cx="4064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4165600" y="4724400"/>
            <a:ext cx="4064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8331200" y="4191000"/>
            <a:ext cx="609600" cy="0"/>
          </a:xfrm>
          <a:prstGeom prst="line">
            <a:avLst/>
          </a:prstGeom>
          <a:noFill/>
          <a:ln w="1905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8331200" y="4572000"/>
            <a:ext cx="609600" cy="0"/>
          </a:xfrm>
          <a:prstGeom prst="line">
            <a:avLst/>
          </a:prstGeom>
          <a:noFill/>
          <a:ln w="1905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>
            <a:off x="8331200" y="5029200"/>
            <a:ext cx="609600" cy="0"/>
          </a:xfrm>
          <a:prstGeom prst="line">
            <a:avLst/>
          </a:prstGeom>
          <a:noFill/>
          <a:ln w="1905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54" name="Text Box 30"/>
          <p:cNvSpPr txBox="1">
            <a:spLocks noChangeArrowheads="1"/>
          </p:cNvSpPr>
          <p:nvPr/>
        </p:nvSpPr>
        <p:spPr bwMode="auto">
          <a:xfrm>
            <a:off x="3454400" y="28194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55" name="Text Box 31"/>
          <p:cNvSpPr txBox="1">
            <a:spLocks noChangeArrowheads="1"/>
          </p:cNvSpPr>
          <p:nvPr/>
        </p:nvSpPr>
        <p:spPr bwMode="auto">
          <a:xfrm>
            <a:off x="3352800" y="360997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</a:rPr>
              <a:t>12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56" name="Text Box 32"/>
          <p:cNvSpPr txBox="1">
            <a:spLocks noChangeArrowheads="1"/>
          </p:cNvSpPr>
          <p:nvPr/>
        </p:nvSpPr>
        <p:spPr bwMode="auto">
          <a:xfrm>
            <a:off x="2641600" y="4114800"/>
            <a:ext cx="172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MEMW</a:t>
            </a:r>
          </a:p>
        </p:txBody>
      </p:sp>
      <p:sp>
        <p:nvSpPr>
          <p:cNvPr id="22557" name="Text Box 33"/>
          <p:cNvSpPr txBox="1">
            <a:spLocks noChangeArrowheads="1"/>
          </p:cNvSpPr>
          <p:nvPr/>
        </p:nvSpPr>
        <p:spPr bwMode="auto">
          <a:xfrm>
            <a:off x="2641600" y="4495800"/>
            <a:ext cx="172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MEMR</a:t>
            </a:r>
          </a:p>
        </p:txBody>
      </p:sp>
      <p:sp>
        <p:nvSpPr>
          <p:cNvPr id="22558" name="Line 34"/>
          <p:cNvSpPr>
            <a:spLocks noChangeShapeType="1"/>
          </p:cNvSpPr>
          <p:nvPr/>
        </p:nvSpPr>
        <p:spPr bwMode="auto">
          <a:xfrm>
            <a:off x="2743200" y="4191000"/>
            <a:ext cx="13208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59" name="Line 35"/>
          <p:cNvSpPr>
            <a:spLocks noChangeShapeType="1"/>
          </p:cNvSpPr>
          <p:nvPr/>
        </p:nvSpPr>
        <p:spPr bwMode="auto">
          <a:xfrm>
            <a:off x="2743200" y="4572000"/>
            <a:ext cx="13208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60" name="Text Box 36"/>
          <p:cNvSpPr txBox="1">
            <a:spLocks noChangeArrowheads="1"/>
          </p:cNvSpPr>
          <p:nvPr/>
        </p:nvSpPr>
        <p:spPr bwMode="auto">
          <a:xfrm>
            <a:off x="5588000" y="4876800"/>
            <a:ext cx="1219200" cy="11445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</a:rPr>
              <a:t>译码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</a:rPr>
              <a:t>电路</a:t>
            </a:r>
            <a:endParaRPr kumimoji="1" lang="zh-CN" altLang="en-US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>
            <a:off x="6807200" y="5638800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62" name="Line 42"/>
          <p:cNvSpPr>
            <a:spLocks noChangeShapeType="1"/>
          </p:cNvSpPr>
          <p:nvPr/>
        </p:nvSpPr>
        <p:spPr bwMode="auto">
          <a:xfrm>
            <a:off x="4165600" y="5105400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63" name="Line 43"/>
          <p:cNvSpPr>
            <a:spLocks noChangeShapeType="1"/>
          </p:cNvSpPr>
          <p:nvPr/>
        </p:nvSpPr>
        <p:spPr bwMode="auto">
          <a:xfrm>
            <a:off x="4165600" y="5791200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64" name="Text Box 44"/>
          <p:cNvSpPr txBox="1">
            <a:spLocks noChangeArrowheads="1"/>
          </p:cNvSpPr>
          <p:nvPr/>
        </p:nvSpPr>
        <p:spPr bwMode="auto">
          <a:xfrm>
            <a:off x="2641600" y="4953003"/>
            <a:ext cx="17272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FF"/>
                </a:solidFill>
                <a:latin typeface="Times New Roman" pitchFamily="18" charset="0"/>
              </a:rPr>
              <a:t>高位地址信号</a:t>
            </a:r>
          </a:p>
        </p:txBody>
      </p:sp>
      <p:sp>
        <p:nvSpPr>
          <p:cNvPr id="22565" name="Text Box 45"/>
          <p:cNvSpPr txBox="1">
            <a:spLocks noChangeArrowheads="1"/>
          </p:cNvSpPr>
          <p:nvPr/>
        </p:nvSpPr>
        <p:spPr bwMode="auto">
          <a:xfrm>
            <a:off x="2743200" y="2286000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D0~D7</a:t>
            </a:r>
          </a:p>
        </p:txBody>
      </p:sp>
      <p:sp>
        <p:nvSpPr>
          <p:cNvPr id="22566" name="Text Box 46"/>
          <p:cNvSpPr txBox="1">
            <a:spLocks noChangeArrowheads="1"/>
          </p:cNvSpPr>
          <p:nvPr/>
        </p:nvSpPr>
        <p:spPr bwMode="auto">
          <a:xfrm>
            <a:off x="4656668" y="5229225"/>
            <a:ext cx="287867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defTabSz="914400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 </a:t>
            </a:r>
            <a:r>
              <a:rPr kumimoji="1" lang="zh-CN" altLang="zh-CN" sz="2400" smtClean="0">
                <a:solidFill>
                  <a:srgbClr val="3333FF"/>
                </a:solidFill>
              </a:rPr>
              <a:t>• •</a:t>
            </a:r>
          </a:p>
        </p:txBody>
      </p:sp>
      <p:sp>
        <p:nvSpPr>
          <p:cNvPr id="22567" name="Text Box 47"/>
          <p:cNvSpPr txBox="1">
            <a:spLocks noChangeArrowheads="1"/>
          </p:cNvSpPr>
          <p:nvPr/>
        </p:nvSpPr>
        <p:spPr bwMode="auto">
          <a:xfrm>
            <a:off x="3600452" y="3213103"/>
            <a:ext cx="57573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• </a:t>
            </a:r>
            <a:endParaRPr kumimoji="1" lang="zh-CN" altLang="en-US" sz="2400" smtClean="0">
              <a:solidFill>
                <a:srgbClr val="3333FF"/>
              </a:solidFill>
              <a:latin typeface="Times New Roman" pitchFamily="18" charset="0"/>
            </a:endParaRPr>
          </a:p>
          <a:p>
            <a:pPr defTabSz="914400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</a:rPr>
              <a:t>•</a:t>
            </a:r>
            <a:endParaRPr kumimoji="1" lang="zh-CN" altLang="en-US" sz="2400" smtClean="0">
              <a:solidFill>
                <a:srgbClr val="3333FF"/>
              </a:solidFill>
            </a:endParaRPr>
          </a:p>
          <a:p>
            <a:pPr defTabSz="914400"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3333FF"/>
                </a:solidFill>
              </a:rPr>
              <a:t>•</a:t>
            </a:r>
          </a:p>
        </p:txBody>
      </p:sp>
      <p:sp>
        <p:nvSpPr>
          <p:cNvPr id="22568" name="Line 49"/>
          <p:cNvSpPr>
            <a:spLocks noChangeShapeType="1"/>
          </p:cNvSpPr>
          <p:nvPr/>
        </p:nvSpPr>
        <p:spPr bwMode="auto">
          <a:xfrm>
            <a:off x="6864351" y="5157788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569" name="灯片编号占位符 4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FE2DD2-0E04-4D36-AF8A-EC57BA367005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译码电路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35575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将输入的一组二进制编码变换为一个特定的控制信号，即：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smtClean="0"/>
              <a:t>   将输入的一组高位地址信号通过变换，产生一个有效的控制信号，用于</a:t>
            </a:r>
            <a:r>
              <a:rPr lang="zh-CN" altLang="en-US" b="1" u="sng" smtClean="0">
                <a:solidFill>
                  <a:srgbClr val="3333FF"/>
                </a:solidFill>
              </a:rPr>
              <a:t>选中</a:t>
            </a:r>
            <a:r>
              <a:rPr lang="zh-CN" altLang="en-US" b="1" smtClean="0"/>
              <a:t>某一个存储器芯片，从而确定该存储器芯片在内存中的地址范围。</a:t>
            </a:r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87D37-0AC6-4382-AA29-D137F798C107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22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3333FF"/>
                </a:solidFill>
              </a:rPr>
              <a:t>全地址译码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10972800" cy="471805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用全部的高位地址信号作为译码信号，使得存储器芯片的每一个单元都占据一个唯一的内存地址。</a:t>
            </a: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2161117" y="4278313"/>
            <a:ext cx="3479800" cy="647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81" name="AutoShape 8"/>
          <p:cNvSpPr>
            <a:spLocks noChangeArrowheads="1"/>
          </p:cNvSpPr>
          <p:nvPr/>
        </p:nvSpPr>
        <p:spPr bwMode="auto">
          <a:xfrm rot="-5400000" flipH="1" flipV="1">
            <a:off x="5386655" y="4482308"/>
            <a:ext cx="1223963" cy="1536700"/>
          </a:xfrm>
          <a:custGeom>
            <a:avLst/>
            <a:gdLst>
              <a:gd name="T0" fmla="*/ 2147483647 w 21600"/>
              <a:gd name="T1" fmla="*/ 0 h 21600"/>
              <a:gd name="T2" fmla="*/ 1684279916 w 21600"/>
              <a:gd name="T3" fmla="*/ 1120801557 h 21600"/>
              <a:gd name="T4" fmla="*/ 0 w 21600"/>
              <a:gd name="T5" fmla="*/ 2147483647 h 21600"/>
              <a:gd name="T6" fmla="*/ 1628602312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11208015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633 h 21600"/>
              <a:gd name="T20" fmla="*/ 1790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378"/>
                </a:lnTo>
                <a:lnTo>
                  <a:pt x="12956" y="7378"/>
                </a:lnTo>
                <a:lnTo>
                  <a:pt x="12956" y="15633"/>
                </a:lnTo>
                <a:lnTo>
                  <a:pt x="0" y="15633"/>
                </a:lnTo>
                <a:lnTo>
                  <a:pt x="0" y="21600"/>
                </a:lnTo>
                <a:lnTo>
                  <a:pt x="17901" y="21600"/>
                </a:lnTo>
                <a:lnTo>
                  <a:pt x="17901" y="7378"/>
                </a:lnTo>
                <a:lnTo>
                  <a:pt x="21600" y="737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6796619" y="2924175"/>
            <a:ext cx="3014133" cy="1714500"/>
          </a:xfrm>
          <a:prstGeom prst="rect">
            <a:avLst/>
          </a:prstGeom>
          <a:solidFill>
            <a:srgbClr val="00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FF"/>
                </a:solidFill>
              </a:rPr>
              <a:t>存储器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FF"/>
                </a:solidFill>
              </a:rPr>
              <a:t>芯片</a:t>
            </a:r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6809319" y="4956178"/>
            <a:ext cx="535516" cy="1152525"/>
          </a:xfrm>
          <a:prstGeom prst="rect">
            <a:avLst/>
          </a:prstGeom>
          <a:solidFill>
            <a:srgbClr val="FF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FFFF"/>
                </a:solidFill>
              </a:rPr>
              <a:t>译</a:t>
            </a: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FFFF"/>
                </a:solidFill>
              </a:rPr>
              <a:t>码</a:t>
            </a:r>
          </a:p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FFFF"/>
                </a:solidFill>
              </a:rPr>
              <a:t>器</a:t>
            </a:r>
          </a:p>
        </p:txBody>
      </p:sp>
      <p:sp>
        <p:nvSpPr>
          <p:cNvPr id="24584" name="Line 12"/>
          <p:cNvSpPr>
            <a:spLocks noChangeShapeType="1"/>
          </p:cNvSpPr>
          <p:nvPr/>
        </p:nvSpPr>
        <p:spPr bwMode="auto">
          <a:xfrm>
            <a:off x="7344833" y="5516563"/>
            <a:ext cx="115146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 flipV="1">
            <a:off x="8496300" y="4652963"/>
            <a:ext cx="0" cy="86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4559302" y="3141663"/>
            <a:ext cx="15367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低位地址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4751919" y="5718178"/>
            <a:ext cx="1536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高位地址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1680636" y="3702051"/>
            <a:ext cx="385233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全部地址</a:t>
            </a:r>
          </a:p>
        </p:txBody>
      </p:sp>
      <p:sp>
        <p:nvSpPr>
          <p:cNvPr id="24589" name="AutoShape 17"/>
          <p:cNvSpPr>
            <a:spLocks noChangeArrowheads="1"/>
          </p:cNvSpPr>
          <p:nvPr/>
        </p:nvSpPr>
        <p:spPr bwMode="auto">
          <a:xfrm rot="16200000" flipV="1">
            <a:off x="5388771" y="3272633"/>
            <a:ext cx="1223963" cy="1536700"/>
          </a:xfrm>
          <a:custGeom>
            <a:avLst/>
            <a:gdLst>
              <a:gd name="T0" fmla="*/ 2147483647 w 21600"/>
              <a:gd name="T1" fmla="*/ 0 h 21600"/>
              <a:gd name="T2" fmla="*/ 1684279916 w 21600"/>
              <a:gd name="T3" fmla="*/ 1120801557 h 21600"/>
              <a:gd name="T4" fmla="*/ 0 w 21600"/>
              <a:gd name="T5" fmla="*/ 2147483647 h 21600"/>
              <a:gd name="T6" fmla="*/ 1628602312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11208015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633 h 21600"/>
              <a:gd name="T20" fmla="*/ 1790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378"/>
                </a:lnTo>
                <a:lnTo>
                  <a:pt x="12956" y="7378"/>
                </a:lnTo>
                <a:lnTo>
                  <a:pt x="12956" y="15633"/>
                </a:lnTo>
                <a:lnTo>
                  <a:pt x="0" y="15633"/>
                </a:lnTo>
                <a:lnTo>
                  <a:pt x="0" y="21600"/>
                </a:lnTo>
                <a:lnTo>
                  <a:pt x="17901" y="21600"/>
                </a:lnTo>
                <a:lnTo>
                  <a:pt x="17901" y="7378"/>
                </a:lnTo>
                <a:lnTo>
                  <a:pt x="21600" y="737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90" name="Rectangle 9"/>
          <p:cNvSpPr>
            <a:spLocks noChangeArrowheads="1"/>
          </p:cNvSpPr>
          <p:nvPr/>
        </p:nvSpPr>
        <p:spPr bwMode="auto">
          <a:xfrm>
            <a:off x="4368800" y="4292603"/>
            <a:ext cx="1272117" cy="6334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8636002" y="4876803"/>
            <a:ext cx="1536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片选信号</a:t>
            </a:r>
          </a:p>
        </p:txBody>
      </p:sp>
      <p:sp>
        <p:nvSpPr>
          <p:cNvPr id="24592" name="灯片编号占位符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E90EF7-C857-4A9B-AC2C-0E4E85E9F579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1"/>
          <p:cNvSpPr>
            <a:spLocks noChangeArrowheads="1"/>
          </p:cNvSpPr>
          <p:nvPr/>
        </p:nvSpPr>
        <p:spPr bwMode="auto">
          <a:xfrm>
            <a:off x="8591551" y="2563813"/>
            <a:ext cx="2592916" cy="36004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41"/>
            <a:ext cx="10972800" cy="8477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全地址译码例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41438"/>
            <a:ext cx="10972800" cy="15113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6264</a:t>
            </a:r>
            <a:r>
              <a:rPr lang="zh-CN" altLang="en-US" b="1" smtClean="0"/>
              <a:t>芯片的地址范围：</a:t>
            </a:r>
            <a:r>
              <a:rPr lang="en-US" altLang="zh-CN" b="1" smtClean="0"/>
              <a:t>F0000H~F1FFFH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u="sng" smtClean="0"/>
              <a:t>1111000</a:t>
            </a:r>
            <a:r>
              <a:rPr lang="en-US" altLang="zh-CN" b="1" smtClean="0"/>
              <a:t>00……00 ~ </a:t>
            </a:r>
            <a:r>
              <a:rPr lang="en-US" altLang="zh-CN" b="1" u="sng" smtClean="0"/>
              <a:t>1111000</a:t>
            </a:r>
            <a:r>
              <a:rPr lang="en-US" altLang="zh-CN" b="1" smtClean="0"/>
              <a:t>11……11</a:t>
            </a:r>
            <a:endParaRPr lang="zh-CN" altLang="en-US" b="1" smtClean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559300" y="3213100"/>
            <a:ext cx="1337733" cy="2895600"/>
          </a:xfrm>
          <a:prstGeom prst="rect">
            <a:avLst/>
          </a:prstGeom>
          <a:solidFill>
            <a:srgbClr val="3399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2849033" y="3441700"/>
            <a:ext cx="17272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849033" y="3822700"/>
            <a:ext cx="17272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849033" y="4584700"/>
            <a:ext cx="17272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849033" y="4203700"/>
            <a:ext cx="17272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692400" y="5041900"/>
            <a:ext cx="383117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3052233" y="4813300"/>
            <a:ext cx="812800" cy="1219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3998384" y="5437188"/>
            <a:ext cx="575733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1788584" y="31511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19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1794933" y="35321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18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794933" y="39131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17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1769533" y="42941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765300" y="4765678"/>
            <a:ext cx="1219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1765300" y="51323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1765300" y="55133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777317" y="4279900"/>
            <a:ext cx="914400" cy="592138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00"/>
                </a:solidFill>
                <a:latin typeface="Times New Roman" pitchFamily="18" charset="0"/>
              </a:rPr>
              <a:t>&amp;</a:t>
            </a:r>
            <a:endParaRPr kumimoji="1" lang="zh-CN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3115735" y="5175253"/>
            <a:ext cx="734484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≥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kumimoji="1" lang="zh-CN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2" name="Oval 24"/>
          <p:cNvSpPr>
            <a:spLocks noChangeArrowheads="1"/>
          </p:cNvSpPr>
          <p:nvPr/>
        </p:nvSpPr>
        <p:spPr bwMode="auto">
          <a:xfrm flipV="1">
            <a:off x="3865035" y="5389563"/>
            <a:ext cx="143933" cy="107950"/>
          </a:xfrm>
          <a:prstGeom prst="ellips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23" name="Oval 25"/>
          <p:cNvSpPr>
            <a:spLocks noChangeArrowheads="1"/>
          </p:cNvSpPr>
          <p:nvPr/>
        </p:nvSpPr>
        <p:spPr bwMode="auto">
          <a:xfrm flipV="1">
            <a:off x="5897035" y="4508503"/>
            <a:ext cx="198967" cy="144463"/>
          </a:xfrm>
          <a:prstGeom prst="ellipse">
            <a:avLst/>
          </a:prstGeom>
          <a:noFill/>
          <a:ln w="1905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>
            <a:off x="6076951" y="4581525"/>
            <a:ext cx="23241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25" name="Text Box 28"/>
          <p:cNvSpPr txBox="1">
            <a:spLocks noChangeArrowheads="1"/>
          </p:cNvSpPr>
          <p:nvPr/>
        </p:nvSpPr>
        <p:spPr bwMode="auto">
          <a:xfrm>
            <a:off x="8631767" y="4365628"/>
            <a:ext cx="1344084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kumimoji="1" lang="zh-CN" altLang="zh-CN" sz="2800" smtClean="0">
                <a:solidFill>
                  <a:srgbClr val="000000"/>
                </a:solidFill>
                <a:latin typeface="Times New Roman" pitchFamily="18" charset="0"/>
              </a:rPr>
              <a:t>CS</a:t>
            </a:r>
            <a:r>
              <a:rPr kumimoji="1" lang="zh-CN" altLang="zh-CN" sz="2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6" name="AutoShape 32"/>
          <p:cNvSpPr>
            <a:spLocks noChangeArrowheads="1"/>
          </p:cNvSpPr>
          <p:nvPr/>
        </p:nvSpPr>
        <p:spPr bwMode="auto">
          <a:xfrm>
            <a:off x="7152219" y="2781300"/>
            <a:ext cx="1439333" cy="6477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27" name="Text Box 33"/>
          <p:cNvSpPr txBox="1">
            <a:spLocks noChangeArrowheads="1"/>
          </p:cNvSpPr>
          <p:nvPr/>
        </p:nvSpPr>
        <p:spPr bwMode="auto">
          <a:xfrm>
            <a:off x="5953858" y="2403355"/>
            <a:ext cx="865716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 dirty="0" smtClean="0">
                <a:solidFill>
                  <a:srgbClr val="FF0000"/>
                </a:solidFill>
              </a:rPr>
              <a:t>A</a:t>
            </a:r>
            <a:r>
              <a:rPr kumimoji="1" lang="zh-CN" altLang="zh-CN" sz="2400" b="1" baseline="-250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b="1" baseline="-25000" dirty="0" smtClean="0">
                <a:solidFill>
                  <a:srgbClr val="FF0000"/>
                </a:solidFill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</a:rPr>
              <a:t>～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628" name="AutoShape 34"/>
          <p:cNvSpPr>
            <a:spLocks noChangeArrowheads="1"/>
          </p:cNvSpPr>
          <p:nvPr/>
        </p:nvSpPr>
        <p:spPr bwMode="auto">
          <a:xfrm>
            <a:off x="7152219" y="5300663"/>
            <a:ext cx="1439333" cy="576262"/>
          </a:xfrm>
          <a:prstGeom prst="leftRightArrow">
            <a:avLst>
              <a:gd name="adj1" fmla="val 50000"/>
              <a:gd name="adj2" fmla="val 37466"/>
            </a:avLst>
          </a:prstGeom>
          <a:solidFill>
            <a:srgbClr val="FF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29" name="Text Box 35"/>
          <p:cNvSpPr txBox="1">
            <a:spLocks noChangeArrowheads="1"/>
          </p:cNvSpPr>
          <p:nvPr/>
        </p:nvSpPr>
        <p:spPr bwMode="auto">
          <a:xfrm>
            <a:off x="6288619" y="5013327"/>
            <a:ext cx="865716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FF"/>
                </a:solidFill>
                <a:latin typeface="Times New Roman" pitchFamily="18" charset="0"/>
              </a:rPr>
              <a:t>D</a:t>
            </a:r>
            <a:r>
              <a:rPr kumimoji="1" lang="zh-CN" altLang="en-US" sz="2400" baseline="-25000" smtClean="0">
                <a:solidFill>
                  <a:srgbClr val="3333FF"/>
                </a:solidFill>
                <a:latin typeface="Times New Roman" pitchFamily="18" charset="0"/>
              </a:rPr>
              <a:t>7</a:t>
            </a:r>
            <a:endParaRPr kumimoji="1" lang="en-US" altLang="zh-CN" sz="2400" baseline="-25000" smtClean="0">
              <a:solidFill>
                <a:srgbClr val="3333FF"/>
              </a:solidFill>
              <a:latin typeface="Times New Roman" pitchFamily="18" charset="0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3333FF"/>
                </a:solidFill>
                <a:latin typeface="Times New Roman" pitchFamily="18" charset="0"/>
              </a:rPr>
              <a:t>～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3333FF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 smtClean="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630" name="Line 36"/>
          <p:cNvSpPr>
            <a:spLocks noChangeShapeType="1"/>
          </p:cNvSpPr>
          <p:nvPr/>
        </p:nvSpPr>
        <p:spPr bwMode="auto">
          <a:xfrm>
            <a:off x="2734735" y="5445125"/>
            <a:ext cx="383117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31" name="Line 37"/>
          <p:cNvSpPr>
            <a:spLocks noChangeShapeType="1"/>
          </p:cNvSpPr>
          <p:nvPr/>
        </p:nvSpPr>
        <p:spPr bwMode="auto">
          <a:xfrm>
            <a:off x="2690286" y="5805488"/>
            <a:ext cx="383116" cy="0"/>
          </a:xfrm>
          <a:prstGeom prst="line">
            <a:avLst/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32" name="AutoShape 38"/>
          <p:cNvSpPr>
            <a:spLocks/>
          </p:cNvSpPr>
          <p:nvPr/>
        </p:nvSpPr>
        <p:spPr bwMode="auto">
          <a:xfrm>
            <a:off x="1488017" y="3357563"/>
            <a:ext cx="287867" cy="2520950"/>
          </a:xfrm>
          <a:prstGeom prst="leftBrace">
            <a:avLst>
              <a:gd name="adj1" fmla="val 97304"/>
              <a:gd name="adj2" fmla="val 50505"/>
            </a:avLst>
          </a:prstGeom>
          <a:noFill/>
          <a:ln w="12700" cap="sq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33" name="Text Box 39"/>
          <p:cNvSpPr txBox="1">
            <a:spLocks noChangeArrowheads="1"/>
          </p:cNvSpPr>
          <p:nvPr/>
        </p:nvSpPr>
        <p:spPr bwMode="auto">
          <a:xfrm>
            <a:off x="239184" y="4170365"/>
            <a:ext cx="143933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高位地址线全部参加译码</a:t>
            </a:r>
          </a:p>
        </p:txBody>
      </p:sp>
      <p:sp>
        <p:nvSpPr>
          <p:cNvPr id="25634" name="Line 41"/>
          <p:cNvSpPr>
            <a:spLocks noChangeShapeType="1"/>
          </p:cNvSpPr>
          <p:nvPr/>
        </p:nvSpPr>
        <p:spPr bwMode="auto">
          <a:xfrm>
            <a:off x="2256367" y="2420941"/>
            <a:ext cx="0" cy="720725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35" name="Line 42"/>
          <p:cNvSpPr>
            <a:spLocks noChangeShapeType="1"/>
          </p:cNvSpPr>
          <p:nvPr/>
        </p:nvSpPr>
        <p:spPr bwMode="auto">
          <a:xfrm>
            <a:off x="4138736" y="2297849"/>
            <a:ext cx="1727200" cy="50323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36" name="Line 43"/>
          <p:cNvSpPr>
            <a:spLocks noChangeShapeType="1"/>
          </p:cNvSpPr>
          <p:nvPr/>
        </p:nvSpPr>
        <p:spPr bwMode="auto">
          <a:xfrm flipH="1">
            <a:off x="6369701" y="2183546"/>
            <a:ext cx="1727200" cy="4318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37" name="Text Box 44"/>
          <p:cNvSpPr txBox="1">
            <a:spLocks noChangeArrowheads="1"/>
          </p:cNvSpPr>
          <p:nvPr/>
        </p:nvSpPr>
        <p:spPr bwMode="auto">
          <a:xfrm>
            <a:off x="9935635" y="2565403"/>
            <a:ext cx="124671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b="1" smtClean="0">
                <a:solidFill>
                  <a:srgbClr val="FFFF00"/>
                </a:solidFill>
              </a:rPr>
              <a:t>6264</a:t>
            </a:r>
            <a:endParaRPr kumimoji="1" lang="en-US" altLang="zh-CN" sz="2400" b="1" smtClean="0">
              <a:solidFill>
                <a:srgbClr val="FFFF00"/>
              </a:solidFill>
            </a:endParaRPr>
          </a:p>
        </p:txBody>
      </p:sp>
      <p:sp>
        <p:nvSpPr>
          <p:cNvPr id="25638" name="Text Box 45"/>
          <p:cNvSpPr txBox="1">
            <a:spLocks noChangeArrowheads="1"/>
          </p:cNvSpPr>
          <p:nvPr/>
        </p:nvSpPr>
        <p:spPr bwMode="auto">
          <a:xfrm>
            <a:off x="8688917" y="2852738"/>
            <a:ext cx="134408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-A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639" name="Text Box 46"/>
          <p:cNvSpPr txBox="1">
            <a:spLocks noChangeArrowheads="1"/>
          </p:cNvSpPr>
          <p:nvPr/>
        </p:nvSpPr>
        <p:spPr bwMode="auto">
          <a:xfrm>
            <a:off x="8688917" y="5300663"/>
            <a:ext cx="134408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-D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640" name="Line 47"/>
          <p:cNvSpPr>
            <a:spLocks noChangeShapeType="1"/>
          </p:cNvSpPr>
          <p:nvPr/>
        </p:nvSpPr>
        <p:spPr bwMode="auto">
          <a:xfrm>
            <a:off x="7632702" y="4076700"/>
            <a:ext cx="768351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>
            <a:off x="7632702" y="3789363"/>
            <a:ext cx="768351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2" name="Text Box 49"/>
          <p:cNvSpPr txBox="1">
            <a:spLocks noChangeArrowheads="1"/>
          </p:cNvSpPr>
          <p:nvPr/>
        </p:nvSpPr>
        <p:spPr bwMode="auto">
          <a:xfrm>
            <a:off x="8784167" y="3500439"/>
            <a:ext cx="8636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#OE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#WE</a:t>
            </a:r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3" name="Oval 50"/>
          <p:cNvSpPr>
            <a:spLocks noChangeArrowheads="1"/>
          </p:cNvSpPr>
          <p:nvPr/>
        </p:nvSpPr>
        <p:spPr bwMode="auto">
          <a:xfrm>
            <a:off x="8401051" y="3716338"/>
            <a:ext cx="192616" cy="144462"/>
          </a:xfrm>
          <a:prstGeom prst="ellipse">
            <a:avLst/>
          </a:prstGeom>
          <a:noFill/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4" name="Oval 51"/>
          <p:cNvSpPr>
            <a:spLocks noChangeArrowheads="1"/>
          </p:cNvSpPr>
          <p:nvPr/>
        </p:nvSpPr>
        <p:spPr bwMode="auto">
          <a:xfrm>
            <a:off x="8401051" y="4005263"/>
            <a:ext cx="192616" cy="144462"/>
          </a:xfrm>
          <a:prstGeom prst="ellipse">
            <a:avLst/>
          </a:prstGeom>
          <a:noFill/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5" name="Oval 53"/>
          <p:cNvSpPr>
            <a:spLocks noChangeArrowheads="1"/>
          </p:cNvSpPr>
          <p:nvPr/>
        </p:nvSpPr>
        <p:spPr bwMode="auto">
          <a:xfrm>
            <a:off x="8401051" y="4508503"/>
            <a:ext cx="192616" cy="144463"/>
          </a:xfrm>
          <a:prstGeom prst="ellipse">
            <a:avLst/>
          </a:prstGeom>
          <a:noFill/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6" name="Oval 58"/>
          <p:cNvSpPr>
            <a:spLocks noChangeArrowheads="1"/>
          </p:cNvSpPr>
          <p:nvPr/>
        </p:nvSpPr>
        <p:spPr bwMode="auto">
          <a:xfrm>
            <a:off x="738067" y="1809509"/>
            <a:ext cx="2495549" cy="576263"/>
          </a:xfrm>
          <a:prstGeom prst="ellipse">
            <a:avLst/>
          </a:prstGeom>
          <a:solidFill>
            <a:srgbClr val="3366FF">
              <a:alpha val="21176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7" name="Oval 59"/>
          <p:cNvSpPr>
            <a:spLocks noChangeArrowheads="1"/>
          </p:cNvSpPr>
          <p:nvPr/>
        </p:nvSpPr>
        <p:spPr bwMode="auto">
          <a:xfrm>
            <a:off x="5892313" y="2394561"/>
            <a:ext cx="865716" cy="1223962"/>
          </a:xfrm>
          <a:prstGeom prst="ellipse">
            <a:avLst/>
          </a:prstGeom>
          <a:solidFill>
            <a:srgbClr val="3366FF">
              <a:alpha val="21176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8" name="Oval 60"/>
          <p:cNvSpPr>
            <a:spLocks noChangeArrowheads="1"/>
          </p:cNvSpPr>
          <p:nvPr/>
        </p:nvSpPr>
        <p:spPr bwMode="auto">
          <a:xfrm>
            <a:off x="4446142" y="1818301"/>
            <a:ext cx="2495549" cy="576263"/>
          </a:xfrm>
          <a:prstGeom prst="ellipse">
            <a:avLst/>
          </a:prstGeom>
          <a:solidFill>
            <a:srgbClr val="3366FF">
              <a:alpha val="21176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649" name="灯片编号占位符 4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18083-664A-4E2F-9846-ABD7C465DA8D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部分地址译码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用</a:t>
            </a:r>
            <a:r>
              <a:rPr lang="zh-CN" altLang="en-US" b="1" u="sng" smtClean="0">
                <a:solidFill>
                  <a:srgbClr val="3333FF"/>
                </a:solidFill>
              </a:rPr>
              <a:t>部分高位地址</a:t>
            </a:r>
            <a:r>
              <a:rPr lang="zh-CN" altLang="en-US" b="1" smtClean="0"/>
              <a:t>信号（而不是全部）作为译码信号，使得被选中的存储器芯片占有几组不同的地址范围。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/>
              <a:t>下例使用</a:t>
            </a:r>
            <a:r>
              <a:rPr lang="en-US" altLang="zh-CN" b="1" smtClean="0"/>
              <a:t>7-1=6</a:t>
            </a:r>
            <a:r>
              <a:rPr lang="zh-CN" altLang="en-US" b="1" smtClean="0"/>
              <a:t>位地址作为译码信号，从而使被选中芯片的每个单元都占有两个地址，即这两个地址都指向同一个单元。</a:t>
            </a: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41080-B8EB-4C7F-94D6-392E8F2189F0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部分地址译码例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676400"/>
            <a:ext cx="10363200" cy="410845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同一物理存储器占用两组地址：</a:t>
            </a:r>
          </a:p>
          <a:p>
            <a:pPr eaLnBrk="1" hangingPunct="1">
              <a:buFontTx/>
              <a:buNone/>
            </a:pPr>
            <a:r>
              <a:rPr lang="zh-CN" altLang="zh-CN" b="1" smtClean="0"/>
              <a:t>   </a:t>
            </a:r>
            <a:r>
              <a:rPr lang="en-US" altLang="zh-CN" b="1" smtClean="0"/>
              <a:t>F0000H~F1FFFH    B0000H~B1FFFH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    A</a:t>
            </a:r>
            <a:r>
              <a:rPr lang="en-US" altLang="zh-CN" sz="2800" b="1" baseline="-25000" smtClean="0"/>
              <a:t>18</a:t>
            </a:r>
            <a:r>
              <a:rPr lang="zh-CN" altLang="en-US" sz="2800" b="1" smtClean="0"/>
              <a:t>不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397751" y="3276600"/>
            <a:ext cx="1625600" cy="2895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975351" y="3505200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5975351" y="4586288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5975351" y="4052888"/>
            <a:ext cx="142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5264151" y="5105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5264151" y="5486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5264151" y="5867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6178551" y="4876800"/>
            <a:ext cx="812800" cy="1219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7139519" y="5514975"/>
            <a:ext cx="26458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4914900" y="32146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19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4921251" y="37480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17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4895851" y="42814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16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4248151" y="4829178"/>
            <a:ext cx="1219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15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4248151" y="51958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14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6" name="Text Box 20"/>
          <p:cNvSpPr txBox="1">
            <a:spLocks noChangeArrowheads="1"/>
          </p:cNvSpPr>
          <p:nvPr/>
        </p:nvSpPr>
        <p:spPr bwMode="auto">
          <a:xfrm>
            <a:off x="4248151" y="5576888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 smtClean="0">
                <a:solidFill>
                  <a:srgbClr val="3333FF"/>
                </a:solidFill>
                <a:latin typeface="Times New Roman" pitchFamily="18" charset="0"/>
              </a:rPr>
              <a:t>13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7804151" y="4343400"/>
            <a:ext cx="914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3333FF"/>
                </a:solidFill>
                <a:latin typeface="Times New Roman" pitchFamily="18" charset="0"/>
              </a:rPr>
              <a:t>&amp;</a:t>
            </a:r>
            <a:endParaRPr kumimoji="1" lang="zh-CN" altLang="zh-CN" sz="32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8" name="Text Box 22"/>
          <p:cNvSpPr txBox="1">
            <a:spLocks noChangeArrowheads="1"/>
          </p:cNvSpPr>
          <p:nvPr/>
        </p:nvSpPr>
        <p:spPr bwMode="auto">
          <a:xfrm>
            <a:off x="6242051" y="5224463"/>
            <a:ext cx="776816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3333FF"/>
                </a:solidFill>
                <a:latin typeface="宋体" charset="-122"/>
                <a:sym typeface="Symbol" pitchFamily="18" charset="2"/>
              </a:rPr>
              <a:t>≥</a:t>
            </a:r>
            <a:r>
              <a:rPr kumimoji="1" lang="en-US" altLang="zh-CN" sz="2800" smtClean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kumimoji="1" lang="zh-CN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69" name="Oval 23"/>
          <p:cNvSpPr>
            <a:spLocks noChangeArrowheads="1"/>
          </p:cNvSpPr>
          <p:nvPr/>
        </p:nvSpPr>
        <p:spPr bwMode="auto">
          <a:xfrm flipV="1">
            <a:off x="6991353" y="5453066"/>
            <a:ext cx="148167" cy="111125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70" name="Oval 24"/>
          <p:cNvSpPr>
            <a:spLocks noChangeArrowheads="1"/>
          </p:cNvSpPr>
          <p:nvPr/>
        </p:nvSpPr>
        <p:spPr bwMode="auto">
          <a:xfrm flipV="1">
            <a:off x="9023351" y="4572003"/>
            <a:ext cx="192616" cy="144463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71" name="Line 25"/>
          <p:cNvSpPr>
            <a:spLocks noChangeShapeType="1"/>
          </p:cNvSpPr>
          <p:nvPr/>
        </p:nvSpPr>
        <p:spPr bwMode="auto">
          <a:xfrm>
            <a:off x="9201151" y="4633913"/>
            <a:ext cx="81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9935633" y="3328988"/>
            <a:ext cx="1219200" cy="158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3333FF"/>
                </a:solidFill>
                <a:latin typeface="Times New Roman" pitchFamily="18" charset="0"/>
              </a:rPr>
              <a:t>到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6264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smtClean="0">
                <a:solidFill>
                  <a:srgbClr val="3333FF"/>
                </a:solidFill>
                <a:latin typeface="Times New Roman" pitchFamily="18" charset="0"/>
              </a:rPr>
              <a:t>CS</a:t>
            </a:r>
            <a:r>
              <a:rPr kumimoji="1" lang="zh-CN" altLang="zh-CN" sz="2000" smtClean="0">
                <a:solidFill>
                  <a:srgbClr val="3333FF"/>
                </a:solidFill>
                <a:latin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>
            <a:off x="10096500" y="4448175"/>
            <a:ext cx="6709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74" name="灯片编号占位符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E2D16A-EC74-4344-840B-69838B59CEFF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应用举例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2" y="1600203"/>
            <a:ext cx="11343217" cy="45307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将</a:t>
            </a:r>
            <a:r>
              <a:rPr lang="en-US" altLang="zh-CN" b="1" smtClean="0"/>
              <a:t>SRAM 6264</a:t>
            </a:r>
            <a:r>
              <a:rPr lang="zh-CN" altLang="en-US" b="1" smtClean="0"/>
              <a:t>芯片与系统连接，使其地址范围为：</a:t>
            </a:r>
            <a:r>
              <a:rPr lang="zh-CN" altLang="en-US" sz="2800" b="1" smtClean="0"/>
              <a:t>3</a:t>
            </a:r>
            <a:r>
              <a:rPr lang="zh-CN" altLang="zh-CN" sz="2800" b="1" smtClean="0"/>
              <a:t>8000</a:t>
            </a:r>
            <a:r>
              <a:rPr lang="en-US" altLang="zh-CN" sz="2800" b="1" smtClean="0"/>
              <a:t>H~39FFFH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78000H~79FFFH</a:t>
            </a:r>
            <a:r>
              <a:rPr lang="zh-CN" altLang="en-US" sz="2800" b="1" smtClean="0"/>
              <a:t>。</a:t>
            </a:r>
          </a:p>
          <a:p>
            <a:pPr eaLnBrk="1" hangingPunct="1"/>
            <a:r>
              <a:rPr lang="zh-CN" altLang="en-US" b="1" smtClean="0"/>
              <a:t>选择使用74</a:t>
            </a:r>
            <a:r>
              <a:rPr lang="en-US" altLang="zh-CN" b="1" smtClean="0"/>
              <a:t>LS138</a:t>
            </a:r>
            <a:r>
              <a:rPr lang="zh-CN" altLang="en-US" b="1" smtClean="0"/>
              <a:t>译码器构成译码电路</a:t>
            </a:r>
          </a:p>
        </p:txBody>
      </p:sp>
      <p:sp>
        <p:nvSpPr>
          <p:cNvPr id="28676" name="Rectangle 24"/>
          <p:cNvSpPr>
            <a:spLocks noChangeArrowheads="1"/>
          </p:cNvSpPr>
          <p:nvPr/>
        </p:nvSpPr>
        <p:spPr bwMode="auto">
          <a:xfrm>
            <a:off x="4703235" y="3644900"/>
            <a:ext cx="1475317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Y0#   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di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G1    Y1#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di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2A</a:t>
            </a: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Y2#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di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aseline="-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2B</a:t>
            </a: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Y3#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Y4#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di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    Y5#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di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    Y6#</a:t>
            </a:r>
            <a:endParaRPr kumimoji="1" lang="en-US" altLang="zh-CN" sz="1600" smtClean="0">
              <a:solidFill>
                <a:srgbClr val="000000"/>
              </a:solidFill>
            </a:endParaRPr>
          </a:p>
          <a:p>
            <a:pPr algn="di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    Y7#</a:t>
            </a:r>
            <a:endParaRPr kumimoji="1" lang="en-US" altLang="zh-CN" sz="1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7" name="Line 23"/>
          <p:cNvSpPr>
            <a:spLocks noChangeShapeType="1"/>
          </p:cNvSpPr>
          <p:nvPr/>
        </p:nvSpPr>
        <p:spPr bwMode="auto">
          <a:xfrm>
            <a:off x="3598335" y="4335463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78" name="Line 22"/>
          <p:cNvSpPr>
            <a:spLocks noChangeShapeType="1"/>
          </p:cNvSpPr>
          <p:nvPr/>
        </p:nvSpPr>
        <p:spPr bwMode="auto">
          <a:xfrm>
            <a:off x="3503086" y="458152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79" name="Line 21"/>
          <p:cNvSpPr>
            <a:spLocks noChangeShapeType="1"/>
          </p:cNvSpPr>
          <p:nvPr/>
        </p:nvSpPr>
        <p:spPr bwMode="auto">
          <a:xfrm>
            <a:off x="3534836" y="4854575"/>
            <a:ext cx="11070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0" name="Line 20"/>
          <p:cNvSpPr>
            <a:spLocks noChangeShapeType="1"/>
          </p:cNvSpPr>
          <p:nvPr/>
        </p:nvSpPr>
        <p:spPr bwMode="auto">
          <a:xfrm>
            <a:off x="3598335" y="5480050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1" name="Line 19"/>
          <p:cNvSpPr>
            <a:spLocks noChangeShapeType="1"/>
          </p:cNvSpPr>
          <p:nvPr/>
        </p:nvSpPr>
        <p:spPr bwMode="auto">
          <a:xfrm>
            <a:off x="3598335" y="5753100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>
            <a:off x="3598335" y="6027738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6178551" y="4056063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>
            <a:off x="6178551" y="4329113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6178551" y="4602163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6178551" y="4876800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>
            <a:off x="6178551" y="5149850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8" name="Line 12"/>
          <p:cNvSpPr>
            <a:spLocks noChangeShapeType="1"/>
          </p:cNvSpPr>
          <p:nvPr/>
        </p:nvSpPr>
        <p:spPr bwMode="auto">
          <a:xfrm>
            <a:off x="6178551" y="5424488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89" name="Line 11"/>
          <p:cNvSpPr>
            <a:spLocks noChangeShapeType="1"/>
          </p:cNvSpPr>
          <p:nvPr/>
        </p:nvSpPr>
        <p:spPr bwMode="auto">
          <a:xfrm>
            <a:off x="6178551" y="5697538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90" name="Line 10"/>
          <p:cNvSpPr>
            <a:spLocks noChangeShapeType="1"/>
          </p:cNvSpPr>
          <p:nvPr/>
        </p:nvSpPr>
        <p:spPr bwMode="auto">
          <a:xfrm>
            <a:off x="6178551" y="5970588"/>
            <a:ext cx="1107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91" name="AutoShape 8"/>
          <p:cNvSpPr>
            <a:spLocks/>
          </p:cNvSpPr>
          <p:nvPr/>
        </p:nvSpPr>
        <p:spPr bwMode="auto">
          <a:xfrm>
            <a:off x="3147484" y="4192591"/>
            <a:ext cx="184149" cy="820737"/>
          </a:xfrm>
          <a:prstGeom prst="leftBrace">
            <a:avLst>
              <a:gd name="adj1" fmla="val 495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92" name="AutoShape 7"/>
          <p:cNvSpPr>
            <a:spLocks/>
          </p:cNvSpPr>
          <p:nvPr/>
        </p:nvSpPr>
        <p:spPr bwMode="auto">
          <a:xfrm>
            <a:off x="3147484" y="5286378"/>
            <a:ext cx="184149" cy="822325"/>
          </a:xfrm>
          <a:prstGeom prst="leftBrace">
            <a:avLst>
              <a:gd name="adj1" fmla="val 496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93" name="AutoShape 6"/>
          <p:cNvSpPr>
            <a:spLocks/>
          </p:cNvSpPr>
          <p:nvPr/>
        </p:nvSpPr>
        <p:spPr bwMode="auto">
          <a:xfrm>
            <a:off x="7573435" y="3917950"/>
            <a:ext cx="184151" cy="2190750"/>
          </a:xfrm>
          <a:prstGeom prst="rightBrace">
            <a:avLst>
              <a:gd name="adj1" fmla="val 1321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94" name="Text Box 5"/>
          <p:cNvSpPr txBox="1">
            <a:spLocks noChangeArrowheads="1"/>
          </p:cNvSpPr>
          <p:nvPr/>
        </p:nvSpPr>
        <p:spPr bwMode="auto">
          <a:xfrm>
            <a:off x="7823200" y="4868866"/>
            <a:ext cx="3073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片选信号输出</a:t>
            </a:r>
            <a:endParaRPr kumimoji="1" lang="zh-CN" alt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5" name="Text Box 4"/>
          <p:cNvSpPr txBox="1">
            <a:spLocks noChangeArrowheads="1"/>
          </p:cNvSpPr>
          <p:nvPr/>
        </p:nvSpPr>
        <p:spPr bwMode="auto">
          <a:xfrm>
            <a:off x="1007535" y="4329113"/>
            <a:ext cx="2139951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译码允许信号</a:t>
            </a:r>
            <a:endParaRPr kumimoji="1" lang="zh-CN" alt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6" name="Text Box 3"/>
          <p:cNvSpPr txBox="1">
            <a:spLocks noChangeArrowheads="1"/>
          </p:cNvSpPr>
          <p:nvPr/>
        </p:nvSpPr>
        <p:spPr bwMode="auto">
          <a:xfrm>
            <a:off x="1295400" y="5424491"/>
            <a:ext cx="166793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地址信号</a:t>
            </a:r>
            <a:endParaRPr kumimoji="1" lang="zh-CN" alt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823200" y="5229228"/>
            <a:ext cx="374438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（接到不同的存储体上）</a:t>
            </a:r>
            <a:endParaRPr kumimoji="1" lang="zh-CN" altLang="en-US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1" y="3644900"/>
            <a:ext cx="336126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</a:rPr>
              <a:t>74LS138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</a:rPr>
              <a:t>逻辑图：</a:t>
            </a: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>
            <a:off x="4790017" y="4783138"/>
            <a:ext cx="48048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700" name="Line 33"/>
          <p:cNvSpPr>
            <a:spLocks noChangeShapeType="1"/>
          </p:cNvSpPr>
          <p:nvPr/>
        </p:nvSpPr>
        <p:spPr bwMode="auto">
          <a:xfrm>
            <a:off x="4751917" y="4465638"/>
            <a:ext cx="48048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701" name="灯片编号占位符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FDF20-CD05-48E3-BD64-C07498EF7EAC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527051" y="333376"/>
            <a:ext cx="10606616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aseline="3000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</a:rPr>
              <a:t>74LS138</a:t>
            </a:r>
            <a:r>
              <a:rPr lang="zh-CN" altLang="en-US" sz="2800" b="1" smtClean="0">
                <a:solidFill>
                  <a:srgbClr val="000000"/>
                </a:solidFill>
              </a:rPr>
              <a:t>的真值表：（注意：输出低电平有效）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可以看出，当译码允许信号有效时，</a:t>
            </a:r>
            <a:r>
              <a:rPr lang="en-US" altLang="zh-CN" sz="2400" b="1" smtClean="0">
                <a:solidFill>
                  <a:srgbClr val="000000"/>
                </a:solidFill>
              </a:rPr>
              <a:t>Yi</a:t>
            </a:r>
            <a:r>
              <a:rPr lang="zh-CN" altLang="en-US" sz="2400" b="1" smtClean="0">
                <a:solidFill>
                  <a:srgbClr val="000000"/>
                </a:solidFill>
              </a:rPr>
              <a:t>是输入</a:t>
            </a:r>
            <a:r>
              <a:rPr lang="en-US" altLang="zh-CN" sz="2400" b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、</a:t>
            </a:r>
            <a:r>
              <a:rPr lang="en-US" altLang="zh-CN" sz="2400" b="1" smtClean="0">
                <a:solidFill>
                  <a:srgbClr val="000000"/>
                </a:solidFill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、</a:t>
            </a:r>
            <a:r>
              <a:rPr lang="en-US" altLang="zh-CN" sz="2400" b="1" smtClean="0">
                <a:solidFill>
                  <a:srgbClr val="000000"/>
                </a:solidFill>
              </a:rPr>
              <a:t>C</a:t>
            </a:r>
            <a:r>
              <a:rPr lang="zh-CN" altLang="en-US" sz="2400" b="1" smtClean="0">
                <a:solidFill>
                  <a:srgbClr val="000000"/>
                </a:solidFill>
              </a:rPr>
              <a:t>的函数，即 </a:t>
            </a:r>
            <a:r>
              <a:rPr lang="en-US" altLang="zh-CN" sz="2400" b="1" i="1" smtClean="0">
                <a:solidFill>
                  <a:srgbClr val="000000"/>
                </a:solidFill>
              </a:rPr>
              <a:t>Y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f(A,B,C)</a:t>
            </a:r>
          </a:p>
        </p:txBody>
      </p:sp>
      <p:sp>
        <p:nvSpPr>
          <p:cNvPr id="29699" name="Rectangle 206"/>
          <p:cNvSpPr>
            <a:spLocks noChangeArrowheads="1"/>
          </p:cNvSpPr>
          <p:nvPr/>
        </p:nvSpPr>
        <p:spPr bwMode="auto">
          <a:xfrm>
            <a:off x="10784419" y="60071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0" name="Rectangle 205"/>
          <p:cNvSpPr>
            <a:spLocks noChangeArrowheads="1"/>
          </p:cNvSpPr>
          <p:nvPr/>
        </p:nvSpPr>
        <p:spPr bwMode="auto">
          <a:xfrm>
            <a:off x="9988552" y="60071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1" name="Rectangle 204"/>
          <p:cNvSpPr>
            <a:spLocks noChangeArrowheads="1"/>
          </p:cNvSpPr>
          <p:nvPr/>
        </p:nvSpPr>
        <p:spPr bwMode="auto">
          <a:xfrm>
            <a:off x="9190567" y="60071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2" name="Rectangle 203"/>
          <p:cNvSpPr>
            <a:spLocks noChangeArrowheads="1"/>
          </p:cNvSpPr>
          <p:nvPr/>
        </p:nvSpPr>
        <p:spPr bwMode="auto">
          <a:xfrm>
            <a:off x="8394701" y="60071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3" name="Rectangle 202"/>
          <p:cNvSpPr>
            <a:spLocks noChangeArrowheads="1"/>
          </p:cNvSpPr>
          <p:nvPr/>
        </p:nvSpPr>
        <p:spPr bwMode="auto">
          <a:xfrm>
            <a:off x="7596719" y="60071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4" name="Rectangle 201"/>
          <p:cNvSpPr>
            <a:spLocks noChangeArrowheads="1"/>
          </p:cNvSpPr>
          <p:nvPr/>
        </p:nvSpPr>
        <p:spPr bwMode="auto">
          <a:xfrm>
            <a:off x="6798733" y="60071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5" name="Rectangle 200"/>
          <p:cNvSpPr>
            <a:spLocks noChangeArrowheads="1"/>
          </p:cNvSpPr>
          <p:nvPr/>
        </p:nvSpPr>
        <p:spPr bwMode="auto">
          <a:xfrm>
            <a:off x="6002868" y="60071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6" name="Rectangle 199"/>
          <p:cNvSpPr>
            <a:spLocks noChangeArrowheads="1"/>
          </p:cNvSpPr>
          <p:nvPr/>
        </p:nvSpPr>
        <p:spPr bwMode="auto">
          <a:xfrm>
            <a:off x="5232401" y="60071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7" name="Rectangle 198"/>
          <p:cNvSpPr>
            <a:spLocks noChangeArrowheads="1"/>
          </p:cNvSpPr>
          <p:nvPr/>
        </p:nvSpPr>
        <p:spPr bwMode="auto">
          <a:xfrm>
            <a:off x="2937933" y="60071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X   X   X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8" name="Rectangle 197"/>
          <p:cNvSpPr>
            <a:spLocks noChangeArrowheads="1"/>
          </p:cNvSpPr>
          <p:nvPr/>
        </p:nvSpPr>
        <p:spPr bwMode="auto">
          <a:xfrm>
            <a:off x="609600" y="60071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其 他 值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9" name="Rectangle 196"/>
          <p:cNvSpPr>
            <a:spLocks noChangeArrowheads="1"/>
          </p:cNvSpPr>
          <p:nvPr/>
        </p:nvSpPr>
        <p:spPr bwMode="auto">
          <a:xfrm>
            <a:off x="10784419" y="55499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10" name="Rectangle 195"/>
          <p:cNvSpPr>
            <a:spLocks noChangeArrowheads="1"/>
          </p:cNvSpPr>
          <p:nvPr/>
        </p:nvSpPr>
        <p:spPr bwMode="auto">
          <a:xfrm>
            <a:off x="9988552" y="55499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1" name="Rectangle 194"/>
          <p:cNvSpPr>
            <a:spLocks noChangeArrowheads="1"/>
          </p:cNvSpPr>
          <p:nvPr/>
        </p:nvSpPr>
        <p:spPr bwMode="auto">
          <a:xfrm>
            <a:off x="9190567" y="55499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2" name="Rectangle 193"/>
          <p:cNvSpPr>
            <a:spLocks noChangeArrowheads="1"/>
          </p:cNvSpPr>
          <p:nvPr/>
        </p:nvSpPr>
        <p:spPr bwMode="auto">
          <a:xfrm>
            <a:off x="8394701" y="55499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3" name="Rectangle 192"/>
          <p:cNvSpPr>
            <a:spLocks noChangeArrowheads="1"/>
          </p:cNvSpPr>
          <p:nvPr/>
        </p:nvSpPr>
        <p:spPr bwMode="auto">
          <a:xfrm>
            <a:off x="7596719" y="55499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4" name="Rectangle 191"/>
          <p:cNvSpPr>
            <a:spLocks noChangeArrowheads="1"/>
          </p:cNvSpPr>
          <p:nvPr/>
        </p:nvSpPr>
        <p:spPr bwMode="auto">
          <a:xfrm>
            <a:off x="6798733" y="55499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5" name="Rectangle 190"/>
          <p:cNvSpPr>
            <a:spLocks noChangeArrowheads="1"/>
          </p:cNvSpPr>
          <p:nvPr/>
        </p:nvSpPr>
        <p:spPr bwMode="auto">
          <a:xfrm>
            <a:off x="6002868" y="55499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6" name="Rectangle 189"/>
          <p:cNvSpPr>
            <a:spLocks noChangeArrowheads="1"/>
          </p:cNvSpPr>
          <p:nvPr/>
        </p:nvSpPr>
        <p:spPr bwMode="auto">
          <a:xfrm>
            <a:off x="5232401" y="55499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7" name="Rectangle 188"/>
          <p:cNvSpPr>
            <a:spLocks noChangeArrowheads="1"/>
          </p:cNvSpPr>
          <p:nvPr/>
        </p:nvSpPr>
        <p:spPr bwMode="auto">
          <a:xfrm>
            <a:off x="2937933" y="55499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1   1   1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8" name="Rectangle 187"/>
          <p:cNvSpPr>
            <a:spLocks noChangeArrowheads="1"/>
          </p:cNvSpPr>
          <p:nvPr/>
        </p:nvSpPr>
        <p:spPr bwMode="auto">
          <a:xfrm>
            <a:off x="609600" y="55499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9" name="Rectangle 186"/>
          <p:cNvSpPr>
            <a:spLocks noChangeArrowheads="1"/>
          </p:cNvSpPr>
          <p:nvPr/>
        </p:nvSpPr>
        <p:spPr bwMode="auto">
          <a:xfrm>
            <a:off x="10784419" y="50927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0" name="Rectangle 185"/>
          <p:cNvSpPr>
            <a:spLocks noChangeArrowheads="1"/>
          </p:cNvSpPr>
          <p:nvPr/>
        </p:nvSpPr>
        <p:spPr bwMode="auto">
          <a:xfrm>
            <a:off x="9988552" y="50927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21" name="Rectangle 184"/>
          <p:cNvSpPr>
            <a:spLocks noChangeArrowheads="1"/>
          </p:cNvSpPr>
          <p:nvPr/>
        </p:nvSpPr>
        <p:spPr bwMode="auto">
          <a:xfrm>
            <a:off x="9190567" y="50927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2" name="Rectangle 183"/>
          <p:cNvSpPr>
            <a:spLocks noChangeArrowheads="1"/>
          </p:cNvSpPr>
          <p:nvPr/>
        </p:nvSpPr>
        <p:spPr bwMode="auto">
          <a:xfrm>
            <a:off x="8394701" y="50927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3" name="Rectangle 182"/>
          <p:cNvSpPr>
            <a:spLocks noChangeArrowheads="1"/>
          </p:cNvSpPr>
          <p:nvPr/>
        </p:nvSpPr>
        <p:spPr bwMode="auto">
          <a:xfrm>
            <a:off x="7596719" y="50927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4" name="Rectangle 181"/>
          <p:cNvSpPr>
            <a:spLocks noChangeArrowheads="1"/>
          </p:cNvSpPr>
          <p:nvPr/>
        </p:nvSpPr>
        <p:spPr bwMode="auto">
          <a:xfrm>
            <a:off x="6798733" y="50927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5" name="Rectangle 180"/>
          <p:cNvSpPr>
            <a:spLocks noChangeArrowheads="1"/>
          </p:cNvSpPr>
          <p:nvPr/>
        </p:nvSpPr>
        <p:spPr bwMode="auto">
          <a:xfrm>
            <a:off x="6002868" y="50927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6" name="Rectangle 179"/>
          <p:cNvSpPr>
            <a:spLocks noChangeArrowheads="1"/>
          </p:cNvSpPr>
          <p:nvPr/>
        </p:nvSpPr>
        <p:spPr bwMode="auto">
          <a:xfrm>
            <a:off x="5232401" y="50927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7" name="Rectangle 178"/>
          <p:cNvSpPr>
            <a:spLocks noChangeArrowheads="1"/>
          </p:cNvSpPr>
          <p:nvPr/>
        </p:nvSpPr>
        <p:spPr bwMode="auto">
          <a:xfrm>
            <a:off x="2937933" y="50927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1   1   0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8" name="Rectangle 177"/>
          <p:cNvSpPr>
            <a:spLocks noChangeArrowheads="1"/>
          </p:cNvSpPr>
          <p:nvPr/>
        </p:nvSpPr>
        <p:spPr bwMode="auto">
          <a:xfrm>
            <a:off x="609600" y="50927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9" name="Rectangle 176"/>
          <p:cNvSpPr>
            <a:spLocks noChangeArrowheads="1"/>
          </p:cNvSpPr>
          <p:nvPr/>
        </p:nvSpPr>
        <p:spPr bwMode="auto">
          <a:xfrm>
            <a:off x="10784419" y="46355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0" name="Rectangle 175"/>
          <p:cNvSpPr>
            <a:spLocks noChangeArrowheads="1"/>
          </p:cNvSpPr>
          <p:nvPr/>
        </p:nvSpPr>
        <p:spPr bwMode="auto">
          <a:xfrm>
            <a:off x="9988552" y="46355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1" name="Rectangle 174"/>
          <p:cNvSpPr>
            <a:spLocks noChangeArrowheads="1"/>
          </p:cNvSpPr>
          <p:nvPr/>
        </p:nvSpPr>
        <p:spPr bwMode="auto">
          <a:xfrm>
            <a:off x="9190567" y="46355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32" name="Rectangle 173"/>
          <p:cNvSpPr>
            <a:spLocks noChangeArrowheads="1"/>
          </p:cNvSpPr>
          <p:nvPr/>
        </p:nvSpPr>
        <p:spPr bwMode="auto">
          <a:xfrm>
            <a:off x="8394701" y="46355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3" name="Rectangle 172"/>
          <p:cNvSpPr>
            <a:spLocks noChangeArrowheads="1"/>
          </p:cNvSpPr>
          <p:nvPr/>
        </p:nvSpPr>
        <p:spPr bwMode="auto">
          <a:xfrm>
            <a:off x="7596719" y="46355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4" name="Rectangle 171"/>
          <p:cNvSpPr>
            <a:spLocks noChangeArrowheads="1"/>
          </p:cNvSpPr>
          <p:nvPr/>
        </p:nvSpPr>
        <p:spPr bwMode="auto">
          <a:xfrm>
            <a:off x="6798733" y="46355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5" name="Rectangle 170"/>
          <p:cNvSpPr>
            <a:spLocks noChangeArrowheads="1"/>
          </p:cNvSpPr>
          <p:nvPr/>
        </p:nvSpPr>
        <p:spPr bwMode="auto">
          <a:xfrm>
            <a:off x="6002868" y="46355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6" name="Rectangle 169"/>
          <p:cNvSpPr>
            <a:spLocks noChangeArrowheads="1"/>
          </p:cNvSpPr>
          <p:nvPr/>
        </p:nvSpPr>
        <p:spPr bwMode="auto">
          <a:xfrm>
            <a:off x="5232401" y="46355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7" name="Rectangle 168"/>
          <p:cNvSpPr>
            <a:spLocks noChangeArrowheads="1"/>
          </p:cNvSpPr>
          <p:nvPr/>
        </p:nvSpPr>
        <p:spPr bwMode="auto">
          <a:xfrm>
            <a:off x="2937933" y="46355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1   0   1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8" name="Rectangle 167"/>
          <p:cNvSpPr>
            <a:spLocks noChangeArrowheads="1"/>
          </p:cNvSpPr>
          <p:nvPr/>
        </p:nvSpPr>
        <p:spPr bwMode="auto">
          <a:xfrm>
            <a:off x="609600" y="46355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39" name="Rectangle 166"/>
          <p:cNvSpPr>
            <a:spLocks noChangeArrowheads="1"/>
          </p:cNvSpPr>
          <p:nvPr/>
        </p:nvSpPr>
        <p:spPr bwMode="auto">
          <a:xfrm>
            <a:off x="10784419" y="41783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0" name="Rectangle 165"/>
          <p:cNvSpPr>
            <a:spLocks noChangeArrowheads="1"/>
          </p:cNvSpPr>
          <p:nvPr/>
        </p:nvSpPr>
        <p:spPr bwMode="auto">
          <a:xfrm>
            <a:off x="9988552" y="41783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1" name="Rectangle 164"/>
          <p:cNvSpPr>
            <a:spLocks noChangeArrowheads="1"/>
          </p:cNvSpPr>
          <p:nvPr/>
        </p:nvSpPr>
        <p:spPr bwMode="auto">
          <a:xfrm>
            <a:off x="9190567" y="41783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2" name="Rectangle 163"/>
          <p:cNvSpPr>
            <a:spLocks noChangeArrowheads="1"/>
          </p:cNvSpPr>
          <p:nvPr/>
        </p:nvSpPr>
        <p:spPr bwMode="auto">
          <a:xfrm>
            <a:off x="8382001" y="41783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43" name="Rectangle 162"/>
          <p:cNvSpPr>
            <a:spLocks noChangeArrowheads="1"/>
          </p:cNvSpPr>
          <p:nvPr/>
        </p:nvSpPr>
        <p:spPr bwMode="auto">
          <a:xfrm>
            <a:off x="7596719" y="41783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4" name="Rectangle 161"/>
          <p:cNvSpPr>
            <a:spLocks noChangeArrowheads="1"/>
          </p:cNvSpPr>
          <p:nvPr/>
        </p:nvSpPr>
        <p:spPr bwMode="auto">
          <a:xfrm>
            <a:off x="6798733" y="41783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5" name="Rectangle 160"/>
          <p:cNvSpPr>
            <a:spLocks noChangeArrowheads="1"/>
          </p:cNvSpPr>
          <p:nvPr/>
        </p:nvSpPr>
        <p:spPr bwMode="auto">
          <a:xfrm>
            <a:off x="6002868" y="41783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6" name="Rectangle 159"/>
          <p:cNvSpPr>
            <a:spLocks noChangeArrowheads="1"/>
          </p:cNvSpPr>
          <p:nvPr/>
        </p:nvSpPr>
        <p:spPr bwMode="auto">
          <a:xfrm>
            <a:off x="5232401" y="41783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7" name="Rectangle 158"/>
          <p:cNvSpPr>
            <a:spLocks noChangeArrowheads="1"/>
          </p:cNvSpPr>
          <p:nvPr/>
        </p:nvSpPr>
        <p:spPr bwMode="auto">
          <a:xfrm>
            <a:off x="2937933" y="41783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8" name="Rectangle 157"/>
          <p:cNvSpPr>
            <a:spLocks noChangeArrowheads="1"/>
          </p:cNvSpPr>
          <p:nvPr/>
        </p:nvSpPr>
        <p:spPr bwMode="auto">
          <a:xfrm>
            <a:off x="609600" y="41783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49" name="Rectangle 156"/>
          <p:cNvSpPr>
            <a:spLocks noChangeArrowheads="1"/>
          </p:cNvSpPr>
          <p:nvPr/>
        </p:nvSpPr>
        <p:spPr bwMode="auto">
          <a:xfrm>
            <a:off x="10784419" y="37211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0" name="Rectangle 155"/>
          <p:cNvSpPr>
            <a:spLocks noChangeArrowheads="1"/>
          </p:cNvSpPr>
          <p:nvPr/>
        </p:nvSpPr>
        <p:spPr bwMode="auto">
          <a:xfrm>
            <a:off x="9988552" y="37211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1" name="Rectangle 154"/>
          <p:cNvSpPr>
            <a:spLocks noChangeArrowheads="1"/>
          </p:cNvSpPr>
          <p:nvPr/>
        </p:nvSpPr>
        <p:spPr bwMode="auto">
          <a:xfrm>
            <a:off x="9190567" y="37211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2" name="Rectangle 153"/>
          <p:cNvSpPr>
            <a:spLocks noChangeArrowheads="1"/>
          </p:cNvSpPr>
          <p:nvPr/>
        </p:nvSpPr>
        <p:spPr bwMode="auto">
          <a:xfrm>
            <a:off x="8394701" y="37211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3" name="Rectangle 152"/>
          <p:cNvSpPr>
            <a:spLocks noChangeArrowheads="1"/>
          </p:cNvSpPr>
          <p:nvPr/>
        </p:nvSpPr>
        <p:spPr bwMode="auto">
          <a:xfrm>
            <a:off x="7596719" y="37211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54" name="Rectangle 151"/>
          <p:cNvSpPr>
            <a:spLocks noChangeArrowheads="1"/>
          </p:cNvSpPr>
          <p:nvPr/>
        </p:nvSpPr>
        <p:spPr bwMode="auto">
          <a:xfrm>
            <a:off x="6798733" y="37211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5" name="Rectangle 150"/>
          <p:cNvSpPr>
            <a:spLocks noChangeArrowheads="1"/>
          </p:cNvSpPr>
          <p:nvPr/>
        </p:nvSpPr>
        <p:spPr bwMode="auto">
          <a:xfrm>
            <a:off x="6002868" y="37211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6" name="Rectangle 149"/>
          <p:cNvSpPr>
            <a:spLocks noChangeArrowheads="1"/>
          </p:cNvSpPr>
          <p:nvPr/>
        </p:nvSpPr>
        <p:spPr bwMode="auto">
          <a:xfrm>
            <a:off x="5232401" y="37211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7" name="Rectangle 148"/>
          <p:cNvSpPr>
            <a:spLocks noChangeArrowheads="1"/>
          </p:cNvSpPr>
          <p:nvPr/>
        </p:nvSpPr>
        <p:spPr bwMode="auto">
          <a:xfrm>
            <a:off x="2937933" y="37211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0   1   1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8" name="Rectangle 147"/>
          <p:cNvSpPr>
            <a:spLocks noChangeArrowheads="1"/>
          </p:cNvSpPr>
          <p:nvPr/>
        </p:nvSpPr>
        <p:spPr bwMode="auto">
          <a:xfrm>
            <a:off x="609600" y="37211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59" name="Rectangle 146"/>
          <p:cNvSpPr>
            <a:spLocks noChangeArrowheads="1"/>
          </p:cNvSpPr>
          <p:nvPr/>
        </p:nvSpPr>
        <p:spPr bwMode="auto">
          <a:xfrm>
            <a:off x="10784419" y="32639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0" name="Rectangle 145"/>
          <p:cNvSpPr>
            <a:spLocks noChangeArrowheads="1"/>
          </p:cNvSpPr>
          <p:nvPr/>
        </p:nvSpPr>
        <p:spPr bwMode="auto">
          <a:xfrm>
            <a:off x="9988552" y="32639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1" name="Rectangle 144"/>
          <p:cNvSpPr>
            <a:spLocks noChangeArrowheads="1"/>
          </p:cNvSpPr>
          <p:nvPr/>
        </p:nvSpPr>
        <p:spPr bwMode="auto">
          <a:xfrm>
            <a:off x="9190567" y="32639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2" name="Rectangle 143"/>
          <p:cNvSpPr>
            <a:spLocks noChangeArrowheads="1"/>
          </p:cNvSpPr>
          <p:nvPr/>
        </p:nvSpPr>
        <p:spPr bwMode="auto">
          <a:xfrm>
            <a:off x="8394701" y="32639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3" name="Rectangle 142"/>
          <p:cNvSpPr>
            <a:spLocks noChangeArrowheads="1"/>
          </p:cNvSpPr>
          <p:nvPr/>
        </p:nvSpPr>
        <p:spPr bwMode="auto">
          <a:xfrm>
            <a:off x="7596719" y="32639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4" name="Rectangle 141"/>
          <p:cNvSpPr>
            <a:spLocks noChangeArrowheads="1"/>
          </p:cNvSpPr>
          <p:nvPr/>
        </p:nvSpPr>
        <p:spPr bwMode="auto">
          <a:xfrm>
            <a:off x="6798733" y="32639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65" name="Rectangle 140"/>
          <p:cNvSpPr>
            <a:spLocks noChangeArrowheads="1"/>
          </p:cNvSpPr>
          <p:nvPr/>
        </p:nvSpPr>
        <p:spPr bwMode="auto">
          <a:xfrm>
            <a:off x="6002868" y="32639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6" name="Rectangle 139"/>
          <p:cNvSpPr>
            <a:spLocks noChangeArrowheads="1"/>
          </p:cNvSpPr>
          <p:nvPr/>
        </p:nvSpPr>
        <p:spPr bwMode="auto">
          <a:xfrm>
            <a:off x="5232401" y="32639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7" name="Rectangle 138"/>
          <p:cNvSpPr>
            <a:spLocks noChangeArrowheads="1"/>
          </p:cNvSpPr>
          <p:nvPr/>
        </p:nvSpPr>
        <p:spPr bwMode="auto">
          <a:xfrm>
            <a:off x="2937933" y="32639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0   1   0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8" name="Rectangle 137"/>
          <p:cNvSpPr>
            <a:spLocks noChangeArrowheads="1"/>
          </p:cNvSpPr>
          <p:nvPr/>
        </p:nvSpPr>
        <p:spPr bwMode="auto">
          <a:xfrm>
            <a:off x="609600" y="32639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69" name="Rectangle 136"/>
          <p:cNvSpPr>
            <a:spLocks noChangeArrowheads="1"/>
          </p:cNvSpPr>
          <p:nvPr/>
        </p:nvSpPr>
        <p:spPr bwMode="auto">
          <a:xfrm>
            <a:off x="10784419" y="28067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0" name="Rectangle 135"/>
          <p:cNvSpPr>
            <a:spLocks noChangeArrowheads="1"/>
          </p:cNvSpPr>
          <p:nvPr/>
        </p:nvSpPr>
        <p:spPr bwMode="auto">
          <a:xfrm>
            <a:off x="9988552" y="28067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1" name="Rectangle 134"/>
          <p:cNvSpPr>
            <a:spLocks noChangeArrowheads="1"/>
          </p:cNvSpPr>
          <p:nvPr/>
        </p:nvSpPr>
        <p:spPr bwMode="auto">
          <a:xfrm>
            <a:off x="9190567" y="28067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2" name="Rectangle 133"/>
          <p:cNvSpPr>
            <a:spLocks noChangeArrowheads="1"/>
          </p:cNvSpPr>
          <p:nvPr/>
        </p:nvSpPr>
        <p:spPr bwMode="auto">
          <a:xfrm>
            <a:off x="8394701" y="28067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3" name="Rectangle 132"/>
          <p:cNvSpPr>
            <a:spLocks noChangeArrowheads="1"/>
          </p:cNvSpPr>
          <p:nvPr/>
        </p:nvSpPr>
        <p:spPr bwMode="auto">
          <a:xfrm>
            <a:off x="7596719" y="28067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4" name="Rectangle 131"/>
          <p:cNvSpPr>
            <a:spLocks noChangeArrowheads="1"/>
          </p:cNvSpPr>
          <p:nvPr/>
        </p:nvSpPr>
        <p:spPr bwMode="auto">
          <a:xfrm>
            <a:off x="6798733" y="28067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5" name="Rectangle 130"/>
          <p:cNvSpPr>
            <a:spLocks noChangeArrowheads="1"/>
          </p:cNvSpPr>
          <p:nvPr/>
        </p:nvSpPr>
        <p:spPr bwMode="auto">
          <a:xfrm>
            <a:off x="6002868" y="28067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9776" name="Rectangle 129"/>
          <p:cNvSpPr>
            <a:spLocks noChangeArrowheads="1"/>
          </p:cNvSpPr>
          <p:nvPr/>
        </p:nvSpPr>
        <p:spPr bwMode="auto">
          <a:xfrm>
            <a:off x="5232401" y="28067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7" name="Rectangle 128"/>
          <p:cNvSpPr>
            <a:spLocks noChangeArrowheads="1"/>
          </p:cNvSpPr>
          <p:nvPr/>
        </p:nvSpPr>
        <p:spPr bwMode="auto">
          <a:xfrm>
            <a:off x="2937933" y="28067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0   0   1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8" name="Rectangle 127"/>
          <p:cNvSpPr>
            <a:spLocks noChangeArrowheads="1"/>
          </p:cNvSpPr>
          <p:nvPr/>
        </p:nvSpPr>
        <p:spPr bwMode="auto">
          <a:xfrm>
            <a:off x="609600" y="28067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79" name="Rectangle 126"/>
          <p:cNvSpPr>
            <a:spLocks noChangeArrowheads="1"/>
          </p:cNvSpPr>
          <p:nvPr/>
        </p:nvSpPr>
        <p:spPr bwMode="auto">
          <a:xfrm>
            <a:off x="10784419" y="23495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0" name="Rectangle 125"/>
          <p:cNvSpPr>
            <a:spLocks noChangeArrowheads="1"/>
          </p:cNvSpPr>
          <p:nvPr/>
        </p:nvSpPr>
        <p:spPr bwMode="auto">
          <a:xfrm>
            <a:off x="9988552" y="23495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1" name="Rectangle 124"/>
          <p:cNvSpPr>
            <a:spLocks noChangeArrowheads="1"/>
          </p:cNvSpPr>
          <p:nvPr/>
        </p:nvSpPr>
        <p:spPr bwMode="auto">
          <a:xfrm>
            <a:off x="9190567" y="23495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2" name="Rectangle 123"/>
          <p:cNvSpPr>
            <a:spLocks noChangeArrowheads="1"/>
          </p:cNvSpPr>
          <p:nvPr/>
        </p:nvSpPr>
        <p:spPr bwMode="auto">
          <a:xfrm>
            <a:off x="8394701" y="23495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3" name="Rectangle 122"/>
          <p:cNvSpPr>
            <a:spLocks noChangeArrowheads="1"/>
          </p:cNvSpPr>
          <p:nvPr/>
        </p:nvSpPr>
        <p:spPr bwMode="auto">
          <a:xfrm>
            <a:off x="7596719" y="2349500"/>
            <a:ext cx="79798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4" name="Rectangle 121"/>
          <p:cNvSpPr>
            <a:spLocks noChangeArrowheads="1"/>
          </p:cNvSpPr>
          <p:nvPr/>
        </p:nvSpPr>
        <p:spPr bwMode="auto">
          <a:xfrm>
            <a:off x="6798733" y="2349500"/>
            <a:ext cx="797984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5" name="Rectangle 120"/>
          <p:cNvSpPr>
            <a:spLocks noChangeArrowheads="1"/>
          </p:cNvSpPr>
          <p:nvPr/>
        </p:nvSpPr>
        <p:spPr bwMode="auto">
          <a:xfrm>
            <a:off x="6002868" y="2349500"/>
            <a:ext cx="7958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6" name="Rectangle 119"/>
          <p:cNvSpPr>
            <a:spLocks noChangeArrowheads="1"/>
          </p:cNvSpPr>
          <p:nvPr/>
        </p:nvSpPr>
        <p:spPr bwMode="auto">
          <a:xfrm>
            <a:off x="5232401" y="2349500"/>
            <a:ext cx="770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3333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9787" name="Rectangle 118"/>
          <p:cNvSpPr>
            <a:spLocks noChangeArrowheads="1"/>
          </p:cNvSpPr>
          <p:nvPr/>
        </p:nvSpPr>
        <p:spPr bwMode="auto">
          <a:xfrm>
            <a:off x="2937933" y="2349500"/>
            <a:ext cx="2294467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0   0   0 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8" name="Rectangle 117"/>
          <p:cNvSpPr>
            <a:spLocks noChangeArrowheads="1"/>
          </p:cNvSpPr>
          <p:nvPr/>
        </p:nvSpPr>
        <p:spPr bwMode="auto">
          <a:xfrm>
            <a:off x="609600" y="2349500"/>
            <a:ext cx="2328333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1   0   0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89" name="Rectangle 116"/>
          <p:cNvSpPr>
            <a:spLocks noChangeArrowheads="1"/>
          </p:cNvSpPr>
          <p:nvPr/>
        </p:nvSpPr>
        <p:spPr bwMode="auto">
          <a:xfrm>
            <a:off x="10784419" y="1844675"/>
            <a:ext cx="797983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Y7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0" name="Rectangle 115"/>
          <p:cNvSpPr>
            <a:spLocks noChangeArrowheads="1"/>
          </p:cNvSpPr>
          <p:nvPr/>
        </p:nvSpPr>
        <p:spPr bwMode="auto">
          <a:xfrm>
            <a:off x="9988552" y="1844675"/>
            <a:ext cx="795867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Y6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1" name="Rectangle 114"/>
          <p:cNvSpPr>
            <a:spLocks noChangeArrowheads="1"/>
          </p:cNvSpPr>
          <p:nvPr/>
        </p:nvSpPr>
        <p:spPr bwMode="auto">
          <a:xfrm>
            <a:off x="9190567" y="1844675"/>
            <a:ext cx="797984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Y5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2" name="Rectangle 113"/>
          <p:cNvSpPr>
            <a:spLocks noChangeArrowheads="1"/>
          </p:cNvSpPr>
          <p:nvPr/>
        </p:nvSpPr>
        <p:spPr bwMode="auto">
          <a:xfrm>
            <a:off x="8394701" y="1844675"/>
            <a:ext cx="795867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Y4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3" name="Rectangle 112"/>
          <p:cNvSpPr>
            <a:spLocks noChangeArrowheads="1"/>
          </p:cNvSpPr>
          <p:nvPr/>
        </p:nvSpPr>
        <p:spPr bwMode="auto">
          <a:xfrm>
            <a:off x="7596719" y="1844675"/>
            <a:ext cx="797983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Y3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4" name="Rectangle 111"/>
          <p:cNvSpPr>
            <a:spLocks noChangeArrowheads="1"/>
          </p:cNvSpPr>
          <p:nvPr/>
        </p:nvSpPr>
        <p:spPr bwMode="auto">
          <a:xfrm>
            <a:off x="6798733" y="1844675"/>
            <a:ext cx="797984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Y2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5" name="Rectangle 110"/>
          <p:cNvSpPr>
            <a:spLocks noChangeArrowheads="1"/>
          </p:cNvSpPr>
          <p:nvPr/>
        </p:nvSpPr>
        <p:spPr bwMode="auto">
          <a:xfrm>
            <a:off x="6002868" y="1844675"/>
            <a:ext cx="795867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Y1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6" name="Rectangle 109"/>
          <p:cNvSpPr>
            <a:spLocks noChangeArrowheads="1"/>
          </p:cNvSpPr>
          <p:nvPr/>
        </p:nvSpPr>
        <p:spPr bwMode="auto">
          <a:xfrm>
            <a:off x="5232401" y="1844675"/>
            <a:ext cx="770467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54000" tIns="64800" rIns="54000" bIns="36000"/>
          <a:lstStyle/>
          <a:p>
            <a:pPr marL="342900" indent="-3429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Y0</a:t>
            </a:r>
            <a:endParaRPr kumimoji="1" lang="en-US" altLang="zh-CN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7" name="Rectangle 108"/>
          <p:cNvSpPr>
            <a:spLocks noChangeArrowheads="1"/>
          </p:cNvSpPr>
          <p:nvPr/>
        </p:nvSpPr>
        <p:spPr bwMode="auto">
          <a:xfrm>
            <a:off x="2937933" y="1844675"/>
            <a:ext cx="2294467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C   B   A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8" name="Rectangle 107"/>
          <p:cNvSpPr>
            <a:spLocks noChangeArrowheads="1"/>
          </p:cNvSpPr>
          <p:nvPr/>
        </p:nvSpPr>
        <p:spPr bwMode="auto">
          <a:xfrm>
            <a:off x="609600" y="1844675"/>
            <a:ext cx="2328333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G</a:t>
            </a:r>
            <a:r>
              <a:rPr kumimoji="1" lang="en-US" altLang="zh-CN" sz="2400" baseline="-30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  </a:t>
            </a: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G</a:t>
            </a:r>
            <a:r>
              <a:rPr kumimoji="1" lang="en-US" altLang="zh-CN" sz="2400" baseline="-30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2A</a:t>
            </a: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  G</a:t>
            </a:r>
            <a:r>
              <a:rPr kumimoji="1" lang="en-US" altLang="zh-CN" sz="2400" baseline="-3000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2B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99" name="Line 207"/>
          <p:cNvSpPr>
            <a:spLocks noChangeShapeType="1"/>
          </p:cNvSpPr>
          <p:nvPr/>
        </p:nvSpPr>
        <p:spPr bwMode="auto">
          <a:xfrm>
            <a:off x="609600" y="1844675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0" name="Line 208"/>
          <p:cNvSpPr>
            <a:spLocks noChangeShapeType="1"/>
          </p:cNvSpPr>
          <p:nvPr/>
        </p:nvSpPr>
        <p:spPr bwMode="auto">
          <a:xfrm>
            <a:off x="609600" y="64643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1" name="Line 209"/>
          <p:cNvSpPr>
            <a:spLocks noChangeShapeType="1"/>
          </p:cNvSpPr>
          <p:nvPr/>
        </p:nvSpPr>
        <p:spPr bwMode="auto">
          <a:xfrm>
            <a:off x="609600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2" name="Line 210"/>
          <p:cNvSpPr>
            <a:spLocks noChangeShapeType="1"/>
          </p:cNvSpPr>
          <p:nvPr/>
        </p:nvSpPr>
        <p:spPr bwMode="auto">
          <a:xfrm>
            <a:off x="11582400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3" name="Line 213"/>
          <p:cNvSpPr>
            <a:spLocks noChangeShapeType="1"/>
          </p:cNvSpPr>
          <p:nvPr/>
        </p:nvSpPr>
        <p:spPr bwMode="auto">
          <a:xfrm>
            <a:off x="609600" y="23495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4" name="Line 215"/>
          <p:cNvSpPr>
            <a:spLocks noChangeShapeType="1"/>
          </p:cNvSpPr>
          <p:nvPr/>
        </p:nvSpPr>
        <p:spPr bwMode="auto">
          <a:xfrm>
            <a:off x="2937933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5" name="Line 218"/>
          <p:cNvSpPr>
            <a:spLocks noChangeShapeType="1"/>
          </p:cNvSpPr>
          <p:nvPr/>
        </p:nvSpPr>
        <p:spPr bwMode="auto">
          <a:xfrm>
            <a:off x="5232400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6" name="Line 221"/>
          <p:cNvSpPr>
            <a:spLocks noChangeShapeType="1"/>
          </p:cNvSpPr>
          <p:nvPr/>
        </p:nvSpPr>
        <p:spPr bwMode="auto">
          <a:xfrm>
            <a:off x="6002867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7" name="Line 224"/>
          <p:cNvSpPr>
            <a:spLocks noChangeShapeType="1"/>
          </p:cNvSpPr>
          <p:nvPr/>
        </p:nvSpPr>
        <p:spPr bwMode="auto">
          <a:xfrm>
            <a:off x="6798733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8" name="Line 227"/>
          <p:cNvSpPr>
            <a:spLocks noChangeShapeType="1"/>
          </p:cNvSpPr>
          <p:nvPr/>
        </p:nvSpPr>
        <p:spPr bwMode="auto">
          <a:xfrm>
            <a:off x="7596717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09" name="Line 230"/>
          <p:cNvSpPr>
            <a:spLocks noChangeShapeType="1"/>
          </p:cNvSpPr>
          <p:nvPr/>
        </p:nvSpPr>
        <p:spPr bwMode="auto">
          <a:xfrm>
            <a:off x="8394700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0" name="Line 233"/>
          <p:cNvSpPr>
            <a:spLocks noChangeShapeType="1"/>
          </p:cNvSpPr>
          <p:nvPr/>
        </p:nvSpPr>
        <p:spPr bwMode="auto">
          <a:xfrm>
            <a:off x="9190567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1" name="Line 236"/>
          <p:cNvSpPr>
            <a:spLocks noChangeShapeType="1"/>
          </p:cNvSpPr>
          <p:nvPr/>
        </p:nvSpPr>
        <p:spPr bwMode="auto">
          <a:xfrm>
            <a:off x="9988551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2" name="Line 239"/>
          <p:cNvSpPr>
            <a:spLocks noChangeShapeType="1"/>
          </p:cNvSpPr>
          <p:nvPr/>
        </p:nvSpPr>
        <p:spPr bwMode="auto">
          <a:xfrm>
            <a:off x="10784417" y="1844678"/>
            <a:ext cx="0" cy="461962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3" name="Line 243"/>
          <p:cNvSpPr>
            <a:spLocks noChangeShapeType="1"/>
          </p:cNvSpPr>
          <p:nvPr/>
        </p:nvSpPr>
        <p:spPr bwMode="auto">
          <a:xfrm>
            <a:off x="609600" y="28067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4" name="Line 291"/>
          <p:cNvSpPr>
            <a:spLocks noChangeShapeType="1"/>
          </p:cNvSpPr>
          <p:nvPr/>
        </p:nvSpPr>
        <p:spPr bwMode="auto">
          <a:xfrm>
            <a:off x="609600" y="32639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5" name="Line 339"/>
          <p:cNvSpPr>
            <a:spLocks noChangeShapeType="1"/>
          </p:cNvSpPr>
          <p:nvPr/>
        </p:nvSpPr>
        <p:spPr bwMode="auto">
          <a:xfrm>
            <a:off x="609600" y="37211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6" name="Line 387"/>
          <p:cNvSpPr>
            <a:spLocks noChangeShapeType="1"/>
          </p:cNvSpPr>
          <p:nvPr/>
        </p:nvSpPr>
        <p:spPr bwMode="auto">
          <a:xfrm>
            <a:off x="609600" y="41783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7" name="Line 435"/>
          <p:cNvSpPr>
            <a:spLocks noChangeShapeType="1"/>
          </p:cNvSpPr>
          <p:nvPr/>
        </p:nvSpPr>
        <p:spPr bwMode="auto">
          <a:xfrm>
            <a:off x="609600" y="46355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8" name="Line 483"/>
          <p:cNvSpPr>
            <a:spLocks noChangeShapeType="1"/>
          </p:cNvSpPr>
          <p:nvPr/>
        </p:nvSpPr>
        <p:spPr bwMode="auto">
          <a:xfrm>
            <a:off x="609600" y="50927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19" name="Line 531"/>
          <p:cNvSpPr>
            <a:spLocks noChangeShapeType="1"/>
          </p:cNvSpPr>
          <p:nvPr/>
        </p:nvSpPr>
        <p:spPr bwMode="auto">
          <a:xfrm>
            <a:off x="609600" y="55499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0" name="Line 579"/>
          <p:cNvSpPr>
            <a:spLocks noChangeShapeType="1"/>
          </p:cNvSpPr>
          <p:nvPr/>
        </p:nvSpPr>
        <p:spPr bwMode="auto">
          <a:xfrm>
            <a:off x="609600" y="6007100"/>
            <a:ext cx="10972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1" name="Line 690"/>
          <p:cNvSpPr>
            <a:spLocks noChangeShapeType="1"/>
          </p:cNvSpPr>
          <p:nvPr/>
        </p:nvSpPr>
        <p:spPr bwMode="auto">
          <a:xfrm>
            <a:off x="1333502" y="1958975"/>
            <a:ext cx="4804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2" name="Line 691"/>
          <p:cNvSpPr>
            <a:spLocks noChangeShapeType="1"/>
          </p:cNvSpPr>
          <p:nvPr/>
        </p:nvSpPr>
        <p:spPr bwMode="auto">
          <a:xfrm>
            <a:off x="2218267" y="1960563"/>
            <a:ext cx="48048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3" name="Line 692"/>
          <p:cNvSpPr>
            <a:spLocks noChangeShapeType="1"/>
          </p:cNvSpPr>
          <p:nvPr/>
        </p:nvSpPr>
        <p:spPr bwMode="auto">
          <a:xfrm>
            <a:off x="5422902" y="1930400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4" name="Line 693"/>
          <p:cNvSpPr>
            <a:spLocks noChangeShapeType="1"/>
          </p:cNvSpPr>
          <p:nvPr/>
        </p:nvSpPr>
        <p:spPr bwMode="auto">
          <a:xfrm>
            <a:off x="6191253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5" name="Line 694"/>
          <p:cNvSpPr>
            <a:spLocks noChangeShapeType="1"/>
          </p:cNvSpPr>
          <p:nvPr/>
        </p:nvSpPr>
        <p:spPr bwMode="auto">
          <a:xfrm>
            <a:off x="6978653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6" name="Line 695"/>
          <p:cNvSpPr>
            <a:spLocks noChangeShapeType="1"/>
          </p:cNvSpPr>
          <p:nvPr/>
        </p:nvSpPr>
        <p:spPr bwMode="auto">
          <a:xfrm>
            <a:off x="7823202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7" name="Line 696"/>
          <p:cNvSpPr>
            <a:spLocks noChangeShapeType="1"/>
          </p:cNvSpPr>
          <p:nvPr/>
        </p:nvSpPr>
        <p:spPr bwMode="auto">
          <a:xfrm>
            <a:off x="8591553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8" name="Line 697"/>
          <p:cNvSpPr>
            <a:spLocks noChangeShapeType="1"/>
          </p:cNvSpPr>
          <p:nvPr/>
        </p:nvSpPr>
        <p:spPr bwMode="auto">
          <a:xfrm>
            <a:off x="9359902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29" name="Line 698"/>
          <p:cNvSpPr>
            <a:spLocks noChangeShapeType="1"/>
          </p:cNvSpPr>
          <p:nvPr/>
        </p:nvSpPr>
        <p:spPr bwMode="auto">
          <a:xfrm>
            <a:off x="10223502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30" name="Line 699"/>
          <p:cNvSpPr>
            <a:spLocks noChangeShapeType="1"/>
          </p:cNvSpPr>
          <p:nvPr/>
        </p:nvSpPr>
        <p:spPr bwMode="auto">
          <a:xfrm>
            <a:off x="10991853" y="1931988"/>
            <a:ext cx="38523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831" name="灯片编号占位符 1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BA61A-5B0C-409C-8CAD-EFD8EBD6813F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52"/>
          <p:cNvSpPr>
            <a:spLocks noChangeShapeType="1"/>
          </p:cNvSpPr>
          <p:nvPr/>
        </p:nvSpPr>
        <p:spPr bwMode="auto">
          <a:xfrm>
            <a:off x="6534151" y="4448175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39184" y="333375"/>
            <a:ext cx="4800600" cy="990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FF"/>
                </a:solidFill>
                <a:latin typeface="宋体" charset="-122"/>
              </a:rPr>
              <a:t>应用举例</a:t>
            </a:r>
            <a:r>
              <a:rPr lang="en-US" altLang="zh-CN" smtClean="0">
                <a:solidFill>
                  <a:srgbClr val="3333FF"/>
                </a:solidFill>
                <a:latin typeface="宋体" charset="-122"/>
              </a:rPr>
              <a:t>(</a:t>
            </a:r>
            <a:r>
              <a:rPr lang="zh-CN" altLang="en-US" smtClean="0">
                <a:solidFill>
                  <a:srgbClr val="3333FF"/>
                </a:solidFill>
                <a:latin typeface="宋体" charset="-122"/>
              </a:rPr>
              <a:t>续</a:t>
            </a:r>
            <a:r>
              <a:rPr lang="en-US" altLang="zh-CN" smtClean="0">
                <a:solidFill>
                  <a:srgbClr val="3333FF"/>
                </a:solidFill>
                <a:latin typeface="宋体" charset="-122"/>
              </a:rPr>
              <a:t>):</a:t>
            </a:r>
            <a:endParaRPr lang="zh-CN" altLang="en-US" smtClean="0">
              <a:solidFill>
                <a:srgbClr val="3333FF"/>
              </a:solidFill>
              <a:latin typeface="宋体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25600" y="1600200"/>
            <a:ext cx="1930400" cy="4876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550400" y="1600200"/>
            <a:ext cx="1524000" cy="3810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9550400" y="1752600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D0~D7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550400" y="2209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550400" y="2971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9652000" y="27432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9652000" y="2590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9652000" y="24384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550400" y="3429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WE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9569451" y="3810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OE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9550400" y="4495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CS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9552517" y="4916488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CS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3556000" y="1773238"/>
            <a:ext cx="5994400" cy="360362"/>
          </a:xfrm>
          <a:prstGeom prst="leftRightArrow">
            <a:avLst>
              <a:gd name="adj1" fmla="val 57713"/>
              <a:gd name="adj2" fmla="val 8282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556000" y="2514600"/>
            <a:ext cx="5994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3556000" y="3262313"/>
            <a:ext cx="5994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181600" y="25146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181600" y="2667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181601" y="2838450"/>
            <a:ext cx="33866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556000" y="3657600"/>
            <a:ext cx="5994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3556000" y="4038600"/>
            <a:ext cx="5994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9652000" y="3505200"/>
            <a:ext cx="60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9671051" y="3886200"/>
            <a:ext cx="60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9652000" y="4572000"/>
            <a:ext cx="60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844800" y="2286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2743200" y="300037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032000" y="3429000"/>
            <a:ext cx="172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MEMW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089151" y="3810000"/>
            <a:ext cx="172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MEMR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2184400" y="3505200"/>
            <a:ext cx="1320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2190751" y="3886200"/>
            <a:ext cx="1320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53" name="Line 35"/>
          <p:cNvSpPr>
            <a:spLocks noChangeShapeType="1"/>
          </p:cNvSpPr>
          <p:nvPr/>
        </p:nvSpPr>
        <p:spPr bwMode="auto">
          <a:xfrm>
            <a:off x="8737600" y="4724400"/>
            <a:ext cx="81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54" name="Line 37"/>
          <p:cNvSpPr>
            <a:spLocks noChangeShapeType="1"/>
          </p:cNvSpPr>
          <p:nvPr/>
        </p:nvSpPr>
        <p:spPr bwMode="auto">
          <a:xfrm>
            <a:off x="6197600" y="48006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55" name="Text Box 40"/>
          <p:cNvSpPr txBox="1">
            <a:spLocks noChangeArrowheads="1"/>
          </p:cNvSpPr>
          <p:nvPr/>
        </p:nvSpPr>
        <p:spPr bwMode="auto">
          <a:xfrm>
            <a:off x="2133600" y="1752600"/>
            <a:ext cx="182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D0~D7</a:t>
            </a:r>
          </a:p>
        </p:txBody>
      </p:sp>
      <p:sp>
        <p:nvSpPr>
          <p:cNvPr id="30756" name="Rectangle 43"/>
          <p:cNvSpPr>
            <a:spLocks noChangeArrowheads="1"/>
          </p:cNvSpPr>
          <p:nvPr/>
        </p:nvSpPr>
        <p:spPr bwMode="auto">
          <a:xfrm>
            <a:off x="7112000" y="4191000"/>
            <a:ext cx="1625600" cy="2286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7112000" y="41910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58" name="Text Box 45"/>
          <p:cNvSpPr txBox="1">
            <a:spLocks noChangeArrowheads="1"/>
          </p:cNvSpPr>
          <p:nvPr/>
        </p:nvSpPr>
        <p:spPr bwMode="auto">
          <a:xfrm>
            <a:off x="7112000" y="459105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2A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59" name="Text Box 46"/>
          <p:cNvSpPr txBox="1">
            <a:spLocks noChangeArrowheads="1"/>
          </p:cNvSpPr>
          <p:nvPr/>
        </p:nvSpPr>
        <p:spPr bwMode="auto">
          <a:xfrm>
            <a:off x="7112000" y="5014913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2B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60" name="Text Box 47"/>
          <p:cNvSpPr txBox="1">
            <a:spLocks noChangeArrowheads="1"/>
          </p:cNvSpPr>
          <p:nvPr/>
        </p:nvSpPr>
        <p:spPr bwMode="auto">
          <a:xfrm>
            <a:off x="7112000" y="547687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0761" name="Text Box 48"/>
          <p:cNvSpPr txBox="1">
            <a:spLocks noChangeArrowheads="1"/>
          </p:cNvSpPr>
          <p:nvPr/>
        </p:nvSpPr>
        <p:spPr bwMode="auto">
          <a:xfrm>
            <a:off x="7112000" y="578167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0762" name="Text Box 49"/>
          <p:cNvSpPr txBox="1">
            <a:spLocks noChangeArrowheads="1"/>
          </p:cNvSpPr>
          <p:nvPr/>
        </p:nvSpPr>
        <p:spPr bwMode="auto">
          <a:xfrm>
            <a:off x="7112000" y="606742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0763" name="Rectangle 50"/>
          <p:cNvSpPr>
            <a:spLocks noChangeArrowheads="1"/>
          </p:cNvSpPr>
          <p:nvPr/>
        </p:nvSpPr>
        <p:spPr bwMode="auto">
          <a:xfrm>
            <a:off x="5791200" y="4191000"/>
            <a:ext cx="609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64" name="Text Box 51"/>
          <p:cNvSpPr txBox="1">
            <a:spLocks noChangeArrowheads="1"/>
          </p:cNvSpPr>
          <p:nvPr/>
        </p:nvSpPr>
        <p:spPr bwMode="auto">
          <a:xfrm>
            <a:off x="5791200" y="4191003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&amp;</a:t>
            </a:r>
            <a:endParaRPr kumimoji="1" lang="zh-CN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65" name="Line 55"/>
          <p:cNvSpPr>
            <a:spLocks noChangeShapeType="1"/>
          </p:cNvSpPr>
          <p:nvPr/>
        </p:nvSpPr>
        <p:spPr bwMode="auto">
          <a:xfrm>
            <a:off x="4470400" y="36576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66" name="Line 56"/>
          <p:cNvSpPr>
            <a:spLocks noChangeShapeType="1"/>
          </p:cNvSpPr>
          <p:nvPr/>
        </p:nvSpPr>
        <p:spPr bwMode="auto">
          <a:xfrm>
            <a:off x="4470400" y="4572000"/>
            <a:ext cx="1320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67" name="Line 57"/>
          <p:cNvSpPr>
            <a:spLocks noChangeShapeType="1"/>
          </p:cNvSpPr>
          <p:nvPr/>
        </p:nvSpPr>
        <p:spPr bwMode="auto">
          <a:xfrm>
            <a:off x="4876800" y="40243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68" name="Line 58"/>
          <p:cNvSpPr>
            <a:spLocks noChangeShapeType="1"/>
          </p:cNvSpPr>
          <p:nvPr/>
        </p:nvSpPr>
        <p:spPr bwMode="auto">
          <a:xfrm>
            <a:off x="4876800" y="4314825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69" name="Oval 59"/>
          <p:cNvSpPr>
            <a:spLocks noChangeArrowheads="1"/>
          </p:cNvSpPr>
          <p:nvPr/>
        </p:nvSpPr>
        <p:spPr bwMode="auto">
          <a:xfrm>
            <a:off x="4832351" y="4010025"/>
            <a:ext cx="101600" cy="762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0" name="Oval 60"/>
          <p:cNvSpPr>
            <a:spLocks noChangeArrowheads="1"/>
          </p:cNvSpPr>
          <p:nvPr/>
        </p:nvSpPr>
        <p:spPr bwMode="auto">
          <a:xfrm>
            <a:off x="4432300" y="3629025"/>
            <a:ext cx="101600" cy="762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1" name="Oval 61"/>
          <p:cNvSpPr>
            <a:spLocks noChangeArrowheads="1"/>
          </p:cNvSpPr>
          <p:nvPr/>
        </p:nvSpPr>
        <p:spPr bwMode="auto">
          <a:xfrm>
            <a:off x="6400800" y="4386263"/>
            <a:ext cx="143933" cy="10795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2" name="Rectangle 62"/>
          <p:cNvSpPr>
            <a:spLocks noChangeArrowheads="1"/>
          </p:cNvSpPr>
          <p:nvPr/>
        </p:nvSpPr>
        <p:spPr bwMode="auto">
          <a:xfrm>
            <a:off x="5080000" y="4868863"/>
            <a:ext cx="609600" cy="7921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3" name="Line 64"/>
          <p:cNvSpPr>
            <a:spLocks noChangeShapeType="1"/>
          </p:cNvSpPr>
          <p:nvPr/>
        </p:nvSpPr>
        <p:spPr bwMode="auto">
          <a:xfrm>
            <a:off x="3556000" y="6324600"/>
            <a:ext cx="355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4" name="Line 65"/>
          <p:cNvSpPr>
            <a:spLocks noChangeShapeType="1"/>
          </p:cNvSpPr>
          <p:nvPr/>
        </p:nvSpPr>
        <p:spPr bwMode="auto">
          <a:xfrm>
            <a:off x="3556000" y="6019800"/>
            <a:ext cx="355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5" name="Line 66"/>
          <p:cNvSpPr>
            <a:spLocks noChangeShapeType="1"/>
          </p:cNvSpPr>
          <p:nvPr/>
        </p:nvSpPr>
        <p:spPr bwMode="auto">
          <a:xfrm>
            <a:off x="3556000" y="5715000"/>
            <a:ext cx="355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76" name="Text Box 67"/>
          <p:cNvSpPr txBox="1">
            <a:spLocks noChangeArrowheads="1"/>
          </p:cNvSpPr>
          <p:nvPr/>
        </p:nvSpPr>
        <p:spPr bwMode="auto">
          <a:xfrm>
            <a:off x="5080000" y="4967288"/>
            <a:ext cx="914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itchFamily="18" charset="0"/>
              </a:rPr>
              <a:t>&amp;</a:t>
            </a:r>
            <a:endParaRPr kumimoji="1" lang="zh-CN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77" name="Text Box 68"/>
          <p:cNvSpPr txBox="1">
            <a:spLocks noChangeArrowheads="1"/>
          </p:cNvSpPr>
          <p:nvPr/>
        </p:nvSpPr>
        <p:spPr bwMode="auto">
          <a:xfrm>
            <a:off x="2743200" y="5510213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19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78" name="Text Box 69"/>
          <p:cNvSpPr txBox="1">
            <a:spLocks noChangeArrowheads="1"/>
          </p:cNvSpPr>
          <p:nvPr/>
        </p:nvSpPr>
        <p:spPr bwMode="auto">
          <a:xfrm>
            <a:off x="2743200" y="580072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79" name="Text Box 70"/>
          <p:cNvSpPr txBox="1">
            <a:spLocks noChangeArrowheads="1"/>
          </p:cNvSpPr>
          <p:nvPr/>
        </p:nvSpPr>
        <p:spPr bwMode="auto">
          <a:xfrm>
            <a:off x="2743200" y="6067425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80" name="Line 71"/>
          <p:cNvSpPr>
            <a:spLocks noChangeShapeType="1"/>
          </p:cNvSpPr>
          <p:nvPr/>
        </p:nvSpPr>
        <p:spPr bwMode="auto">
          <a:xfrm>
            <a:off x="3549651" y="5059363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81" name="Line 72"/>
          <p:cNvSpPr>
            <a:spLocks noChangeShapeType="1"/>
          </p:cNvSpPr>
          <p:nvPr/>
        </p:nvSpPr>
        <p:spPr bwMode="auto">
          <a:xfrm>
            <a:off x="3549651" y="5513388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82" name="Line 73"/>
          <p:cNvSpPr>
            <a:spLocks noChangeShapeType="1"/>
          </p:cNvSpPr>
          <p:nvPr/>
        </p:nvSpPr>
        <p:spPr bwMode="auto">
          <a:xfrm>
            <a:off x="5803900" y="5229225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83" name="Oval 74"/>
          <p:cNvSpPr>
            <a:spLocks noChangeArrowheads="1"/>
          </p:cNvSpPr>
          <p:nvPr/>
        </p:nvSpPr>
        <p:spPr bwMode="auto">
          <a:xfrm>
            <a:off x="5689600" y="5181600"/>
            <a:ext cx="143933" cy="10795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84" name="Text Box 75"/>
          <p:cNvSpPr txBox="1">
            <a:spLocks noChangeArrowheads="1"/>
          </p:cNvSpPr>
          <p:nvPr/>
        </p:nvSpPr>
        <p:spPr bwMode="auto">
          <a:xfrm>
            <a:off x="2743200" y="4805363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17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85" name="Text Box 76"/>
          <p:cNvSpPr txBox="1">
            <a:spLocks noChangeArrowheads="1"/>
          </p:cNvSpPr>
          <p:nvPr/>
        </p:nvSpPr>
        <p:spPr bwMode="auto">
          <a:xfrm>
            <a:off x="2743200" y="50292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86" name="Text Box 77"/>
          <p:cNvSpPr txBox="1">
            <a:spLocks noChangeArrowheads="1"/>
          </p:cNvSpPr>
          <p:nvPr/>
        </p:nvSpPr>
        <p:spPr bwMode="auto">
          <a:xfrm>
            <a:off x="2736851" y="52578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87" name="Line 78"/>
          <p:cNvSpPr>
            <a:spLocks noChangeShapeType="1"/>
          </p:cNvSpPr>
          <p:nvPr/>
        </p:nvSpPr>
        <p:spPr bwMode="auto">
          <a:xfrm flipV="1">
            <a:off x="9169400" y="5157788"/>
            <a:ext cx="0" cy="5762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88" name="Oval 79"/>
          <p:cNvSpPr>
            <a:spLocks noChangeArrowheads="1"/>
          </p:cNvSpPr>
          <p:nvPr/>
        </p:nvSpPr>
        <p:spPr bwMode="auto">
          <a:xfrm>
            <a:off x="9122833" y="5734050"/>
            <a:ext cx="101600" cy="76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89" name="Text Box 80"/>
          <p:cNvSpPr txBox="1">
            <a:spLocks noChangeArrowheads="1"/>
          </p:cNvSpPr>
          <p:nvPr/>
        </p:nvSpPr>
        <p:spPr bwMode="auto">
          <a:xfrm>
            <a:off x="9072033" y="5734050"/>
            <a:ext cx="1117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+5V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90" name="Line 81"/>
          <p:cNvSpPr>
            <a:spLocks noChangeShapeType="1"/>
          </p:cNvSpPr>
          <p:nvPr/>
        </p:nvSpPr>
        <p:spPr bwMode="auto">
          <a:xfrm>
            <a:off x="7213600" y="4681538"/>
            <a:ext cx="60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91" name="Line 82"/>
          <p:cNvSpPr>
            <a:spLocks noChangeShapeType="1"/>
          </p:cNvSpPr>
          <p:nvPr/>
        </p:nvSpPr>
        <p:spPr bwMode="auto">
          <a:xfrm>
            <a:off x="7213600" y="5105400"/>
            <a:ext cx="60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92" name="Text Box 84"/>
          <p:cNvSpPr txBox="1">
            <a:spLocks noChangeArrowheads="1"/>
          </p:cNvSpPr>
          <p:nvPr/>
        </p:nvSpPr>
        <p:spPr bwMode="auto">
          <a:xfrm>
            <a:off x="8113184" y="45085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93" name="Line 85"/>
          <p:cNvSpPr>
            <a:spLocks noChangeShapeType="1"/>
          </p:cNvSpPr>
          <p:nvPr/>
        </p:nvSpPr>
        <p:spPr bwMode="auto">
          <a:xfrm>
            <a:off x="8208433" y="4581525"/>
            <a:ext cx="406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94" name="Line 87"/>
          <p:cNvSpPr>
            <a:spLocks noChangeShapeType="1"/>
          </p:cNvSpPr>
          <p:nvPr/>
        </p:nvSpPr>
        <p:spPr bwMode="auto">
          <a:xfrm flipH="1">
            <a:off x="9169400" y="5157788"/>
            <a:ext cx="38311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95" name="Line 88"/>
          <p:cNvSpPr>
            <a:spLocks noChangeShapeType="1"/>
          </p:cNvSpPr>
          <p:nvPr/>
        </p:nvSpPr>
        <p:spPr bwMode="auto">
          <a:xfrm>
            <a:off x="3119967" y="2708278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96" name="Text Box 89"/>
          <p:cNvSpPr txBox="1">
            <a:spLocks noChangeArrowheads="1"/>
          </p:cNvSpPr>
          <p:nvPr/>
        </p:nvSpPr>
        <p:spPr bwMode="auto">
          <a:xfrm>
            <a:off x="5615520" y="404816"/>
            <a:ext cx="3839633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下图中</a:t>
            </a:r>
            <a:r>
              <a:rPr lang="en-US" altLang="zh-CN" b="1" smtClean="0">
                <a:solidFill>
                  <a:srgbClr val="000000"/>
                </a:solidFill>
              </a:rPr>
              <a:t>A18</a:t>
            </a:r>
            <a:r>
              <a:rPr lang="zh-CN" altLang="en-US" b="1" smtClean="0">
                <a:solidFill>
                  <a:srgbClr val="000000"/>
                </a:solidFill>
              </a:rPr>
              <a:t>不参与译码，故</a:t>
            </a:r>
            <a:r>
              <a:rPr lang="en-US" altLang="zh-CN" b="1" smtClean="0">
                <a:solidFill>
                  <a:srgbClr val="000000"/>
                </a:solidFill>
              </a:rPr>
              <a:t>6264</a:t>
            </a:r>
            <a:r>
              <a:rPr lang="zh-CN" altLang="en-US" b="1" smtClean="0">
                <a:solidFill>
                  <a:srgbClr val="000000"/>
                </a:solidFill>
              </a:rPr>
              <a:t>的地址范围为：</a:t>
            </a:r>
          </a:p>
        </p:txBody>
      </p:sp>
      <p:sp>
        <p:nvSpPr>
          <p:cNvPr id="30797" name="Line 92"/>
          <p:cNvSpPr>
            <a:spLocks noChangeShapeType="1"/>
          </p:cNvSpPr>
          <p:nvPr/>
        </p:nvSpPr>
        <p:spPr bwMode="auto">
          <a:xfrm>
            <a:off x="3549651" y="5287963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0029" name="Rectangle 93"/>
          <p:cNvSpPr>
            <a:spLocks noChangeArrowheads="1"/>
          </p:cNvSpPr>
          <p:nvPr/>
        </p:nvSpPr>
        <p:spPr bwMode="auto">
          <a:xfrm>
            <a:off x="5808134" y="1052515"/>
            <a:ext cx="221887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8000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H~39FFFH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78000H~79FFFH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0799" name="Text Box 94"/>
          <p:cNvSpPr txBox="1">
            <a:spLocks noChangeArrowheads="1"/>
          </p:cNvSpPr>
          <p:nvPr/>
        </p:nvSpPr>
        <p:spPr bwMode="auto">
          <a:xfrm>
            <a:off x="10608735" y="2781301"/>
            <a:ext cx="302684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6264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800" name="Line 95"/>
          <p:cNvSpPr>
            <a:spLocks noChangeShapeType="1"/>
          </p:cNvSpPr>
          <p:nvPr/>
        </p:nvSpPr>
        <p:spPr bwMode="auto">
          <a:xfrm>
            <a:off x="6197600" y="4800603"/>
            <a:ext cx="0" cy="4095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oval" w="med" len="med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801" name="灯片编号占位符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E8DE73-CB8A-4F33-A72E-3AECE4A7B5D1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29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8E3AD-AB40-4632-8E56-E4ED7DE0B616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4"/>
          <p:cNvGrpSpPr>
            <a:grpSpLocks noGrp="1"/>
          </p:cNvGrpSpPr>
          <p:nvPr>
            <p:ph idx="1"/>
          </p:nvPr>
        </p:nvGrpSpPr>
        <p:grpSpPr bwMode="auto">
          <a:xfrm>
            <a:off x="609600" y="1357313"/>
            <a:ext cx="10972800" cy="4525962"/>
            <a:chOff x="480" y="528"/>
            <a:chExt cx="4896" cy="2640"/>
          </a:xfrm>
        </p:grpSpPr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2124" y="869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1500" y="870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3703" y="2189"/>
              <a:ext cx="179" cy="852"/>
            </a:xfrm>
            <a:prstGeom prst="upArrow">
              <a:avLst>
                <a:gd name="adj1" fmla="val 56426"/>
                <a:gd name="adj2" fmla="val 540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2249" y="2189"/>
              <a:ext cx="180" cy="852"/>
            </a:xfrm>
            <a:prstGeom prst="upArrow">
              <a:avLst>
                <a:gd name="adj1" fmla="val 56426"/>
                <a:gd name="adj2" fmla="val 537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1617" y="2189"/>
              <a:ext cx="178" cy="852"/>
            </a:xfrm>
            <a:prstGeom prst="upArrow">
              <a:avLst>
                <a:gd name="adj1" fmla="val 56426"/>
                <a:gd name="adj2" fmla="val 5440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>
              <a:off x="1089" y="672"/>
              <a:ext cx="4143" cy="293"/>
            </a:xfrm>
            <a:prstGeom prst="rightArrow">
              <a:avLst>
                <a:gd name="adj1" fmla="val 50000"/>
                <a:gd name="adj2" fmla="val 4988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412" y="1132"/>
              <a:ext cx="352" cy="105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宋体" charset="-122"/>
                </a:rPr>
                <a:t>存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宋体" charset="-122"/>
                </a:rPr>
                <a:t>储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宋体" charset="-122"/>
                </a:rPr>
                <a:t>器</a:t>
              </a:r>
              <a:endParaRPr lang="zh-CN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2051" y="1126"/>
              <a:ext cx="351" cy="1059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宋体" charset="-122"/>
                </a:rPr>
                <a:t>接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宋体" charset="-122"/>
                </a:rPr>
                <a:t>口</a:t>
              </a:r>
              <a:endParaRPr lang="zh-CN" altLang="en-US" sz="1400" smtClean="0">
                <a:solidFill>
                  <a:srgbClr val="000000"/>
                </a:solidFill>
              </a:endParaRPr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>
              <a:off x="2398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2695" y="1171"/>
              <a:ext cx="281" cy="103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输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入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设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备</a:t>
              </a:r>
              <a:endParaRPr lang="zh-CN" altLang="en-US" sz="3600" smtClean="0">
                <a:solidFill>
                  <a:srgbClr val="000000"/>
                </a:solidFill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3116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3210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3304" y="1598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3484" y="1123"/>
              <a:ext cx="352" cy="1057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接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口</a:t>
              </a:r>
              <a:endParaRPr lang="zh-CN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3977" y="2314"/>
              <a:ext cx="1399" cy="2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数据总线 </a:t>
              </a:r>
              <a:r>
                <a:rPr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DB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3936" y="2704"/>
              <a:ext cx="1177" cy="2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控制总线 </a:t>
              </a:r>
              <a:r>
                <a:rPr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CB</a:t>
              </a:r>
              <a:endParaRPr lang="en-US" altLang="zh-CN" b="1" smtClean="0">
                <a:solidFill>
                  <a:srgbClr val="000000"/>
                </a:solidFill>
              </a:endParaRPr>
            </a:p>
          </p:txBody>
        </p: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888" y="528"/>
              <a:ext cx="1440" cy="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地址总线 </a:t>
              </a:r>
              <a:r>
                <a:rPr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AB</a:t>
              </a:r>
            </a:p>
          </p:txBody>
        </p:sp>
        <p:sp>
          <p:nvSpPr>
            <p:cNvPr id="3094" name="AutoShape 22"/>
            <p:cNvSpPr>
              <a:spLocks noChangeArrowheads="1"/>
            </p:cNvSpPr>
            <p:nvPr/>
          </p:nvSpPr>
          <p:spPr bwMode="auto">
            <a:xfrm>
              <a:off x="3834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4132" y="1124"/>
              <a:ext cx="282" cy="103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输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出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设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FFFF"/>
                  </a:solidFill>
                </a:rPr>
                <a:t>备</a:t>
              </a:r>
              <a:endParaRPr lang="zh-CN" altLang="en-US" sz="3600" smtClean="0">
                <a:solidFill>
                  <a:srgbClr val="000000"/>
                </a:solidFill>
              </a:endParaRPr>
            </a:p>
          </p:txBody>
        </p:sp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1100" y="2499"/>
              <a:ext cx="4180" cy="292"/>
            </a:xfrm>
            <a:prstGeom prst="leftRightArrow">
              <a:avLst>
                <a:gd name="adj1" fmla="val 52056"/>
                <a:gd name="adj2" fmla="val 5487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1092" y="2875"/>
              <a:ext cx="4188" cy="293"/>
            </a:xfrm>
            <a:prstGeom prst="leftRightArrow">
              <a:avLst>
                <a:gd name="adj1" fmla="val 52056"/>
                <a:gd name="adj2" fmla="val 5896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1389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>
              <a:off x="2006" y="2189"/>
              <a:ext cx="180" cy="378"/>
            </a:xfrm>
            <a:prstGeom prst="upArrow">
              <a:avLst>
                <a:gd name="adj1" fmla="val 50000"/>
                <a:gd name="adj2" fmla="val 525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>
              <a:off x="3445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1443" y="2536"/>
              <a:ext cx="71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2066" y="2536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3" name="Rectangle 31"/>
            <p:cNvSpPr>
              <a:spLocks noChangeArrowheads="1"/>
            </p:cNvSpPr>
            <p:nvPr/>
          </p:nvSpPr>
          <p:spPr bwMode="auto">
            <a:xfrm>
              <a:off x="1667" y="2916"/>
              <a:ext cx="74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4" name="Rectangle 32"/>
            <p:cNvSpPr>
              <a:spLocks noChangeArrowheads="1"/>
            </p:cNvSpPr>
            <p:nvPr/>
          </p:nvSpPr>
          <p:spPr bwMode="auto">
            <a:xfrm>
              <a:off x="2301" y="2928"/>
              <a:ext cx="73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5" name="Rectangle 33"/>
            <p:cNvSpPr>
              <a:spLocks noChangeArrowheads="1"/>
            </p:cNvSpPr>
            <p:nvPr/>
          </p:nvSpPr>
          <p:spPr bwMode="auto">
            <a:xfrm>
              <a:off x="3754" y="2916"/>
              <a:ext cx="75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3499" y="2528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7" name="Rectangle 35"/>
            <p:cNvSpPr>
              <a:spLocks noChangeArrowheads="1"/>
            </p:cNvSpPr>
            <p:nvPr/>
          </p:nvSpPr>
          <p:spPr bwMode="auto">
            <a:xfrm>
              <a:off x="1555" y="854"/>
              <a:ext cx="69" cy="4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2180" y="860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480" y="718"/>
              <a:ext cx="612" cy="2450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36000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4200" b="1" smtClean="0">
                <a:solidFill>
                  <a:srgbClr val="000000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b="1" smtClean="0">
                <a:solidFill>
                  <a:srgbClr val="000000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</a:rPr>
                <a:t>CPU</a:t>
              </a:r>
              <a:endParaRPr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110" name="AutoShape 38"/>
            <p:cNvSpPr>
              <a:spLocks noChangeArrowheads="1"/>
            </p:cNvSpPr>
            <p:nvPr/>
          </p:nvSpPr>
          <p:spPr bwMode="auto">
            <a:xfrm>
              <a:off x="3564" y="873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3620" y="864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6" name="Text Box 2"/>
          <p:cNvSpPr>
            <a:spLocks noGrp="1" noChangeArrowheads="1"/>
          </p:cNvSpPr>
          <p:nvPr>
            <p:ph type="title"/>
          </p:nvPr>
        </p:nvSpPr>
        <p:spPr>
          <a:xfrm>
            <a:off x="666751" y="428625"/>
            <a:ext cx="10972800" cy="584200"/>
          </a:xfrm>
          <a:noFill/>
        </p:spPr>
        <p:txBody>
          <a:bodyPr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微型计算机的基本结构</a:t>
            </a:r>
            <a:endParaRPr lang="zh-CN" altLang="en-US" sz="3200" b="1" smtClean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4417" y="401638"/>
            <a:ext cx="9601200" cy="936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二、动态随机存储器</a:t>
            </a:r>
            <a:r>
              <a:rPr lang="en-US" altLang="zh-CN" b="1" smtClean="0">
                <a:solidFill>
                  <a:srgbClr val="3333FF"/>
                </a:solidFill>
              </a:rPr>
              <a:t>DRAM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1097280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特点：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DRAM</a:t>
            </a:r>
            <a:r>
              <a:rPr lang="zh-CN" altLang="en-US" sz="2400" b="1" dirty="0" smtClean="0"/>
              <a:t>是靠</a:t>
            </a:r>
            <a:r>
              <a:rPr lang="en-US" altLang="zh-CN" sz="2400" b="1" dirty="0" smtClean="0"/>
              <a:t>MOS</a:t>
            </a:r>
            <a:r>
              <a:rPr lang="zh-CN" altLang="en-US" sz="2400" b="1" dirty="0" smtClean="0"/>
              <a:t>电路中的栅极电容来存储信息的，由于电容上的电荷会逐渐泄漏，需要定时充电以维持存储内容不丢失（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称为动态刷新</a:t>
            </a:r>
            <a:r>
              <a:rPr lang="zh-CN" altLang="en-US" sz="2400" b="1" dirty="0" smtClean="0"/>
              <a:t>），所以动态</a:t>
            </a:r>
            <a:r>
              <a:rPr lang="en-US" altLang="zh-CN" sz="2400" b="1" dirty="0" smtClean="0"/>
              <a:t>RAM</a:t>
            </a:r>
            <a:r>
              <a:rPr lang="zh-CN" altLang="en-US" sz="2400" b="1" dirty="0" smtClean="0"/>
              <a:t>需要设置刷新电路，相应外围电路就较为复杂。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刷新定时间隔一般为几微秒～几毫秒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DRAM</a:t>
            </a:r>
            <a:r>
              <a:rPr lang="zh-CN" altLang="en-US" sz="2400" b="1" dirty="0" smtClean="0"/>
              <a:t>的特点是集成度高（存储容量大，可达</a:t>
            </a:r>
            <a:r>
              <a:rPr lang="en-US" altLang="zh-CN" sz="2400" b="1" dirty="0" smtClean="0"/>
              <a:t>1Gbit/</a:t>
            </a:r>
            <a:r>
              <a:rPr lang="zh-CN" altLang="en-US" sz="2400" b="1" dirty="0" smtClean="0"/>
              <a:t>片以上），功耗低，但速度慢（</a:t>
            </a:r>
            <a:r>
              <a:rPr lang="en-US" altLang="zh-CN" sz="2400" b="1" dirty="0" smtClean="0"/>
              <a:t>10ns</a:t>
            </a:r>
            <a:r>
              <a:rPr lang="zh-CN" altLang="en-US" sz="2400" b="1" dirty="0" smtClean="0"/>
              <a:t>左右），需要刷新。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/>
              <a:t>DRAM</a:t>
            </a:r>
            <a:r>
              <a:rPr lang="zh-CN" altLang="en-US" sz="2400" b="1" dirty="0" smtClean="0"/>
              <a:t>在微机中应用非常广泛，如微机中的内存条（主存）、显卡上的显示存储器几乎都是用</a:t>
            </a:r>
            <a:r>
              <a:rPr lang="en-US" altLang="zh-CN" sz="2400" b="1" dirty="0" smtClean="0"/>
              <a:t>DRAM</a:t>
            </a:r>
            <a:r>
              <a:rPr lang="zh-CN" altLang="en-US" sz="2400" b="1" dirty="0" smtClean="0"/>
              <a:t>制造的。</a:t>
            </a: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239052-A282-4282-8AA7-188C6725F1AA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765175"/>
            <a:ext cx="10972800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3333FF"/>
                </a:solidFill>
              </a:rPr>
              <a:t>常见</a:t>
            </a:r>
            <a:r>
              <a:rPr lang="en-US" altLang="zh-CN" sz="2400" b="1" smtClean="0">
                <a:solidFill>
                  <a:srgbClr val="3333FF"/>
                </a:solidFill>
              </a:rPr>
              <a:t>DRAM</a:t>
            </a:r>
            <a:r>
              <a:rPr lang="zh-CN" altLang="en-US" sz="2400" b="1" smtClean="0">
                <a:solidFill>
                  <a:srgbClr val="3333FF"/>
                </a:solidFill>
              </a:rPr>
              <a:t>的种类：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SDRAM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Synchronous DRAM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——</a:t>
            </a:r>
            <a:r>
              <a:rPr lang="zh-CN" altLang="en-US" sz="2000" b="1" smtClean="0"/>
              <a:t>它在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个</a:t>
            </a:r>
            <a:r>
              <a:rPr lang="en-US" altLang="zh-CN" sz="2000" b="1" smtClean="0"/>
              <a:t>CPU</a:t>
            </a:r>
            <a:r>
              <a:rPr lang="zh-CN" altLang="en-US" sz="2000" b="1" smtClean="0"/>
              <a:t>时钟周期内可完成数据的访问和刷新，即可与</a:t>
            </a:r>
            <a:r>
              <a:rPr lang="en-US" altLang="zh-CN" sz="2000" b="1" smtClean="0"/>
              <a:t>CPU</a:t>
            </a:r>
            <a:r>
              <a:rPr lang="zh-CN" altLang="en-US" sz="2000" b="1" smtClean="0"/>
              <a:t>的时钟同步工作。</a:t>
            </a:r>
            <a:r>
              <a:rPr lang="en-US" altLang="zh-CN" sz="2000" b="1" smtClean="0"/>
              <a:t>SDRAM</a:t>
            </a:r>
            <a:r>
              <a:rPr lang="zh-CN" altLang="en-US" sz="2000" b="1" smtClean="0"/>
              <a:t>的工作频率目前最大可达</a:t>
            </a:r>
            <a:r>
              <a:rPr lang="en-US" altLang="zh-CN" sz="2000" b="1" smtClean="0"/>
              <a:t>150MHz</a:t>
            </a:r>
            <a:r>
              <a:rPr lang="zh-CN" altLang="en-US" sz="2000" b="1" smtClean="0"/>
              <a:t>，存取时间约为</a:t>
            </a:r>
            <a:r>
              <a:rPr lang="en-US" altLang="zh-CN" sz="2000" b="1" smtClean="0"/>
              <a:t>5</a:t>
            </a:r>
            <a:r>
              <a:rPr lang="zh-CN" altLang="en-US" sz="2000" b="1" smtClean="0"/>
              <a:t>～</a:t>
            </a:r>
            <a:r>
              <a:rPr lang="en-US" altLang="zh-CN" sz="2000" b="1" smtClean="0"/>
              <a:t>10ns</a:t>
            </a:r>
            <a:r>
              <a:rPr lang="zh-CN" altLang="en-US" sz="2000" b="1" smtClean="0"/>
              <a:t>，最大数据率为</a:t>
            </a:r>
            <a:r>
              <a:rPr lang="en-US" altLang="zh-CN" sz="2000" b="1" smtClean="0"/>
              <a:t>150MB/s</a:t>
            </a:r>
            <a:r>
              <a:rPr lang="zh-CN" altLang="en-US" sz="2000" b="1" smtClean="0"/>
              <a:t>，是当前微机中流行的标准内存类型。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RDRAM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Rambus DRAM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——</a:t>
            </a:r>
            <a:r>
              <a:rPr lang="zh-CN" altLang="en-US" sz="2000" b="1" smtClean="0"/>
              <a:t>是由</a:t>
            </a:r>
            <a:r>
              <a:rPr lang="en-US" altLang="zh-CN" sz="2000" b="1" smtClean="0"/>
              <a:t>Rambus</a:t>
            </a:r>
            <a:r>
              <a:rPr lang="zh-CN" altLang="en-US" sz="2000" b="1" smtClean="0"/>
              <a:t>公司所开发的高速</a:t>
            </a:r>
            <a:r>
              <a:rPr lang="en-US" altLang="zh-CN" sz="2000" b="1" smtClean="0"/>
              <a:t>DRAM</a:t>
            </a:r>
            <a:r>
              <a:rPr lang="zh-CN" altLang="en-US" sz="2000" b="1" smtClean="0"/>
              <a:t>。其最大数据率可达</a:t>
            </a:r>
            <a:r>
              <a:rPr lang="en-US" altLang="zh-CN" sz="2000" b="1" smtClean="0"/>
              <a:t>1.6GB/s</a:t>
            </a:r>
            <a:r>
              <a:rPr lang="zh-CN" altLang="en-US" sz="2000" b="1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DDR DRAM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Double Data Rate DRAM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是对</a:t>
            </a:r>
            <a:r>
              <a:rPr lang="en-US" altLang="zh-CN" sz="2000" b="1" smtClean="0"/>
              <a:t>SDRAM</a:t>
            </a:r>
            <a:r>
              <a:rPr lang="zh-CN" altLang="en-US" sz="2000" b="1" smtClean="0"/>
              <a:t>的改进，它在时钟的上升沿和下降沿都可以传送数据，其数据率可达</a:t>
            </a:r>
            <a:r>
              <a:rPr lang="en-US" altLang="zh-CN" sz="2000" b="1" smtClean="0"/>
              <a:t>200-800 MB/s</a:t>
            </a:r>
            <a:r>
              <a:rPr lang="zh-CN" altLang="en-US" sz="2000" b="1" smtClean="0"/>
              <a:t>。主要应用在主板和高速显示卡上。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smtClean="0"/>
              <a:t>RAM</a:t>
            </a:r>
            <a:r>
              <a:rPr lang="zh-CN" altLang="en-US" sz="2400" b="1" smtClean="0"/>
              <a:t>的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个特性：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1</a:t>
            </a:r>
            <a:r>
              <a:rPr lang="zh-CN" altLang="en-US" sz="2400" b="1" smtClean="0"/>
              <a:t>）可读可写，非破坏性读出，写入时覆盖原内容。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2</a:t>
            </a:r>
            <a:r>
              <a:rPr lang="zh-CN" altLang="en-US" sz="2400" b="1" smtClean="0"/>
              <a:t>）随机存取，存取任一单元所需的时间相同。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3</a:t>
            </a:r>
            <a:r>
              <a:rPr lang="zh-CN" altLang="en-US" sz="2400" b="1" smtClean="0"/>
              <a:t>）易失性（或挥发性）。当断电后，存储器中的内容立即消失。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11099-A8FC-4F88-86D9-40CA0D4862E6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典型</a:t>
            </a:r>
            <a:r>
              <a:rPr lang="en-US" altLang="zh-CN" b="1" smtClean="0">
                <a:solidFill>
                  <a:srgbClr val="3333FF"/>
                </a:solidFill>
              </a:rPr>
              <a:t>DRAM</a:t>
            </a:r>
            <a:r>
              <a:rPr lang="zh-CN" altLang="en-US" b="1" smtClean="0">
                <a:solidFill>
                  <a:srgbClr val="3333FF"/>
                </a:solidFill>
              </a:rPr>
              <a:t>芯片2164</a:t>
            </a:r>
            <a:r>
              <a:rPr lang="en-US" altLang="zh-CN" b="1" smtClean="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2164</a:t>
            </a:r>
            <a:r>
              <a:rPr lang="en-US" altLang="zh-CN" b="1" smtClean="0"/>
              <a:t>A：64K×1</a:t>
            </a:r>
          </a:p>
          <a:p>
            <a:pPr eaLnBrk="1" hangingPunct="1"/>
            <a:r>
              <a:rPr lang="zh-CN" altLang="en-US" b="1" smtClean="0"/>
              <a:t>采用</a:t>
            </a:r>
            <a:r>
              <a:rPr lang="zh-CN" altLang="en-US" b="1" smtClean="0">
                <a:solidFill>
                  <a:srgbClr val="3333FF"/>
                </a:solidFill>
              </a:rPr>
              <a:t>行地址</a:t>
            </a:r>
            <a:r>
              <a:rPr lang="zh-CN" altLang="en-US" b="1" smtClean="0"/>
              <a:t>和</a:t>
            </a:r>
            <a:r>
              <a:rPr lang="zh-CN" altLang="en-US" b="1" smtClean="0">
                <a:solidFill>
                  <a:srgbClr val="3333FF"/>
                </a:solidFill>
              </a:rPr>
              <a:t>列地址</a:t>
            </a:r>
            <a:r>
              <a:rPr lang="zh-CN" altLang="en-US" b="1" smtClean="0"/>
              <a:t>来确定一个单元；</a:t>
            </a:r>
          </a:p>
          <a:p>
            <a:pPr eaLnBrk="1" hangingPunct="1"/>
            <a:r>
              <a:rPr lang="zh-CN" altLang="en-US" b="1" smtClean="0"/>
              <a:t>行列地址</a:t>
            </a:r>
            <a:r>
              <a:rPr lang="zh-CN" altLang="en-US" b="1" u="sng" smtClean="0">
                <a:solidFill>
                  <a:srgbClr val="3333FF"/>
                </a:solidFill>
              </a:rPr>
              <a:t>分时</a:t>
            </a:r>
            <a:r>
              <a:rPr lang="zh-CN" altLang="en-US" b="1" smtClean="0"/>
              <a:t>传送，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共用一组地址线；</a:t>
            </a:r>
          </a:p>
          <a:p>
            <a:pPr eaLnBrk="1" hangingPunct="1"/>
            <a:r>
              <a:rPr lang="zh-CN" altLang="en-US" b="1" smtClean="0"/>
              <a:t>地址线的数量仅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为同等容量</a:t>
            </a:r>
            <a:r>
              <a:rPr lang="en-US" altLang="zh-CN" b="1" smtClean="0"/>
              <a:t>SRAM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芯片的一半。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576485" y="4005265"/>
            <a:ext cx="48048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行地址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13553" y="2874966"/>
            <a:ext cx="4362449" cy="2930525"/>
            <a:chOff x="3219" y="1811"/>
            <a:chExt cx="2061" cy="1846"/>
          </a:xfrm>
        </p:grpSpPr>
        <p:sp>
          <p:nvSpPr>
            <p:cNvPr id="33799" name="Line 4"/>
            <p:cNvSpPr>
              <a:spLocks noChangeShapeType="1"/>
            </p:cNvSpPr>
            <p:nvPr/>
          </p:nvSpPr>
          <p:spPr bwMode="auto">
            <a:xfrm>
              <a:off x="3504" y="2409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0" name="Line 5"/>
            <p:cNvSpPr>
              <a:spLocks noChangeShapeType="1"/>
            </p:cNvSpPr>
            <p:nvPr/>
          </p:nvSpPr>
          <p:spPr bwMode="auto">
            <a:xfrm>
              <a:off x="3504" y="2745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3504" y="3081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2" name="Line 7"/>
            <p:cNvSpPr>
              <a:spLocks noChangeShapeType="1"/>
            </p:cNvSpPr>
            <p:nvPr/>
          </p:nvSpPr>
          <p:spPr bwMode="auto">
            <a:xfrm>
              <a:off x="3504" y="3417"/>
              <a:ext cx="17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>
              <a:off x="3840" y="2217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4" name="Line 9"/>
            <p:cNvSpPr>
              <a:spLocks noChangeShapeType="1"/>
            </p:cNvSpPr>
            <p:nvPr/>
          </p:nvSpPr>
          <p:spPr bwMode="auto">
            <a:xfrm>
              <a:off x="4224" y="2217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>
              <a:off x="4608" y="2217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4992" y="2217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7" name="Oval 12"/>
            <p:cNvSpPr>
              <a:spLocks noChangeArrowheads="1"/>
            </p:cNvSpPr>
            <p:nvPr/>
          </p:nvSpPr>
          <p:spPr bwMode="auto">
            <a:xfrm>
              <a:off x="3800" y="3042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8" name="Oval 13"/>
            <p:cNvSpPr>
              <a:spLocks noChangeArrowheads="1"/>
            </p:cNvSpPr>
            <p:nvPr/>
          </p:nvSpPr>
          <p:spPr bwMode="auto">
            <a:xfrm>
              <a:off x="3801" y="2715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09" name="Oval 14"/>
            <p:cNvSpPr>
              <a:spLocks noChangeArrowheads="1"/>
            </p:cNvSpPr>
            <p:nvPr/>
          </p:nvSpPr>
          <p:spPr bwMode="auto">
            <a:xfrm>
              <a:off x="3783" y="2361"/>
              <a:ext cx="113" cy="113"/>
            </a:xfrm>
            <a:prstGeom prst="ellipse">
              <a:avLst/>
            </a:prstGeom>
            <a:solidFill>
              <a:srgbClr val="00FF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0" name="Oval 15"/>
            <p:cNvSpPr>
              <a:spLocks noChangeArrowheads="1"/>
            </p:cNvSpPr>
            <p:nvPr/>
          </p:nvSpPr>
          <p:spPr bwMode="auto">
            <a:xfrm>
              <a:off x="4193" y="2715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1" name="Oval 16"/>
            <p:cNvSpPr>
              <a:spLocks noChangeArrowheads="1"/>
            </p:cNvSpPr>
            <p:nvPr/>
          </p:nvSpPr>
          <p:spPr bwMode="auto">
            <a:xfrm>
              <a:off x="4193" y="3047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2" name="Oval 17"/>
            <p:cNvSpPr>
              <a:spLocks noChangeArrowheads="1"/>
            </p:cNvSpPr>
            <p:nvPr/>
          </p:nvSpPr>
          <p:spPr bwMode="auto">
            <a:xfrm>
              <a:off x="3801" y="3377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3" name="Oval 18"/>
            <p:cNvSpPr>
              <a:spLocks noChangeArrowheads="1"/>
            </p:cNvSpPr>
            <p:nvPr/>
          </p:nvSpPr>
          <p:spPr bwMode="auto">
            <a:xfrm>
              <a:off x="4190" y="2370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4" name="Oval 19"/>
            <p:cNvSpPr>
              <a:spLocks noChangeArrowheads="1"/>
            </p:cNvSpPr>
            <p:nvPr/>
          </p:nvSpPr>
          <p:spPr bwMode="auto">
            <a:xfrm>
              <a:off x="4193" y="3377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5" name="Oval 20"/>
            <p:cNvSpPr>
              <a:spLocks noChangeArrowheads="1"/>
            </p:cNvSpPr>
            <p:nvPr/>
          </p:nvSpPr>
          <p:spPr bwMode="auto">
            <a:xfrm>
              <a:off x="4577" y="2715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6" name="Oval 21"/>
            <p:cNvSpPr>
              <a:spLocks noChangeArrowheads="1"/>
            </p:cNvSpPr>
            <p:nvPr/>
          </p:nvSpPr>
          <p:spPr bwMode="auto">
            <a:xfrm>
              <a:off x="4578" y="3050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7" name="Oval 22"/>
            <p:cNvSpPr>
              <a:spLocks noChangeArrowheads="1"/>
            </p:cNvSpPr>
            <p:nvPr/>
          </p:nvSpPr>
          <p:spPr bwMode="auto">
            <a:xfrm>
              <a:off x="4578" y="2370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8" name="Oval 23"/>
            <p:cNvSpPr>
              <a:spLocks noChangeArrowheads="1"/>
            </p:cNvSpPr>
            <p:nvPr/>
          </p:nvSpPr>
          <p:spPr bwMode="auto">
            <a:xfrm>
              <a:off x="4578" y="3377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19" name="Oval 24"/>
            <p:cNvSpPr>
              <a:spLocks noChangeArrowheads="1"/>
            </p:cNvSpPr>
            <p:nvPr/>
          </p:nvSpPr>
          <p:spPr bwMode="auto">
            <a:xfrm>
              <a:off x="4961" y="2715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20" name="Oval 25"/>
            <p:cNvSpPr>
              <a:spLocks noChangeArrowheads="1"/>
            </p:cNvSpPr>
            <p:nvPr/>
          </p:nvSpPr>
          <p:spPr bwMode="auto">
            <a:xfrm>
              <a:off x="4961" y="2370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21" name="Oval 26"/>
            <p:cNvSpPr>
              <a:spLocks noChangeArrowheads="1"/>
            </p:cNvSpPr>
            <p:nvPr/>
          </p:nvSpPr>
          <p:spPr bwMode="auto">
            <a:xfrm>
              <a:off x="4952" y="3050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22" name="Oval 27"/>
            <p:cNvSpPr>
              <a:spLocks noChangeArrowheads="1"/>
            </p:cNvSpPr>
            <p:nvPr/>
          </p:nvSpPr>
          <p:spPr bwMode="auto">
            <a:xfrm>
              <a:off x="4961" y="3377"/>
              <a:ext cx="70" cy="70"/>
            </a:xfrm>
            <a:prstGeom prst="ellipse">
              <a:avLst/>
            </a:prstGeom>
            <a:solidFill>
              <a:srgbClr val="FF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823" name="Text Box 2"/>
            <p:cNvSpPr txBox="1">
              <a:spLocks noChangeArrowheads="1"/>
            </p:cNvSpPr>
            <p:nvPr/>
          </p:nvSpPr>
          <p:spPr bwMode="auto">
            <a:xfrm>
              <a:off x="3219" y="2308"/>
              <a:ext cx="363" cy="1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9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00"/>
                  </a:solidFill>
                </a:rPr>
                <a:t>1</a:t>
              </a:r>
            </a:p>
            <a:p>
              <a:pPr algn="ctr" defTabSz="914400" fontAlgn="base">
                <a:spcBef>
                  <a:spcPct val="9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00"/>
                  </a:solidFill>
                </a:rPr>
                <a:t>0</a:t>
              </a:r>
            </a:p>
            <a:p>
              <a:pPr algn="ctr" defTabSz="914400" fontAlgn="base">
                <a:spcBef>
                  <a:spcPct val="9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00"/>
                  </a:solidFill>
                </a:rPr>
                <a:t>0</a:t>
              </a:r>
            </a:p>
            <a:p>
              <a:pPr algn="ctr" defTabSz="914400" fontAlgn="base">
                <a:spcBef>
                  <a:spcPct val="9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824" name="Text Box 3"/>
            <p:cNvSpPr txBox="1">
              <a:spLocks noChangeArrowheads="1"/>
            </p:cNvSpPr>
            <p:nvPr/>
          </p:nvSpPr>
          <p:spPr bwMode="auto">
            <a:xfrm>
              <a:off x="3619" y="1993"/>
              <a:ext cx="1587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9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00"/>
                  </a:solidFill>
                </a:rPr>
                <a:t>1        0       0        0</a:t>
              </a:r>
            </a:p>
          </p:txBody>
        </p:sp>
        <p:sp>
          <p:nvSpPr>
            <p:cNvPr id="33825" name="Text Box 5"/>
            <p:cNvSpPr txBox="1">
              <a:spLocks noChangeArrowheads="1"/>
            </p:cNvSpPr>
            <p:nvPr/>
          </p:nvSpPr>
          <p:spPr bwMode="auto">
            <a:xfrm>
              <a:off x="4059" y="1811"/>
              <a:ext cx="635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srgbClr val="000000"/>
                  </a:solidFill>
                </a:rPr>
                <a:t>列地址</a:t>
              </a:r>
            </a:p>
          </p:txBody>
        </p:sp>
      </p:grpSp>
      <p:sp>
        <p:nvSpPr>
          <p:cNvPr id="33798" name="灯片编号占位符 3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617AAC-B25D-4B65-AF84-CE1E9D066A2F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32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主要引线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1700215"/>
            <a:ext cx="10363200" cy="47529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2800" b="1" dirty="0" smtClean="0"/>
              <a:t>RAS：</a:t>
            </a:r>
            <a:r>
              <a:rPr lang="zh-CN" altLang="en-US" sz="2800" b="1" dirty="0" smtClean="0"/>
              <a:t>行地址选通信号，用于锁存行地址；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b="1" dirty="0" smtClean="0"/>
              <a:t>CAS：</a:t>
            </a:r>
            <a:r>
              <a:rPr lang="zh-CN" altLang="en-US" sz="2800" b="1" dirty="0" smtClean="0"/>
              <a:t>列地址选通信号。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 dirty="0" smtClean="0"/>
              <a:t>    地址总线上先送上行地址，后送上列地址，它们分别在</a:t>
            </a:r>
            <a:r>
              <a:rPr lang="en-US" altLang="zh-CN" sz="2800" b="1" dirty="0" smtClean="0"/>
              <a:t>RAS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CAS</a:t>
            </a:r>
            <a:r>
              <a:rPr lang="zh-CN" altLang="en-US" sz="2800" b="1" dirty="0" smtClean="0"/>
              <a:t>有效期间被锁存在地址锁存器中。</a:t>
            </a:r>
          </a:p>
          <a:p>
            <a:pPr marL="0" indent="0" eaLnBrk="1" hangingPunct="1">
              <a:lnSpc>
                <a:spcPct val="90000"/>
              </a:lnSpc>
            </a:pPr>
            <a:endParaRPr lang="zh-CN" altLang="en-US" sz="2800" b="1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800" b="1" dirty="0" smtClean="0"/>
              <a:t> </a:t>
            </a:r>
            <a:endParaRPr lang="zh-CN" altLang="zh-CN" sz="2800" b="1" dirty="0" smtClean="0"/>
          </a:p>
          <a:p>
            <a:pPr marL="0" indent="0" eaLnBrk="1" hangingPunct="1">
              <a:lnSpc>
                <a:spcPct val="90000"/>
              </a:lnSpc>
            </a:pPr>
            <a:endParaRPr lang="zh-CN" altLang="zh-CN" sz="2800" b="1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b="1" dirty="0" smtClean="0"/>
              <a:t>D</a:t>
            </a:r>
            <a:r>
              <a:rPr lang="en-US" altLang="zh-CN" sz="2000" b="1" dirty="0" smtClean="0"/>
              <a:t>IN：    </a:t>
            </a:r>
            <a:r>
              <a:rPr lang="zh-CN" altLang="en-US" sz="2800" b="1" dirty="0" smtClean="0"/>
              <a:t>数据输入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2800" b="1" dirty="0" smtClean="0"/>
              <a:t>D</a:t>
            </a:r>
            <a:r>
              <a:rPr lang="en-US" altLang="zh-CN" sz="2000" b="1" dirty="0" smtClean="0"/>
              <a:t>OUT：</a:t>
            </a:r>
            <a:r>
              <a:rPr lang="zh-CN" altLang="en-US" sz="2800" b="1" dirty="0" smtClean="0"/>
              <a:t>数据输出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5181600" y="4295777"/>
            <a:ext cx="41656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WE=0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数据写入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WE=1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数据读出</a:t>
            </a: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6070275" y="5084151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2" name="AutoShape 8"/>
          <p:cNvSpPr>
            <a:spLocks/>
          </p:cNvSpPr>
          <p:nvPr/>
        </p:nvSpPr>
        <p:spPr bwMode="auto">
          <a:xfrm>
            <a:off x="5099051" y="4505325"/>
            <a:ext cx="1016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1320800" y="4524378"/>
            <a:ext cx="4064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</a:rPr>
              <a:t>WE：</a:t>
            </a:r>
            <a:r>
              <a:rPr kumimoji="1" lang="zh-CN" altLang="en-US" sz="2800" b="1" smtClean="0">
                <a:solidFill>
                  <a:srgbClr val="000000"/>
                </a:solidFill>
              </a:rPr>
              <a:t>写允许信号</a:t>
            </a:r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1051821" y="1717798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>
            <a:off x="1051821" y="2161077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1284656" y="4581525"/>
            <a:ext cx="76835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9899651" y="2686662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975458" y="3091107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9" name="Line 1040"/>
          <p:cNvSpPr>
            <a:spLocks noChangeShapeType="1"/>
          </p:cNvSpPr>
          <p:nvPr/>
        </p:nvSpPr>
        <p:spPr bwMode="auto">
          <a:xfrm>
            <a:off x="6101699" y="4499831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30" name="灯片编号占位符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A6818-9C1C-4A65-8DBE-3EFEEDC5A637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工作原理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 eaLnBrk="1" hangingPunct="1"/>
            <a:r>
              <a:rPr lang="zh-CN" altLang="en-US" b="1" smtClean="0"/>
              <a:t>三种操作：</a:t>
            </a:r>
          </a:p>
          <a:p>
            <a:pPr marL="533400" lvl="1" indent="0" eaLnBrk="1" hangingPunct="1"/>
            <a:r>
              <a:rPr lang="zh-CN" altLang="en-US" b="1" smtClean="0"/>
              <a:t> 数据读出</a:t>
            </a:r>
          </a:p>
          <a:p>
            <a:pPr marL="533400" lvl="1" indent="0" eaLnBrk="1" hangingPunct="1"/>
            <a:r>
              <a:rPr lang="zh-CN" altLang="en-US" b="1" smtClean="0"/>
              <a:t> 数据写入</a:t>
            </a:r>
          </a:p>
          <a:p>
            <a:pPr marL="533400" lvl="1" indent="0" eaLnBrk="1" hangingPunct="1"/>
            <a:r>
              <a:rPr lang="zh-CN" altLang="en-US" b="1" smtClean="0"/>
              <a:t> 刷新</a:t>
            </a:r>
          </a:p>
          <a:p>
            <a:pPr marL="266700" indent="-266700" eaLnBrk="1" hangingPunct="1">
              <a:buFontTx/>
              <a:buNone/>
            </a:pPr>
            <a:r>
              <a:rPr lang="zh-CN" altLang="en-US" smtClean="0"/>
              <a:t>    </a:t>
            </a:r>
            <a:endParaRPr lang="en-US" altLang="zh-CN" smtClean="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33B45-B8B6-4886-ADCB-3F201CC56AD8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刷新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b="1" smtClean="0"/>
              <a:t>将存放于每位中的信息读出再照原样写入原单元的过程</a:t>
            </a:r>
            <a:r>
              <a:rPr lang="en-US" altLang="zh-CN" b="1" smtClean="0"/>
              <a:t>——</a:t>
            </a:r>
            <a:r>
              <a:rPr lang="zh-CN" altLang="en-US" b="1" smtClean="0"/>
              <a:t>刷新</a:t>
            </a:r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98D5E-DEBF-4AAE-8C7F-071CF08F4BB6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三、存储器扩展技术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95401" y="3716338"/>
            <a:ext cx="9889067" cy="2043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位扩展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扩展每个存储单元的位数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字扩展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zh-CN" altLang="en-US" sz="3200" b="1" smtClean="0">
                <a:solidFill>
                  <a:srgbClr val="000000"/>
                </a:solidFill>
              </a:rPr>
              <a:t>扩展存储单元的个数</a:t>
            </a: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字位扩展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二者的综合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1016000" y="1828801"/>
            <a:ext cx="107696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用多片存储芯片构成一个需要的内存空间，它们在整个内存中占据不同的地址范围，任一时刻仅有一片（或一组）被选中。</a:t>
            </a:r>
          </a:p>
        </p:txBody>
      </p:sp>
      <p:sp>
        <p:nvSpPr>
          <p:cNvPr id="37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84D06-EC0D-47D5-95B4-05DA6F568AD5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位扩展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/>
              <a:t>存储器的存储容量等于：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/>
              <a:t>          </a:t>
            </a:r>
            <a:r>
              <a:rPr lang="zh-CN" altLang="en-US" b="1" u="sng" dirty="0" smtClean="0"/>
              <a:t>单元数</a:t>
            </a:r>
            <a:r>
              <a:rPr lang="zh-CN" altLang="en-US" b="1" dirty="0" smtClean="0"/>
              <a:t>×</a:t>
            </a:r>
            <a:r>
              <a:rPr lang="zh-CN" altLang="en-US" b="1" u="sng" dirty="0" smtClean="0"/>
              <a:t>每单元的位数</a:t>
            </a:r>
            <a:endParaRPr lang="zh-CN" altLang="en-US" b="1" dirty="0" smtClean="0"/>
          </a:p>
          <a:p>
            <a:pPr eaLnBrk="1" hangingPunct="1">
              <a:spcBef>
                <a:spcPct val="50000"/>
              </a:spcBef>
            </a:pPr>
            <a:endParaRPr lang="zh-CN" altLang="en-US" b="1" dirty="0" smtClean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/>
              <a:t>当构成内存的存储器芯片的字长小于内存单元的字长时，就要进行位扩展，使每个单元的字长满足要求。</a:t>
            </a:r>
          </a:p>
          <a:p>
            <a:pPr eaLnBrk="1" hangingPunct="1"/>
            <a:endParaRPr lang="zh-CN" altLang="en-US" b="1" dirty="0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68500" y="3284538"/>
            <a:ext cx="172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字节数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847167" y="3284538"/>
            <a:ext cx="1422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字长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2927351" y="2924175"/>
            <a:ext cx="203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5520267" y="2924175"/>
            <a:ext cx="203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8920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16F36-B4E4-4658-A1D9-F246A9DE0497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115"/>
          <p:cNvSpPr>
            <a:spLocks noChangeArrowheads="1"/>
          </p:cNvSpPr>
          <p:nvPr/>
        </p:nvSpPr>
        <p:spPr bwMode="auto">
          <a:xfrm rot="5400000">
            <a:off x="1844412" y="4844788"/>
            <a:ext cx="1008062" cy="1056217"/>
          </a:xfrm>
          <a:custGeom>
            <a:avLst/>
            <a:gdLst>
              <a:gd name="T0" fmla="*/ 1716637119 w 21600"/>
              <a:gd name="T1" fmla="*/ 0 h 21600"/>
              <a:gd name="T2" fmla="*/ 1237569268 w 21600"/>
              <a:gd name="T3" fmla="*/ 335174753 h 21600"/>
              <a:gd name="T4" fmla="*/ 0 w 21600"/>
              <a:gd name="T5" fmla="*/ 942929175 h 21600"/>
              <a:gd name="T6" fmla="*/ 969826604 w 21600"/>
              <a:gd name="T7" fmla="*/ 1065457383 h 21600"/>
              <a:gd name="T8" fmla="*/ 1939653209 w 21600"/>
              <a:gd name="T9" fmla="*/ 722438605 h 21600"/>
              <a:gd name="T10" fmla="*/ 2147483647 w 21600"/>
              <a:gd name="T11" fmla="*/ 33517475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632 h 21600"/>
              <a:gd name="T20" fmla="*/ 19082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88" y="0"/>
                </a:moveTo>
                <a:lnTo>
                  <a:pt x="12175" y="6795"/>
                </a:lnTo>
                <a:lnTo>
                  <a:pt x="14693" y="6795"/>
                </a:lnTo>
                <a:lnTo>
                  <a:pt x="14693" y="16632"/>
                </a:lnTo>
                <a:lnTo>
                  <a:pt x="0" y="16632"/>
                </a:lnTo>
                <a:lnTo>
                  <a:pt x="0" y="21600"/>
                </a:lnTo>
                <a:lnTo>
                  <a:pt x="19082" y="21600"/>
                </a:lnTo>
                <a:lnTo>
                  <a:pt x="19082" y="6795"/>
                </a:lnTo>
                <a:lnTo>
                  <a:pt x="21600" y="6795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39" name="Rectangle 14"/>
          <p:cNvSpPr>
            <a:spLocks noChangeArrowheads="1"/>
          </p:cNvSpPr>
          <p:nvPr/>
        </p:nvSpPr>
        <p:spPr bwMode="auto">
          <a:xfrm>
            <a:off x="2893484" y="5373688"/>
            <a:ext cx="1919816" cy="685800"/>
          </a:xfrm>
          <a:prstGeom prst="rect">
            <a:avLst/>
          </a:pr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0" name="AutoShape 22"/>
          <p:cNvSpPr>
            <a:spLocks noChangeArrowheads="1"/>
          </p:cNvSpPr>
          <p:nvPr/>
        </p:nvSpPr>
        <p:spPr bwMode="auto">
          <a:xfrm>
            <a:off x="5118102" y="4343400"/>
            <a:ext cx="368300" cy="381000"/>
          </a:xfrm>
          <a:prstGeom prst="upArrow">
            <a:avLst>
              <a:gd name="adj1" fmla="val 50000"/>
              <a:gd name="adj2" fmla="val 3448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位扩展例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10972800" cy="4862512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用8片2164</a:t>
            </a:r>
            <a:r>
              <a:rPr lang="en-US" altLang="zh-CN" b="1" smtClean="0"/>
              <a:t>A</a:t>
            </a:r>
            <a:r>
              <a:rPr lang="zh-CN" altLang="en-US" b="1" smtClean="0"/>
              <a:t>芯片构成64</a:t>
            </a:r>
            <a:r>
              <a:rPr lang="en-US" altLang="zh-CN" b="1" smtClean="0"/>
              <a:t>KB</a:t>
            </a:r>
            <a:r>
              <a:rPr lang="zh-CN" altLang="en-US" b="1" smtClean="0"/>
              <a:t>存储器。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2164A: 64K x 1</a:t>
            </a:r>
            <a:r>
              <a:rPr lang="zh-CN" altLang="en-US" b="1" smtClean="0"/>
              <a:t>，需</a:t>
            </a:r>
            <a:r>
              <a:rPr lang="en-US" altLang="zh-CN" b="1" smtClean="0"/>
              <a:t>8</a:t>
            </a:r>
            <a:r>
              <a:rPr lang="zh-CN" altLang="en-US" b="1" smtClean="0"/>
              <a:t>片构成</a:t>
            </a:r>
            <a:r>
              <a:rPr lang="en-US" altLang="zh-CN" b="1" smtClean="0"/>
              <a:t>64K x 8</a:t>
            </a:r>
            <a:r>
              <a:rPr lang="zh-CN" altLang="en-US" b="1" smtClean="0"/>
              <a:t>（</a:t>
            </a:r>
            <a:r>
              <a:rPr lang="en-US" altLang="zh-CN" b="1" smtClean="0"/>
              <a:t>64KB</a:t>
            </a:r>
            <a:r>
              <a:rPr lang="zh-CN" altLang="en-US" b="1" smtClean="0"/>
              <a:t>）</a:t>
            </a: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2851152" y="3352800"/>
            <a:ext cx="1276349" cy="990600"/>
          </a:xfrm>
          <a:prstGeom prst="rect">
            <a:avLst/>
          </a:prstGeom>
          <a:solidFill>
            <a:srgbClr val="21B0E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1B0E9"/>
            </a:extrusionClr>
          </a:sp3d>
        </p:spPr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4692652" y="3362325"/>
            <a:ext cx="1276349" cy="990600"/>
          </a:xfrm>
          <a:prstGeom prst="rect">
            <a:avLst/>
          </a:prstGeom>
          <a:solidFill>
            <a:srgbClr val="21B0E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1B0E9"/>
            </a:extrusionClr>
          </a:sp3d>
        </p:spPr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5" name="Rectangle 6"/>
          <p:cNvSpPr>
            <a:spLocks noChangeArrowheads="1"/>
          </p:cNvSpPr>
          <p:nvPr/>
        </p:nvSpPr>
        <p:spPr bwMode="auto">
          <a:xfrm>
            <a:off x="8629652" y="3371850"/>
            <a:ext cx="1276349" cy="990600"/>
          </a:xfrm>
          <a:prstGeom prst="rect">
            <a:avLst/>
          </a:prstGeom>
          <a:solidFill>
            <a:srgbClr val="21B0E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1B0E9"/>
            </a:extrusionClr>
          </a:sp3d>
        </p:spPr>
        <p:txBody>
          <a:bodyPr wrap="none" anchor="ctr">
            <a:flatTx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6" name="Line 18"/>
          <p:cNvSpPr>
            <a:spLocks noChangeShapeType="1"/>
          </p:cNvSpPr>
          <p:nvPr/>
        </p:nvSpPr>
        <p:spPr bwMode="auto">
          <a:xfrm flipV="1">
            <a:off x="3530600" y="2895600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7" name="Line 19"/>
          <p:cNvSpPr>
            <a:spLocks noChangeShapeType="1"/>
          </p:cNvSpPr>
          <p:nvPr/>
        </p:nvSpPr>
        <p:spPr bwMode="auto">
          <a:xfrm flipV="1">
            <a:off x="5359400" y="2895603"/>
            <a:ext cx="0" cy="4492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8" name="Line 20"/>
          <p:cNvSpPr>
            <a:spLocks noChangeShapeType="1"/>
          </p:cNvSpPr>
          <p:nvPr/>
        </p:nvSpPr>
        <p:spPr bwMode="auto">
          <a:xfrm flipV="1">
            <a:off x="9302751" y="2895600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49" name="AutoShape 21"/>
          <p:cNvSpPr>
            <a:spLocks noChangeArrowheads="1"/>
          </p:cNvSpPr>
          <p:nvPr/>
        </p:nvSpPr>
        <p:spPr bwMode="auto">
          <a:xfrm>
            <a:off x="3308353" y="4343400"/>
            <a:ext cx="349249" cy="381000"/>
          </a:xfrm>
          <a:prstGeom prst="upArrow">
            <a:avLst>
              <a:gd name="adj1" fmla="val 50000"/>
              <a:gd name="adj2" fmla="val 3636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50" name="AutoShape 23"/>
          <p:cNvSpPr>
            <a:spLocks noChangeArrowheads="1"/>
          </p:cNvSpPr>
          <p:nvPr/>
        </p:nvSpPr>
        <p:spPr bwMode="auto">
          <a:xfrm>
            <a:off x="9099553" y="4343400"/>
            <a:ext cx="349249" cy="381000"/>
          </a:xfrm>
          <a:prstGeom prst="upArrow">
            <a:avLst>
              <a:gd name="adj1" fmla="val 50000"/>
              <a:gd name="adj2" fmla="val 3636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51" name="Text Box 25"/>
          <p:cNvSpPr txBox="1">
            <a:spLocks noChangeArrowheads="1"/>
          </p:cNvSpPr>
          <p:nvPr/>
        </p:nvSpPr>
        <p:spPr bwMode="auto">
          <a:xfrm>
            <a:off x="3024717" y="5516563"/>
            <a:ext cx="162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LS1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2" name="Text Box 27"/>
          <p:cNvSpPr txBox="1">
            <a:spLocks noChangeArrowheads="1"/>
          </p:cNvSpPr>
          <p:nvPr/>
        </p:nvSpPr>
        <p:spPr bwMode="auto">
          <a:xfrm>
            <a:off x="1200151" y="5805488"/>
            <a:ext cx="1439333" cy="2954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~A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19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3" name="Text Box 28"/>
          <p:cNvSpPr txBox="1">
            <a:spLocks noChangeArrowheads="1"/>
          </p:cNvSpPr>
          <p:nvPr/>
        </p:nvSpPr>
        <p:spPr bwMode="auto">
          <a:xfrm>
            <a:off x="2863851" y="3657600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2164A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4" name="Text Box 29"/>
          <p:cNvSpPr txBox="1">
            <a:spLocks noChangeArrowheads="1"/>
          </p:cNvSpPr>
          <p:nvPr/>
        </p:nvSpPr>
        <p:spPr bwMode="auto">
          <a:xfrm>
            <a:off x="4692651" y="3657600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2164A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5" name="Text Box 30"/>
          <p:cNvSpPr txBox="1">
            <a:spLocks noChangeArrowheads="1"/>
          </p:cNvSpPr>
          <p:nvPr/>
        </p:nvSpPr>
        <p:spPr bwMode="auto">
          <a:xfrm>
            <a:off x="8655051" y="3657600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400" smtClean="0">
                <a:solidFill>
                  <a:srgbClr val="000000"/>
                </a:solidFill>
                <a:latin typeface="Times New Roman" pitchFamily="18" charset="0"/>
              </a:rPr>
              <a:t>2164A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6" name="Text Box 31"/>
          <p:cNvSpPr txBox="1">
            <a:spLocks noChangeArrowheads="1"/>
          </p:cNvSpPr>
          <p:nvPr/>
        </p:nvSpPr>
        <p:spPr bwMode="auto">
          <a:xfrm>
            <a:off x="658284" y="2527300"/>
            <a:ext cx="57573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DB</a:t>
            </a:r>
          </a:p>
        </p:txBody>
      </p:sp>
      <p:sp>
        <p:nvSpPr>
          <p:cNvPr id="39957" name="Text Box 32"/>
          <p:cNvSpPr txBox="1">
            <a:spLocks noChangeArrowheads="1"/>
          </p:cNvSpPr>
          <p:nvPr/>
        </p:nvSpPr>
        <p:spPr bwMode="auto">
          <a:xfrm>
            <a:off x="624417" y="4581525"/>
            <a:ext cx="57573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</a:p>
        </p:txBody>
      </p:sp>
      <p:sp>
        <p:nvSpPr>
          <p:cNvPr id="39958" name="Text Box 33"/>
          <p:cNvSpPr txBox="1">
            <a:spLocks noChangeArrowheads="1"/>
          </p:cNvSpPr>
          <p:nvPr/>
        </p:nvSpPr>
        <p:spPr bwMode="auto">
          <a:xfrm>
            <a:off x="2743200" y="2895600"/>
            <a:ext cx="711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9" name="Text Box 34"/>
          <p:cNvSpPr txBox="1">
            <a:spLocks noChangeArrowheads="1"/>
          </p:cNvSpPr>
          <p:nvPr/>
        </p:nvSpPr>
        <p:spPr bwMode="auto">
          <a:xfrm>
            <a:off x="4470400" y="2895600"/>
            <a:ext cx="711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60" name="Text Box 35"/>
          <p:cNvSpPr txBox="1">
            <a:spLocks noChangeArrowheads="1"/>
          </p:cNvSpPr>
          <p:nvPr/>
        </p:nvSpPr>
        <p:spPr bwMode="auto">
          <a:xfrm>
            <a:off x="8534400" y="2895600"/>
            <a:ext cx="711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61" name="Text Box 36"/>
          <p:cNvSpPr txBox="1">
            <a:spLocks noChangeArrowheads="1"/>
          </p:cNvSpPr>
          <p:nvPr/>
        </p:nvSpPr>
        <p:spPr bwMode="auto">
          <a:xfrm>
            <a:off x="2317753" y="4314825"/>
            <a:ext cx="958849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14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~A</a:t>
            </a:r>
            <a:r>
              <a:rPr kumimoji="1" lang="en-US" altLang="zh-CN" sz="1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62" name="Line 3089"/>
          <p:cNvSpPr>
            <a:spLocks noChangeShapeType="1"/>
          </p:cNvSpPr>
          <p:nvPr/>
        </p:nvSpPr>
        <p:spPr bwMode="auto">
          <a:xfrm flipV="1">
            <a:off x="3888317" y="4365625"/>
            <a:ext cx="0" cy="7191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63" name="Line 3090"/>
          <p:cNvSpPr>
            <a:spLocks noChangeShapeType="1"/>
          </p:cNvSpPr>
          <p:nvPr/>
        </p:nvSpPr>
        <p:spPr bwMode="auto">
          <a:xfrm flipV="1">
            <a:off x="5712884" y="4364041"/>
            <a:ext cx="0" cy="12969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64" name="Line 3091"/>
          <p:cNvSpPr>
            <a:spLocks noChangeShapeType="1"/>
          </p:cNvSpPr>
          <p:nvPr/>
        </p:nvSpPr>
        <p:spPr bwMode="auto">
          <a:xfrm flipV="1">
            <a:off x="9647767" y="4365625"/>
            <a:ext cx="0" cy="71913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65" name="Text Box 3092"/>
          <p:cNvSpPr txBox="1">
            <a:spLocks noChangeArrowheads="1"/>
          </p:cNvSpPr>
          <p:nvPr/>
        </p:nvSpPr>
        <p:spPr bwMode="auto">
          <a:xfrm>
            <a:off x="6864351" y="3357563"/>
            <a:ext cx="863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9966" name="Line 3094"/>
          <p:cNvSpPr>
            <a:spLocks noChangeShapeType="1"/>
          </p:cNvSpPr>
          <p:nvPr/>
        </p:nvSpPr>
        <p:spPr bwMode="auto">
          <a:xfrm>
            <a:off x="3888320" y="5084763"/>
            <a:ext cx="5759449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67" name="Oval 3095"/>
          <p:cNvSpPr>
            <a:spLocks noChangeArrowheads="1"/>
          </p:cNvSpPr>
          <p:nvPr/>
        </p:nvSpPr>
        <p:spPr bwMode="auto">
          <a:xfrm>
            <a:off x="5630335" y="5026025"/>
            <a:ext cx="143933" cy="10795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68" name="Line 3096"/>
          <p:cNvSpPr>
            <a:spLocks noChangeShapeType="1"/>
          </p:cNvSpPr>
          <p:nvPr/>
        </p:nvSpPr>
        <p:spPr bwMode="auto">
          <a:xfrm flipH="1">
            <a:off x="4847167" y="5661025"/>
            <a:ext cx="863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triangle" w="med" len="lg"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69" name="Text Box 3097"/>
          <p:cNvSpPr txBox="1">
            <a:spLocks noChangeArrowheads="1"/>
          </p:cNvSpPr>
          <p:nvPr/>
        </p:nvSpPr>
        <p:spPr bwMode="auto">
          <a:xfrm>
            <a:off x="4944536" y="5661025"/>
            <a:ext cx="211243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译码输出</a:t>
            </a:r>
          </a:p>
        </p:txBody>
      </p:sp>
      <p:sp>
        <p:nvSpPr>
          <p:cNvPr id="39970" name="Line 3098"/>
          <p:cNvSpPr>
            <a:spLocks noChangeShapeType="1"/>
          </p:cNvSpPr>
          <p:nvPr/>
        </p:nvSpPr>
        <p:spPr bwMode="auto">
          <a:xfrm>
            <a:off x="1583268" y="3500438"/>
            <a:ext cx="128693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1" name="Line 3099"/>
          <p:cNvSpPr>
            <a:spLocks noChangeShapeType="1"/>
          </p:cNvSpPr>
          <p:nvPr/>
        </p:nvSpPr>
        <p:spPr bwMode="auto">
          <a:xfrm>
            <a:off x="1583268" y="3789363"/>
            <a:ext cx="128693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2" name="Line 3100"/>
          <p:cNvSpPr>
            <a:spLocks noChangeShapeType="1"/>
          </p:cNvSpPr>
          <p:nvPr/>
        </p:nvSpPr>
        <p:spPr bwMode="auto">
          <a:xfrm>
            <a:off x="4176186" y="3500438"/>
            <a:ext cx="52704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3" name="Line 3101"/>
          <p:cNvSpPr>
            <a:spLocks noChangeShapeType="1"/>
          </p:cNvSpPr>
          <p:nvPr/>
        </p:nvSpPr>
        <p:spPr bwMode="auto">
          <a:xfrm>
            <a:off x="4176186" y="3789363"/>
            <a:ext cx="52704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4" name="Line 3102"/>
          <p:cNvSpPr>
            <a:spLocks noChangeShapeType="1"/>
          </p:cNvSpPr>
          <p:nvPr/>
        </p:nvSpPr>
        <p:spPr bwMode="auto">
          <a:xfrm>
            <a:off x="6000751" y="3500438"/>
            <a:ext cx="52704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5" name="Line 3103"/>
          <p:cNvSpPr>
            <a:spLocks noChangeShapeType="1"/>
          </p:cNvSpPr>
          <p:nvPr/>
        </p:nvSpPr>
        <p:spPr bwMode="auto">
          <a:xfrm>
            <a:off x="6000751" y="3789363"/>
            <a:ext cx="52704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6" name="Line 3104"/>
          <p:cNvSpPr>
            <a:spLocks noChangeShapeType="1"/>
          </p:cNvSpPr>
          <p:nvPr/>
        </p:nvSpPr>
        <p:spPr bwMode="auto">
          <a:xfrm>
            <a:off x="8113186" y="3500438"/>
            <a:ext cx="52704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7" name="Line 3105"/>
          <p:cNvSpPr>
            <a:spLocks noChangeShapeType="1"/>
          </p:cNvSpPr>
          <p:nvPr/>
        </p:nvSpPr>
        <p:spPr bwMode="auto">
          <a:xfrm>
            <a:off x="8113186" y="3789363"/>
            <a:ext cx="52704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78" name="Text Box 3106"/>
          <p:cNvSpPr txBox="1">
            <a:spLocks noChangeArrowheads="1"/>
          </p:cNvSpPr>
          <p:nvPr/>
        </p:nvSpPr>
        <p:spPr bwMode="auto">
          <a:xfrm>
            <a:off x="719667" y="3284538"/>
            <a:ext cx="863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smtClean="0">
                <a:solidFill>
                  <a:srgbClr val="000000"/>
                </a:solidFill>
                <a:latin typeface="Times New Roman" pitchFamily="18" charset="0"/>
              </a:rPr>
              <a:t>读写信号</a:t>
            </a:r>
          </a:p>
        </p:txBody>
      </p:sp>
      <p:sp>
        <p:nvSpPr>
          <p:cNvPr id="39979" name="AutoShape 3109"/>
          <p:cNvSpPr>
            <a:spLocks noChangeArrowheads="1"/>
          </p:cNvSpPr>
          <p:nvPr/>
        </p:nvSpPr>
        <p:spPr bwMode="auto">
          <a:xfrm>
            <a:off x="1390651" y="2565403"/>
            <a:ext cx="8930216" cy="396875"/>
          </a:xfrm>
          <a:prstGeom prst="leftRightArrow">
            <a:avLst>
              <a:gd name="adj1" fmla="val 56907"/>
              <a:gd name="adj2" fmla="val 40237"/>
            </a:avLst>
          </a:prstGeom>
          <a:solidFill>
            <a:srgbClr val="2C965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0" name="AutoShape 3110"/>
          <p:cNvSpPr>
            <a:spLocks noChangeArrowheads="1"/>
          </p:cNvSpPr>
          <p:nvPr/>
        </p:nvSpPr>
        <p:spPr bwMode="auto">
          <a:xfrm>
            <a:off x="1390652" y="4581525"/>
            <a:ext cx="9025467" cy="503238"/>
          </a:xfrm>
          <a:prstGeom prst="rightArrow">
            <a:avLst>
              <a:gd name="adj1" fmla="val 47000"/>
              <a:gd name="adj2" fmla="val 4577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1" name="Rectangle 3111"/>
          <p:cNvSpPr>
            <a:spLocks noChangeArrowheads="1"/>
          </p:cNvSpPr>
          <p:nvPr/>
        </p:nvSpPr>
        <p:spPr bwMode="auto">
          <a:xfrm>
            <a:off x="5219700" y="4652963"/>
            <a:ext cx="162984" cy="1444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2" name="Rectangle 3112"/>
          <p:cNvSpPr>
            <a:spLocks noChangeArrowheads="1"/>
          </p:cNvSpPr>
          <p:nvPr/>
        </p:nvSpPr>
        <p:spPr bwMode="auto">
          <a:xfrm>
            <a:off x="3407835" y="4652963"/>
            <a:ext cx="154517" cy="1444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3" name="Rectangle 3114"/>
          <p:cNvSpPr>
            <a:spLocks noChangeArrowheads="1"/>
          </p:cNvSpPr>
          <p:nvPr/>
        </p:nvSpPr>
        <p:spPr bwMode="auto">
          <a:xfrm>
            <a:off x="9199035" y="4652963"/>
            <a:ext cx="154517" cy="1444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4" name="Rectangle 3116"/>
          <p:cNvSpPr>
            <a:spLocks noChangeArrowheads="1"/>
          </p:cNvSpPr>
          <p:nvPr/>
        </p:nvSpPr>
        <p:spPr bwMode="auto">
          <a:xfrm>
            <a:off x="1854202" y="4797428"/>
            <a:ext cx="182033" cy="1444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5" name="Text Box 3117"/>
          <p:cNvSpPr txBox="1">
            <a:spLocks noChangeArrowheads="1"/>
          </p:cNvSpPr>
          <p:nvPr/>
        </p:nvSpPr>
        <p:spPr bwMode="auto">
          <a:xfrm>
            <a:off x="1712386" y="4737103"/>
            <a:ext cx="865716" cy="195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1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</a:rPr>
              <a:t>~A</a:t>
            </a:r>
            <a:r>
              <a:rPr kumimoji="1" lang="en-US" altLang="zh-CN" sz="1000" smtClean="0">
                <a:solidFill>
                  <a:srgbClr val="000000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39986" name="Text Box 3118"/>
          <p:cNvSpPr txBox="1">
            <a:spLocks noChangeArrowheads="1"/>
          </p:cNvSpPr>
          <p:nvPr/>
        </p:nvSpPr>
        <p:spPr bwMode="auto">
          <a:xfrm>
            <a:off x="1691219" y="2670178"/>
            <a:ext cx="865716" cy="195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1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1600" smtClean="0">
                <a:solidFill>
                  <a:srgbClr val="000000"/>
                </a:solidFill>
                <a:latin typeface="Times New Roman" pitchFamily="18" charset="0"/>
              </a:rPr>
              <a:t>~D</a:t>
            </a:r>
            <a:r>
              <a:rPr kumimoji="1" lang="en-US" altLang="zh-CN" sz="10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87" name="Rectangle 3119"/>
          <p:cNvSpPr>
            <a:spLocks noChangeArrowheads="1"/>
          </p:cNvSpPr>
          <p:nvPr/>
        </p:nvSpPr>
        <p:spPr bwMode="auto">
          <a:xfrm>
            <a:off x="1854202" y="4929188"/>
            <a:ext cx="182033" cy="1444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9988" name="Text Box 3120"/>
          <p:cNvSpPr txBox="1">
            <a:spLocks noChangeArrowheads="1"/>
          </p:cNvSpPr>
          <p:nvPr/>
        </p:nvSpPr>
        <p:spPr bwMode="auto">
          <a:xfrm>
            <a:off x="4142320" y="4365628"/>
            <a:ext cx="958849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14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~A</a:t>
            </a:r>
            <a:r>
              <a:rPr kumimoji="1" lang="en-US" altLang="zh-CN" sz="1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89" name="Text Box 3121"/>
          <p:cNvSpPr txBox="1">
            <a:spLocks noChangeArrowheads="1"/>
          </p:cNvSpPr>
          <p:nvPr/>
        </p:nvSpPr>
        <p:spPr bwMode="auto">
          <a:xfrm>
            <a:off x="8113186" y="4365628"/>
            <a:ext cx="958849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14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~A</a:t>
            </a:r>
            <a:r>
              <a:rPr kumimoji="1" lang="en-US" altLang="zh-CN" sz="1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90" name="灯片编号占位符 5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E3186-DC09-429A-8A2E-7712F1294A0B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4917" y="404816"/>
            <a:ext cx="10972800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solidFill>
                  <a:srgbClr val="3333FF"/>
                </a:solidFill>
              </a:rPr>
              <a:t>位扩展方法：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</a:t>
            </a:r>
          </a:p>
          <a:p>
            <a:pPr eaLnBrk="1" hangingPunct="1"/>
            <a:r>
              <a:rPr lang="zh-CN" altLang="en-US" b="1" smtClean="0"/>
              <a:t>将每片的地址线、控制线并联，数据线分别引出。</a:t>
            </a:r>
          </a:p>
          <a:p>
            <a:pPr eaLnBrk="1" hangingPunct="1"/>
            <a:r>
              <a:rPr lang="zh-CN" altLang="en-US" b="1" u="sng" smtClean="0"/>
              <a:t>位扩展特点：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b="1" smtClean="0"/>
              <a:t>    存储器的单元数不变，位数增加。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8D7BA-F60B-411B-B328-659B2728755B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39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9667" y="549275"/>
            <a:ext cx="9855200" cy="75565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 smtClean="0">
                <a:solidFill>
                  <a:srgbClr val="FF9966"/>
                </a:solidFill>
                <a:ea typeface="隶书" pitchFamily="49" charset="-122"/>
              </a:rPr>
              <a:t>本章主要内容</a:t>
            </a:r>
            <a:endParaRPr lang="zh-CN" altLang="zh-CN" dirty="0" smtClean="0">
              <a:solidFill>
                <a:srgbClr val="FF9966"/>
              </a:solidFill>
              <a:ea typeface="隶书" pitchFamily="49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76400"/>
            <a:ext cx="10464800" cy="4267200"/>
          </a:xfrm>
          <a:noFill/>
        </p:spPr>
        <p:txBody>
          <a:bodyPr lIns="92075" tIns="46038" rIns="92075" bIns="46038"/>
          <a:lstStyle/>
          <a:p>
            <a:pPr algn="l" eaLnBrk="1" hangingPunct="1">
              <a:spcBef>
                <a:spcPct val="40000"/>
              </a:spcBef>
            </a:pPr>
            <a:r>
              <a:rPr lang="zh-CN" altLang="en-US" sz="2800" dirty="0" smtClean="0">
                <a:solidFill>
                  <a:srgbClr val="3333FF"/>
                </a:solidFill>
              </a:rPr>
              <a:t>    </a:t>
            </a:r>
            <a:r>
              <a:rPr lang="zh-CN" altLang="en-US" sz="2800" b="1" dirty="0" smtClean="0">
                <a:solidFill>
                  <a:srgbClr val="3333FF"/>
                </a:solidFill>
              </a:rPr>
              <a:t>微型机的存储系统、分类及其特点</a:t>
            </a:r>
          </a:p>
          <a:p>
            <a:pPr algn="l" eaLnBrk="1" hangingPunct="1">
              <a:spcBef>
                <a:spcPct val="4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</a:rPr>
              <a:t>    半导体存储芯片的外部特性及其与系统</a:t>
            </a:r>
          </a:p>
          <a:p>
            <a:pPr algn="l" eaLnBrk="1" hangingPunct="1">
              <a:spcBef>
                <a:spcPct val="4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</a:rPr>
              <a:t>    的连接</a:t>
            </a:r>
          </a:p>
          <a:p>
            <a:pPr algn="l" eaLnBrk="1" hangingPunct="1">
              <a:spcBef>
                <a:spcPct val="4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</a:rPr>
              <a:t>    存储器扩展技术</a:t>
            </a:r>
          </a:p>
          <a:p>
            <a:pPr algn="l" eaLnBrk="1" hangingPunct="1">
              <a:spcBef>
                <a:spcPct val="4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</a:rPr>
              <a:t>    高速缓存</a:t>
            </a:r>
          </a:p>
        </p:txBody>
      </p:sp>
      <p:sp>
        <p:nvSpPr>
          <p:cNvPr id="4100" name="Oval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2284" y="1773238"/>
            <a:ext cx="533400" cy="400050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1" name="Oval 1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2284" y="2349500"/>
            <a:ext cx="533400" cy="400050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Oval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2284" y="3500438"/>
            <a:ext cx="533400" cy="400050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Oval 2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2284" y="4076700"/>
            <a:ext cx="533400" cy="400050"/>
          </a:xfrm>
          <a:prstGeom prst="ellipse">
            <a:avLst/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4" name="矩形 8"/>
          <p:cNvSpPr>
            <a:spLocks noChangeArrowheads="1"/>
          </p:cNvSpPr>
          <p:nvPr/>
        </p:nvSpPr>
        <p:spPr bwMode="auto">
          <a:xfrm>
            <a:off x="11286918" y="628650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fld id="{F42D5AE8-9332-4A13-A898-BF662E4658DF}" type="slidenum">
              <a:rPr lang="zh-CN" altLang="en-US" sz="1400" smtClean="0">
                <a:solidFill>
                  <a:srgbClr val="000000"/>
                </a:solidFill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字扩展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地址空间的扩展。芯片每个单元中的字长满足，但单元数不满足。</a:t>
            </a:r>
          </a:p>
          <a:p>
            <a:pPr eaLnBrk="1" hangingPunct="1"/>
            <a:r>
              <a:rPr lang="zh-CN" altLang="en-US" b="1" smtClean="0"/>
              <a:t>扩展原则：</a:t>
            </a:r>
          </a:p>
          <a:p>
            <a:pPr eaLnBrk="1" hangingPunct="1"/>
            <a:r>
              <a:rPr lang="zh-CN" altLang="en-US" b="1" smtClean="0"/>
              <a:t>每个芯片的地址线、数据线、控制线并联，仅片选端分别引出，以实现每个芯片占据不同的地址范围。</a:t>
            </a: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EE953-1180-47EE-B521-8DAF247C07D4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字扩展例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用两片64</a:t>
            </a:r>
            <a:r>
              <a:rPr lang="en-US" altLang="zh-CN" b="1" smtClean="0">
                <a:latin typeface="Times New Roman" pitchFamily="18" charset="0"/>
              </a:rPr>
              <a:t>K×8</a:t>
            </a:r>
            <a:r>
              <a:rPr lang="zh-CN" altLang="en-US" b="1" smtClean="0">
                <a:latin typeface="Times New Roman" pitchFamily="18" charset="0"/>
              </a:rPr>
              <a:t>位的</a:t>
            </a:r>
            <a:r>
              <a:rPr lang="en-US" altLang="zh-CN" b="1" smtClean="0">
                <a:latin typeface="Times New Roman" pitchFamily="18" charset="0"/>
              </a:rPr>
              <a:t>SRAM</a:t>
            </a:r>
            <a:r>
              <a:rPr lang="zh-CN" altLang="en-US" b="1" smtClean="0">
                <a:latin typeface="Times New Roman" pitchFamily="18" charset="0"/>
              </a:rPr>
              <a:t>芯片构成容量为128</a:t>
            </a:r>
            <a:r>
              <a:rPr lang="en-US" altLang="zh-CN" b="1" smtClean="0">
                <a:latin typeface="Times New Roman" pitchFamily="18" charset="0"/>
              </a:rPr>
              <a:t>KB</a:t>
            </a:r>
            <a:r>
              <a:rPr lang="zh-CN" altLang="en-US" b="1" smtClean="0">
                <a:latin typeface="Times New Roman" pitchFamily="18" charset="0"/>
              </a:rPr>
              <a:t>的存储器</a:t>
            </a: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301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C97A1D-C1EC-463D-BFC0-BA7E4AF265FE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字位扩展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786" y="1906588"/>
            <a:ext cx="10375900" cy="41402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根据内存容量及芯片容量确定所需存储芯片数；</a:t>
            </a:r>
          </a:p>
          <a:p>
            <a:pPr eaLnBrk="1" hangingPunct="1"/>
            <a:r>
              <a:rPr lang="zh-CN" altLang="en-US" b="1" smtClean="0"/>
              <a:t>进行位扩展以满足字长要求；</a:t>
            </a:r>
          </a:p>
          <a:p>
            <a:pPr eaLnBrk="1" hangingPunct="1"/>
            <a:r>
              <a:rPr lang="zh-CN" altLang="en-US" b="1" smtClean="0"/>
              <a:t>进行字扩展以满足容量要求。</a:t>
            </a:r>
          </a:p>
          <a:p>
            <a:pPr eaLnBrk="1" hangingPunct="1"/>
            <a:r>
              <a:rPr lang="zh-CN" altLang="en-US" b="1" smtClean="0"/>
              <a:t>若已有存储芯片的容量为</a:t>
            </a:r>
            <a:r>
              <a:rPr lang="en-US" altLang="zh-CN" b="1" smtClean="0"/>
              <a:t>L×K，</a:t>
            </a:r>
            <a:r>
              <a:rPr lang="zh-CN" altLang="en-US" b="1" smtClean="0"/>
              <a:t>要构成容量为</a:t>
            </a:r>
            <a:r>
              <a:rPr lang="en-US" altLang="zh-CN" b="1" smtClean="0"/>
              <a:t>M ×N</a:t>
            </a:r>
            <a:r>
              <a:rPr lang="zh-CN" altLang="en-US" b="1" smtClean="0"/>
              <a:t>的存储器，需要的芯片数为：</a:t>
            </a:r>
          </a:p>
          <a:p>
            <a:pPr eaLnBrk="1" hangingPunct="1">
              <a:buFontTx/>
              <a:buNone/>
            </a:pPr>
            <a:r>
              <a:rPr lang="zh-CN" altLang="zh-CN" b="1" smtClean="0"/>
              <a:t>     （</a:t>
            </a:r>
            <a:r>
              <a:rPr lang="en-US" altLang="zh-CN" b="1" smtClean="0"/>
              <a:t>M / L） ×（N / K）</a:t>
            </a:r>
          </a:p>
        </p:txBody>
      </p:sp>
      <p:sp>
        <p:nvSpPr>
          <p:cNvPr id="4403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057E9-1489-4D2B-9345-20B95BF22FA8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42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字位扩展例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78155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用</a:t>
            </a:r>
            <a:r>
              <a:rPr lang="en-US" altLang="zh-CN" b="1" dirty="0" smtClean="0"/>
              <a:t>4K×1</a:t>
            </a:r>
            <a:r>
              <a:rPr lang="zh-CN" altLang="en-US" b="1" dirty="0" smtClean="0"/>
              <a:t>位的芯片组成</a:t>
            </a:r>
            <a:r>
              <a:rPr lang="en-US" altLang="zh-CN" b="1" dirty="0" smtClean="0"/>
              <a:t>16KB</a:t>
            </a:r>
            <a:r>
              <a:rPr lang="zh-CN" altLang="en-US" b="1" dirty="0" smtClean="0"/>
              <a:t>的存储器。</a:t>
            </a:r>
          </a:p>
          <a:p>
            <a:pPr lvl="2" eaLnBrk="1" hangingPunct="1"/>
            <a:r>
              <a:rPr lang="zh-CN" altLang="en-US" b="1" dirty="0" smtClean="0"/>
              <a:t>扩成</a:t>
            </a:r>
            <a:r>
              <a:rPr lang="en-US" altLang="zh-CN" b="1" dirty="0" smtClean="0"/>
              <a:t>4KB —— 8</a:t>
            </a:r>
            <a:r>
              <a:rPr lang="zh-CN" altLang="en-US" b="1" dirty="0" smtClean="0"/>
              <a:t>片</a:t>
            </a:r>
          </a:p>
          <a:p>
            <a:pPr lvl="2" eaLnBrk="1" hangingPunct="1"/>
            <a:r>
              <a:rPr lang="zh-CN" altLang="en-US" b="1" dirty="0" smtClean="0"/>
              <a:t>再扩成</a:t>
            </a:r>
            <a:r>
              <a:rPr lang="en-US" altLang="zh-CN" b="1" dirty="0" smtClean="0"/>
              <a:t>16KB —— 4*8=32</a:t>
            </a:r>
            <a:r>
              <a:rPr lang="zh-CN" altLang="en-US" b="1" dirty="0" smtClean="0"/>
              <a:t>片</a:t>
            </a:r>
          </a:p>
          <a:p>
            <a:pPr eaLnBrk="1" hangingPunct="1"/>
            <a:r>
              <a:rPr lang="zh-CN" altLang="en-US" b="1" dirty="0" smtClean="0"/>
              <a:t>地址线需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根（</a:t>
            </a:r>
            <a:r>
              <a:rPr lang="en-US" altLang="zh-CN" b="1" dirty="0" smtClean="0"/>
              <a:t>A0-A13</a:t>
            </a:r>
            <a:r>
              <a:rPr lang="zh-CN" altLang="en-US" b="1" dirty="0" smtClean="0"/>
              <a:t>），其中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根（</a:t>
            </a:r>
            <a:r>
              <a:rPr lang="en-US" altLang="zh-CN" b="1" dirty="0" smtClean="0"/>
              <a:t>A0-A11</a:t>
            </a:r>
            <a:r>
              <a:rPr lang="zh-CN" altLang="en-US" b="1" dirty="0" smtClean="0"/>
              <a:t>）用于片内寻址，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根（</a:t>
            </a:r>
            <a:r>
              <a:rPr lang="en-US" altLang="zh-CN" b="1" dirty="0" smtClean="0"/>
              <a:t>A12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A13</a:t>
            </a:r>
            <a:r>
              <a:rPr lang="zh-CN" altLang="en-US" b="1" dirty="0" smtClean="0"/>
              <a:t>）用于片选译码。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 smtClean="0"/>
              <a:t>    </a:t>
            </a:r>
            <a:r>
              <a:rPr lang="zh-CN" altLang="en-US" sz="2400" b="1" dirty="0" smtClean="0"/>
              <a:t>注意：以上的例子中所需的地址线数并未从系统整体上考虑。在实际系统中，总线中的地址线数往往要多于所需的地址线数，这时除片内寻址的低位地址线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即片内地址线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外，剩余的高位地址线一般都要用于片选译码。</a:t>
            </a:r>
            <a:r>
              <a:rPr lang="zh-CN" altLang="en-US" b="1" dirty="0" smtClean="0"/>
              <a:t> </a:t>
            </a:r>
            <a:endParaRPr lang="zh-CN" altLang="zh-CN" b="1" dirty="0" smtClean="0"/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A9C10-B688-460D-A006-ADC031F9A7CE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03262"/>
          </a:xfrm>
        </p:spPr>
        <p:txBody>
          <a:bodyPr/>
          <a:lstStyle/>
          <a:p>
            <a:pPr marL="838200" indent="-838200" eaLnBrk="1" hangingPunct="1"/>
            <a:r>
              <a:rPr lang="en-US" altLang="zh-CN" sz="4000" b="1" smtClean="0">
                <a:solidFill>
                  <a:srgbClr val="3333FF"/>
                </a:solidFill>
              </a:rPr>
              <a:t>8088</a:t>
            </a:r>
            <a:r>
              <a:rPr lang="zh-CN" altLang="en-US" sz="4000" b="1" smtClean="0">
                <a:solidFill>
                  <a:srgbClr val="3333FF"/>
                </a:solidFill>
              </a:rPr>
              <a:t>系统中存储器的连接使用方法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36" y="1052513"/>
            <a:ext cx="11713633" cy="5472112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存储器与</a:t>
            </a:r>
            <a:r>
              <a:rPr lang="en-US" altLang="zh-CN" b="1" dirty="0" smtClean="0"/>
              <a:t>8088</a:t>
            </a:r>
            <a:r>
              <a:rPr lang="zh-CN" altLang="en-US" b="1" dirty="0" smtClean="0"/>
              <a:t>系统总线的连接的要点是：</a:t>
            </a:r>
          </a:p>
          <a:p>
            <a:pPr lvl="1" eaLnBrk="1" hangingPunct="1"/>
            <a:r>
              <a:rPr lang="zh-CN" altLang="en-US" b="1" dirty="0" smtClean="0"/>
              <a:t>存储器的地址范围？</a:t>
            </a:r>
          </a:p>
          <a:p>
            <a:pPr lvl="2" eaLnBrk="1" hangingPunct="1"/>
            <a:r>
              <a:rPr lang="zh-CN" altLang="en-US" b="1" dirty="0" smtClean="0"/>
              <a:t>根据要求的地址范围可确定用哪几根地址线进行片选，哪几根地址线做片内寻址以及如何进行片选译码。</a:t>
            </a:r>
          </a:p>
          <a:p>
            <a:pPr lvl="1" eaLnBrk="1" hangingPunct="1"/>
            <a:r>
              <a:rPr lang="zh-CN" altLang="en-US" b="1" dirty="0" smtClean="0"/>
              <a:t>系统总线上与存储器有关的信号线有哪些？</a:t>
            </a:r>
          </a:p>
          <a:p>
            <a:pPr lvl="2" eaLnBrk="1" hangingPunct="1"/>
            <a:r>
              <a:rPr lang="zh-CN" altLang="en-US" b="1" dirty="0" smtClean="0"/>
              <a:t>熟悉与存储器有关的总线信号和存储芯片引脚的功能。</a:t>
            </a:r>
          </a:p>
          <a:p>
            <a:pPr lvl="1" eaLnBrk="1" hangingPunct="1"/>
            <a:r>
              <a:rPr lang="zh-CN" altLang="en-US" b="1" dirty="0" smtClean="0"/>
              <a:t>译码电路的构成（译码器的连接方法）</a:t>
            </a:r>
          </a:p>
          <a:p>
            <a:pPr lvl="2" eaLnBrk="1" hangingPunct="1"/>
            <a:r>
              <a:rPr lang="zh-CN" altLang="en-US" b="1" dirty="0" smtClean="0"/>
              <a:t>系统地址空间一般比存储芯片的容量大（即总线中的地址线数多于存储芯片的地址线数），物理内存实际只占用系统地址空间的一小块区域。把物理内存分配到系统地址空间的哪一块区域，取决于如何进行地址译码。</a:t>
            </a:r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6C66B5-BC6F-4184-A316-8EBF4EBCA985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49278"/>
            <a:ext cx="10972800" cy="590391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8088</a:t>
            </a:r>
            <a:r>
              <a:rPr lang="zh-CN" altLang="en-US" sz="2800" b="1" dirty="0" smtClean="0"/>
              <a:t>系统中存储器连接涉及到的总线信号包括：</a:t>
            </a:r>
          </a:p>
          <a:p>
            <a:pPr lvl="1" eaLnBrk="1" hangingPunct="1"/>
            <a:r>
              <a:rPr lang="zh-CN" altLang="en-US" sz="2400" b="1" dirty="0" smtClean="0"/>
              <a:t>地址线</a:t>
            </a:r>
            <a:r>
              <a:rPr lang="en-US" altLang="zh-CN" sz="2400" b="1" dirty="0" smtClean="0"/>
              <a:t>A19-A0</a:t>
            </a:r>
            <a:endParaRPr lang="zh-CN" altLang="en-US" sz="2400" b="1" dirty="0" smtClean="0"/>
          </a:p>
          <a:p>
            <a:pPr lvl="1" eaLnBrk="1" hangingPunct="1"/>
            <a:r>
              <a:rPr lang="zh-CN" altLang="en-US" sz="2400" b="1" dirty="0" smtClean="0"/>
              <a:t>数据线</a:t>
            </a:r>
            <a:r>
              <a:rPr lang="en-US" altLang="zh-CN" sz="2400" b="1" dirty="0" smtClean="0"/>
              <a:t>D7-D0</a:t>
            </a:r>
          </a:p>
          <a:p>
            <a:pPr lvl="1" eaLnBrk="1" hangingPunct="1"/>
            <a:r>
              <a:rPr lang="zh-CN" altLang="en-US" sz="2400" b="1" dirty="0" smtClean="0"/>
              <a:t>存储器读信号</a:t>
            </a:r>
            <a:r>
              <a:rPr lang="en-US" altLang="zh-CN" sz="2400" b="1" dirty="0" smtClean="0"/>
              <a:t>MEMR#</a:t>
            </a:r>
          </a:p>
          <a:p>
            <a:pPr lvl="1" eaLnBrk="1" hangingPunct="1"/>
            <a:r>
              <a:rPr lang="zh-CN" altLang="en-US" sz="2400" b="1" dirty="0" smtClean="0"/>
              <a:t>存储器写信号</a:t>
            </a:r>
            <a:r>
              <a:rPr lang="en-US" altLang="zh-CN" sz="2400" b="1" dirty="0" smtClean="0"/>
              <a:t>MEMW#</a:t>
            </a:r>
          </a:p>
          <a:p>
            <a:pPr eaLnBrk="1" hangingPunct="1"/>
            <a:r>
              <a:rPr lang="zh-CN" altLang="en-US" sz="2800" b="1" dirty="0" smtClean="0"/>
              <a:t>需要考虑的存储芯片引脚</a:t>
            </a:r>
          </a:p>
          <a:p>
            <a:pPr lvl="1" eaLnBrk="1" hangingPunct="1"/>
            <a:r>
              <a:rPr lang="zh-CN" altLang="en-US" sz="2400" b="1" dirty="0" smtClean="0"/>
              <a:t>地址线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-A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：接地址总线的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-A</a:t>
            </a:r>
            <a:r>
              <a:rPr lang="en-US" altLang="zh-CN" sz="2400" b="1" baseline="-25000" dirty="0" smtClean="0"/>
              <a:t>0</a:t>
            </a:r>
          </a:p>
          <a:p>
            <a:pPr lvl="1" eaLnBrk="1" hangingPunct="1"/>
            <a:r>
              <a:rPr lang="zh-CN" altLang="en-US" sz="2400" b="1" dirty="0" smtClean="0"/>
              <a:t>数据线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7</a:t>
            </a:r>
            <a:r>
              <a:rPr lang="en-US" altLang="zh-CN" sz="2400" b="1" dirty="0" smtClean="0"/>
              <a:t>-D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：接数据总线的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7</a:t>
            </a:r>
            <a:r>
              <a:rPr lang="en-US" altLang="zh-CN" sz="2400" b="1" dirty="0" smtClean="0"/>
              <a:t>-D</a:t>
            </a:r>
            <a:r>
              <a:rPr lang="en-US" altLang="zh-CN" sz="2400" b="1" baseline="-25000" dirty="0" smtClean="0"/>
              <a:t>0</a:t>
            </a:r>
          </a:p>
          <a:p>
            <a:pPr lvl="1" eaLnBrk="1" hangingPunct="1"/>
            <a:r>
              <a:rPr lang="zh-CN" altLang="en-US" sz="2400" b="1" dirty="0" smtClean="0"/>
              <a:t>片选信号</a:t>
            </a:r>
            <a:r>
              <a:rPr lang="en-US" altLang="zh-CN" sz="2400" b="1" dirty="0" smtClean="0"/>
              <a:t>CS#(CE#)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可能有多根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：接地址译码器的片选输出</a:t>
            </a:r>
          </a:p>
          <a:p>
            <a:pPr lvl="1" eaLnBrk="1" hangingPunct="1"/>
            <a:r>
              <a:rPr lang="zh-CN" altLang="en-US" sz="2400" b="1" dirty="0" smtClean="0"/>
              <a:t>输出允许</a:t>
            </a:r>
            <a:r>
              <a:rPr lang="en-US" altLang="zh-CN" sz="2400" b="1" dirty="0" smtClean="0"/>
              <a:t>OE#(</a:t>
            </a:r>
            <a:r>
              <a:rPr lang="zh-CN" altLang="en-US" sz="2400" b="1" dirty="0" smtClean="0"/>
              <a:t>有时也称为读出允许</a:t>
            </a:r>
            <a:r>
              <a:rPr lang="en-US" altLang="zh-CN" sz="2400" b="1" dirty="0" smtClean="0"/>
              <a:t>) </a:t>
            </a:r>
            <a:r>
              <a:rPr lang="zh-CN" altLang="en-US" sz="2400" b="1" dirty="0" smtClean="0"/>
              <a:t>：接</a:t>
            </a:r>
            <a:r>
              <a:rPr lang="en-US" altLang="zh-CN" sz="2400" b="1" dirty="0" smtClean="0"/>
              <a:t>MEMR#</a:t>
            </a:r>
          </a:p>
          <a:p>
            <a:pPr lvl="1" eaLnBrk="1" hangingPunct="1"/>
            <a:r>
              <a:rPr lang="zh-CN" altLang="en-US" sz="2400" b="1" dirty="0" smtClean="0"/>
              <a:t>写入允许</a:t>
            </a:r>
            <a:r>
              <a:rPr lang="en-US" altLang="zh-CN" sz="2400" b="1" dirty="0" smtClean="0"/>
              <a:t>WE#</a:t>
            </a:r>
            <a:r>
              <a:rPr lang="zh-CN" altLang="en-US" sz="2400" b="1" dirty="0" smtClean="0"/>
              <a:t>：接</a:t>
            </a:r>
            <a:r>
              <a:rPr lang="en-US" altLang="zh-CN" sz="2400" b="1" dirty="0" smtClean="0"/>
              <a:t>MEMW#</a:t>
            </a:r>
            <a:endParaRPr lang="zh-CN" altLang="en-US" sz="2400" b="1" dirty="0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CB03A-9CDC-4ABE-95C2-A364FB7B1A08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6519" y="379416"/>
            <a:ext cx="10572749" cy="935037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3333FF"/>
                </a:solidFill>
                <a:latin typeface="隶书" pitchFamily="49" charset="-122"/>
              </a:rPr>
              <a:t>6.3 </a:t>
            </a:r>
            <a:r>
              <a:rPr lang="zh-CN" altLang="en-US" sz="4000" b="1" smtClean="0">
                <a:solidFill>
                  <a:srgbClr val="3333FF"/>
                </a:solidFill>
                <a:latin typeface="隶书" pitchFamily="49" charset="-122"/>
              </a:rPr>
              <a:t>只读存储器（</a:t>
            </a:r>
            <a:r>
              <a:rPr lang="en-US" altLang="zh-CN" sz="4000" b="1" smtClean="0">
                <a:solidFill>
                  <a:srgbClr val="3333FF"/>
                </a:solidFill>
                <a:latin typeface="隶书" pitchFamily="49" charset="-122"/>
              </a:rPr>
              <a:t>ROM）</a:t>
            </a:r>
            <a:r>
              <a:rPr lang="zh-CN" altLang="en-US" sz="4000" b="1" smtClean="0">
                <a:solidFill>
                  <a:srgbClr val="3333FF"/>
                </a:solidFill>
                <a:latin typeface="隶书" pitchFamily="49" charset="-122"/>
              </a:rPr>
              <a:t>及其发展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540000" y="2133600"/>
            <a:ext cx="4572000" cy="2774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掩模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ROM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一次性可写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ROM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en-US" altLang="zh-CN" sz="32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可擦写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ROM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901700" y="3200400"/>
            <a:ext cx="1600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分 类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5930900" y="3962403"/>
            <a:ext cx="60960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EPROM（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紫外线擦除）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EEPROM（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电擦除）</a:t>
            </a:r>
          </a:p>
        </p:txBody>
      </p:sp>
      <p:sp>
        <p:nvSpPr>
          <p:cNvPr id="48134" name="AutoShape 7"/>
          <p:cNvSpPr>
            <a:spLocks/>
          </p:cNvSpPr>
          <p:nvPr/>
        </p:nvSpPr>
        <p:spPr bwMode="auto">
          <a:xfrm>
            <a:off x="2336800" y="2362200"/>
            <a:ext cx="2032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8135" name="AutoShape 8"/>
          <p:cNvSpPr>
            <a:spLocks/>
          </p:cNvSpPr>
          <p:nvPr/>
        </p:nvSpPr>
        <p:spPr bwMode="auto">
          <a:xfrm>
            <a:off x="5727700" y="4191000"/>
            <a:ext cx="2032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813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597FE-F008-4B67-944B-C93B2323B74C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476250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一、</a:t>
            </a:r>
            <a:r>
              <a:rPr lang="en-US" altLang="zh-CN" b="1" smtClean="0">
                <a:solidFill>
                  <a:srgbClr val="3333FF"/>
                </a:solidFill>
              </a:rPr>
              <a:t>EPROM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u="sng" smtClean="0"/>
              <a:t>特点：</a:t>
            </a:r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zh-CN" altLang="en-US" b="1" smtClean="0"/>
              <a:t>可多次编程写入；</a:t>
            </a:r>
          </a:p>
          <a:p>
            <a:pPr eaLnBrk="1" hangingPunct="1"/>
            <a:r>
              <a:rPr lang="zh-CN" altLang="en-US" b="1" smtClean="0"/>
              <a:t>掉电后内容不丢失；</a:t>
            </a:r>
          </a:p>
          <a:p>
            <a:pPr eaLnBrk="1" hangingPunct="1"/>
            <a:r>
              <a:rPr lang="zh-CN" altLang="en-US" b="1" smtClean="0"/>
              <a:t>内容的擦除需用紫外线擦除器。</a:t>
            </a:r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3D2333-C422-4A89-A876-DF4B5C47A8B9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404813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3333FF"/>
                </a:solidFill>
              </a:rPr>
              <a:t>EPROM  2764</a:t>
            </a:r>
            <a:endParaRPr lang="zh-CN" altLang="en-US" b="1" smtClean="0">
              <a:solidFill>
                <a:srgbClr val="3333FF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8</a:t>
            </a:r>
            <a:r>
              <a:rPr lang="en-US" altLang="zh-CN" b="1" smtClean="0"/>
              <a:t>K×8bit</a:t>
            </a:r>
            <a:r>
              <a:rPr lang="zh-CN" altLang="zh-CN" b="1" smtClean="0"/>
              <a:t>芯片，其引脚与SRAM 6264完全兼容</a:t>
            </a:r>
          </a:p>
          <a:p>
            <a:pPr eaLnBrk="1" hangingPunct="1"/>
            <a:r>
              <a:rPr lang="zh-CN" altLang="zh-CN" b="1" smtClean="0"/>
              <a:t>地址信号：A</a:t>
            </a:r>
            <a:r>
              <a:rPr lang="zh-CN" altLang="zh-CN" sz="2800" b="1" smtClean="0"/>
              <a:t>0 </a:t>
            </a:r>
            <a:r>
              <a:rPr lang="zh-CN" altLang="zh-CN" b="1" smtClean="0"/>
              <a:t>~ A</a:t>
            </a:r>
            <a:r>
              <a:rPr lang="zh-CN" altLang="zh-CN" sz="2800" b="1" smtClean="0"/>
              <a:t>12</a:t>
            </a:r>
            <a:endParaRPr lang="zh-CN" altLang="zh-CN" b="1" smtClean="0"/>
          </a:p>
          <a:p>
            <a:pPr eaLnBrk="1" hangingPunct="1"/>
            <a:r>
              <a:rPr lang="zh-CN" altLang="zh-CN" b="1" smtClean="0"/>
              <a:t>数据信号：D</a:t>
            </a:r>
            <a:r>
              <a:rPr lang="zh-CN" altLang="zh-CN" sz="2800" b="1" smtClean="0"/>
              <a:t>0</a:t>
            </a:r>
            <a:r>
              <a:rPr lang="zh-CN" altLang="zh-CN" b="1" smtClean="0"/>
              <a:t> ~ D</a:t>
            </a:r>
            <a:r>
              <a:rPr lang="zh-CN" altLang="zh-CN" sz="2800" b="1" smtClean="0"/>
              <a:t>7</a:t>
            </a:r>
            <a:endParaRPr lang="zh-CN" altLang="zh-CN" b="1" smtClean="0"/>
          </a:p>
          <a:p>
            <a:pPr eaLnBrk="1" hangingPunct="1"/>
            <a:r>
              <a:rPr lang="zh-CN" altLang="zh-CN" b="1" smtClean="0"/>
              <a:t>输出信号：OE</a:t>
            </a:r>
          </a:p>
          <a:p>
            <a:pPr eaLnBrk="1" hangingPunct="1"/>
            <a:r>
              <a:rPr lang="zh-CN" altLang="zh-CN" b="1" smtClean="0"/>
              <a:t>片选信号：CE</a:t>
            </a:r>
          </a:p>
          <a:p>
            <a:pPr eaLnBrk="1" hangingPunct="1"/>
            <a:r>
              <a:rPr lang="zh-CN" altLang="zh-CN" b="1" smtClean="0"/>
              <a:t>编程脉冲输入：PGM</a:t>
            </a:r>
            <a:endParaRPr lang="en-US" altLang="zh-CN" b="1" smtClean="0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3115" y="3393830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060700" y="4021015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782646" y="4621823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8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D80F6-6FB8-41FC-9E68-66B0C6AFBF40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476250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2764的工作方式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835400" y="2057403"/>
            <a:ext cx="2743200" cy="2043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数据读出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编程写入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擦除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477000" y="2438403"/>
            <a:ext cx="35560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标准编程方式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快速编程方式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AutoShape 6"/>
          <p:cNvSpPr>
            <a:spLocks/>
          </p:cNvSpPr>
          <p:nvPr/>
        </p:nvSpPr>
        <p:spPr bwMode="auto">
          <a:xfrm>
            <a:off x="3530600" y="2286000"/>
            <a:ext cx="2032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1206" name="AutoShape 7"/>
          <p:cNvSpPr>
            <a:spLocks/>
          </p:cNvSpPr>
          <p:nvPr/>
        </p:nvSpPr>
        <p:spPr bwMode="auto">
          <a:xfrm>
            <a:off x="6273800" y="2667000"/>
            <a:ext cx="2032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117600" y="4267203"/>
            <a:ext cx="106680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u="sng" smtClean="0">
                <a:solidFill>
                  <a:srgbClr val="000000"/>
                </a:solidFill>
                <a:latin typeface="Times New Roman" pitchFamily="18" charset="0"/>
              </a:rPr>
              <a:t>编程写入的特点：</a:t>
            </a: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每出现一个编程负脉冲就写入一个字节数据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941919" y="2822575"/>
            <a:ext cx="2592916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00"/>
                </a:solidFill>
              </a:rPr>
              <a:t>工作方式</a:t>
            </a:r>
          </a:p>
        </p:txBody>
      </p:sp>
      <p:sp>
        <p:nvSpPr>
          <p:cNvPr id="51209" name="灯片编号占位符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2DDEC8-73E2-40CF-8DE7-2BC02CBCE805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49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384" y="379416"/>
            <a:ext cx="10572749" cy="936625"/>
          </a:xfrm>
        </p:spPr>
        <p:txBody>
          <a:bodyPr/>
          <a:lstStyle/>
          <a:p>
            <a:pPr eaLnBrk="1" hangingPunct="1"/>
            <a:r>
              <a:rPr lang="en-US" altLang="zh-CN" sz="4800" b="1" smtClean="0">
                <a:solidFill>
                  <a:srgbClr val="3333FF"/>
                </a:solidFill>
                <a:latin typeface="隶书" pitchFamily="49" charset="-122"/>
              </a:rPr>
              <a:t>6.1  </a:t>
            </a:r>
            <a:r>
              <a:rPr lang="zh-CN" altLang="en-US" sz="4800" b="1" smtClean="0">
                <a:solidFill>
                  <a:srgbClr val="3333FF"/>
                </a:solidFill>
                <a:latin typeface="隶书" pitchFamily="49" charset="-122"/>
              </a:rPr>
              <a:t>概 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6" y="1773241"/>
            <a:ext cx="10560049" cy="3436937"/>
          </a:xfrm>
        </p:spPr>
        <p:txBody>
          <a:bodyPr/>
          <a:lstStyle/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600" b="1" smtClean="0"/>
              <a:t>内容：</a:t>
            </a:r>
          </a:p>
          <a:p>
            <a:pPr eaLnBrk="1" hangingPunct="1"/>
            <a:r>
              <a:rPr lang="zh-CN" altLang="en-US" sz="3600" b="1" smtClean="0"/>
              <a:t>微型机的存储系统</a:t>
            </a:r>
          </a:p>
          <a:p>
            <a:pPr eaLnBrk="1" hangingPunct="1"/>
            <a:r>
              <a:rPr lang="zh-CN" altLang="en-US" sz="3600" b="1" smtClean="0"/>
              <a:t>半导体存储器的基本概念</a:t>
            </a:r>
          </a:p>
          <a:p>
            <a:pPr eaLnBrk="1" hangingPunct="1"/>
            <a:r>
              <a:rPr lang="zh-CN" altLang="en-US" sz="3600" b="1" smtClean="0"/>
              <a:t>存储器的分类及其特点</a:t>
            </a:r>
          </a:p>
          <a:p>
            <a:pPr eaLnBrk="1" hangingPunct="1"/>
            <a:r>
              <a:rPr lang="zh-CN" altLang="en-US" sz="3600" b="1" smtClean="0"/>
              <a:t>两类半导体存储器的主要区别</a:t>
            </a:r>
          </a:p>
        </p:txBody>
      </p:sp>
      <p:sp>
        <p:nvSpPr>
          <p:cNvPr id="512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3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476250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二、</a:t>
            </a:r>
            <a:r>
              <a:rPr lang="en-US" altLang="zh-CN" b="1" smtClean="0">
                <a:solidFill>
                  <a:srgbClr val="3333FF"/>
                </a:solidFill>
              </a:rPr>
              <a:t>EEPROM</a:t>
            </a:r>
            <a:r>
              <a:rPr lang="zh-CN" altLang="en-US" b="1" smtClean="0">
                <a:solidFill>
                  <a:srgbClr val="3333FF"/>
                </a:solidFill>
              </a:rPr>
              <a:t>（ </a:t>
            </a:r>
            <a:r>
              <a:rPr lang="en-US" altLang="zh-CN" b="1" smtClean="0">
                <a:solidFill>
                  <a:srgbClr val="3333FF"/>
                </a:solidFill>
              </a:rPr>
              <a:t>E</a:t>
            </a:r>
            <a:r>
              <a:rPr lang="en-US" altLang="zh-CN" b="1" baseline="30000" smtClean="0">
                <a:solidFill>
                  <a:srgbClr val="3333FF"/>
                </a:solidFill>
              </a:rPr>
              <a:t>2</a:t>
            </a:r>
            <a:r>
              <a:rPr lang="en-US" altLang="zh-CN" b="1" smtClean="0">
                <a:solidFill>
                  <a:srgbClr val="3333FF"/>
                </a:solidFill>
              </a:rPr>
              <a:t>PROM</a:t>
            </a:r>
            <a:r>
              <a:rPr lang="zh-CN" altLang="en-US" b="1" smtClean="0">
                <a:solidFill>
                  <a:srgbClr val="3333FF"/>
                </a:solidFill>
              </a:rPr>
              <a:t> 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44675"/>
            <a:ext cx="10972800" cy="4281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u="sng" smtClean="0"/>
              <a:t>特点：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可在线编程写入；</a:t>
            </a:r>
          </a:p>
          <a:p>
            <a:pPr eaLnBrk="1" hangingPunct="1"/>
            <a:r>
              <a:rPr lang="zh-CN" altLang="en-US" b="1" smtClean="0"/>
              <a:t>掉电后内容不丢失；</a:t>
            </a:r>
          </a:p>
          <a:p>
            <a:pPr eaLnBrk="1" hangingPunct="1"/>
            <a:r>
              <a:rPr lang="zh-CN" altLang="en-US" b="1" smtClean="0"/>
              <a:t>电可擦除。</a:t>
            </a:r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80E62-2C63-4753-9904-7B760B733F37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404813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典型</a:t>
            </a:r>
            <a:r>
              <a:rPr lang="en-US" altLang="zh-CN" b="1" smtClean="0">
                <a:solidFill>
                  <a:srgbClr val="3333FF"/>
                </a:solidFill>
              </a:rPr>
              <a:t>E</a:t>
            </a:r>
            <a:r>
              <a:rPr lang="en-US" altLang="zh-CN" b="1" baseline="30000" smtClean="0">
                <a:solidFill>
                  <a:srgbClr val="3333FF"/>
                </a:solidFill>
              </a:rPr>
              <a:t>2</a:t>
            </a:r>
            <a:r>
              <a:rPr lang="en-US" altLang="zh-CN" b="1" smtClean="0">
                <a:solidFill>
                  <a:srgbClr val="3333FF"/>
                </a:solidFill>
              </a:rPr>
              <a:t>PROM</a:t>
            </a:r>
            <a:r>
              <a:rPr lang="zh-CN" altLang="en-US" b="1" smtClean="0">
                <a:solidFill>
                  <a:srgbClr val="3333FF"/>
                </a:solidFill>
              </a:rPr>
              <a:t>芯片98</a:t>
            </a:r>
            <a:r>
              <a:rPr lang="en-US" altLang="zh-CN" b="1" smtClean="0">
                <a:solidFill>
                  <a:srgbClr val="3333FF"/>
                </a:solidFill>
              </a:rPr>
              <a:t>C64A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8</a:t>
            </a:r>
            <a:r>
              <a:rPr lang="en-US" altLang="zh-CN" b="1" smtClean="0"/>
              <a:t>K×8bit</a:t>
            </a:r>
            <a:r>
              <a:rPr lang="zh-CN" altLang="zh-CN" b="1" smtClean="0"/>
              <a:t>芯片</a:t>
            </a:r>
          </a:p>
          <a:p>
            <a:pPr eaLnBrk="1" hangingPunct="1"/>
            <a:r>
              <a:rPr lang="zh-CN" altLang="zh-CN" b="1" smtClean="0"/>
              <a:t>13根地址线（A</a:t>
            </a:r>
            <a:r>
              <a:rPr lang="zh-CN" altLang="zh-CN" sz="2800" b="1" smtClean="0"/>
              <a:t>0 </a:t>
            </a:r>
            <a:r>
              <a:rPr lang="zh-CN" altLang="zh-CN" b="1" smtClean="0"/>
              <a:t>~ A</a:t>
            </a:r>
            <a:r>
              <a:rPr lang="zh-CN" altLang="zh-CN" sz="2800" b="1" smtClean="0"/>
              <a:t>12</a:t>
            </a:r>
            <a:r>
              <a:rPr lang="zh-CN" altLang="zh-CN" b="1" smtClean="0"/>
              <a:t>）</a:t>
            </a:r>
          </a:p>
          <a:p>
            <a:pPr eaLnBrk="1" hangingPunct="1"/>
            <a:r>
              <a:rPr lang="zh-CN" altLang="zh-CN" b="1" smtClean="0"/>
              <a:t>8位数据线（D</a:t>
            </a:r>
            <a:r>
              <a:rPr lang="zh-CN" altLang="zh-CN" sz="2800" b="1" smtClean="0"/>
              <a:t>0</a:t>
            </a:r>
            <a:r>
              <a:rPr lang="zh-CN" altLang="zh-CN" b="1" smtClean="0"/>
              <a:t> ~ D</a:t>
            </a:r>
            <a:r>
              <a:rPr lang="zh-CN" altLang="zh-CN" sz="2800" b="1" smtClean="0"/>
              <a:t>7）</a:t>
            </a:r>
          </a:p>
          <a:p>
            <a:pPr eaLnBrk="1" hangingPunct="1"/>
            <a:r>
              <a:rPr lang="zh-CN" altLang="zh-CN" sz="2800" b="1" smtClean="0"/>
              <a:t>输出允许信号（OE）</a:t>
            </a:r>
          </a:p>
          <a:p>
            <a:pPr eaLnBrk="1" hangingPunct="1"/>
            <a:r>
              <a:rPr lang="zh-CN" altLang="zh-CN" sz="2800" b="1" smtClean="0"/>
              <a:t>写允许信号（WE）</a:t>
            </a:r>
          </a:p>
          <a:p>
            <a:pPr eaLnBrk="1" hangingPunct="1"/>
            <a:r>
              <a:rPr lang="zh-CN" altLang="zh-CN" sz="2800" b="1" smtClean="0"/>
              <a:t>选片信号（CE）</a:t>
            </a:r>
          </a:p>
          <a:p>
            <a:pPr eaLnBrk="1" hangingPunct="1"/>
            <a:r>
              <a:rPr lang="zh-CN" altLang="zh-CN" sz="2800" b="1" smtClean="0"/>
              <a:t>状态输出端（READY/BUSY）</a:t>
            </a:r>
            <a:endParaRPr lang="zh-CN" altLang="zh-CN" b="1" smtClean="0"/>
          </a:p>
          <a:p>
            <a:pPr eaLnBrk="1" hangingPunct="1"/>
            <a:endParaRPr lang="zh-CN" altLang="zh-CN" b="1" smtClean="0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547208" y="340262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3202354" y="3921369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931746" y="44196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4586656" y="4935416"/>
            <a:ext cx="1181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325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DD4AA-2AB5-47C1-85FB-A9F431A95205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工作方式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10363200" cy="42624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数据读出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zh-CN" altLang="en-US" b="1" smtClean="0"/>
              <a:t>编程写入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zh-CN" altLang="en-US" b="1" smtClean="0"/>
              <a:t>擦除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064000" y="2286000"/>
            <a:ext cx="7620000" cy="2443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字节写入：每一次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BUSY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正脉冲写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                   入一个字节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自动页写入：每一次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BUSY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正脉写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                        入一页（1</a:t>
            </a:r>
            <a:r>
              <a:rPr kumimoji="1" lang="zh-CN" altLang="zh-CN" sz="2400" b="1" smtClean="0">
                <a:solidFill>
                  <a:srgbClr val="000000"/>
                </a:solidFill>
                <a:latin typeface="Times New Roman" pitchFamily="18" charset="0"/>
              </a:rPr>
              <a:t>~ </a:t>
            </a:r>
            <a:r>
              <a:rPr kumimoji="1" lang="zh-CN" altLang="zh-CN" sz="2800" b="1" smtClean="0">
                <a:solidFill>
                  <a:srgbClr val="000000"/>
                </a:solidFill>
                <a:latin typeface="Times New Roman" pitchFamily="18" charset="0"/>
              </a:rPr>
              <a:t>32字节）</a:t>
            </a: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03553" y="4935538"/>
            <a:ext cx="6953249" cy="1160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字节擦除：一次擦除一个字节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片擦除：一次擦除整片</a:t>
            </a: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3740151" y="2543175"/>
            <a:ext cx="304800" cy="1390650"/>
          </a:xfrm>
          <a:prstGeom prst="leftBrace">
            <a:avLst>
              <a:gd name="adj1" fmla="val 50694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4279" name="AutoShape 7"/>
          <p:cNvSpPr>
            <a:spLocks/>
          </p:cNvSpPr>
          <p:nvPr/>
        </p:nvSpPr>
        <p:spPr bwMode="auto">
          <a:xfrm>
            <a:off x="2787651" y="5153025"/>
            <a:ext cx="2032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7382608" y="3637817"/>
            <a:ext cx="1117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4281" name="灯片编号占位符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566BE2-0C4D-4E9B-B3C5-C0C2FDB4B030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52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3333FF"/>
                </a:solidFill>
              </a:rPr>
              <a:t>E</a:t>
            </a:r>
            <a:r>
              <a:rPr lang="en-US" altLang="zh-CN" b="1" baseline="30000" smtClean="0">
                <a:solidFill>
                  <a:srgbClr val="3333FF"/>
                </a:solidFill>
              </a:rPr>
              <a:t>2</a:t>
            </a:r>
            <a:r>
              <a:rPr lang="en-US" altLang="zh-CN" b="1" smtClean="0">
                <a:solidFill>
                  <a:srgbClr val="3333FF"/>
                </a:solidFill>
              </a:rPr>
              <a:t>PROM</a:t>
            </a:r>
            <a:r>
              <a:rPr lang="zh-CN" altLang="en-US" b="1" smtClean="0">
                <a:solidFill>
                  <a:srgbClr val="3333FF"/>
                </a:solidFill>
              </a:rPr>
              <a:t>的应用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可通过编写程序实现对芯片的读写，但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每写入一个字节都需判断</a:t>
            </a:r>
            <a:r>
              <a:rPr lang="en-US" altLang="zh-CN" b="1" smtClean="0">
                <a:solidFill>
                  <a:srgbClr val="3333FF"/>
                </a:solidFill>
              </a:rPr>
              <a:t>READY/BUSY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端的状态，仅当该端为高电平时才可写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入下一个字节。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953738" y="2274277"/>
            <a:ext cx="14224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5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A661C3-F815-41B1-AF9A-53BEE86B72B2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53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1" y="404813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三、闪速</a:t>
            </a:r>
            <a:r>
              <a:rPr lang="en-US" altLang="zh-CN" b="1" smtClean="0">
                <a:solidFill>
                  <a:srgbClr val="3333FF"/>
                </a:solidFill>
              </a:rPr>
              <a:t>E</a:t>
            </a:r>
            <a:r>
              <a:rPr lang="en-US" altLang="zh-CN" b="1" baseline="30000" smtClean="0">
                <a:solidFill>
                  <a:srgbClr val="3333FF"/>
                </a:solidFill>
              </a:rPr>
              <a:t>2</a:t>
            </a:r>
            <a:r>
              <a:rPr lang="en-US" altLang="zh-CN" b="1" smtClean="0">
                <a:solidFill>
                  <a:srgbClr val="3333FF"/>
                </a:solidFill>
              </a:rPr>
              <a:t>PROM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3984625"/>
          </a:xfrm>
        </p:spPr>
        <p:txBody>
          <a:bodyPr/>
          <a:lstStyle/>
          <a:p>
            <a:pPr eaLnBrk="1" hangingPunct="1"/>
            <a:r>
              <a:rPr lang="zh-CN" altLang="en-US" b="1" u="sng" smtClean="0"/>
              <a:t>特点：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smtClean="0"/>
              <a:t>   通过向内部控制寄存器写入命令的方法来控制芯片的工作方式，而非用引脚的信号来控制芯片的工作。</a:t>
            </a:r>
            <a:endParaRPr lang="en-US" altLang="zh-CN" b="1" u="sng" smtClean="0"/>
          </a:p>
          <a:p>
            <a:pPr eaLnBrk="1" hangingPunct="1"/>
            <a:r>
              <a:rPr lang="zh-CN" altLang="en-US" b="1" u="sng" smtClean="0"/>
              <a:t>应用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</a:t>
            </a:r>
            <a:r>
              <a:rPr lang="en-US" altLang="zh-CN" b="1" smtClean="0"/>
              <a:t>BIOS</a:t>
            </a:r>
            <a:r>
              <a:rPr lang="zh-CN" altLang="en-US" b="1" smtClean="0"/>
              <a:t>，便携式闪存硬盘</a:t>
            </a: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4A674C-A319-478A-B9F7-35FA78174A71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54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404813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工作方式</a:t>
            </a:r>
            <a:endParaRPr lang="zh-CN" altLang="en-US" sz="5400" b="1" smtClean="0">
              <a:solidFill>
                <a:srgbClr val="3333FF"/>
              </a:solidFill>
            </a:endParaRP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727200" y="2378077"/>
            <a:ext cx="3048000" cy="32932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数据读出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编程写入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   擦   除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4572000" y="1828800"/>
            <a:ext cx="6299200" cy="154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读单元内容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读内部状态寄存器内容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读芯片的厂家及器件标记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4673600" y="3760788"/>
            <a:ext cx="5689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数据写入，写软件保护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4673600" y="4783141"/>
            <a:ext cx="6299200" cy="1074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字节擦除，块擦除，片擦除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擦除挂起</a:t>
            </a:r>
          </a:p>
        </p:txBody>
      </p:sp>
      <p:sp>
        <p:nvSpPr>
          <p:cNvPr id="57351" name="AutoShape 9"/>
          <p:cNvSpPr>
            <a:spLocks/>
          </p:cNvSpPr>
          <p:nvPr/>
        </p:nvSpPr>
        <p:spPr bwMode="auto">
          <a:xfrm>
            <a:off x="4267200" y="1981200"/>
            <a:ext cx="2032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7352" name="AutoShape 10"/>
          <p:cNvSpPr>
            <a:spLocks/>
          </p:cNvSpPr>
          <p:nvPr/>
        </p:nvSpPr>
        <p:spPr bwMode="auto">
          <a:xfrm>
            <a:off x="4267200" y="4957763"/>
            <a:ext cx="3048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7353" name="AutoShape 11"/>
          <p:cNvSpPr>
            <a:spLocks/>
          </p:cNvSpPr>
          <p:nvPr/>
        </p:nvSpPr>
        <p:spPr bwMode="auto">
          <a:xfrm>
            <a:off x="1320800" y="2667000"/>
            <a:ext cx="4064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7354" name="灯片编号占位符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BA7D5-D205-4C40-A43C-DA0FADC6057E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55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1" y="357188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latin typeface="隶书" pitchFamily="49" charset="-122"/>
              </a:rPr>
              <a:t>*</a:t>
            </a:r>
            <a:r>
              <a:rPr lang="en-US" altLang="zh-CN" b="1" smtClean="0">
                <a:solidFill>
                  <a:srgbClr val="3333FF"/>
                </a:solidFill>
                <a:latin typeface="隶书" pitchFamily="49" charset="-122"/>
              </a:rPr>
              <a:t>6.4 </a:t>
            </a:r>
            <a:r>
              <a:rPr lang="zh-CN" altLang="en-US" b="1" smtClean="0">
                <a:solidFill>
                  <a:srgbClr val="3333FF"/>
                </a:solidFill>
                <a:latin typeface="隶书" pitchFamily="49" charset="-122"/>
              </a:rPr>
              <a:t>高速缓存（</a:t>
            </a:r>
            <a:r>
              <a:rPr lang="en-US" altLang="en-US" b="1" smtClean="0">
                <a:solidFill>
                  <a:srgbClr val="3333FF"/>
                </a:solidFill>
                <a:latin typeface="隶书" pitchFamily="49" charset="-122"/>
              </a:rPr>
              <a:t>Cache)</a:t>
            </a:r>
            <a:endParaRPr lang="en-US" altLang="zh-CN" b="1" smtClean="0">
              <a:solidFill>
                <a:srgbClr val="3333FF"/>
              </a:solidFill>
              <a:latin typeface="隶书" pitchFamily="49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1" y="1557341"/>
            <a:ext cx="9772651" cy="453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u="sng" smtClean="0"/>
              <a:t>了解：</a:t>
            </a:r>
            <a:endParaRPr lang="zh-CN" altLang="en-US" b="1" smtClean="0"/>
          </a:p>
          <a:p>
            <a:pPr eaLnBrk="1" hangingPunct="1"/>
            <a:r>
              <a:rPr lang="en-US" altLang="zh-CN" b="1" smtClean="0"/>
              <a:t>Cache</a:t>
            </a:r>
            <a:r>
              <a:rPr lang="zh-CN" altLang="zh-CN" b="1" smtClean="0"/>
              <a:t>的基本概念；</a:t>
            </a:r>
          </a:p>
          <a:p>
            <a:pPr eaLnBrk="1" hangingPunct="1"/>
            <a:r>
              <a:rPr lang="zh-CN" altLang="zh-CN" b="1" smtClean="0"/>
              <a:t>基本工作原理；</a:t>
            </a:r>
          </a:p>
          <a:p>
            <a:pPr eaLnBrk="1" hangingPunct="1"/>
            <a:r>
              <a:rPr lang="zh-CN" altLang="zh-CN" b="1" smtClean="0"/>
              <a:t>命中率；</a:t>
            </a:r>
          </a:p>
          <a:p>
            <a:pPr eaLnBrk="1" hangingPunct="1"/>
            <a:r>
              <a:rPr lang="en-US" altLang="zh-CN" b="1" smtClean="0"/>
              <a:t>Cache</a:t>
            </a:r>
            <a:r>
              <a:rPr lang="zh-CN" altLang="zh-CN" b="1" smtClean="0"/>
              <a:t>的分级体系结构</a:t>
            </a:r>
            <a:endParaRPr lang="zh-CN" altLang="en-US" b="1" smtClean="0"/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E1E60B-ABC4-47A9-94F4-969B21300012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3333FF"/>
                </a:solidFill>
              </a:rPr>
              <a:t>1</a:t>
            </a:r>
            <a:r>
              <a:rPr lang="zh-CN" altLang="en-US" b="1" smtClean="0">
                <a:solidFill>
                  <a:srgbClr val="3333FF"/>
                </a:solidFill>
              </a:rPr>
              <a:t>）为什么需要高速缓存？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CPU</a:t>
            </a:r>
            <a:r>
              <a:rPr lang="zh-CN" altLang="en-US" b="1" smtClean="0"/>
              <a:t>工作速度与内存工作速度不匹配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/>
              <a:t>例如，</a:t>
            </a:r>
            <a:r>
              <a:rPr lang="en-US" altLang="zh-CN" b="1" smtClean="0"/>
              <a:t>800MHz</a:t>
            </a:r>
            <a:r>
              <a:rPr lang="zh-CN" altLang="en-US" b="1" smtClean="0"/>
              <a:t>的</a:t>
            </a:r>
            <a:r>
              <a:rPr lang="en-US" altLang="zh-CN" b="1" smtClean="0"/>
              <a:t>PIII CPU</a:t>
            </a:r>
            <a:r>
              <a:rPr lang="zh-CN" altLang="en-US" b="1" smtClean="0"/>
              <a:t>的一条指令执行时间约为</a:t>
            </a:r>
            <a:r>
              <a:rPr lang="en-US" altLang="zh-CN" b="1" smtClean="0"/>
              <a:t>1.25ns</a:t>
            </a:r>
            <a:r>
              <a:rPr lang="zh-CN" altLang="en-US" b="1" smtClean="0"/>
              <a:t>，而</a:t>
            </a:r>
            <a:r>
              <a:rPr lang="en-US" altLang="zh-CN" b="1" smtClean="0"/>
              <a:t>133MHz</a:t>
            </a:r>
            <a:r>
              <a:rPr lang="zh-CN" altLang="en-US" b="1" smtClean="0"/>
              <a:t>的</a:t>
            </a:r>
            <a:r>
              <a:rPr lang="en-US" altLang="zh-CN" b="1" smtClean="0"/>
              <a:t>SDRAM</a:t>
            </a:r>
            <a:r>
              <a:rPr lang="zh-CN" altLang="en-US" b="1" smtClean="0"/>
              <a:t>存取时间为</a:t>
            </a:r>
            <a:r>
              <a:rPr lang="en-US" altLang="zh-CN" b="1" smtClean="0"/>
              <a:t>7.5ns</a:t>
            </a:r>
            <a:r>
              <a:rPr lang="zh-CN" altLang="en-US" b="1" smtClean="0"/>
              <a:t>，即</a:t>
            </a:r>
            <a:r>
              <a:rPr lang="en-US" altLang="zh-CN" b="1" smtClean="0"/>
              <a:t>83%</a:t>
            </a:r>
            <a:r>
              <a:rPr lang="zh-CN" altLang="en-US" b="1" smtClean="0"/>
              <a:t>的时间</a:t>
            </a:r>
            <a:r>
              <a:rPr lang="en-US" altLang="zh-CN" b="1" smtClean="0"/>
              <a:t>CPU</a:t>
            </a:r>
            <a:r>
              <a:rPr lang="zh-CN" altLang="en-US" b="1" smtClean="0"/>
              <a:t>都处于等待状态，运行效率极低。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解决：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CPU</a:t>
            </a:r>
            <a:r>
              <a:rPr lang="zh-CN" altLang="en-US" b="1" smtClean="0"/>
              <a:t>插入等待周期</a:t>
            </a:r>
            <a:r>
              <a:rPr lang="en-US" altLang="zh-CN" b="1" smtClean="0"/>
              <a:t>——</a:t>
            </a:r>
            <a:r>
              <a:rPr lang="zh-CN" altLang="en-US" b="1" smtClean="0"/>
              <a:t>降低了运行速度；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/>
              <a:t>采用高速</a:t>
            </a:r>
            <a:r>
              <a:rPr lang="en-US" altLang="zh-CN" b="1" smtClean="0"/>
              <a:t>RAM——</a:t>
            </a:r>
            <a:r>
              <a:rPr lang="zh-CN" altLang="en-US" b="1" smtClean="0"/>
              <a:t>成本太高；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/>
              <a:t>在</a:t>
            </a:r>
            <a:r>
              <a:rPr lang="en-US" altLang="zh-CN" b="1" smtClean="0"/>
              <a:t>CPU</a:t>
            </a:r>
            <a:r>
              <a:rPr lang="zh-CN" altLang="en-US" b="1" smtClean="0"/>
              <a:t>和</a:t>
            </a:r>
            <a:r>
              <a:rPr lang="en-US" altLang="zh-CN" b="1" smtClean="0"/>
              <a:t>RAM</a:t>
            </a:r>
            <a:r>
              <a:rPr lang="zh-CN" altLang="en-US" b="1" smtClean="0"/>
              <a:t>之间插入高速缓存</a:t>
            </a:r>
            <a:r>
              <a:rPr lang="en-US" altLang="zh-CN" b="1" smtClean="0"/>
              <a:t>——</a:t>
            </a:r>
            <a:r>
              <a:rPr lang="zh-CN" altLang="en-US" b="1" smtClean="0"/>
              <a:t>成本上升不多、但速度可大幅度提高。</a:t>
            </a:r>
          </a:p>
        </p:txBody>
      </p:sp>
      <p:sp>
        <p:nvSpPr>
          <p:cNvPr id="5939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5CA22-B5C9-4649-B263-34090A72BDDE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3333FF"/>
                </a:solidFill>
              </a:rPr>
              <a:t>2</a:t>
            </a:r>
            <a:r>
              <a:rPr lang="zh-CN" altLang="en-US" b="1" smtClean="0">
                <a:solidFill>
                  <a:srgbClr val="3333FF"/>
                </a:solidFill>
              </a:rPr>
              <a:t>）工作原理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2" y="1600203"/>
            <a:ext cx="11055351" cy="45307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基于程序执行的两个特征：</a:t>
            </a:r>
          </a:p>
          <a:p>
            <a:pPr lvl="1" eaLnBrk="1" hangingPunct="1"/>
            <a:r>
              <a:rPr lang="zh-CN" altLang="en-US" b="1" smtClean="0"/>
              <a:t>程序访问的局部性：过程、循环、子程序。</a:t>
            </a:r>
          </a:p>
          <a:p>
            <a:pPr lvl="1" eaLnBrk="1" hangingPunct="1"/>
            <a:r>
              <a:rPr lang="zh-CN" altLang="en-US" b="1" smtClean="0"/>
              <a:t>数据存取的局部性：数据相对集中存储。</a:t>
            </a:r>
          </a:p>
          <a:p>
            <a:pPr eaLnBrk="1" hangingPunct="1"/>
            <a:r>
              <a:rPr lang="zh-CN" altLang="en-US" b="1" smtClean="0"/>
              <a:t>存储器的访问相对集中的特点使得我们可以把频繁访问的指令、数据存放在速度非常高（与</a:t>
            </a:r>
            <a:r>
              <a:rPr lang="en-US" altLang="zh-CN" b="1" smtClean="0"/>
              <a:t>CPU</a:t>
            </a:r>
            <a:r>
              <a:rPr lang="zh-CN" altLang="en-US" b="1" smtClean="0"/>
              <a:t>速度相当）的</a:t>
            </a:r>
            <a:r>
              <a:rPr lang="en-US" altLang="zh-CN" b="1" smtClean="0"/>
              <a:t>SRAM——</a:t>
            </a:r>
            <a:r>
              <a:rPr lang="zh-CN" altLang="en-US" b="1" smtClean="0"/>
              <a:t>高速缓存</a:t>
            </a:r>
            <a:r>
              <a:rPr lang="en-US" altLang="zh-CN" b="1" smtClean="0"/>
              <a:t>CACHE</a:t>
            </a:r>
            <a:r>
              <a:rPr lang="zh-CN" altLang="en-US" b="1" smtClean="0"/>
              <a:t>中。需要时就可以快速地取出。</a:t>
            </a:r>
          </a:p>
        </p:txBody>
      </p:sp>
      <p:sp>
        <p:nvSpPr>
          <p:cNvPr id="6042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3ABEC3-CD25-40D8-A258-6914B5E8761B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3"/>
          <p:cNvSpPr>
            <a:spLocks noChangeArrowheads="1"/>
          </p:cNvSpPr>
          <p:nvPr/>
        </p:nvSpPr>
        <p:spPr bwMode="auto">
          <a:xfrm>
            <a:off x="4830235" y="3860800"/>
            <a:ext cx="505884" cy="279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43" name="AutoShape 16"/>
          <p:cNvSpPr>
            <a:spLocks noChangeArrowheads="1"/>
          </p:cNvSpPr>
          <p:nvPr/>
        </p:nvSpPr>
        <p:spPr bwMode="auto">
          <a:xfrm>
            <a:off x="8881535" y="2997203"/>
            <a:ext cx="505884" cy="417513"/>
          </a:xfrm>
          <a:prstGeom prst="downArrow">
            <a:avLst>
              <a:gd name="adj1" fmla="val 50000"/>
              <a:gd name="adj2" fmla="val 27510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44" name="AutoShape 14"/>
          <p:cNvSpPr>
            <a:spLocks noChangeArrowheads="1"/>
          </p:cNvSpPr>
          <p:nvPr/>
        </p:nvSpPr>
        <p:spPr bwMode="auto">
          <a:xfrm>
            <a:off x="4830235" y="3011488"/>
            <a:ext cx="505884" cy="417512"/>
          </a:xfrm>
          <a:prstGeom prst="downArrow">
            <a:avLst>
              <a:gd name="adj1" fmla="val 50000"/>
              <a:gd name="adj2" fmla="val 27510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312585" y="5157788"/>
            <a:ext cx="50588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DB</a:t>
            </a:r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>
            <a:off x="527051" y="2814638"/>
            <a:ext cx="11137900" cy="277812"/>
          </a:xfrm>
          <a:prstGeom prst="leftRightArrow">
            <a:avLst>
              <a:gd name="adj1" fmla="val 40389"/>
              <a:gd name="adj2" fmla="val 83106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538817" y="3443291"/>
            <a:ext cx="1013883" cy="1114425"/>
          </a:xfrm>
          <a:prstGeom prst="rect">
            <a:avLst/>
          </a:prstGeom>
          <a:solidFill>
            <a:srgbClr val="90DBFF"/>
          </a:solidFill>
          <a:ln w="9525" algn="ctr">
            <a:solidFill>
              <a:srgbClr val="FFFF66"/>
            </a:solidFill>
            <a:miter lim="800000"/>
            <a:headEnd/>
            <a:tailEnd/>
          </a:ln>
        </p:spPr>
        <p:txBody>
          <a:bodyPr lIns="18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80808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80808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1792817" y="4572000"/>
            <a:ext cx="505883" cy="419100"/>
          </a:xfrm>
          <a:prstGeom prst="upDownArrow">
            <a:avLst>
              <a:gd name="adj1" fmla="val 50000"/>
              <a:gd name="adj2" fmla="val 22092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1792817" y="2997203"/>
            <a:ext cx="505883" cy="417513"/>
          </a:xfrm>
          <a:prstGeom prst="upArrow">
            <a:avLst>
              <a:gd name="adj1" fmla="val 50000"/>
              <a:gd name="adj2" fmla="val 27511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070353" y="3444875"/>
            <a:ext cx="2279649" cy="420688"/>
          </a:xfrm>
          <a:prstGeom prst="rect">
            <a:avLst/>
          </a:prstGeom>
          <a:solidFill>
            <a:srgbClr val="90DBFF"/>
          </a:solidFill>
          <a:ln w="9525" algn="ctr">
            <a:solidFill>
              <a:srgbClr val="FFFF66"/>
            </a:solidFill>
            <a:miter lim="800000"/>
            <a:headEnd/>
            <a:tailEnd/>
          </a:ln>
        </p:spPr>
        <p:txBody>
          <a:bodyPr lIns="18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808080"/>
                </a:solidFill>
                <a:latin typeface="Times New Roman" pitchFamily="18" charset="0"/>
              </a:rPr>
              <a:t>Cache</a:t>
            </a:r>
            <a:r>
              <a:rPr kumimoji="1" lang="zh-CN" altLang="en-US" smtClean="0">
                <a:solidFill>
                  <a:srgbClr val="808080"/>
                </a:solidFill>
                <a:latin typeface="Times New Roman" pitchFamily="18" charset="0"/>
              </a:rPr>
              <a:t>控制部件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070353" y="4140203"/>
            <a:ext cx="2279649" cy="417513"/>
          </a:xfrm>
          <a:prstGeom prst="rect">
            <a:avLst/>
          </a:prstGeom>
          <a:solidFill>
            <a:srgbClr val="90DBFF"/>
          </a:solidFill>
          <a:ln w="9525" algn="ctr">
            <a:solidFill>
              <a:srgbClr val="FFFF66"/>
            </a:solidFill>
            <a:miter lim="800000"/>
            <a:headEnd/>
            <a:tailEnd/>
          </a:ln>
        </p:spPr>
        <p:txBody>
          <a:bodyPr lIns="18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808080"/>
                </a:solidFill>
                <a:latin typeface="Times New Roman" pitchFamily="18" charset="0"/>
              </a:rPr>
              <a:t>Cache</a:t>
            </a:r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>
            <a:off x="4830235" y="4586288"/>
            <a:ext cx="505884" cy="419100"/>
          </a:xfrm>
          <a:prstGeom prst="upDownArrow">
            <a:avLst>
              <a:gd name="adj1" fmla="val 50000"/>
              <a:gd name="adj2" fmla="val 22092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8627535" y="3444878"/>
            <a:ext cx="1011767" cy="1116013"/>
          </a:xfrm>
          <a:prstGeom prst="rect">
            <a:avLst/>
          </a:prstGeom>
          <a:solidFill>
            <a:srgbClr val="90DBFF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 smtClean="0">
              <a:solidFill>
                <a:srgbClr val="80808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808080"/>
                </a:solidFill>
                <a:latin typeface="Times New Roman" pitchFamily="18" charset="0"/>
              </a:rPr>
              <a:t>RAM</a:t>
            </a:r>
          </a:p>
        </p:txBody>
      </p:sp>
      <p:sp>
        <p:nvSpPr>
          <p:cNvPr id="61454" name="AutoShape 17"/>
          <p:cNvSpPr>
            <a:spLocks noChangeArrowheads="1"/>
          </p:cNvSpPr>
          <p:nvPr/>
        </p:nvSpPr>
        <p:spPr bwMode="auto">
          <a:xfrm>
            <a:off x="8881535" y="4586288"/>
            <a:ext cx="505884" cy="419100"/>
          </a:xfrm>
          <a:prstGeom prst="upDownArrow">
            <a:avLst>
              <a:gd name="adj1" fmla="val 50000"/>
              <a:gd name="adj2" fmla="val 22092"/>
            </a:avLst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5" name="Line 18"/>
          <p:cNvSpPr>
            <a:spLocks noChangeShapeType="1"/>
          </p:cNvSpPr>
          <p:nvPr/>
        </p:nvSpPr>
        <p:spPr bwMode="auto">
          <a:xfrm>
            <a:off x="6350000" y="3584575"/>
            <a:ext cx="22775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6" name="Line 19"/>
          <p:cNvSpPr>
            <a:spLocks noChangeShapeType="1"/>
          </p:cNvSpPr>
          <p:nvPr/>
        </p:nvSpPr>
        <p:spPr bwMode="auto">
          <a:xfrm>
            <a:off x="6350002" y="3722688"/>
            <a:ext cx="50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7" name="Line 20"/>
          <p:cNvSpPr>
            <a:spLocks noChangeShapeType="1"/>
          </p:cNvSpPr>
          <p:nvPr/>
        </p:nvSpPr>
        <p:spPr bwMode="auto">
          <a:xfrm>
            <a:off x="6855884" y="37226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8" name="Line 21"/>
          <p:cNvSpPr>
            <a:spLocks noChangeShapeType="1"/>
          </p:cNvSpPr>
          <p:nvPr/>
        </p:nvSpPr>
        <p:spPr bwMode="auto">
          <a:xfrm flipH="1">
            <a:off x="6350002" y="4283075"/>
            <a:ext cx="505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59" name="Text Box 22"/>
          <p:cNvSpPr txBox="1">
            <a:spLocks noChangeArrowheads="1"/>
          </p:cNvSpPr>
          <p:nvPr/>
        </p:nvSpPr>
        <p:spPr bwMode="auto">
          <a:xfrm>
            <a:off x="3215217" y="3068638"/>
            <a:ext cx="50588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1102786" y="2420941"/>
            <a:ext cx="2112433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宋体" charset="-122"/>
              </a:rPr>
              <a:t>①</a:t>
            </a:r>
            <a:r>
              <a:rPr kumimoji="1" lang="zh-CN" altLang="en-US" sz="2000" b="1" smtClean="0">
                <a:solidFill>
                  <a:srgbClr val="000000"/>
                </a:solidFill>
                <a:latin typeface="宋体" charset="-122"/>
              </a:rPr>
              <a:t>送主存地址</a:t>
            </a:r>
          </a:p>
        </p:txBody>
      </p:sp>
      <p:sp>
        <p:nvSpPr>
          <p:cNvPr id="61461" name="Text Box 24"/>
          <p:cNvSpPr txBox="1">
            <a:spLocks noChangeArrowheads="1"/>
          </p:cNvSpPr>
          <p:nvPr/>
        </p:nvSpPr>
        <p:spPr bwMode="auto">
          <a:xfrm>
            <a:off x="4830235" y="1700216"/>
            <a:ext cx="5585884" cy="835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②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检索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用主存地址作为关键字</a:t>
            </a: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)—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前提：每次访问的主存地址都保留。</a:t>
            </a:r>
          </a:p>
        </p:txBody>
      </p:sp>
      <p:sp>
        <p:nvSpPr>
          <p:cNvPr id="61462" name="Freeform 25"/>
          <p:cNvSpPr>
            <a:spLocks/>
          </p:cNvSpPr>
          <p:nvPr/>
        </p:nvSpPr>
        <p:spPr bwMode="auto">
          <a:xfrm>
            <a:off x="4296833" y="1912938"/>
            <a:ext cx="491067" cy="1516062"/>
          </a:xfrm>
          <a:custGeom>
            <a:avLst/>
            <a:gdLst>
              <a:gd name="T0" fmla="*/ 388667303 w 349"/>
              <a:gd name="T1" fmla="*/ 0 h 1905"/>
              <a:gd name="T2" fmla="*/ 204913039 w 349"/>
              <a:gd name="T3" fmla="*/ 104502455 h 1905"/>
              <a:gd name="T4" fmla="*/ 104683731 w 349"/>
              <a:gd name="T5" fmla="*/ 190005147 h 1905"/>
              <a:gd name="T6" fmla="*/ 37864198 w 349"/>
              <a:gd name="T7" fmla="*/ 294507602 h 1905"/>
              <a:gd name="T8" fmla="*/ 4454425 w 349"/>
              <a:gd name="T9" fmla="*/ 665018038 h 1905"/>
              <a:gd name="T10" fmla="*/ 37864198 w 349"/>
              <a:gd name="T11" fmla="*/ 1121030470 h 1905"/>
              <a:gd name="T12" fmla="*/ 54569605 w 349"/>
              <a:gd name="T13" fmla="*/ 1206532366 h 19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9"/>
              <a:gd name="T22" fmla="*/ 0 h 1905"/>
              <a:gd name="T23" fmla="*/ 349 w 349"/>
              <a:gd name="T24" fmla="*/ 1905 h 190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9" h="1905">
                <a:moveTo>
                  <a:pt x="349" y="0"/>
                </a:moveTo>
                <a:cubicBezTo>
                  <a:pt x="299" y="50"/>
                  <a:pt x="243" y="126"/>
                  <a:pt x="184" y="165"/>
                </a:cubicBezTo>
                <a:cubicBezTo>
                  <a:pt x="163" y="229"/>
                  <a:pt x="123" y="243"/>
                  <a:pt x="94" y="300"/>
                </a:cubicBezTo>
                <a:cubicBezTo>
                  <a:pt x="64" y="360"/>
                  <a:pt x="76" y="402"/>
                  <a:pt x="34" y="465"/>
                </a:cubicBezTo>
                <a:cubicBezTo>
                  <a:pt x="5" y="696"/>
                  <a:pt x="0" y="710"/>
                  <a:pt x="4" y="1050"/>
                </a:cubicBezTo>
                <a:cubicBezTo>
                  <a:pt x="7" y="1290"/>
                  <a:pt x="24" y="1530"/>
                  <a:pt x="34" y="1770"/>
                </a:cubicBezTo>
                <a:cubicBezTo>
                  <a:pt x="36" y="1815"/>
                  <a:pt x="49" y="1905"/>
                  <a:pt x="49" y="1905"/>
                </a:cubicBezTo>
              </a:path>
            </a:pathLst>
          </a:custGeom>
          <a:noFill/>
          <a:ln w="9525">
            <a:solidFill>
              <a:srgbClr val="3333FF"/>
            </a:solidFill>
            <a:round/>
            <a:headEnd/>
            <a:tailEnd type="triangle" w="med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63" name="Text Box 26"/>
          <p:cNvSpPr txBox="1">
            <a:spLocks noChangeArrowheads="1"/>
          </p:cNvSpPr>
          <p:nvPr/>
        </p:nvSpPr>
        <p:spPr bwMode="auto">
          <a:xfrm>
            <a:off x="8595784" y="981078"/>
            <a:ext cx="3596216" cy="595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4" name="Text Box 27"/>
          <p:cNvSpPr txBox="1">
            <a:spLocks noChangeArrowheads="1"/>
          </p:cNvSpPr>
          <p:nvPr/>
        </p:nvSpPr>
        <p:spPr bwMode="auto">
          <a:xfrm>
            <a:off x="5327652" y="5300666"/>
            <a:ext cx="2495549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③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命中则发出读  </a:t>
            </a:r>
          </a:p>
          <a:p>
            <a:pPr defTabSz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Cache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命令</a:t>
            </a: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, 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从</a:t>
            </a: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Cache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取数据</a:t>
            </a:r>
            <a:endParaRPr kumimoji="1" lang="zh-CN" altLang="en-US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5" name="Freeform 28"/>
          <p:cNvSpPr>
            <a:spLocks/>
          </p:cNvSpPr>
          <p:nvPr/>
        </p:nvSpPr>
        <p:spPr bwMode="auto">
          <a:xfrm>
            <a:off x="6936317" y="4113216"/>
            <a:ext cx="548216" cy="1150937"/>
          </a:xfrm>
          <a:custGeom>
            <a:avLst/>
            <a:gdLst>
              <a:gd name="T0" fmla="*/ 0 w 390"/>
              <a:gd name="T1" fmla="*/ 0 h 1290"/>
              <a:gd name="T2" fmla="*/ 183391966 w 390"/>
              <a:gd name="T3" fmla="*/ 131343331 h 1290"/>
              <a:gd name="T4" fmla="*/ 233408226 w 390"/>
              <a:gd name="T5" fmla="*/ 202985117 h 1290"/>
              <a:gd name="T6" fmla="*/ 266752400 w 390"/>
              <a:gd name="T7" fmla="*/ 238806066 h 1290"/>
              <a:gd name="T8" fmla="*/ 350111845 w 390"/>
              <a:gd name="T9" fmla="*/ 382089638 h 1290"/>
              <a:gd name="T10" fmla="*/ 383456019 w 390"/>
              <a:gd name="T11" fmla="*/ 477612131 h 1290"/>
              <a:gd name="T12" fmla="*/ 400128105 w 390"/>
              <a:gd name="T13" fmla="*/ 525372430 h 1290"/>
              <a:gd name="T14" fmla="*/ 433472279 w 390"/>
              <a:gd name="T15" fmla="*/ 1026865157 h 12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0"/>
              <a:gd name="T25" fmla="*/ 0 h 1290"/>
              <a:gd name="T26" fmla="*/ 390 w 390"/>
              <a:gd name="T27" fmla="*/ 1290 h 129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0" h="1290">
                <a:moveTo>
                  <a:pt x="0" y="0"/>
                </a:moveTo>
                <a:cubicBezTo>
                  <a:pt x="50" y="50"/>
                  <a:pt x="106" y="126"/>
                  <a:pt x="165" y="165"/>
                </a:cubicBezTo>
                <a:cubicBezTo>
                  <a:pt x="251" y="294"/>
                  <a:pt x="148" y="131"/>
                  <a:pt x="210" y="255"/>
                </a:cubicBezTo>
                <a:cubicBezTo>
                  <a:pt x="218" y="271"/>
                  <a:pt x="233" y="284"/>
                  <a:pt x="240" y="300"/>
                </a:cubicBezTo>
                <a:cubicBezTo>
                  <a:pt x="270" y="369"/>
                  <a:pt x="275" y="420"/>
                  <a:pt x="315" y="480"/>
                </a:cubicBezTo>
                <a:cubicBezTo>
                  <a:pt x="325" y="520"/>
                  <a:pt x="335" y="560"/>
                  <a:pt x="345" y="600"/>
                </a:cubicBezTo>
                <a:cubicBezTo>
                  <a:pt x="350" y="620"/>
                  <a:pt x="360" y="660"/>
                  <a:pt x="360" y="660"/>
                </a:cubicBezTo>
                <a:cubicBezTo>
                  <a:pt x="377" y="884"/>
                  <a:pt x="390" y="1058"/>
                  <a:pt x="390" y="1290"/>
                </a:cubicBezTo>
              </a:path>
            </a:pathLst>
          </a:custGeom>
          <a:noFill/>
          <a:ln w="9525">
            <a:solidFill>
              <a:srgbClr val="3333FF"/>
            </a:solidFill>
            <a:round/>
            <a:headEnd type="triangle" w="med" len="lg"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66" name="Text Box 29"/>
          <p:cNvSpPr txBox="1">
            <a:spLocks noChangeArrowheads="1"/>
          </p:cNvSpPr>
          <p:nvPr/>
        </p:nvSpPr>
        <p:spPr bwMode="auto">
          <a:xfrm>
            <a:off x="8688920" y="5300666"/>
            <a:ext cx="211243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④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不命中则发出读</a:t>
            </a: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RAM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命令</a:t>
            </a: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, 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从</a:t>
            </a: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RAM</a:t>
            </a:r>
            <a:r>
              <a:rPr kumimoji="1" lang="zh-CN" altLang="en-US" sz="2000" smtClean="0">
                <a:solidFill>
                  <a:srgbClr val="000000"/>
                </a:solidFill>
                <a:latin typeface="宋体" charset="-122"/>
              </a:rPr>
              <a:t>取数据</a:t>
            </a:r>
            <a:endParaRPr kumimoji="1" lang="zh-CN" altLang="en-US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7" name="Freeform 30"/>
          <p:cNvSpPr>
            <a:spLocks/>
          </p:cNvSpPr>
          <p:nvPr/>
        </p:nvSpPr>
        <p:spPr bwMode="auto">
          <a:xfrm>
            <a:off x="7615767" y="3644900"/>
            <a:ext cx="975784" cy="1728788"/>
          </a:xfrm>
          <a:custGeom>
            <a:avLst/>
            <a:gdLst>
              <a:gd name="T0" fmla="*/ 463711528 w 1155"/>
              <a:gd name="T1" fmla="*/ 2147483647 h 555"/>
              <a:gd name="T2" fmla="*/ 307133666 w 1155"/>
              <a:gd name="T3" fmla="*/ 2147483647 h 555"/>
              <a:gd name="T4" fmla="*/ 198733614 w 1155"/>
              <a:gd name="T5" fmla="*/ 2147483647 h 555"/>
              <a:gd name="T6" fmla="*/ 126466662 w 1155"/>
              <a:gd name="T7" fmla="*/ 2147483647 h 555"/>
              <a:gd name="T8" fmla="*/ 108400092 w 1155"/>
              <a:gd name="T9" fmla="*/ 2147483647 h 555"/>
              <a:gd name="T10" fmla="*/ 90333522 w 1155"/>
              <a:gd name="T11" fmla="*/ 2147483647 h 555"/>
              <a:gd name="T12" fmla="*/ 24089192 w 1155"/>
              <a:gd name="T13" fmla="*/ 727710600 h 555"/>
              <a:gd name="T14" fmla="*/ 0 w 1155"/>
              <a:gd name="T15" fmla="*/ 0 h 5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5"/>
              <a:gd name="T25" fmla="*/ 0 h 555"/>
              <a:gd name="T26" fmla="*/ 1155 w 1155"/>
              <a:gd name="T27" fmla="*/ 555 h 5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5" h="555">
                <a:moveTo>
                  <a:pt x="1155" y="555"/>
                </a:moveTo>
                <a:cubicBezTo>
                  <a:pt x="1028" y="546"/>
                  <a:pt x="890" y="544"/>
                  <a:pt x="765" y="510"/>
                </a:cubicBezTo>
                <a:cubicBezTo>
                  <a:pt x="674" y="485"/>
                  <a:pt x="584" y="450"/>
                  <a:pt x="495" y="420"/>
                </a:cubicBezTo>
                <a:cubicBezTo>
                  <a:pt x="427" y="397"/>
                  <a:pt x="374" y="355"/>
                  <a:pt x="315" y="315"/>
                </a:cubicBezTo>
                <a:cubicBezTo>
                  <a:pt x="300" y="305"/>
                  <a:pt x="285" y="295"/>
                  <a:pt x="270" y="285"/>
                </a:cubicBezTo>
                <a:cubicBezTo>
                  <a:pt x="255" y="275"/>
                  <a:pt x="225" y="255"/>
                  <a:pt x="225" y="255"/>
                </a:cubicBezTo>
                <a:cubicBezTo>
                  <a:pt x="179" y="186"/>
                  <a:pt x="118" y="133"/>
                  <a:pt x="60" y="75"/>
                </a:cubicBezTo>
                <a:cubicBezTo>
                  <a:pt x="37" y="52"/>
                  <a:pt x="23" y="23"/>
                  <a:pt x="0" y="0"/>
                </a:cubicBezTo>
              </a:path>
            </a:pathLst>
          </a:custGeom>
          <a:noFill/>
          <a:ln w="9525">
            <a:solidFill>
              <a:srgbClr val="3333FF"/>
            </a:solidFill>
            <a:round/>
            <a:headEnd/>
            <a:tailEnd type="triangle" w="med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68" name="Rectangle 32"/>
          <p:cNvSpPr>
            <a:spLocks noGrp="1" noChangeArrowheads="1"/>
          </p:cNvSpPr>
          <p:nvPr>
            <p:ph type="title"/>
          </p:nvPr>
        </p:nvSpPr>
        <p:spPr>
          <a:xfrm>
            <a:off x="609601" y="274638"/>
            <a:ext cx="7791451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/>
              <a:t> </a:t>
            </a:r>
            <a:r>
              <a:rPr lang="en-US" altLang="zh-CN" sz="4000" b="1" smtClean="0">
                <a:solidFill>
                  <a:srgbClr val="3333FF"/>
                </a:solidFill>
              </a:rPr>
              <a:t>Cache</a:t>
            </a:r>
            <a:r>
              <a:rPr lang="zh-CN" altLang="en-US" sz="4000" b="1" smtClean="0">
                <a:solidFill>
                  <a:srgbClr val="3333FF"/>
                </a:solidFill>
              </a:rPr>
              <a:t>的工作原理图示</a:t>
            </a:r>
          </a:p>
        </p:txBody>
      </p:sp>
      <p:sp>
        <p:nvSpPr>
          <p:cNvPr id="61469" name="AutoShape 6"/>
          <p:cNvSpPr>
            <a:spLocks noChangeArrowheads="1"/>
          </p:cNvSpPr>
          <p:nvPr/>
        </p:nvSpPr>
        <p:spPr bwMode="auto">
          <a:xfrm>
            <a:off x="527051" y="4910141"/>
            <a:ext cx="11137900" cy="276225"/>
          </a:xfrm>
          <a:prstGeom prst="leftRightArrow">
            <a:avLst>
              <a:gd name="adj1" fmla="val 40389"/>
              <a:gd name="adj2" fmla="val 83584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70" name="灯片编号占位符 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EBE2B-D40F-42BD-97C3-315EAD38FE75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59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3333FF"/>
                </a:solidFill>
              </a:rPr>
              <a:t>微型机的存储系统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384" y="1700213"/>
            <a:ext cx="10572749" cy="40560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smtClean="0"/>
              <a:t>将两个或两个以上速度、容量和价格各不相同的存储器用硬件、软件或软硬件相结合的方法组织起来             这样就构成了计算机的存储系统。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smtClean="0"/>
              <a:t>系统的存储速度接近最快的存储器，容量接近最大的存储器。</a:t>
            </a:r>
          </a:p>
        </p:txBody>
      </p:sp>
      <p:sp>
        <p:nvSpPr>
          <p:cNvPr id="6148" name="Line 6"/>
          <p:cNvSpPr>
            <a:spLocks noChangeShapeType="1"/>
          </p:cNvSpPr>
          <p:nvPr/>
        </p:nvSpPr>
        <p:spPr bwMode="auto">
          <a:xfrm>
            <a:off x="9435123" y="2625969"/>
            <a:ext cx="1625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C1F01B-9C64-42EF-B4D7-70FFFD81AF3C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6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765175"/>
            <a:ext cx="10972800" cy="53292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取指令、数据时先到</a:t>
            </a:r>
            <a:r>
              <a:rPr lang="en-US" altLang="zh-CN" b="1" smtClean="0"/>
              <a:t>CACHE</a:t>
            </a:r>
            <a:r>
              <a:rPr lang="zh-CN" altLang="en-US" b="1" smtClean="0"/>
              <a:t>中查找：</a:t>
            </a:r>
          </a:p>
          <a:p>
            <a:pPr lvl="1" eaLnBrk="1" hangingPunct="1"/>
            <a:r>
              <a:rPr lang="zh-CN" altLang="en-US" b="1" smtClean="0"/>
              <a:t>找到（称为命中）</a:t>
            </a:r>
            <a:r>
              <a:rPr lang="en-US" altLang="zh-CN" b="1" smtClean="0"/>
              <a:t>——</a:t>
            </a:r>
            <a:r>
              <a:rPr lang="zh-CN" altLang="en-US" b="1" smtClean="0"/>
              <a:t>直接取出使用；</a:t>
            </a:r>
          </a:p>
          <a:p>
            <a:pPr lvl="1" eaLnBrk="1" hangingPunct="1"/>
            <a:r>
              <a:rPr lang="zh-CN" altLang="en-US" b="1" smtClean="0"/>
              <a:t>没找到</a:t>
            </a:r>
            <a:r>
              <a:rPr lang="en-US" altLang="zh-CN" b="1" smtClean="0"/>
              <a:t>——</a:t>
            </a:r>
            <a:r>
              <a:rPr lang="zh-CN" altLang="en-US" b="1" smtClean="0"/>
              <a:t>到</a:t>
            </a:r>
            <a:r>
              <a:rPr lang="en-US" altLang="zh-CN" b="1" smtClean="0"/>
              <a:t>RAM</a:t>
            </a:r>
            <a:r>
              <a:rPr lang="zh-CN" altLang="en-US" b="1" smtClean="0"/>
              <a:t>中取，并同时存放到</a:t>
            </a:r>
            <a:r>
              <a:rPr lang="en-US" altLang="zh-CN" b="1" smtClean="0"/>
              <a:t>CACHE</a:t>
            </a:r>
            <a:r>
              <a:rPr lang="zh-CN" altLang="en-US" b="1" smtClean="0"/>
              <a:t>中，以备下次使用。</a:t>
            </a:r>
          </a:p>
          <a:p>
            <a:pPr eaLnBrk="1" hangingPunct="1"/>
            <a:r>
              <a:rPr lang="zh-CN" altLang="en-US" b="1" smtClean="0"/>
              <a:t>只要命中率相当高，就可以大大提高</a:t>
            </a:r>
            <a:r>
              <a:rPr lang="en-US" altLang="zh-CN" b="1" smtClean="0"/>
              <a:t>CPU</a:t>
            </a:r>
            <a:r>
              <a:rPr lang="zh-CN" altLang="en-US" b="1" smtClean="0"/>
              <a:t>的运行效率，减少等待。现代计算机中</a:t>
            </a:r>
            <a:r>
              <a:rPr lang="en-US" altLang="zh-CN" b="1" smtClean="0"/>
              <a:t>CACHE</a:t>
            </a:r>
            <a:r>
              <a:rPr lang="zh-CN" altLang="en-US" b="1" smtClean="0"/>
              <a:t>的命中率都在</a:t>
            </a:r>
            <a:r>
              <a:rPr lang="en-US" altLang="zh-CN" b="1" smtClean="0"/>
              <a:t>90%</a:t>
            </a:r>
            <a:r>
              <a:rPr lang="zh-CN" altLang="en-US" b="1" smtClean="0"/>
              <a:t>以上。</a:t>
            </a:r>
          </a:p>
          <a:p>
            <a:pPr eaLnBrk="1" hangingPunct="1"/>
            <a:r>
              <a:rPr lang="zh-CN" altLang="en-US" b="1" smtClean="0"/>
              <a:t>命中率影响系统的平均存取速度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rgbClr val="FFFF00"/>
                </a:solidFill>
              </a:rPr>
              <a:t>   </a:t>
            </a:r>
            <a:r>
              <a:rPr lang="zh-CN" altLang="en-US" sz="2400" b="1" smtClean="0">
                <a:solidFill>
                  <a:srgbClr val="FF0000"/>
                </a:solidFill>
              </a:rPr>
              <a:t>系统的平均存取速度</a:t>
            </a:r>
            <a:r>
              <a:rPr lang="en-US" altLang="zh-CN" sz="2400" b="1" smtClean="0">
                <a:solidFill>
                  <a:srgbClr val="FF0000"/>
                </a:solidFill>
                <a:latin typeface="宋体" charset="-122"/>
              </a:rPr>
              <a:t>≈</a:t>
            </a:r>
          </a:p>
          <a:p>
            <a:pPr eaLnBrk="1" hangingPunct="1">
              <a:buFontTx/>
              <a:buNone/>
            </a:pPr>
            <a:r>
              <a:rPr lang="zh-CN" altLang="zh-CN" sz="2400" b="1" smtClean="0">
                <a:solidFill>
                  <a:srgbClr val="FF0000"/>
                </a:solidFill>
              </a:rPr>
              <a:t>    </a:t>
            </a:r>
            <a:r>
              <a:rPr lang="zh-CN" altLang="en-US" sz="2400" b="1" smtClean="0">
                <a:solidFill>
                  <a:srgbClr val="FF0000"/>
                </a:solidFill>
              </a:rPr>
              <a:t>      </a:t>
            </a:r>
            <a:r>
              <a:rPr lang="en-US" altLang="zh-CN" sz="2400" b="1" smtClean="0">
                <a:solidFill>
                  <a:srgbClr val="FF0000"/>
                </a:solidFill>
              </a:rPr>
              <a:t>Cache</a:t>
            </a:r>
            <a:r>
              <a:rPr lang="zh-CN" altLang="en-US" sz="2400" b="1" smtClean="0">
                <a:solidFill>
                  <a:srgbClr val="FF0000"/>
                </a:solidFill>
              </a:rPr>
              <a:t>存取速度</a:t>
            </a:r>
            <a:r>
              <a:rPr lang="zh-CN" altLang="en-US" sz="2400" b="1" smtClean="0">
                <a:solidFill>
                  <a:srgbClr val="FF0000"/>
                </a:solidFill>
                <a:cs typeface="Arial" charset="0"/>
              </a:rPr>
              <a:t>×</a:t>
            </a:r>
            <a:r>
              <a:rPr lang="zh-CN" altLang="en-US" sz="2400" b="1" smtClean="0">
                <a:solidFill>
                  <a:srgbClr val="FF0000"/>
                </a:solidFill>
              </a:rPr>
              <a:t>命中率+</a:t>
            </a:r>
            <a:r>
              <a:rPr lang="en-US" altLang="zh-CN" sz="2400" b="1" smtClean="0">
                <a:solidFill>
                  <a:srgbClr val="FF0000"/>
                </a:solidFill>
              </a:rPr>
              <a:t>RAM</a:t>
            </a:r>
            <a:r>
              <a:rPr lang="zh-CN" altLang="en-US" sz="2400" b="1" smtClean="0">
                <a:solidFill>
                  <a:srgbClr val="FF0000"/>
                </a:solidFill>
              </a:rPr>
              <a:t>存取速度</a:t>
            </a:r>
            <a:r>
              <a:rPr lang="zh-CN" altLang="en-US" sz="2400" b="1" smtClean="0">
                <a:solidFill>
                  <a:srgbClr val="FF0000"/>
                </a:solidFill>
                <a:cs typeface="Arial" charset="0"/>
              </a:rPr>
              <a:t>×</a:t>
            </a:r>
            <a:r>
              <a:rPr lang="zh-CN" altLang="en-US" sz="2400" b="1" smtClean="0">
                <a:solidFill>
                  <a:srgbClr val="FF0000"/>
                </a:solidFill>
              </a:rPr>
              <a:t>不命中率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1BFCA-B479-48ED-AF52-A2223F20E0DE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60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6"/>
            <a:ext cx="109728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i="1" smtClean="0"/>
              <a:t>例如：</a:t>
            </a:r>
            <a:r>
              <a:rPr lang="en-US" altLang="zh-CN" b="1" i="1" smtClean="0"/>
              <a:t>RAM</a:t>
            </a:r>
            <a:r>
              <a:rPr lang="zh-CN" altLang="en-US" b="1" i="1" smtClean="0"/>
              <a:t>的存取时间为</a:t>
            </a:r>
            <a:r>
              <a:rPr lang="en-US" altLang="zh-CN" b="1" i="1" smtClean="0"/>
              <a:t>8ns</a:t>
            </a:r>
            <a:r>
              <a:rPr lang="zh-CN" altLang="en-US" b="1" i="1" smtClean="0"/>
              <a:t>，</a:t>
            </a:r>
            <a:r>
              <a:rPr lang="en-US" altLang="zh-CN" b="1" i="1" smtClean="0"/>
              <a:t>CACHE</a:t>
            </a:r>
            <a:r>
              <a:rPr lang="zh-CN" altLang="en-US" b="1" i="1" smtClean="0"/>
              <a:t>的存取时间为</a:t>
            </a:r>
            <a:r>
              <a:rPr lang="en-US" altLang="zh-CN" b="1" i="1" smtClean="0"/>
              <a:t>1ns</a:t>
            </a:r>
            <a:r>
              <a:rPr lang="zh-CN" altLang="en-US" b="1" i="1" smtClean="0"/>
              <a:t>，</a:t>
            </a:r>
            <a:r>
              <a:rPr lang="en-US" altLang="zh-CN" b="1" i="1" smtClean="0"/>
              <a:t>CACHE</a:t>
            </a:r>
            <a:r>
              <a:rPr lang="zh-CN" altLang="en-US" b="1" i="1" smtClean="0"/>
              <a:t>的命中率为</a:t>
            </a:r>
            <a:r>
              <a:rPr lang="en-US" altLang="zh-CN" b="1" i="1" smtClean="0"/>
              <a:t>90%</a:t>
            </a:r>
            <a:r>
              <a:rPr lang="zh-CN" altLang="en-US" b="1" i="1" smtClean="0"/>
              <a:t>。则存储器整体访问时间由没有</a:t>
            </a:r>
            <a:r>
              <a:rPr lang="en-US" altLang="zh-CN" b="1" i="1" smtClean="0"/>
              <a:t>CACHE</a:t>
            </a:r>
            <a:r>
              <a:rPr lang="zh-CN" altLang="en-US" b="1" i="1" smtClean="0"/>
              <a:t>的</a:t>
            </a:r>
            <a:r>
              <a:rPr lang="en-US" altLang="zh-CN" b="1" i="1" smtClean="0"/>
              <a:t>8ns</a:t>
            </a:r>
            <a:r>
              <a:rPr lang="zh-CN" altLang="en-US" b="1" i="1" smtClean="0"/>
              <a:t>减少为：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i="1" smtClean="0"/>
              <a:t>		1ns×90% + 8ns×10% = 1.7ns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i="1" smtClean="0"/>
              <a:t>   速度提高了近</a:t>
            </a:r>
            <a:r>
              <a:rPr lang="en-US" altLang="zh-CN" b="1" i="1" smtClean="0"/>
              <a:t>4</a:t>
            </a:r>
            <a:r>
              <a:rPr lang="zh-CN" altLang="en-US" b="1" i="1" smtClean="0"/>
              <a:t>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在一定的范围内，</a:t>
            </a:r>
            <a:r>
              <a:rPr lang="en-US" altLang="zh-CN" b="1" smtClean="0"/>
              <a:t>Cache</a:t>
            </a:r>
            <a:r>
              <a:rPr lang="zh-CN" altLang="en-US" b="1" smtClean="0"/>
              <a:t>越大，命中率就越高，但相应成本也相应提高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Cache</a:t>
            </a:r>
            <a:r>
              <a:rPr lang="zh-CN" altLang="en-US" b="1" smtClean="0"/>
              <a:t>与内存的空间比一般为1</a:t>
            </a:r>
            <a:r>
              <a:rPr lang="zh-CN" altLang="en-US" b="1" smtClean="0">
                <a:sym typeface="Symbol" pitchFamily="18" charset="2"/>
              </a:rPr>
              <a:t></a:t>
            </a:r>
            <a:r>
              <a:rPr lang="zh-CN" altLang="en-US" b="1" smtClean="0"/>
              <a:t>128</a:t>
            </a:r>
            <a:endParaRPr lang="zh-CN" altLang="zh-CN" b="1" smtClean="0"/>
          </a:p>
          <a:p>
            <a:pPr eaLnBrk="1" hangingPunct="1">
              <a:lnSpc>
                <a:spcPct val="90000"/>
              </a:lnSpc>
            </a:pPr>
            <a:endParaRPr lang="zh-CN" altLang="zh-CN" b="1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0D732D-D770-4E85-9C3E-FA9ADDACD8CC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61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20" y="134815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60" y="978873"/>
            <a:ext cx="9841508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</a:t>
            </a:r>
            <a:r>
              <a:rPr lang="zh-CN" altLang="en-US" sz="2800" dirty="0" smtClean="0"/>
              <a:t>内容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 smtClean="0"/>
              <a:t>平台第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章存储器的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节半导体存储器与</a:t>
            </a:r>
            <a:r>
              <a:rPr lang="en-US" altLang="zh-CN" sz="2800" dirty="0" smtClean="0">
                <a:solidFill>
                  <a:srgbClr val="92D050"/>
                </a:solidFill>
              </a:rPr>
              <a:t>CPU</a:t>
            </a:r>
            <a:r>
              <a:rPr lang="zh-CN" altLang="en-US" sz="2800" dirty="0" smtClean="0">
                <a:solidFill>
                  <a:srgbClr val="92D050"/>
                </a:solidFill>
              </a:rPr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连接 </a:t>
            </a:r>
            <a:r>
              <a:rPr lang="zh-CN" altLang="en-US" sz="2800" dirty="0" smtClean="0">
                <a:solidFill>
                  <a:srgbClr val="92D050"/>
                </a:solidFill>
              </a:rPr>
              <a:t>   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5</a:t>
            </a:r>
            <a:r>
              <a:rPr lang="zh-CN" altLang="en-US" sz="2800" dirty="0" smtClean="0">
                <a:solidFill>
                  <a:srgbClr val="92D050"/>
                </a:solidFill>
              </a:rPr>
              <a:t>、</a:t>
            </a:r>
            <a:r>
              <a:rPr lang="zh-CN" altLang="en-US" sz="2800" dirty="0" smtClean="0">
                <a:solidFill>
                  <a:srgbClr val="92D050"/>
                </a:solidFill>
              </a:rPr>
              <a:t>存储器的扩展  </a:t>
            </a:r>
            <a:r>
              <a:rPr lang="en-US" altLang="zh-CN" sz="2800" dirty="0" smtClean="0">
                <a:solidFill>
                  <a:srgbClr val="92D050"/>
                </a:solidFill>
              </a:rPr>
              <a:t>14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04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endParaRPr lang="en-US" altLang="zh-CN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、自学</a:t>
            </a:r>
            <a:r>
              <a:rPr lang="en-US" altLang="zh-CN" sz="2800" dirty="0" smtClean="0"/>
              <a:t>MOOC</a:t>
            </a:r>
            <a:r>
              <a:rPr lang="zh-CN" altLang="en-US" sz="2800" dirty="0" smtClean="0"/>
              <a:t>平台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章</a:t>
            </a:r>
            <a:r>
              <a:rPr lang="zh-CN" altLang="zh-CN" sz="2800" dirty="0" smtClean="0"/>
              <a:t>并行输入</a:t>
            </a:r>
            <a:r>
              <a:rPr lang="en-US" altLang="zh-CN" sz="2800" dirty="0" smtClean="0"/>
              <a:t>/</a:t>
            </a:r>
            <a:r>
              <a:rPr lang="zh-CN" altLang="zh-CN" sz="2800" dirty="0" smtClean="0"/>
              <a:t>输出</a:t>
            </a:r>
            <a:r>
              <a:rPr lang="zh-CN" altLang="zh-CN" sz="2800" dirty="0" smtClean="0"/>
              <a:t>接口</a:t>
            </a:r>
            <a:r>
              <a:rPr lang="zh-CN" altLang="zh-CN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zh-CN" sz="2800" dirty="0" smtClean="0">
                <a:solidFill>
                  <a:srgbClr val="92D050"/>
                </a:solidFill>
              </a:rPr>
              <a:t>节 输入</a:t>
            </a:r>
            <a:r>
              <a:rPr lang="en-US" altLang="zh-CN" sz="2800" dirty="0" smtClean="0">
                <a:solidFill>
                  <a:srgbClr val="92D050"/>
                </a:solidFill>
              </a:rPr>
              <a:t>/</a:t>
            </a:r>
            <a:r>
              <a:rPr lang="zh-CN" altLang="zh-CN" sz="2800" dirty="0" smtClean="0">
                <a:solidFill>
                  <a:srgbClr val="92D050"/>
                </a:solidFill>
              </a:rPr>
              <a:t>输出接口的基本知识</a:t>
            </a:r>
            <a:r>
              <a:rPr lang="en-US" altLang="zh-CN" sz="2800" dirty="0" smtClean="0">
                <a:solidFill>
                  <a:srgbClr val="92D050"/>
                </a:solidFill>
              </a:rPr>
              <a:t>  6</a:t>
            </a:r>
            <a:r>
              <a:rPr lang="zh-CN" altLang="zh-CN" sz="2800" dirty="0" smtClean="0">
                <a:solidFill>
                  <a:srgbClr val="92D050"/>
                </a:solidFill>
              </a:rPr>
              <a:t>分</a:t>
            </a:r>
            <a:r>
              <a:rPr lang="zh-CN" altLang="en-US" sz="2800" dirty="0" smtClean="0">
                <a:solidFill>
                  <a:srgbClr val="92D050"/>
                </a:solidFill>
              </a:rPr>
              <a:t>，第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节 </a:t>
            </a:r>
            <a:r>
              <a:rPr lang="en-US" altLang="zh-CN" sz="2800" dirty="0" smtClean="0">
                <a:solidFill>
                  <a:srgbClr val="92D050"/>
                </a:solidFill>
              </a:rPr>
              <a:t>CPU</a:t>
            </a:r>
            <a:r>
              <a:rPr lang="zh-CN" altLang="en-US" sz="2800" dirty="0" smtClean="0">
                <a:solidFill>
                  <a:srgbClr val="92D050"/>
                </a:solidFill>
              </a:rPr>
              <a:t>与外设之间的数据传送 </a:t>
            </a:r>
            <a:r>
              <a:rPr lang="en-US" altLang="zh-CN" sz="2800" dirty="0" smtClean="0">
                <a:solidFill>
                  <a:srgbClr val="92D050"/>
                </a:solidFill>
              </a:rPr>
              <a:t>6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48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秒，第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节 简单并行</a:t>
            </a:r>
            <a:r>
              <a:rPr lang="en-US" altLang="zh-CN" sz="2800" dirty="0" smtClean="0">
                <a:solidFill>
                  <a:srgbClr val="92D050"/>
                </a:solidFill>
              </a:rPr>
              <a:t>I/O</a:t>
            </a:r>
            <a:r>
              <a:rPr lang="zh-CN" altLang="en-US" sz="2800" dirty="0" smtClean="0">
                <a:solidFill>
                  <a:srgbClr val="92D050"/>
                </a:solidFill>
              </a:rPr>
              <a:t>接口  </a:t>
            </a:r>
            <a:r>
              <a:rPr lang="en-US" altLang="zh-CN" sz="2800" dirty="0" smtClean="0">
                <a:solidFill>
                  <a:srgbClr val="92D050"/>
                </a:solidFill>
              </a:rPr>
              <a:t>6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24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r>
              <a:rPr lang="zh-CN" altLang="zh-CN" sz="2800" dirty="0" smtClean="0"/>
              <a:t> </a:t>
            </a:r>
            <a:endParaRPr lang="zh-CN" altLang="en-US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>
                <a:solidFill>
                  <a:srgbClr val="92D050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4 </a:t>
            </a:r>
            <a:r>
              <a:rPr lang="zh-CN" altLang="en-US" sz="2800" dirty="0" smtClean="0">
                <a:solidFill>
                  <a:schemeClr val="tx1"/>
                </a:solidFill>
              </a:rPr>
              <a:t>、 请下载并安装模拟软件</a:t>
            </a:r>
            <a:r>
              <a:rPr lang="en-US" altLang="zh-CN" sz="2800" dirty="0" smtClean="0">
                <a:solidFill>
                  <a:schemeClr val="tx1"/>
                </a:solidFill>
              </a:rPr>
              <a:t>Proteus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链接：</a:t>
            </a:r>
            <a:r>
              <a:rPr lang="en-US" altLang="zh-CN" sz="2800" dirty="0" smtClean="0">
                <a:solidFill>
                  <a:schemeClr val="tx1"/>
                </a:solidFill>
              </a:rPr>
              <a:t>https://pan.baidu.com/s/1H5-11T1anIicCT-q23xGA 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提取码：</a:t>
            </a:r>
            <a:r>
              <a:rPr lang="en-US" altLang="zh-CN" sz="2800" dirty="0" smtClean="0">
                <a:solidFill>
                  <a:schemeClr val="tx1"/>
                </a:solidFill>
              </a:rPr>
              <a:t>ymn9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zh-CN" altLang="en-US" sz="2800" dirty="0" smtClean="0">
                <a:solidFill>
                  <a:schemeClr val="tx1"/>
                </a:solidFill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</a:rPr>
              <a:t>Proteus</a:t>
            </a:r>
            <a:r>
              <a:rPr lang="zh-CN" altLang="en-US" sz="2800" dirty="0" smtClean="0">
                <a:solidFill>
                  <a:schemeClr val="tx1"/>
                </a:solidFill>
              </a:rPr>
              <a:t>使用演示视频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tx1"/>
                </a:solidFill>
              </a:rPr>
              <a:t>6</a:t>
            </a:r>
            <a:r>
              <a:rPr lang="zh-CN" altLang="en-US" sz="2800" smtClean="0">
                <a:solidFill>
                  <a:schemeClr val="tx1"/>
                </a:solidFill>
              </a:rPr>
              <a:t>、</a:t>
            </a:r>
            <a:r>
              <a:rPr lang="zh-CN" altLang="en-US" sz="2800" dirty="0" smtClean="0">
                <a:solidFill>
                  <a:schemeClr val="tx1"/>
                </a:solidFill>
              </a:rPr>
              <a:t>结合实验</a:t>
            </a:r>
            <a:r>
              <a:rPr lang="en-US" altLang="zh-CN" sz="2800" dirty="0" smtClean="0">
                <a:solidFill>
                  <a:schemeClr val="tx1"/>
                </a:solidFill>
              </a:rPr>
              <a:t>3-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扩展静态存储器</a:t>
            </a:r>
            <a:r>
              <a:rPr lang="en-US" altLang="zh-CN" sz="2800" dirty="0" smtClean="0">
                <a:solidFill>
                  <a:schemeClr val="tx1"/>
                </a:solidFill>
              </a:rPr>
              <a:t>6264</a:t>
            </a:r>
            <a:r>
              <a:rPr lang="zh-CN" altLang="en-US" sz="2800" dirty="0" smtClean="0">
                <a:solidFill>
                  <a:schemeClr val="tx1"/>
                </a:solidFill>
              </a:rPr>
              <a:t>的要求，做实验前准备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3333FF"/>
                </a:solidFill>
              </a:rPr>
              <a:t>微型机的存储系统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784" y="1773238"/>
            <a:ext cx="10464800" cy="4525962"/>
          </a:xfrm>
        </p:spPr>
        <p:txBody>
          <a:bodyPr/>
          <a:lstStyle/>
          <a:p>
            <a:pPr eaLnBrk="1" hangingPunct="1"/>
            <a:r>
              <a:rPr kumimoji="1" lang="en-US" altLang="zh-CN" sz="4000" b="1" smtClean="0">
                <a:latin typeface="Times New Roman" pitchFamily="18" charset="0"/>
              </a:rPr>
              <a:t>Cache</a:t>
            </a:r>
            <a:r>
              <a:rPr kumimoji="1" lang="zh-CN" altLang="en-US" sz="4000" b="1" smtClean="0">
                <a:latin typeface="Times New Roman" pitchFamily="18" charset="0"/>
              </a:rPr>
              <a:t>存储系统</a:t>
            </a:r>
          </a:p>
          <a:p>
            <a:pPr lvl="1" eaLnBrk="1" hangingPunct="1"/>
            <a:r>
              <a:rPr kumimoji="1" lang="zh-CN" altLang="en-US" b="1" smtClean="0">
                <a:latin typeface="Times New Roman" pitchFamily="18" charset="0"/>
              </a:rPr>
              <a:t>解决速度问题</a:t>
            </a:r>
          </a:p>
          <a:p>
            <a:pPr eaLnBrk="1" hangingPunct="1"/>
            <a:endParaRPr kumimoji="1" lang="zh-CN" altLang="en-US" sz="4000" b="1" smtClean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4000" b="1" smtClean="0">
                <a:latin typeface="Times New Roman" pitchFamily="18" charset="0"/>
              </a:rPr>
              <a:t>虚拟存储系统</a:t>
            </a:r>
          </a:p>
          <a:p>
            <a:pPr lvl="1" eaLnBrk="1" hangingPunct="1"/>
            <a:r>
              <a:rPr kumimoji="1" lang="zh-CN" altLang="en-US" b="1" smtClean="0">
                <a:latin typeface="Times New Roman" pitchFamily="18" charset="0"/>
              </a:rPr>
              <a:t>解决容量问题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769100" y="1484316"/>
            <a:ext cx="43688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高速缓冲存储器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主存储器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" name="AutoShape 6"/>
          <p:cNvSpPr>
            <a:spLocks/>
          </p:cNvSpPr>
          <p:nvPr/>
        </p:nvSpPr>
        <p:spPr bwMode="auto">
          <a:xfrm>
            <a:off x="6479117" y="1700213"/>
            <a:ext cx="3048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479117" y="3429003"/>
            <a:ext cx="30480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主存储器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磁盘存储器</a:t>
            </a:r>
          </a:p>
        </p:txBody>
      </p:sp>
      <p:sp>
        <p:nvSpPr>
          <p:cNvPr id="7175" name="AutoShape 8"/>
          <p:cNvSpPr>
            <a:spLocks/>
          </p:cNvSpPr>
          <p:nvPr/>
        </p:nvSpPr>
        <p:spPr bwMode="auto">
          <a:xfrm>
            <a:off x="6096000" y="3716338"/>
            <a:ext cx="3048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17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2355E-3397-41CF-A9F4-CA8888D7FE26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7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存储器的层次结构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920" y="1412878"/>
            <a:ext cx="10382249" cy="4746625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微机拥有不同类型的存储部件</a:t>
            </a:r>
          </a:p>
          <a:p>
            <a:pPr eaLnBrk="1" hangingPunct="1"/>
            <a:r>
              <a:rPr lang="zh-CN" altLang="en-US" sz="2800" b="1" smtClean="0"/>
              <a:t>由上至下容量越来越大，但速度越来越慢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078817" y="3257553"/>
            <a:ext cx="3122083" cy="531813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</a:rPr>
              <a:t>寄存器堆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503086" y="3789363"/>
            <a:ext cx="4320116" cy="531812"/>
          </a:xfrm>
          <a:prstGeom prst="rect">
            <a:avLst/>
          </a:prstGeom>
          <a:solidFill>
            <a:srgbClr val="FFFF66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</a:rPr>
              <a:t>高速缓存</a:t>
            </a:r>
            <a:endParaRPr kumimoji="1" lang="zh-CN" altLang="en-US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149600" y="4337053"/>
            <a:ext cx="5080000" cy="531813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</a:rPr>
              <a:t>主存储器</a:t>
            </a:r>
            <a:endParaRPr kumimoji="1" lang="zh-CN" altLang="en-US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734733" y="4868863"/>
            <a:ext cx="5954184" cy="531812"/>
          </a:xfrm>
          <a:prstGeom prst="rect">
            <a:avLst/>
          </a:prstGeom>
          <a:solidFill>
            <a:srgbClr val="FFCC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</a:rPr>
              <a:t>联机外存储器</a:t>
            </a:r>
            <a:endParaRPr kumimoji="1" lang="zh-CN" altLang="en-US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351617" y="5416553"/>
            <a:ext cx="6720416" cy="531813"/>
          </a:xfrm>
          <a:prstGeom prst="rect">
            <a:avLst/>
          </a:prstGeom>
          <a:solidFill>
            <a:srgbClr val="CC6600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</a:rPr>
              <a:t>脱机外存储器</a:t>
            </a:r>
            <a:endParaRPr kumimoji="1" lang="zh-CN" altLang="en-US" sz="24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1871133" y="3789363"/>
            <a:ext cx="0" cy="1655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488019" y="3213103"/>
            <a:ext cx="768349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3333FF"/>
                </a:solidFill>
              </a:rPr>
              <a:t>快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488019" y="5446713"/>
            <a:ext cx="768349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3333FF"/>
                </a:solidFill>
              </a:rPr>
              <a:t>慢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9745133" y="3860803"/>
            <a:ext cx="0" cy="1655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359902" y="3284538"/>
            <a:ext cx="768351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3333FF"/>
                </a:solidFill>
              </a:rPr>
              <a:t>小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9359902" y="5445128"/>
            <a:ext cx="768351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3333FF"/>
                </a:solidFill>
              </a:rPr>
              <a:t>大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745135" y="3860800"/>
            <a:ext cx="57573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3333FF"/>
                </a:solidFill>
              </a:rPr>
              <a:t>容量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102786" y="4005263"/>
            <a:ext cx="76623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3333FF"/>
                </a:solidFill>
              </a:rPr>
              <a:t>速度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4656669" y="2708278"/>
            <a:ext cx="2112433" cy="531813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lIns="18000" rIns="1800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3333FF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 smtClean="0">
                <a:solidFill>
                  <a:srgbClr val="3333FF"/>
                </a:solidFill>
                <a:latin typeface="Times New Roman" pitchFamily="18" charset="0"/>
              </a:rPr>
              <a:t>内核</a:t>
            </a:r>
          </a:p>
        </p:txBody>
      </p:sp>
      <p:sp>
        <p:nvSpPr>
          <p:cNvPr id="8210" name="灯片编号占位符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46617-D332-406D-A98B-5AC8453A32F3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8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两大类</a:t>
            </a:r>
            <a:r>
              <a:rPr lang="en-US" altLang="zh-CN" b="1" smtClean="0">
                <a:solidFill>
                  <a:srgbClr val="3333FF"/>
                </a:solidFill>
              </a:rPr>
              <a:t>——</a:t>
            </a:r>
            <a:r>
              <a:rPr lang="zh-CN" altLang="en-US" b="1" smtClean="0">
                <a:solidFill>
                  <a:srgbClr val="3333FF"/>
                </a:solidFill>
              </a:rPr>
              <a:t>内存、外存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3"/>
            <a:ext cx="11150600" cy="4530725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内存</a:t>
            </a:r>
            <a:r>
              <a:rPr lang="en-US" altLang="zh-CN" sz="2800" b="1" smtClean="0">
                <a:latin typeface="Verdana" pitchFamily="34" charset="0"/>
              </a:rPr>
              <a:t>——</a:t>
            </a:r>
            <a:r>
              <a:rPr lang="zh-CN" altLang="en-US" sz="2800" b="1" smtClean="0"/>
              <a:t>存放当前运行的程序和数据。</a:t>
            </a:r>
          </a:p>
          <a:p>
            <a:pPr lvl="1" eaLnBrk="1" hangingPunct="1"/>
            <a:r>
              <a:rPr lang="zh-CN" altLang="en-US" sz="2400" b="1" smtClean="0"/>
              <a:t>特点：快，容量小，随机存取，</a:t>
            </a:r>
            <a:r>
              <a:rPr lang="en-US" altLang="zh-CN" sz="2400" b="1" smtClean="0"/>
              <a:t>CPU</a:t>
            </a:r>
            <a:r>
              <a:rPr lang="zh-CN" altLang="en-US" sz="2400" b="1" smtClean="0"/>
              <a:t>可直接访问。</a:t>
            </a:r>
          </a:p>
          <a:p>
            <a:pPr lvl="1" eaLnBrk="1" hangingPunct="1"/>
            <a:r>
              <a:rPr lang="zh-CN" altLang="en-US" sz="2400" b="1" smtClean="0"/>
              <a:t>通常由</a:t>
            </a:r>
            <a:r>
              <a:rPr lang="zh-CN" altLang="en-US" sz="2400" b="1" u="sng" smtClean="0"/>
              <a:t>半导体存储器</a:t>
            </a:r>
            <a:r>
              <a:rPr lang="zh-CN" altLang="en-US" sz="2400" b="1" smtClean="0"/>
              <a:t>构成</a:t>
            </a:r>
          </a:p>
          <a:p>
            <a:pPr lvl="1" eaLnBrk="1" hangingPunct="1"/>
            <a:r>
              <a:rPr lang="en-US" altLang="zh-CN" sz="2400" b="1" smtClean="0"/>
              <a:t>RAM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ROM</a:t>
            </a:r>
            <a:endParaRPr lang="zh-CN" altLang="en-US" sz="2400" b="1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smtClean="0"/>
              <a:t>外存</a:t>
            </a:r>
            <a:r>
              <a:rPr lang="en-US" altLang="zh-CN" sz="2800" b="1" smtClean="0">
                <a:latin typeface="Verdana" pitchFamily="34" charset="0"/>
              </a:rPr>
              <a:t>——</a:t>
            </a:r>
            <a:r>
              <a:rPr lang="zh-CN" altLang="en-US" sz="2800" b="1" smtClean="0"/>
              <a:t>存放非当前使用的程序和数据。</a:t>
            </a:r>
          </a:p>
          <a:p>
            <a:pPr lvl="1" eaLnBrk="1" hangingPunct="1"/>
            <a:r>
              <a:rPr lang="zh-CN" altLang="en-US" sz="2400" b="1" smtClean="0"/>
              <a:t>特点：慢，容量大，顺序存取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块存取。需调入内存后</a:t>
            </a:r>
            <a:r>
              <a:rPr lang="en-US" altLang="zh-CN" sz="2400" b="1" smtClean="0"/>
              <a:t>CPU</a:t>
            </a:r>
            <a:r>
              <a:rPr lang="zh-CN" altLang="en-US" sz="2400" b="1" smtClean="0"/>
              <a:t>才能访问。</a:t>
            </a:r>
          </a:p>
          <a:p>
            <a:pPr lvl="1" eaLnBrk="1" hangingPunct="1"/>
            <a:r>
              <a:rPr lang="zh-CN" altLang="en-US" sz="2400" b="1" smtClean="0"/>
              <a:t>通常由</a:t>
            </a:r>
            <a:r>
              <a:rPr lang="zh-CN" altLang="en-US" sz="2400" b="1" u="sng" smtClean="0"/>
              <a:t>磁、光存储器</a:t>
            </a:r>
            <a:r>
              <a:rPr lang="zh-CN" altLang="en-US" sz="2400" b="1" smtClean="0"/>
              <a:t>构成，也可以由半导体存储器构成</a:t>
            </a:r>
          </a:p>
          <a:p>
            <a:pPr lvl="1" eaLnBrk="1" hangingPunct="1"/>
            <a:r>
              <a:rPr lang="zh-CN" altLang="en-US" sz="2400" b="1" smtClean="0"/>
              <a:t>磁盘、磁带、</a:t>
            </a:r>
            <a:r>
              <a:rPr lang="en-US" altLang="zh-CN" sz="2400" b="1" smtClean="0"/>
              <a:t>CD-ROM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DVD-ROM</a:t>
            </a:r>
            <a:r>
              <a:rPr lang="zh-CN" altLang="en-US" sz="2400" b="1" smtClean="0"/>
              <a:t>、固态盘</a:t>
            </a:r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41A7E-FC28-43FA-8296-DA4C34E6E917}" type="slidenum">
              <a:rPr lang="zh-CN" altLang="en-US" smtClean="0">
                <a:solidFill>
                  <a:srgbClr val="000000"/>
                </a:solidFill>
                <a:ea typeface="宋体" charset="-122"/>
              </a:rPr>
              <a:pPr/>
              <a:t>9</a:t>
            </a:fld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sq" cmpd="sng" algn="ctr">
          <a:solidFill>
            <a:schemeClr val="accent1"/>
          </a:solidFill>
          <a:prstDash val="solid"/>
          <a:round/>
          <a:headEnd type="none" w="sm" len="sm"/>
          <a:tailEnd type="triangl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sq" cmpd="sng" algn="ctr">
          <a:solidFill>
            <a:schemeClr val="accent1"/>
          </a:solidFill>
          <a:prstDash val="solid"/>
          <a:round/>
          <a:headEnd type="none" w="sm" len="sm"/>
          <a:tailEnd type="triangle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3525</TotalTime>
  <Words>3516</Words>
  <Application>Microsoft Office PowerPoint</Application>
  <PresentationFormat>自定义</PresentationFormat>
  <Paragraphs>708</Paragraphs>
  <Slides>62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65" baseType="lpstr">
      <vt:lpstr>平面</vt:lpstr>
      <vt:lpstr>默认设计模板</vt:lpstr>
      <vt:lpstr>1_平面</vt:lpstr>
      <vt:lpstr>实时课堂第5章 存储器</vt:lpstr>
      <vt:lpstr>关于线下课程的注意事项：</vt:lpstr>
      <vt:lpstr>微型计算机的基本结构</vt:lpstr>
      <vt:lpstr>本章主要内容</vt:lpstr>
      <vt:lpstr>6.1  概 述</vt:lpstr>
      <vt:lpstr>微型机的存储系统</vt:lpstr>
      <vt:lpstr>微型机的存储系统</vt:lpstr>
      <vt:lpstr>存储器的层次结构</vt:lpstr>
      <vt:lpstr>两大类——内存、外存</vt:lpstr>
      <vt:lpstr>IBM  PC/XT的内存空间分配</vt:lpstr>
      <vt:lpstr>半导体存储器 </vt:lpstr>
      <vt:lpstr>内存储器的分类</vt:lpstr>
      <vt:lpstr>随机存取存储器（RAM）</vt:lpstr>
      <vt:lpstr>只读存储器（ROM）</vt:lpstr>
      <vt:lpstr>存储器的主要技术指标</vt:lpstr>
      <vt:lpstr>6.2  随机存取存储器</vt:lpstr>
      <vt:lpstr>一、静态存储器SRAM</vt:lpstr>
      <vt:lpstr>典型SRAM芯片</vt:lpstr>
      <vt:lpstr>SRAM 6264芯片</vt:lpstr>
      <vt:lpstr>6264芯片的主要引线</vt:lpstr>
      <vt:lpstr> 6264芯片与系统的连接</vt:lpstr>
      <vt:lpstr>译码电路</vt:lpstr>
      <vt:lpstr>全地址译码</vt:lpstr>
      <vt:lpstr>全地址译码例</vt:lpstr>
      <vt:lpstr>部分地址译码</vt:lpstr>
      <vt:lpstr>部分地址译码例</vt:lpstr>
      <vt:lpstr>应用举例</vt:lpstr>
      <vt:lpstr>幻灯片 28</vt:lpstr>
      <vt:lpstr>应用举例(续):</vt:lpstr>
      <vt:lpstr>二、动态随机存储器DRAM</vt:lpstr>
      <vt:lpstr>幻灯片 31</vt:lpstr>
      <vt:lpstr>典型DRAM芯片2164A</vt:lpstr>
      <vt:lpstr>主要引线</vt:lpstr>
      <vt:lpstr>工作原理</vt:lpstr>
      <vt:lpstr>刷新</vt:lpstr>
      <vt:lpstr>三、存储器扩展技术</vt:lpstr>
      <vt:lpstr>位扩展</vt:lpstr>
      <vt:lpstr>位扩展例</vt:lpstr>
      <vt:lpstr>幻灯片 39</vt:lpstr>
      <vt:lpstr>字扩展</vt:lpstr>
      <vt:lpstr>字扩展例</vt:lpstr>
      <vt:lpstr>字位扩展</vt:lpstr>
      <vt:lpstr>字位扩展例</vt:lpstr>
      <vt:lpstr>8088系统中存储器的连接使用方法</vt:lpstr>
      <vt:lpstr>幻灯片 45</vt:lpstr>
      <vt:lpstr>6.3 只读存储器（ROM）及其发展</vt:lpstr>
      <vt:lpstr>一、EPROM</vt:lpstr>
      <vt:lpstr>EPROM  2764</vt:lpstr>
      <vt:lpstr>2764的工作方式</vt:lpstr>
      <vt:lpstr>二、EEPROM（ E2PROM ）</vt:lpstr>
      <vt:lpstr>典型E2PROM芯片98C64A</vt:lpstr>
      <vt:lpstr>工作方式</vt:lpstr>
      <vt:lpstr>E2PROM的应用</vt:lpstr>
      <vt:lpstr>三、闪速E2PROM</vt:lpstr>
      <vt:lpstr>工作方式</vt:lpstr>
      <vt:lpstr>*6.4 高速缓存（Cache)</vt:lpstr>
      <vt:lpstr> 1）为什么需要高速缓存？</vt:lpstr>
      <vt:lpstr>2）工作原理</vt:lpstr>
      <vt:lpstr> Cache的工作原理图示</vt:lpstr>
      <vt:lpstr>幻灯片 60</vt:lpstr>
      <vt:lpstr>幻灯片 61</vt:lpstr>
      <vt:lpstr>第10周任务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张</dc:creator>
  <cp:lastModifiedBy>Windows User</cp:lastModifiedBy>
  <cp:revision>92</cp:revision>
  <dcterms:created xsi:type="dcterms:W3CDTF">2020-04-08T07:42:50Z</dcterms:created>
  <dcterms:modified xsi:type="dcterms:W3CDTF">2022-04-26T02:48:40Z</dcterms:modified>
</cp:coreProperties>
</file>