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Default Extension="doc" ContentType="application/msword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6" r:id="rId2"/>
    <p:sldMasterId id="2147483733" r:id="rId3"/>
    <p:sldMasterId id="2147483745" r:id="rId4"/>
    <p:sldMasterId id="2147483757" r:id="rId5"/>
    <p:sldMasterId id="2147483769" r:id="rId6"/>
    <p:sldMasterId id="2147483781" r:id="rId7"/>
    <p:sldMasterId id="2147483793" r:id="rId8"/>
  </p:sldMasterIdLst>
  <p:notesMasterIdLst>
    <p:notesMasterId r:id="rId80"/>
  </p:notesMasterIdLst>
  <p:sldIdLst>
    <p:sldId id="256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69" r:id="rId39"/>
    <p:sldId id="670" r:id="rId40"/>
    <p:sldId id="671" r:id="rId41"/>
    <p:sldId id="672" r:id="rId42"/>
    <p:sldId id="673" r:id="rId43"/>
    <p:sldId id="674" r:id="rId44"/>
    <p:sldId id="675" r:id="rId45"/>
    <p:sldId id="676" r:id="rId46"/>
    <p:sldId id="677" r:id="rId47"/>
    <p:sldId id="678" r:id="rId48"/>
    <p:sldId id="679" r:id="rId49"/>
    <p:sldId id="680" r:id="rId50"/>
    <p:sldId id="681" r:id="rId51"/>
    <p:sldId id="682" r:id="rId52"/>
    <p:sldId id="683" r:id="rId53"/>
    <p:sldId id="684" r:id="rId54"/>
    <p:sldId id="685" r:id="rId55"/>
    <p:sldId id="686" r:id="rId56"/>
    <p:sldId id="687" r:id="rId57"/>
    <p:sldId id="688" r:id="rId58"/>
    <p:sldId id="689" r:id="rId59"/>
    <p:sldId id="690" r:id="rId60"/>
    <p:sldId id="691" r:id="rId61"/>
    <p:sldId id="692" r:id="rId62"/>
    <p:sldId id="693" r:id="rId63"/>
    <p:sldId id="694" r:id="rId64"/>
    <p:sldId id="695" r:id="rId65"/>
    <p:sldId id="696" r:id="rId66"/>
    <p:sldId id="697" r:id="rId67"/>
    <p:sldId id="698" r:id="rId68"/>
    <p:sldId id="699" r:id="rId69"/>
    <p:sldId id="700" r:id="rId70"/>
    <p:sldId id="701" r:id="rId71"/>
    <p:sldId id="702" r:id="rId72"/>
    <p:sldId id="703" r:id="rId73"/>
    <p:sldId id="704" r:id="rId74"/>
    <p:sldId id="705" r:id="rId75"/>
    <p:sldId id="706" r:id="rId76"/>
    <p:sldId id="707" r:id="rId77"/>
    <p:sldId id="708" r:id="rId78"/>
    <p:sldId id="639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slide" Target="slides/slide68.xml"/><Relationship Id="rId8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0F5C-0F73-4801-8B90-F8BE60A6CBEB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3EA62-4936-47F5-9939-B26EDEEB35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84088-41DE-44FE-AB50-F71EF8F10C7D}" type="slidenum">
              <a:rPr lang="en-US" altLang="zh-CN">
                <a:solidFill>
                  <a:prstClr val="black"/>
                </a:solidFill>
              </a:rPr>
              <a:pPr/>
              <a:t>32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901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435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1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78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56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6007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78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0967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904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796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718" y="609667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79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7252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901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435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2694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75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269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066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90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90" y="2737313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5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429" y="2737313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01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4342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3065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4" y="514992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9479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553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1488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78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562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6007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78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0967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3754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9042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79617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718" y="609667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79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72529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6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B9CCF-2B69-4897-A5F1-7C5A6996D32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F0921-A129-4C54-926E-F51C8C4DBBB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3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8D72E-54C3-4384-9DFB-A87CDCC7DB1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5B30C-CF1E-4812-A85E-70D2FD1B14A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9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9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20C2-809F-4E5C-B2E8-5A426D682B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1BF3C-3BF7-44C2-B154-31A958A84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A7EEA-C4F5-485D-9CDF-7223525E8EC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0669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8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AB316-720C-42A5-B7DA-64DA1187766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E1B96-A1DB-44B7-9AEE-48CE677D94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3204E-7689-4C16-AD08-7EC5E1C29A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47625-522D-40EE-9A1B-5CCE5E48A5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B9CCF-2B69-4897-A5F1-7C5A6996D32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F0921-A129-4C54-926E-F51C8C4DBBB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3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8D72E-54C3-4384-9DFB-A87CDCC7DB1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5B30C-CF1E-4812-A85E-70D2FD1B14A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20C2-809F-4E5C-B2E8-5A426D682B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1BF3C-3BF7-44C2-B154-31A958A84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90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90" y="2737313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5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429" y="2737313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8011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A7EEA-C4F5-485D-9CDF-7223525E8EC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8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AB316-720C-42A5-B7DA-64DA1187766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E1B96-A1DB-44B7-9AEE-48CE677D94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3204E-7689-4C16-AD08-7EC5E1C29A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47625-522D-40EE-9A1B-5CCE5E48A5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B9CCF-2B69-4897-A5F1-7C5A6996D32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F0921-A129-4C54-926E-F51C8C4DBBB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2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8D72E-54C3-4384-9DFB-A87CDCC7DB1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5B30C-CF1E-4812-A85E-70D2FD1B14A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20C2-809F-4E5C-B2E8-5A426D682B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43421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1BF3C-3BF7-44C2-B154-31A958A84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A7EEA-C4F5-485D-9CDF-7223525E8EC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7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AB316-720C-42A5-B7DA-64DA1187766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E1B96-A1DB-44B7-9AEE-48CE677D94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3204E-7689-4C16-AD08-7EC5E1C29A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47625-522D-40EE-9A1B-5CCE5E48A5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B9CCF-2B69-4897-A5F1-7C5A6996D32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F0921-A129-4C54-926E-F51C8C4DBBB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8D72E-54C3-4384-9DFB-A87CDCC7DB1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5B30C-CF1E-4812-A85E-70D2FD1B14A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13065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20C2-809F-4E5C-B2E8-5A426D682B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1BF3C-3BF7-44C2-B154-31A958A84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A7EEA-C4F5-485D-9CDF-7223525E8EC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AB316-720C-42A5-B7DA-64DA1187766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E1B96-A1DB-44B7-9AEE-48CE677D94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3204E-7689-4C16-AD08-7EC5E1C29A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47625-522D-40EE-9A1B-5CCE5E48A5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B9CCF-2B69-4897-A5F1-7C5A6996D32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F0921-A129-4C54-926E-F51C8C4DBBB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8D72E-54C3-4384-9DFB-A87CDCC7DB1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4" y="514992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94798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5B30C-CF1E-4812-A85E-70D2FD1B14A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20C2-809F-4E5C-B2E8-5A426D682B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1BF3C-3BF7-44C2-B154-31A958A84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A7EEA-C4F5-485D-9CDF-7223525E8EC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AB316-720C-42A5-B7DA-64DA1187766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E1B96-A1DB-44B7-9AEE-48CE677D94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3204E-7689-4C16-AD08-7EC5E1C29A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47625-522D-40EE-9A1B-5CCE5E48A5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5A9F-D62C-4924-8105-ECBB63A49F8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D2568-5C77-41AF-8373-8912F9CC7CA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5531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8F546-32DA-4938-997F-C280B7CD72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A0485-2118-4C34-B19B-521E9E76962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AB3F6-33C3-4292-9F6E-4861BE683E3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B9C03-105A-46DF-8AD0-34DD94689A6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E895A-BD8D-4555-A4CC-70D2F17901F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E61A9-B817-4F38-81AE-81DF3D471B9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F9C12-EB87-4A35-AA6D-F62EBA54722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99DA7-519A-4C09-9D55-47C8B7226DA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C3CD5-2F63-4188-92A4-244EC7190C6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430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2928-50AC-4E3B-88CA-156013D31FD8}" type="datetimeFigureOut">
              <a:rPr lang="zh-CN" altLang="en-US" smtClean="0"/>
              <a:pPr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43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43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2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430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2928-50AC-4E3B-88CA-156013D31FD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43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43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CF7A52-C550-4F2F-9CE5-778D923003D4}" type="slidenum">
              <a:rPr lang="zh-CN" altLang="en-US" smtClean="0">
                <a:solidFill>
                  <a:srgbClr val="90C226"/>
                </a:solidFill>
              </a:rPr>
              <a:pPr/>
              <a:t>‹#›</a:t>
            </a:fld>
            <a:endParaRPr lang="zh-CN" alt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2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1"/>
            <a:r>
              <a:rPr lang="zh-CN" altLang="en-US" smtClean="0"/>
              <a:t>第三级</a:t>
            </a:r>
          </a:p>
          <a:p>
            <a:pPr lvl="1"/>
            <a:r>
              <a:rPr lang="zh-CN" altLang="en-US" smtClean="0"/>
              <a:t>第四级</a:t>
            </a:r>
          </a:p>
          <a:p>
            <a:pPr lvl="1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7E8A223-8603-4267-81C7-AB4C58439D7F}" type="slidenum">
              <a:rPr kumimoji="1" lang="en-US" altLang="zh-CN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1"/>
            <a:r>
              <a:rPr lang="zh-CN" altLang="en-US" smtClean="0"/>
              <a:t>第三级</a:t>
            </a:r>
          </a:p>
          <a:p>
            <a:pPr lvl="1"/>
            <a:r>
              <a:rPr lang="zh-CN" altLang="en-US" smtClean="0"/>
              <a:t>第四级</a:t>
            </a:r>
          </a:p>
          <a:p>
            <a:pPr lvl="1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7E8A223-8603-4267-81C7-AB4C58439D7F}" type="slidenum">
              <a:rPr kumimoji="1" lang="en-US" altLang="zh-CN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1"/>
            <a:r>
              <a:rPr lang="zh-CN" altLang="en-US" smtClean="0"/>
              <a:t>第三级</a:t>
            </a:r>
          </a:p>
          <a:p>
            <a:pPr lvl="1"/>
            <a:r>
              <a:rPr lang="zh-CN" altLang="en-US" smtClean="0"/>
              <a:t>第四级</a:t>
            </a:r>
          </a:p>
          <a:p>
            <a:pPr lvl="1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7E8A223-8603-4267-81C7-AB4C58439D7F}" type="slidenum">
              <a:rPr kumimoji="1" lang="en-US" altLang="zh-CN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1"/>
            <a:r>
              <a:rPr lang="zh-CN" altLang="en-US" smtClean="0"/>
              <a:t>第三级</a:t>
            </a:r>
          </a:p>
          <a:p>
            <a:pPr lvl="1"/>
            <a:r>
              <a:rPr lang="zh-CN" altLang="en-US" smtClean="0"/>
              <a:t>第四级</a:t>
            </a:r>
          </a:p>
          <a:p>
            <a:pPr lvl="1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7E8A223-8603-4267-81C7-AB4C58439D7F}" type="slidenum">
              <a:rPr kumimoji="1" lang="en-US" altLang="zh-CN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1"/>
            <a:r>
              <a:rPr lang="zh-CN" altLang="en-US" smtClean="0"/>
              <a:t>第三级</a:t>
            </a:r>
          </a:p>
          <a:p>
            <a:pPr lvl="1"/>
            <a:r>
              <a:rPr lang="zh-CN" altLang="en-US" smtClean="0"/>
              <a:t>第四级</a:t>
            </a:r>
          </a:p>
          <a:p>
            <a:pPr lvl="1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7E8A223-8603-4267-81C7-AB4C58439D7F}" type="slidenum">
              <a:rPr kumimoji="1" lang="en-US" altLang="zh-CN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1"/>
            <a:r>
              <a:rPr lang="zh-CN" altLang="en-US" smtClean="0"/>
              <a:t>第三级</a:t>
            </a:r>
          </a:p>
          <a:p>
            <a:pPr lvl="1"/>
            <a:r>
              <a:rPr lang="zh-CN" altLang="en-US" smtClean="0"/>
              <a:t>第四级</a:t>
            </a:r>
          </a:p>
          <a:p>
            <a:pPr lvl="1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FF3522E2-66B8-45F1-956C-0BBDF01C7511}" type="slidenum">
              <a:rPr kumimoji="1" lang="en-US" altLang="zh-CN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83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83.xml"/><Relationship Id="rId1" Type="http://schemas.openxmlformats.org/officeDocument/2006/relationships/vmlDrawing" Target="../drawings/vmlDrawing6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4.xml"/><Relationship Id="rId1" Type="http://schemas.openxmlformats.org/officeDocument/2006/relationships/vmlDrawing" Target="../drawings/vmlDrawing7.v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8125B9-2E78-41BA-9697-BC20326A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48" y="1561156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实时课堂第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并行接口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AC65080-2D4F-412E-B9CB-6C9327660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2022.05. 10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5.13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98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2D60A4-F2CE-40BA-8975-50E15B2EE949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01600" y="76215"/>
            <a:ext cx="589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1. </a:t>
            </a: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数据端口  </a:t>
            </a:r>
            <a:r>
              <a: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117600" y="685814"/>
            <a:ext cx="10160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50000"/>
              </a:spcAft>
              <a:buClr>
                <a:srgbClr val="FF33CC"/>
              </a:buClr>
              <a:buSzPct val="90000"/>
              <a:buFont typeface="Monotype Sorts" pitchFamily="2" charset="2"/>
              <a:buChar char="r"/>
            </a:pPr>
            <a:r>
              <a:rPr kumimoji="1" lang="en-US" altLang="zh-CN" sz="2400" b="1" smtClean="0">
                <a:solidFill>
                  <a:srgbClr val="808080"/>
                </a:solidFill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每个端口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位，通过编程设定其为输入口或输出口</a:t>
            </a:r>
          </a:p>
          <a:p>
            <a:pPr algn="just" defTabSz="914400" fontAlgn="base">
              <a:spcBef>
                <a:spcPct val="0"/>
              </a:spcBef>
              <a:spcAft>
                <a:spcPct val="50000"/>
              </a:spcAft>
              <a:buClr>
                <a:srgbClr val="FF33CC"/>
              </a:buClr>
              <a:buSzPct val="90000"/>
              <a:buFont typeface="Monotype Sorts" pitchFamily="2" charset="2"/>
              <a:buChar char="r"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可用来和外设传送信息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" name="Group 376"/>
          <p:cNvGrpSpPr>
            <a:grpSpLocks/>
          </p:cNvGrpSpPr>
          <p:nvPr/>
        </p:nvGrpSpPr>
        <p:grpSpPr bwMode="auto">
          <a:xfrm>
            <a:off x="101600" y="1676407"/>
            <a:ext cx="11988800" cy="5014913"/>
            <a:chOff x="48" y="1200"/>
            <a:chExt cx="5664" cy="3159"/>
          </a:xfrm>
        </p:grpSpPr>
        <p:sp>
          <p:nvSpPr>
            <p:cNvPr id="17414" name="Text Box 80"/>
            <p:cNvSpPr txBox="1">
              <a:spLocks noChangeArrowheads="1"/>
            </p:cNvSpPr>
            <p:nvPr/>
          </p:nvSpPr>
          <p:spPr bwMode="auto">
            <a:xfrm>
              <a:off x="2928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7415" name="Text Box 81"/>
            <p:cNvSpPr txBox="1">
              <a:spLocks noChangeArrowheads="1"/>
            </p:cNvSpPr>
            <p:nvPr/>
          </p:nvSpPr>
          <p:spPr bwMode="auto">
            <a:xfrm>
              <a:off x="48" y="120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7416" name="AutoShape 304"/>
            <p:cNvSpPr>
              <a:spLocks noChangeArrowheads="1"/>
            </p:cNvSpPr>
            <p:nvPr/>
          </p:nvSpPr>
          <p:spPr bwMode="auto">
            <a:xfrm>
              <a:off x="576" y="3051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17" name="Text Box 305"/>
            <p:cNvSpPr txBox="1">
              <a:spLocks noChangeArrowheads="1"/>
            </p:cNvSpPr>
            <p:nvPr/>
          </p:nvSpPr>
          <p:spPr bwMode="auto">
            <a:xfrm>
              <a:off x="61" y="1296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7418" name="Text Box 306"/>
            <p:cNvSpPr txBox="1">
              <a:spLocks noChangeArrowheads="1"/>
            </p:cNvSpPr>
            <p:nvPr/>
          </p:nvSpPr>
          <p:spPr bwMode="auto">
            <a:xfrm>
              <a:off x="139" y="1332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7419" name="Text Box 307"/>
            <p:cNvSpPr txBox="1">
              <a:spLocks noChangeArrowheads="1"/>
            </p:cNvSpPr>
            <p:nvPr/>
          </p:nvSpPr>
          <p:spPr bwMode="auto">
            <a:xfrm>
              <a:off x="219" y="1680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7420" name="Text Box 308"/>
            <p:cNvSpPr txBox="1">
              <a:spLocks noChangeArrowheads="1"/>
            </p:cNvSpPr>
            <p:nvPr/>
          </p:nvSpPr>
          <p:spPr bwMode="auto">
            <a:xfrm>
              <a:off x="226" y="2976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7421" name="Text Box 309"/>
            <p:cNvSpPr txBox="1">
              <a:spLocks noChangeArrowheads="1"/>
            </p:cNvSpPr>
            <p:nvPr/>
          </p:nvSpPr>
          <p:spPr bwMode="auto">
            <a:xfrm>
              <a:off x="112" y="3416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7422" name="Text Box 310"/>
            <p:cNvSpPr txBox="1">
              <a:spLocks noChangeArrowheads="1"/>
            </p:cNvSpPr>
            <p:nvPr/>
          </p:nvSpPr>
          <p:spPr bwMode="auto">
            <a:xfrm>
              <a:off x="157" y="2467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7423" name="Line 311"/>
            <p:cNvSpPr>
              <a:spLocks noChangeShapeType="1"/>
            </p:cNvSpPr>
            <p:nvPr/>
          </p:nvSpPr>
          <p:spPr bwMode="auto">
            <a:xfrm>
              <a:off x="219" y="2482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24" name="Line 312"/>
            <p:cNvSpPr>
              <a:spLocks noChangeShapeType="1"/>
            </p:cNvSpPr>
            <p:nvPr/>
          </p:nvSpPr>
          <p:spPr bwMode="auto">
            <a:xfrm>
              <a:off x="224" y="2707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25" name="Text Box 313"/>
            <p:cNvSpPr txBox="1">
              <a:spLocks noChangeArrowheads="1"/>
            </p:cNvSpPr>
            <p:nvPr/>
          </p:nvSpPr>
          <p:spPr bwMode="auto">
            <a:xfrm>
              <a:off x="848" y="2888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7426" name="Text Box 314"/>
            <p:cNvSpPr txBox="1">
              <a:spLocks noChangeArrowheads="1"/>
            </p:cNvSpPr>
            <p:nvPr/>
          </p:nvSpPr>
          <p:spPr bwMode="auto">
            <a:xfrm>
              <a:off x="1809" y="1357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27" name="Line 315"/>
            <p:cNvSpPr>
              <a:spLocks noChangeShapeType="1"/>
            </p:cNvSpPr>
            <p:nvPr/>
          </p:nvSpPr>
          <p:spPr bwMode="auto">
            <a:xfrm>
              <a:off x="2578" y="3578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28" name="Line 316"/>
            <p:cNvSpPr>
              <a:spLocks noChangeShapeType="1"/>
            </p:cNvSpPr>
            <p:nvPr/>
          </p:nvSpPr>
          <p:spPr bwMode="auto">
            <a:xfrm flipV="1">
              <a:off x="2578" y="3665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29" name="Line 317"/>
            <p:cNvSpPr>
              <a:spLocks noChangeShapeType="1"/>
            </p:cNvSpPr>
            <p:nvPr/>
          </p:nvSpPr>
          <p:spPr bwMode="auto">
            <a:xfrm>
              <a:off x="2588" y="3753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30" name="Line 318"/>
            <p:cNvSpPr>
              <a:spLocks noChangeShapeType="1"/>
            </p:cNvSpPr>
            <p:nvPr/>
          </p:nvSpPr>
          <p:spPr bwMode="auto">
            <a:xfrm>
              <a:off x="2578" y="3840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31" name="AutoShape 319"/>
            <p:cNvSpPr>
              <a:spLocks noChangeArrowheads="1"/>
            </p:cNvSpPr>
            <p:nvPr/>
          </p:nvSpPr>
          <p:spPr bwMode="auto">
            <a:xfrm rot="10800000">
              <a:off x="2557" y="1800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32" name="Text Box 320"/>
            <p:cNvSpPr txBox="1">
              <a:spLocks noChangeArrowheads="1"/>
            </p:cNvSpPr>
            <p:nvPr/>
          </p:nvSpPr>
          <p:spPr bwMode="auto">
            <a:xfrm>
              <a:off x="1944" y="1617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33" name="Text Box 321"/>
            <p:cNvSpPr txBox="1">
              <a:spLocks noChangeArrowheads="1"/>
            </p:cNvSpPr>
            <p:nvPr/>
          </p:nvSpPr>
          <p:spPr bwMode="auto">
            <a:xfrm>
              <a:off x="1960" y="2529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7434" name="Text Box 322"/>
            <p:cNvSpPr txBox="1">
              <a:spLocks noChangeArrowheads="1"/>
            </p:cNvSpPr>
            <p:nvPr/>
          </p:nvSpPr>
          <p:spPr bwMode="auto">
            <a:xfrm>
              <a:off x="1969" y="3264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7435" name="Text Box 323"/>
            <p:cNvSpPr txBox="1">
              <a:spLocks noChangeArrowheads="1"/>
            </p:cNvSpPr>
            <p:nvPr/>
          </p:nvSpPr>
          <p:spPr bwMode="auto">
            <a:xfrm>
              <a:off x="1497" y="2880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17436" name="Text Box 324"/>
            <p:cNvSpPr txBox="1">
              <a:spLocks noChangeArrowheads="1"/>
            </p:cNvSpPr>
            <p:nvPr/>
          </p:nvSpPr>
          <p:spPr bwMode="auto">
            <a:xfrm>
              <a:off x="1179" y="1296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17437" name="Text Box 325"/>
            <p:cNvSpPr txBox="1">
              <a:spLocks noChangeArrowheads="1"/>
            </p:cNvSpPr>
            <p:nvPr/>
          </p:nvSpPr>
          <p:spPr bwMode="auto">
            <a:xfrm>
              <a:off x="1354" y="3312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7438" name="Text Box 326"/>
            <p:cNvSpPr txBox="1">
              <a:spLocks noChangeArrowheads="1"/>
            </p:cNvSpPr>
            <p:nvPr/>
          </p:nvSpPr>
          <p:spPr bwMode="auto">
            <a:xfrm>
              <a:off x="1431" y="2400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7439" name="Line 327"/>
            <p:cNvSpPr>
              <a:spLocks noChangeShapeType="1"/>
            </p:cNvSpPr>
            <p:nvPr/>
          </p:nvSpPr>
          <p:spPr bwMode="auto">
            <a:xfrm>
              <a:off x="1493" y="2415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40" name="Line 328"/>
            <p:cNvSpPr>
              <a:spLocks noChangeShapeType="1"/>
            </p:cNvSpPr>
            <p:nvPr/>
          </p:nvSpPr>
          <p:spPr bwMode="auto">
            <a:xfrm>
              <a:off x="1498" y="2640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41" name="Line 329"/>
            <p:cNvSpPr>
              <a:spLocks noChangeShapeType="1"/>
            </p:cNvSpPr>
            <p:nvPr/>
          </p:nvSpPr>
          <p:spPr bwMode="auto">
            <a:xfrm>
              <a:off x="1546" y="288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42" name="Line 330"/>
            <p:cNvSpPr>
              <a:spLocks noChangeShapeType="1"/>
            </p:cNvSpPr>
            <p:nvPr/>
          </p:nvSpPr>
          <p:spPr bwMode="auto">
            <a:xfrm flipH="1">
              <a:off x="4650" y="1728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43" name="Line 331"/>
            <p:cNvSpPr>
              <a:spLocks noChangeShapeType="1"/>
            </p:cNvSpPr>
            <p:nvPr/>
          </p:nvSpPr>
          <p:spPr bwMode="auto">
            <a:xfrm>
              <a:off x="4426" y="3600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44" name="Line 332"/>
            <p:cNvSpPr>
              <a:spLocks noChangeShapeType="1"/>
            </p:cNvSpPr>
            <p:nvPr/>
          </p:nvSpPr>
          <p:spPr bwMode="auto">
            <a:xfrm flipH="1">
              <a:off x="4416" y="3024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45" name="Line 333"/>
            <p:cNvSpPr>
              <a:spLocks noChangeShapeType="1"/>
            </p:cNvSpPr>
            <p:nvPr/>
          </p:nvSpPr>
          <p:spPr bwMode="auto">
            <a:xfrm flipH="1" flipV="1">
              <a:off x="4426" y="2382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46" name="Line 334"/>
            <p:cNvSpPr>
              <a:spLocks noChangeShapeType="1"/>
            </p:cNvSpPr>
            <p:nvPr/>
          </p:nvSpPr>
          <p:spPr bwMode="auto">
            <a:xfrm flipH="1" flipV="1">
              <a:off x="4416" y="1728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47" name="AutoShape 335"/>
            <p:cNvSpPr>
              <a:spLocks noChangeArrowheads="1"/>
            </p:cNvSpPr>
            <p:nvPr/>
          </p:nvSpPr>
          <p:spPr bwMode="auto">
            <a:xfrm>
              <a:off x="4418" y="1414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48" name="AutoShape 336"/>
            <p:cNvSpPr>
              <a:spLocks noChangeArrowheads="1"/>
            </p:cNvSpPr>
            <p:nvPr/>
          </p:nvSpPr>
          <p:spPr bwMode="auto">
            <a:xfrm>
              <a:off x="4443" y="2096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49" name="AutoShape 337"/>
            <p:cNvSpPr>
              <a:spLocks noChangeArrowheads="1"/>
            </p:cNvSpPr>
            <p:nvPr/>
          </p:nvSpPr>
          <p:spPr bwMode="auto">
            <a:xfrm>
              <a:off x="4425" y="2761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50" name="Text Box 338"/>
            <p:cNvSpPr txBox="1">
              <a:spLocks noChangeArrowheads="1"/>
            </p:cNvSpPr>
            <p:nvPr/>
          </p:nvSpPr>
          <p:spPr bwMode="auto">
            <a:xfrm>
              <a:off x="4784" y="2016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7451" name="Text Box 339"/>
            <p:cNvSpPr txBox="1">
              <a:spLocks noChangeArrowheads="1"/>
            </p:cNvSpPr>
            <p:nvPr/>
          </p:nvSpPr>
          <p:spPr bwMode="auto">
            <a:xfrm>
              <a:off x="4759" y="2640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7452" name="Text Box 340"/>
            <p:cNvSpPr txBox="1">
              <a:spLocks noChangeArrowheads="1"/>
            </p:cNvSpPr>
            <p:nvPr/>
          </p:nvSpPr>
          <p:spPr bwMode="auto">
            <a:xfrm>
              <a:off x="4769" y="1296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7453" name="Line 341"/>
            <p:cNvSpPr>
              <a:spLocks noChangeShapeType="1"/>
            </p:cNvSpPr>
            <p:nvPr/>
          </p:nvSpPr>
          <p:spPr bwMode="auto">
            <a:xfrm flipV="1">
              <a:off x="3466" y="3024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54" name="Line 342"/>
            <p:cNvSpPr>
              <a:spLocks noChangeShapeType="1"/>
            </p:cNvSpPr>
            <p:nvPr/>
          </p:nvSpPr>
          <p:spPr bwMode="auto">
            <a:xfrm flipH="1" flipV="1">
              <a:off x="3322" y="2352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55" name="Line 343"/>
            <p:cNvSpPr>
              <a:spLocks noChangeShapeType="1"/>
            </p:cNvSpPr>
            <p:nvPr/>
          </p:nvSpPr>
          <p:spPr bwMode="auto">
            <a:xfrm flipH="1" flipV="1">
              <a:off x="3178" y="1706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56" name="Line 344"/>
            <p:cNvSpPr>
              <a:spLocks noChangeShapeType="1"/>
            </p:cNvSpPr>
            <p:nvPr/>
          </p:nvSpPr>
          <p:spPr bwMode="auto">
            <a:xfrm flipV="1">
              <a:off x="3178" y="1702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57" name="Line 345"/>
            <p:cNvSpPr>
              <a:spLocks noChangeShapeType="1"/>
            </p:cNvSpPr>
            <p:nvPr/>
          </p:nvSpPr>
          <p:spPr bwMode="auto">
            <a:xfrm flipV="1">
              <a:off x="3316" y="2352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58" name="Line 346"/>
            <p:cNvSpPr>
              <a:spLocks noChangeShapeType="1"/>
            </p:cNvSpPr>
            <p:nvPr/>
          </p:nvSpPr>
          <p:spPr bwMode="auto">
            <a:xfrm>
              <a:off x="3466" y="3024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59" name="Rectangle 347"/>
            <p:cNvSpPr>
              <a:spLocks noChangeArrowheads="1"/>
            </p:cNvSpPr>
            <p:nvPr/>
          </p:nvSpPr>
          <p:spPr bwMode="auto">
            <a:xfrm>
              <a:off x="2955" y="1460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60" name="AutoShape 348"/>
            <p:cNvSpPr>
              <a:spLocks noChangeArrowheads="1"/>
            </p:cNvSpPr>
            <p:nvPr/>
          </p:nvSpPr>
          <p:spPr bwMode="auto">
            <a:xfrm>
              <a:off x="3077" y="1412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61" name="AutoShape 349"/>
            <p:cNvSpPr>
              <a:spLocks noChangeArrowheads="1"/>
            </p:cNvSpPr>
            <p:nvPr/>
          </p:nvSpPr>
          <p:spPr bwMode="auto">
            <a:xfrm>
              <a:off x="3077" y="2064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62" name="AutoShape 350"/>
            <p:cNvSpPr>
              <a:spLocks noChangeArrowheads="1"/>
            </p:cNvSpPr>
            <p:nvPr/>
          </p:nvSpPr>
          <p:spPr bwMode="auto">
            <a:xfrm>
              <a:off x="3077" y="2784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63" name="AutoShape 351"/>
            <p:cNvSpPr>
              <a:spLocks noChangeArrowheads="1"/>
            </p:cNvSpPr>
            <p:nvPr/>
          </p:nvSpPr>
          <p:spPr bwMode="auto">
            <a:xfrm>
              <a:off x="3077" y="3312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64" name="AutoShape 352"/>
            <p:cNvSpPr>
              <a:spLocks noChangeArrowheads="1"/>
            </p:cNvSpPr>
            <p:nvPr/>
          </p:nvSpPr>
          <p:spPr bwMode="auto">
            <a:xfrm>
              <a:off x="3886" y="1756"/>
              <a:ext cx="269" cy="336"/>
            </a:xfrm>
            <a:prstGeom prst="upDownArrow">
              <a:avLst>
                <a:gd name="adj1" fmla="val 50000"/>
                <a:gd name="adj2" fmla="val 24981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65" name="Text Box 353"/>
            <p:cNvSpPr txBox="1">
              <a:spLocks noChangeArrowheads="1"/>
            </p:cNvSpPr>
            <p:nvPr/>
          </p:nvSpPr>
          <p:spPr bwMode="auto">
            <a:xfrm>
              <a:off x="3722" y="3334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7466" name="AutoShape 354"/>
            <p:cNvSpPr>
              <a:spLocks noChangeArrowheads="1"/>
            </p:cNvSpPr>
            <p:nvPr/>
          </p:nvSpPr>
          <p:spPr bwMode="auto">
            <a:xfrm>
              <a:off x="3895" y="2436"/>
              <a:ext cx="260" cy="350"/>
            </a:xfrm>
            <a:prstGeom prst="upDownArrow">
              <a:avLst>
                <a:gd name="adj1" fmla="val 50000"/>
                <a:gd name="adj2" fmla="val 26923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67" name="Text Box 355"/>
            <p:cNvSpPr txBox="1">
              <a:spLocks noChangeArrowheads="1"/>
            </p:cNvSpPr>
            <p:nvPr/>
          </p:nvSpPr>
          <p:spPr bwMode="auto">
            <a:xfrm>
              <a:off x="3706" y="1440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7468" name="Text Box 356"/>
            <p:cNvSpPr txBox="1">
              <a:spLocks noChangeArrowheads="1"/>
            </p:cNvSpPr>
            <p:nvPr/>
          </p:nvSpPr>
          <p:spPr bwMode="auto">
            <a:xfrm>
              <a:off x="3723" y="2112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17469" name="Text Box 357"/>
            <p:cNvSpPr txBox="1">
              <a:spLocks noChangeArrowheads="1"/>
            </p:cNvSpPr>
            <p:nvPr/>
          </p:nvSpPr>
          <p:spPr bwMode="auto">
            <a:xfrm>
              <a:off x="3706" y="2784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7470" name="Line 358"/>
            <p:cNvSpPr>
              <a:spLocks noChangeShapeType="1"/>
            </p:cNvSpPr>
            <p:nvPr/>
          </p:nvSpPr>
          <p:spPr bwMode="auto">
            <a:xfrm flipV="1">
              <a:off x="4779" y="3631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71" name="Text Box 359"/>
            <p:cNvSpPr txBox="1">
              <a:spLocks noChangeArrowheads="1"/>
            </p:cNvSpPr>
            <p:nvPr/>
          </p:nvSpPr>
          <p:spPr bwMode="auto">
            <a:xfrm>
              <a:off x="4731" y="3408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7472" name="Line 360"/>
            <p:cNvSpPr>
              <a:spLocks noChangeShapeType="1"/>
            </p:cNvSpPr>
            <p:nvPr/>
          </p:nvSpPr>
          <p:spPr bwMode="auto">
            <a:xfrm flipV="1">
              <a:off x="4779" y="3871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73" name="Text Box 361"/>
            <p:cNvSpPr txBox="1">
              <a:spLocks noChangeArrowheads="1"/>
            </p:cNvSpPr>
            <p:nvPr/>
          </p:nvSpPr>
          <p:spPr bwMode="auto">
            <a:xfrm>
              <a:off x="4779" y="3648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7474" name="Line 362"/>
            <p:cNvSpPr>
              <a:spLocks noChangeShapeType="1"/>
            </p:cNvSpPr>
            <p:nvPr/>
          </p:nvSpPr>
          <p:spPr bwMode="auto">
            <a:xfrm>
              <a:off x="1467" y="3072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75" name="Text Box 363"/>
            <p:cNvSpPr txBox="1">
              <a:spLocks noChangeArrowheads="1"/>
            </p:cNvSpPr>
            <p:nvPr/>
          </p:nvSpPr>
          <p:spPr bwMode="auto">
            <a:xfrm>
              <a:off x="1466" y="1680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7476" name="Text Box 364"/>
            <p:cNvSpPr txBox="1">
              <a:spLocks noChangeArrowheads="1"/>
            </p:cNvSpPr>
            <p:nvPr/>
          </p:nvSpPr>
          <p:spPr bwMode="auto">
            <a:xfrm>
              <a:off x="5328" y="1328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7477" name="Line 365"/>
            <p:cNvSpPr>
              <a:spLocks noChangeShapeType="1"/>
            </p:cNvSpPr>
            <p:nvPr/>
          </p:nvSpPr>
          <p:spPr bwMode="auto">
            <a:xfrm flipV="1">
              <a:off x="539" y="1488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78" name="AutoShape 366"/>
            <p:cNvSpPr>
              <a:spLocks noChangeArrowheads="1"/>
            </p:cNvSpPr>
            <p:nvPr/>
          </p:nvSpPr>
          <p:spPr bwMode="auto">
            <a:xfrm>
              <a:off x="555" y="1779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79" name="Line 367"/>
            <p:cNvSpPr>
              <a:spLocks noChangeShapeType="1"/>
            </p:cNvSpPr>
            <p:nvPr/>
          </p:nvSpPr>
          <p:spPr bwMode="auto">
            <a:xfrm>
              <a:off x="555" y="2592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80" name="Line 368"/>
            <p:cNvSpPr>
              <a:spLocks noChangeShapeType="1"/>
            </p:cNvSpPr>
            <p:nvPr/>
          </p:nvSpPr>
          <p:spPr bwMode="auto">
            <a:xfrm>
              <a:off x="566" y="2804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81" name="Line 369"/>
            <p:cNvSpPr>
              <a:spLocks noChangeShapeType="1"/>
            </p:cNvSpPr>
            <p:nvPr/>
          </p:nvSpPr>
          <p:spPr bwMode="auto">
            <a:xfrm>
              <a:off x="555" y="3523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82" name="Line 370"/>
            <p:cNvSpPr>
              <a:spLocks noChangeShapeType="1"/>
            </p:cNvSpPr>
            <p:nvPr/>
          </p:nvSpPr>
          <p:spPr bwMode="auto">
            <a:xfrm>
              <a:off x="563" y="3735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375"/>
            <p:cNvGrpSpPr>
              <a:grpSpLocks/>
            </p:cNvGrpSpPr>
            <p:nvPr/>
          </p:nvGrpSpPr>
          <p:grpSpPr bwMode="auto">
            <a:xfrm>
              <a:off x="48" y="4032"/>
              <a:ext cx="3888" cy="327"/>
              <a:chOff x="48" y="1017"/>
              <a:chExt cx="3888" cy="327"/>
            </a:xfrm>
          </p:grpSpPr>
          <p:sp>
            <p:nvSpPr>
              <p:cNvPr id="17486" name="Text Box 371"/>
              <p:cNvSpPr txBox="1">
                <a:spLocks noChangeArrowheads="1"/>
              </p:cNvSpPr>
              <p:nvPr/>
            </p:nvSpPr>
            <p:spPr bwMode="auto">
              <a:xfrm>
                <a:off x="2928" y="1017"/>
                <a:ext cx="10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</a:rPr>
                  <a:t>8255A</a:t>
                </a:r>
                <a:endParaRPr kumimoji="1" lang="en-US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7" name="Text Box 372"/>
              <p:cNvSpPr txBox="1">
                <a:spLocks noChangeArrowheads="1"/>
              </p:cNvSpPr>
              <p:nvPr/>
            </p:nvSpPr>
            <p:spPr bwMode="auto">
              <a:xfrm>
                <a:off x="48" y="1017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  <a:ea typeface="楷体_GB2312" pitchFamily="49" charset="-122"/>
                  </a:rPr>
                  <a:t>总线</a:t>
                </a:r>
              </a:p>
            </p:txBody>
          </p:sp>
        </p:grpSp>
        <p:sp>
          <p:nvSpPr>
            <p:cNvPr id="17484" name="Line 373"/>
            <p:cNvSpPr>
              <a:spLocks noChangeShapeType="1"/>
            </p:cNvSpPr>
            <p:nvPr/>
          </p:nvSpPr>
          <p:spPr bwMode="auto">
            <a:xfrm flipH="1" flipV="1">
              <a:off x="2256" y="2313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7485" name="Oval 374"/>
            <p:cNvSpPr>
              <a:spLocks noChangeArrowheads="1"/>
            </p:cNvSpPr>
            <p:nvPr/>
          </p:nvSpPr>
          <p:spPr bwMode="auto">
            <a:xfrm>
              <a:off x="2208" y="2217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B83605-FA79-4D45-B9B4-9ECC2C41ED2F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812800" y="76202"/>
            <a:ext cx="10261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Char char="r"/>
            </a:pPr>
            <a:r>
              <a:rPr kumimoji="1" lang="en-US" altLang="zh-CN" sz="2800" b="1" smtClean="0">
                <a:solidFill>
                  <a:srgbClr val="FF3300"/>
                </a:solidFill>
              </a:rPr>
              <a:t> </a:t>
            </a:r>
            <a:r>
              <a:rPr kumimoji="1" lang="zh-CN" altLang="en-US" sz="3200" b="1" smtClean="0">
                <a:solidFill>
                  <a:srgbClr val="0000FF"/>
                </a:solidFill>
                <a:ea typeface="楷体_GB2312" pitchFamily="49" charset="-122"/>
              </a:rPr>
              <a:t>端口</a:t>
            </a: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endParaRPr kumimoji="1" lang="en-US" altLang="zh-CN" sz="28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5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有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种工作方式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(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2)</a:t>
            </a:r>
            <a:endParaRPr kumimoji="1" lang="en-US" altLang="zh-CN" sz="28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5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对外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根引脚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PA7 ~ PA0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101600" y="1676407"/>
            <a:ext cx="11988800" cy="5014913"/>
            <a:chOff x="48" y="1200"/>
            <a:chExt cx="5664" cy="3159"/>
          </a:xfrm>
        </p:grpSpPr>
        <p:sp>
          <p:nvSpPr>
            <p:cNvPr id="18437" name="Text Box 157"/>
            <p:cNvSpPr txBox="1">
              <a:spLocks noChangeArrowheads="1"/>
            </p:cNvSpPr>
            <p:nvPr/>
          </p:nvSpPr>
          <p:spPr bwMode="auto">
            <a:xfrm>
              <a:off x="2928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8438" name="Text Box 158"/>
            <p:cNvSpPr txBox="1">
              <a:spLocks noChangeArrowheads="1"/>
            </p:cNvSpPr>
            <p:nvPr/>
          </p:nvSpPr>
          <p:spPr bwMode="auto">
            <a:xfrm>
              <a:off x="48" y="120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8439" name="AutoShape 159"/>
            <p:cNvSpPr>
              <a:spLocks noChangeArrowheads="1"/>
            </p:cNvSpPr>
            <p:nvPr/>
          </p:nvSpPr>
          <p:spPr bwMode="auto">
            <a:xfrm>
              <a:off x="576" y="3051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40" name="Text Box 160"/>
            <p:cNvSpPr txBox="1">
              <a:spLocks noChangeArrowheads="1"/>
            </p:cNvSpPr>
            <p:nvPr/>
          </p:nvSpPr>
          <p:spPr bwMode="auto">
            <a:xfrm>
              <a:off x="61" y="1296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8441" name="Text Box 161"/>
            <p:cNvSpPr txBox="1">
              <a:spLocks noChangeArrowheads="1"/>
            </p:cNvSpPr>
            <p:nvPr/>
          </p:nvSpPr>
          <p:spPr bwMode="auto">
            <a:xfrm>
              <a:off x="139" y="1332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8442" name="Text Box 162"/>
            <p:cNvSpPr txBox="1">
              <a:spLocks noChangeArrowheads="1"/>
            </p:cNvSpPr>
            <p:nvPr/>
          </p:nvSpPr>
          <p:spPr bwMode="auto">
            <a:xfrm>
              <a:off x="219" y="1680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8443" name="Text Box 163"/>
            <p:cNvSpPr txBox="1">
              <a:spLocks noChangeArrowheads="1"/>
            </p:cNvSpPr>
            <p:nvPr/>
          </p:nvSpPr>
          <p:spPr bwMode="auto">
            <a:xfrm>
              <a:off x="226" y="2976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8444" name="Text Box 164"/>
            <p:cNvSpPr txBox="1">
              <a:spLocks noChangeArrowheads="1"/>
            </p:cNvSpPr>
            <p:nvPr/>
          </p:nvSpPr>
          <p:spPr bwMode="auto">
            <a:xfrm>
              <a:off x="112" y="3416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8445" name="Text Box 165"/>
            <p:cNvSpPr txBox="1">
              <a:spLocks noChangeArrowheads="1"/>
            </p:cNvSpPr>
            <p:nvPr/>
          </p:nvSpPr>
          <p:spPr bwMode="auto">
            <a:xfrm>
              <a:off x="157" y="2467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8446" name="Line 166"/>
            <p:cNvSpPr>
              <a:spLocks noChangeShapeType="1"/>
            </p:cNvSpPr>
            <p:nvPr/>
          </p:nvSpPr>
          <p:spPr bwMode="auto">
            <a:xfrm>
              <a:off x="219" y="2482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47" name="Line 167"/>
            <p:cNvSpPr>
              <a:spLocks noChangeShapeType="1"/>
            </p:cNvSpPr>
            <p:nvPr/>
          </p:nvSpPr>
          <p:spPr bwMode="auto">
            <a:xfrm>
              <a:off x="224" y="2707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48" name="Text Box 168"/>
            <p:cNvSpPr txBox="1">
              <a:spLocks noChangeArrowheads="1"/>
            </p:cNvSpPr>
            <p:nvPr/>
          </p:nvSpPr>
          <p:spPr bwMode="auto">
            <a:xfrm>
              <a:off x="848" y="2888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8449" name="Text Box 169"/>
            <p:cNvSpPr txBox="1">
              <a:spLocks noChangeArrowheads="1"/>
            </p:cNvSpPr>
            <p:nvPr/>
          </p:nvSpPr>
          <p:spPr bwMode="auto">
            <a:xfrm>
              <a:off x="1809" y="1357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50" name="Line 170"/>
            <p:cNvSpPr>
              <a:spLocks noChangeShapeType="1"/>
            </p:cNvSpPr>
            <p:nvPr/>
          </p:nvSpPr>
          <p:spPr bwMode="auto">
            <a:xfrm>
              <a:off x="2578" y="3578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51" name="Line 171"/>
            <p:cNvSpPr>
              <a:spLocks noChangeShapeType="1"/>
            </p:cNvSpPr>
            <p:nvPr/>
          </p:nvSpPr>
          <p:spPr bwMode="auto">
            <a:xfrm flipV="1">
              <a:off x="2578" y="3665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52" name="Line 172"/>
            <p:cNvSpPr>
              <a:spLocks noChangeShapeType="1"/>
            </p:cNvSpPr>
            <p:nvPr/>
          </p:nvSpPr>
          <p:spPr bwMode="auto">
            <a:xfrm>
              <a:off x="2588" y="3753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53" name="Line 173"/>
            <p:cNvSpPr>
              <a:spLocks noChangeShapeType="1"/>
            </p:cNvSpPr>
            <p:nvPr/>
          </p:nvSpPr>
          <p:spPr bwMode="auto">
            <a:xfrm>
              <a:off x="2578" y="3840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54" name="AutoShape 174"/>
            <p:cNvSpPr>
              <a:spLocks noChangeArrowheads="1"/>
            </p:cNvSpPr>
            <p:nvPr/>
          </p:nvSpPr>
          <p:spPr bwMode="auto">
            <a:xfrm rot="10800000">
              <a:off x="2557" y="1800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55" name="Text Box 175"/>
            <p:cNvSpPr txBox="1">
              <a:spLocks noChangeArrowheads="1"/>
            </p:cNvSpPr>
            <p:nvPr/>
          </p:nvSpPr>
          <p:spPr bwMode="auto">
            <a:xfrm>
              <a:off x="1944" y="1617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456" name="Text Box 176"/>
            <p:cNvSpPr txBox="1">
              <a:spLocks noChangeArrowheads="1"/>
            </p:cNvSpPr>
            <p:nvPr/>
          </p:nvSpPr>
          <p:spPr bwMode="auto">
            <a:xfrm>
              <a:off x="1960" y="2529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457" name="Text Box 177"/>
            <p:cNvSpPr txBox="1">
              <a:spLocks noChangeArrowheads="1"/>
            </p:cNvSpPr>
            <p:nvPr/>
          </p:nvSpPr>
          <p:spPr bwMode="auto">
            <a:xfrm>
              <a:off x="1969" y="3264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8458" name="Text Box 178"/>
            <p:cNvSpPr txBox="1">
              <a:spLocks noChangeArrowheads="1"/>
            </p:cNvSpPr>
            <p:nvPr/>
          </p:nvSpPr>
          <p:spPr bwMode="auto">
            <a:xfrm>
              <a:off x="1497" y="2880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18459" name="Text Box 179"/>
            <p:cNvSpPr txBox="1">
              <a:spLocks noChangeArrowheads="1"/>
            </p:cNvSpPr>
            <p:nvPr/>
          </p:nvSpPr>
          <p:spPr bwMode="auto">
            <a:xfrm>
              <a:off x="1179" y="1296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18460" name="Text Box 180"/>
            <p:cNvSpPr txBox="1">
              <a:spLocks noChangeArrowheads="1"/>
            </p:cNvSpPr>
            <p:nvPr/>
          </p:nvSpPr>
          <p:spPr bwMode="auto">
            <a:xfrm>
              <a:off x="1354" y="3312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8461" name="Text Box 181"/>
            <p:cNvSpPr txBox="1">
              <a:spLocks noChangeArrowheads="1"/>
            </p:cNvSpPr>
            <p:nvPr/>
          </p:nvSpPr>
          <p:spPr bwMode="auto">
            <a:xfrm>
              <a:off x="1431" y="2400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8462" name="Line 182"/>
            <p:cNvSpPr>
              <a:spLocks noChangeShapeType="1"/>
            </p:cNvSpPr>
            <p:nvPr/>
          </p:nvSpPr>
          <p:spPr bwMode="auto">
            <a:xfrm>
              <a:off x="1493" y="2415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63" name="Line 183"/>
            <p:cNvSpPr>
              <a:spLocks noChangeShapeType="1"/>
            </p:cNvSpPr>
            <p:nvPr/>
          </p:nvSpPr>
          <p:spPr bwMode="auto">
            <a:xfrm>
              <a:off x="1498" y="2640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64" name="Line 184"/>
            <p:cNvSpPr>
              <a:spLocks noChangeShapeType="1"/>
            </p:cNvSpPr>
            <p:nvPr/>
          </p:nvSpPr>
          <p:spPr bwMode="auto">
            <a:xfrm>
              <a:off x="1546" y="288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65" name="Line 185"/>
            <p:cNvSpPr>
              <a:spLocks noChangeShapeType="1"/>
            </p:cNvSpPr>
            <p:nvPr/>
          </p:nvSpPr>
          <p:spPr bwMode="auto">
            <a:xfrm flipH="1">
              <a:off x="4650" y="1728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66" name="Line 186"/>
            <p:cNvSpPr>
              <a:spLocks noChangeShapeType="1"/>
            </p:cNvSpPr>
            <p:nvPr/>
          </p:nvSpPr>
          <p:spPr bwMode="auto">
            <a:xfrm>
              <a:off x="4426" y="3600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67" name="Line 187"/>
            <p:cNvSpPr>
              <a:spLocks noChangeShapeType="1"/>
            </p:cNvSpPr>
            <p:nvPr/>
          </p:nvSpPr>
          <p:spPr bwMode="auto">
            <a:xfrm flipH="1">
              <a:off x="4416" y="3024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68" name="Line 188"/>
            <p:cNvSpPr>
              <a:spLocks noChangeShapeType="1"/>
            </p:cNvSpPr>
            <p:nvPr/>
          </p:nvSpPr>
          <p:spPr bwMode="auto">
            <a:xfrm flipH="1" flipV="1">
              <a:off x="4426" y="2382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69" name="Line 189"/>
            <p:cNvSpPr>
              <a:spLocks noChangeShapeType="1"/>
            </p:cNvSpPr>
            <p:nvPr/>
          </p:nvSpPr>
          <p:spPr bwMode="auto">
            <a:xfrm flipH="1" flipV="1">
              <a:off x="4416" y="1728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70" name="AutoShape 190"/>
            <p:cNvSpPr>
              <a:spLocks noChangeArrowheads="1"/>
            </p:cNvSpPr>
            <p:nvPr/>
          </p:nvSpPr>
          <p:spPr bwMode="auto">
            <a:xfrm>
              <a:off x="4418" y="1414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71" name="AutoShape 191"/>
            <p:cNvSpPr>
              <a:spLocks noChangeArrowheads="1"/>
            </p:cNvSpPr>
            <p:nvPr/>
          </p:nvSpPr>
          <p:spPr bwMode="auto">
            <a:xfrm>
              <a:off x="4443" y="2096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72" name="AutoShape 192"/>
            <p:cNvSpPr>
              <a:spLocks noChangeArrowheads="1"/>
            </p:cNvSpPr>
            <p:nvPr/>
          </p:nvSpPr>
          <p:spPr bwMode="auto">
            <a:xfrm>
              <a:off x="4425" y="2761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73" name="Text Box 193"/>
            <p:cNvSpPr txBox="1">
              <a:spLocks noChangeArrowheads="1"/>
            </p:cNvSpPr>
            <p:nvPr/>
          </p:nvSpPr>
          <p:spPr bwMode="auto">
            <a:xfrm>
              <a:off x="4784" y="2016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8474" name="Text Box 194"/>
            <p:cNvSpPr txBox="1">
              <a:spLocks noChangeArrowheads="1"/>
            </p:cNvSpPr>
            <p:nvPr/>
          </p:nvSpPr>
          <p:spPr bwMode="auto">
            <a:xfrm>
              <a:off x="4759" y="2640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8475" name="Text Box 195"/>
            <p:cNvSpPr txBox="1">
              <a:spLocks noChangeArrowheads="1"/>
            </p:cNvSpPr>
            <p:nvPr/>
          </p:nvSpPr>
          <p:spPr bwMode="auto">
            <a:xfrm>
              <a:off x="4769" y="1296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8476" name="Line 196"/>
            <p:cNvSpPr>
              <a:spLocks noChangeShapeType="1"/>
            </p:cNvSpPr>
            <p:nvPr/>
          </p:nvSpPr>
          <p:spPr bwMode="auto">
            <a:xfrm flipV="1">
              <a:off x="3466" y="3024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77" name="Line 197"/>
            <p:cNvSpPr>
              <a:spLocks noChangeShapeType="1"/>
            </p:cNvSpPr>
            <p:nvPr/>
          </p:nvSpPr>
          <p:spPr bwMode="auto">
            <a:xfrm flipH="1" flipV="1">
              <a:off x="3322" y="2352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78" name="Line 198"/>
            <p:cNvSpPr>
              <a:spLocks noChangeShapeType="1"/>
            </p:cNvSpPr>
            <p:nvPr/>
          </p:nvSpPr>
          <p:spPr bwMode="auto">
            <a:xfrm flipH="1" flipV="1">
              <a:off x="3178" y="1706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79" name="Line 199"/>
            <p:cNvSpPr>
              <a:spLocks noChangeShapeType="1"/>
            </p:cNvSpPr>
            <p:nvPr/>
          </p:nvSpPr>
          <p:spPr bwMode="auto">
            <a:xfrm flipV="1">
              <a:off x="3178" y="1702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80" name="Line 200"/>
            <p:cNvSpPr>
              <a:spLocks noChangeShapeType="1"/>
            </p:cNvSpPr>
            <p:nvPr/>
          </p:nvSpPr>
          <p:spPr bwMode="auto">
            <a:xfrm flipV="1">
              <a:off x="3316" y="2352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81" name="Line 201"/>
            <p:cNvSpPr>
              <a:spLocks noChangeShapeType="1"/>
            </p:cNvSpPr>
            <p:nvPr/>
          </p:nvSpPr>
          <p:spPr bwMode="auto">
            <a:xfrm>
              <a:off x="3466" y="3024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82" name="Rectangle 202"/>
            <p:cNvSpPr>
              <a:spLocks noChangeArrowheads="1"/>
            </p:cNvSpPr>
            <p:nvPr/>
          </p:nvSpPr>
          <p:spPr bwMode="auto">
            <a:xfrm>
              <a:off x="2955" y="1460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83" name="AutoShape 203"/>
            <p:cNvSpPr>
              <a:spLocks noChangeArrowheads="1"/>
            </p:cNvSpPr>
            <p:nvPr/>
          </p:nvSpPr>
          <p:spPr bwMode="auto">
            <a:xfrm>
              <a:off x="3077" y="1412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84" name="AutoShape 204"/>
            <p:cNvSpPr>
              <a:spLocks noChangeArrowheads="1"/>
            </p:cNvSpPr>
            <p:nvPr/>
          </p:nvSpPr>
          <p:spPr bwMode="auto">
            <a:xfrm>
              <a:off x="3077" y="2064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85" name="AutoShape 205"/>
            <p:cNvSpPr>
              <a:spLocks noChangeArrowheads="1"/>
            </p:cNvSpPr>
            <p:nvPr/>
          </p:nvSpPr>
          <p:spPr bwMode="auto">
            <a:xfrm>
              <a:off x="3077" y="2784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86" name="AutoShape 206"/>
            <p:cNvSpPr>
              <a:spLocks noChangeArrowheads="1"/>
            </p:cNvSpPr>
            <p:nvPr/>
          </p:nvSpPr>
          <p:spPr bwMode="auto">
            <a:xfrm>
              <a:off x="3077" y="3312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87" name="AutoShape 207"/>
            <p:cNvSpPr>
              <a:spLocks noChangeArrowheads="1"/>
            </p:cNvSpPr>
            <p:nvPr/>
          </p:nvSpPr>
          <p:spPr bwMode="auto">
            <a:xfrm>
              <a:off x="3886" y="1756"/>
              <a:ext cx="269" cy="336"/>
            </a:xfrm>
            <a:prstGeom prst="upDownArrow">
              <a:avLst>
                <a:gd name="adj1" fmla="val 50000"/>
                <a:gd name="adj2" fmla="val 24981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88" name="Text Box 208"/>
            <p:cNvSpPr txBox="1">
              <a:spLocks noChangeArrowheads="1"/>
            </p:cNvSpPr>
            <p:nvPr/>
          </p:nvSpPr>
          <p:spPr bwMode="auto">
            <a:xfrm>
              <a:off x="3722" y="3334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8489" name="AutoShape 209"/>
            <p:cNvSpPr>
              <a:spLocks noChangeArrowheads="1"/>
            </p:cNvSpPr>
            <p:nvPr/>
          </p:nvSpPr>
          <p:spPr bwMode="auto">
            <a:xfrm>
              <a:off x="3895" y="2436"/>
              <a:ext cx="260" cy="350"/>
            </a:xfrm>
            <a:prstGeom prst="upDownArrow">
              <a:avLst>
                <a:gd name="adj1" fmla="val 50000"/>
                <a:gd name="adj2" fmla="val 26923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90" name="Text Box 210"/>
            <p:cNvSpPr txBox="1">
              <a:spLocks noChangeArrowheads="1"/>
            </p:cNvSpPr>
            <p:nvPr/>
          </p:nvSpPr>
          <p:spPr bwMode="auto">
            <a:xfrm>
              <a:off x="3706" y="1440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8491" name="Text Box 211"/>
            <p:cNvSpPr txBox="1">
              <a:spLocks noChangeArrowheads="1"/>
            </p:cNvSpPr>
            <p:nvPr/>
          </p:nvSpPr>
          <p:spPr bwMode="auto">
            <a:xfrm>
              <a:off x="3723" y="2112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18492" name="Text Box 212"/>
            <p:cNvSpPr txBox="1">
              <a:spLocks noChangeArrowheads="1"/>
            </p:cNvSpPr>
            <p:nvPr/>
          </p:nvSpPr>
          <p:spPr bwMode="auto">
            <a:xfrm>
              <a:off x="3706" y="2784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8493" name="Line 213"/>
            <p:cNvSpPr>
              <a:spLocks noChangeShapeType="1"/>
            </p:cNvSpPr>
            <p:nvPr/>
          </p:nvSpPr>
          <p:spPr bwMode="auto">
            <a:xfrm flipV="1">
              <a:off x="4779" y="3631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94" name="Text Box 214"/>
            <p:cNvSpPr txBox="1">
              <a:spLocks noChangeArrowheads="1"/>
            </p:cNvSpPr>
            <p:nvPr/>
          </p:nvSpPr>
          <p:spPr bwMode="auto">
            <a:xfrm>
              <a:off x="4731" y="3408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8495" name="Line 215"/>
            <p:cNvSpPr>
              <a:spLocks noChangeShapeType="1"/>
            </p:cNvSpPr>
            <p:nvPr/>
          </p:nvSpPr>
          <p:spPr bwMode="auto">
            <a:xfrm flipV="1">
              <a:off x="4779" y="3871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96" name="Text Box 216"/>
            <p:cNvSpPr txBox="1">
              <a:spLocks noChangeArrowheads="1"/>
            </p:cNvSpPr>
            <p:nvPr/>
          </p:nvSpPr>
          <p:spPr bwMode="auto">
            <a:xfrm>
              <a:off x="4779" y="3648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8497" name="Line 217"/>
            <p:cNvSpPr>
              <a:spLocks noChangeShapeType="1"/>
            </p:cNvSpPr>
            <p:nvPr/>
          </p:nvSpPr>
          <p:spPr bwMode="auto">
            <a:xfrm>
              <a:off x="1467" y="3072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498" name="Text Box 218"/>
            <p:cNvSpPr txBox="1">
              <a:spLocks noChangeArrowheads="1"/>
            </p:cNvSpPr>
            <p:nvPr/>
          </p:nvSpPr>
          <p:spPr bwMode="auto">
            <a:xfrm>
              <a:off x="1466" y="1680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8499" name="Text Box 219"/>
            <p:cNvSpPr txBox="1">
              <a:spLocks noChangeArrowheads="1"/>
            </p:cNvSpPr>
            <p:nvPr/>
          </p:nvSpPr>
          <p:spPr bwMode="auto">
            <a:xfrm>
              <a:off x="5328" y="1328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8500" name="Line 220"/>
            <p:cNvSpPr>
              <a:spLocks noChangeShapeType="1"/>
            </p:cNvSpPr>
            <p:nvPr/>
          </p:nvSpPr>
          <p:spPr bwMode="auto">
            <a:xfrm flipV="1">
              <a:off x="539" y="1488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501" name="AutoShape 221"/>
            <p:cNvSpPr>
              <a:spLocks noChangeArrowheads="1"/>
            </p:cNvSpPr>
            <p:nvPr/>
          </p:nvSpPr>
          <p:spPr bwMode="auto">
            <a:xfrm>
              <a:off x="555" y="1779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502" name="Line 222"/>
            <p:cNvSpPr>
              <a:spLocks noChangeShapeType="1"/>
            </p:cNvSpPr>
            <p:nvPr/>
          </p:nvSpPr>
          <p:spPr bwMode="auto">
            <a:xfrm>
              <a:off x="555" y="2592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503" name="Line 223"/>
            <p:cNvSpPr>
              <a:spLocks noChangeShapeType="1"/>
            </p:cNvSpPr>
            <p:nvPr/>
          </p:nvSpPr>
          <p:spPr bwMode="auto">
            <a:xfrm>
              <a:off x="566" y="2804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504" name="Line 224"/>
            <p:cNvSpPr>
              <a:spLocks noChangeShapeType="1"/>
            </p:cNvSpPr>
            <p:nvPr/>
          </p:nvSpPr>
          <p:spPr bwMode="auto">
            <a:xfrm>
              <a:off x="555" y="3523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505" name="Line 225"/>
            <p:cNvSpPr>
              <a:spLocks noChangeShapeType="1"/>
            </p:cNvSpPr>
            <p:nvPr/>
          </p:nvSpPr>
          <p:spPr bwMode="auto">
            <a:xfrm>
              <a:off x="563" y="3735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226"/>
            <p:cNvGrpSpPr>
              <a:grpSpLocks/>
            </p:cNvGrpSpPr>
            <p:nvPr/>
          </p:nvGrpSpPr>
          <p:grpSpPr bwMode="auto">
            <a:xfrm>
              <a:off x="48" y="4032"/>
              <a:ext cx="3888" cy="327"/>
              <a:chOff x="48" y="1017"/>
              <a:chExt cx="3888" cy="327"/>
            </a:xfrm>
          </p:grpSpPr>
          <p:sp>
            <p:nvSpPr>
              <p:cNvPr id="18509" name="Text Box 227"/>
              <p:cNvSpPr txBox="1">
                <a:spLocks noChangeArrowheads="1"/>
              </p:cNvSpPr>
              <p:nvPr/>
            </p:nvSpPr>
            <p:spPr bwMode="auto">
              <a:xfrm>
                <a:off x="2928" y="1017"/>
                <a:ext cx="10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</a:rPr>
                  <a:t>8255A</a:t>
                </a:r>
                <a:endParaRPr kumimoji="1" lang="en-US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10" name="Text Box 228"/>
              <p:cNvSpPr txBox="1">
                <a:spLocks noChangeArrowheads="1"/>
              </p:cNvSpPr>
              <p:nvPr/>
            </p:nvSpPr>
            <p:spPr bwMode="auto">
              <a:xfrm>
                <a:off x="48" y="1017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  <a:ea typeface="楷体_GB2312" pitchFamily="49" charset="-122"/>
                  </a:rPr>
                  <a:t>总线</a:t>
                </a:r>
              </a:p>
            </p:txBody>
          </p:sp>
        </p:grpSp>
        <p:sp>
          <p:nvSpPr>
            <p:cNvPr id="18507" name="Line 229"/>
            <p:cNvSpPr>
              <a:spLocks noChangeShapeType="1"/>
            </p:cNvSpPr>
            <p:nvPr/>
          </p:nvSpPr>
          <p:spPr bwMode="auto">
            <a:xfrm flipH="1" flipV="1">
              <a:off x="2256" y="2313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8508" name="Oval 230"/>
            <p:cNvSpPr>
              <a:spLocks noChangeArrowheads="1"/>
            </p:cNvSpPr>
            <p:nvPr/>
          </p:nvSpPr>
          <p:spPr bwMode="auto">
            <a:xfrm>
              <a:off x="2208" y="2217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FD9848-B30F-4886-8CED-147570F34F94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09600" y="61913"/>
            <a:ext cx="102616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Char char="r"/>
            </a:pPr>
            <a:r>
              <a:rPr kumimoji="1" lang="zh-CN" altLang="en-US" sz="3200" b="1" smtClean="0">
                <a:solidFill>
                  <a:srgbClr val="0000FF"/>
                </a:solidFill>
                <a:ea typeface="楷体_GB2312" pitchFamily="49" charset="-122"/>
              </a:rPr>
              <a:t>端口</a:t>
            </a: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B</a:t>
            </a:r>
            <a:endParaRPr kumimoji="1"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 defTabSz="914400" fontAlgn="base"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       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有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种工作方式：方式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  <a:p>
            <a:pPr lvl="2" algn="just" defTabSz="914400" fontAlgn="base"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对外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根引脚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PB7 ~ PB0</a:t>
            </a:r>
          </a:p>
        </p:txBody>
      </p:sp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101600" y="1676407"/>
            <a:ext cx="11988800" cy="5014913"/>
            <a:chOff x="48" y="1200"/>
            <a:chExt cx="5664" cy="3159"/>
          </a:xfrm>
        </p:grpSpPr>
        <p:sp>
          <p:nvSpPr>
            <p:cNvPr id="19461" name="Text Box 157"/>
            <p:cNvSpPr txBox="1">
              <a:spLocks noChangeArrowheads="1"/>
            </p:cNvSpPr>
            <p:nvPr/>
          </p:nvSpPr>
          <p:spPr bwMode="auto">
            <a:xfrm>
              <a:off x="2928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9462" name="Text Box 158"/>
            <p:cNvSpPr txBox="1">
              <a:spLocks noChangeArrowheads="1"/>
            </p:cNvSpPr>
            <p:nvPr/>
          </p:nvSpPr>
          <p:spPr bwMode="auto">
            <a:xfrm>
              <a:off x="48" y="120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9463" name="AutoShape 159"/>
            <p:cNvSpPr>
              <a:spLocks noChangeArrowheads="1"/>
            </p:cNvSpPr>
            <p:nvPr/>
          </p:nvSpPr>
          <p:spPr bwMode="auto">
            <a:xfrm>
              <a:off x="576" y="3051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64" name="Text Box 160"/>
            <p:cNvSpPr txBox="1">
              <a:spLocks noChangeArrowheads="1"/>
            </p:cNvSpPr>
            <p:nvPr/>
          </p:nvSpPr>
          <p:spPr bwMode="auto">
            <a:xfrm>
              <a:off x="61" y="1296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9465" name="Text Box 161"/>
            <p:cNvSpPr txBox="1">
              <a:spLocks noChangeArrowheads="1"/>
            </p:cNvSpPr>
            <p:nvPr/>
          </p:nvSpPr>
          <p:spPr bwMode="auto">
            <a:xfrm>
              <a:off x="139" y="1332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9466" name="Text Box 162"/>
            <p:cNvSpPr txBox="1">
              <a:spLocks noChangeArrowheads="1"/>
            </p:cNvSpPr>
            <p:nvPr/>
          </p:nvSpPr>
          <p:spPr bwMode="auto">
            <a:xfrm>
              <a:off x="219" y="1680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9467" name="Text Box 163"/>
            <p:cNvSpPr txBox="1">
              <a:spLocks noChangeArrowheads="1"/>
            </p:cNvSpPr>
            <p:nvPr/>
          </p:nvSpPr>
          <p:spPr bwMode="auto">
            <a:xfrm>
              <a:off x="226" y="2976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9468" name="Text Box 164"/>
            <p:cNvSpPr txBox="1">
              <a:spLocks noChangeArrowheads="1"/>
            </p:cNvSpPr>
            <p:nvPr/>
          </p:nvSpPr>
          <p:spPr bwMode="auto">
            <a:xfrm>
              <a:off x="112" y="3416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9469" name="Text Box 165"/>
            <p:cNvSpPr txBox="1">
              <a:spLocks noChangeArrowheads="1"/>
            </p:cNvSpPr>
            <p:nvPr/>
          </p:nvSpPr>
          <p:spPr bwMode="auto">
            <a:xfrm>
              <a:off x="157" y="2467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9470" name="Line 166"/>
            <p:cNvSpPr>
              <a:spLocks noChangeShapeType="1"/>
            </p:cNvSpPr>
            <p:nvPr/>
          </p:nvSpPr>
          <p:spPr bwMode="auto">
            <a:xfrm>
              <a:off x="219" y="2482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71" name="Line 167"/>
            <p:cNvSpPr>
              <a:spLocks noChangeShapeType="1"/>
            </p:cNvSpPr>
            <p:nvPr/>
          </p:nvSpPr>
          <p:spPr bwMode="auto">
            <a:xfrm>
              <a:off x="224" y="2707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72" name="Text Box 168"/>
            <p:cNvSpPr txBox="1">
              <a:spLocks noChangeArrowheads="1"/>
            </p:cNvSpPr>
            <p:nvPr/>
          </p:nvSpPr>
          <p:spPr bwMode="auto">
            <a:xfrm>
              <a:off x="848" y="2888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9473" name="Text Box 169"/>
            <p:cNvSpPr txBox="1">
              <a:spLocks noChangeArrowheads="1"/>
            </p:cNvSpPr>
            <p:nvPr/>
          </p:nvSpPr>
          <p:spPr bwMode="auto">
            <a:xfrm>
              <a:off x="1809" y="1357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74" name="Line 170"/>
            <p:cNvSpPr>
              <a:spLocks noChangeShapeType="1"/>
            </p:cNvSpPr>
            <p:nvPr/>
          </p:nvSpPr>
          <p:spPr bwMode="auto">
            <a:xfrm>
              <a:off x="2578" y="3578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75" name="Line 171"/>
            <p:cNvSpPr>
              <a:spLocks noChangeShapeType="1"/>
            </p:cNvSpPr>
            <p:nvPr/>
          </p:nvSpPr>
          <p:spPr bwMode="auto">
            <a:xfrm flipV="1">
              <a:off x="2578" y="3665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76" name="Line 172"/>
            <p:cNvSpPr>
              <a:spLocks noChangeShapeType="1"/>
            </p:cNvSpPr>
            <p:nvPr/>
          </p:nvSpPr>
          <p:spPr bwMode="auto">
            <a:xfrm>
              <a:off x="2588" y="3753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77" name="Line 173"/>
            <p:cNvSpPr>
              <a:spLocks noChangeShapeType="1"/>
            </p:cNvSpPr>
            <p:nvPr/>
          </p:nvSpPr>
          <p:spPr bwMode="auto">
            <a:xfrm>
              <a:off x="2578" y="3840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78" name="AutoShape 174"/>
            <p:cNvSpPr>
              <a:spLocks noChangeArrowheads="1"/>
            </p:cNvSpPr>
            <p:nvPr/>
          </p:nvSpPr>
          <p:spPr bwMode="auto">
            <a:xfrm rot="10800000">
              <a:off x="2557" y="1800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79" name="Text Box 175"/>
            <p:cNvSpPr txBox="1">
              <a:spLocks noChangeArrowheads="1"/>
            </p:cNvSpPr>
            <p:nvPr/>
          </p:nvSpPr>
          <p:spPr bwMode="auto">
            <a:xfrm>
              <a:off x="1944" y="1617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80" name="Text Box 176"/>
            <p:cNvSpPr txBox="1">
              <a:spLocks noChangeArrowheads="1"/>
            </p:cNvSpPr>
            <p:nvPr/>
          </p:nvSpPr>
          <p:spPr bwMode="auto">
            <a:xfrm>
              <a:off x="1960" y="2529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81" name="Text Box 177"/>
            <p:cNvSpPr txBox="1">
              <a:spLocks noChangeArrowheads="1"/>
            </p:cNvSpPr>
            <p:nvPr/>
          </p:nvSpPr>
          <p:spPr bwMode="auto">
            <a:xfrm>
              <a:off x="1969" y="3264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9482" name="Text Box 178"/>
            <p:cNvSpPr txBox="1">
              <a:spLocks noChangeArrowheads="1"/>
            </p:cNvSpPr>
            <p:nvPr/>
          </p:nvSpPr>
          <p:spPr bwMode="auto">
            <a:xfrm>
              <a:off x="1497" y="2880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19483" name="Text Box 179"/>
            <p:cNvSpPr txBox="1">
              <a:spLocks noChangeArrowheads="1"/>
            </p:cNvSpPr>
            <p:nvPr/>
          </p:nvSpPr>
          <p:spPr bwMode="auto">
            <a:xfrm>
              <a:off x="1179" y="1296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19484" name="Text Box 180"/>
            <p:cNvSpPr txBox="1">
              <a:spLocks noChangeArrowheads="1"/>
            </p:cNvSpPr>
            <p:nvPr/>
          </p:nvSpPr>
          <p:spPr bwMode="auto">
            <a:xfrm>
              <a:off x="1354" y="3312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9485" name="Text Box 181"/>
            <p:cNvSpPr txBox="1">
              <a:spLocks noChangeArrowheads="1"/>
            </p:cNvSpPr>
            <p:nvPr/>
          </p:nvSpPr>
          <p:spPr bwMode="auto">
            <a:xfrm>
              <a:off x="1431" y="2400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9486" name="Line 182"/>
            <p:cNvSpPr>
              <a:spLocks noChangeShapeType="1"/>
            </p:cNvSpPr>
            <p:nvPr/>
          </p:nvSpPr>
          <p:spPr bwMode="auto">
            <a:xfrm>
              <a:off x="1493" y="2415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87" name="Line 183"/>
            <p:cNvSpPr>
              <a:spLocks noChangeShapeType="1"/>
            </p:cNvSpPr>
            <p:nvPr/>
          </p:nvSpPr>
          <p:spPr bwMode="auto">
            <a:xfrm>
              <a:off x="1498" y="2640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88" name="Line 184"/>
            <p:cNvSpPr>
              <a:spLocks noChangeShapeType="1"/>
            </p:cNvSpPr>
            <p:nvPr/>
          </p:nvSpPr>
          <p:spPr bwMode="auto">
            <a:xfrm>
              <a:off x="1546" y="288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89" name="Line 185"/>
            <p:cNvSpPr>
              <a:spLocks noChangeShapeType="1"/>
            </p:cNvSpPr>
            <p:nvPr/>
          </p:nvSpPr>
          <p:spPr bwMode="auto">
            <a:xfrm flipH="1">
              <a:off x="4650" y="1728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90" name="Line 186"/>
            <p:cNvSpPr>
              <a:spLocks noChangeShapeType="1"/>
            </p:cNvSpPr>
            <p:nvPr/>
          </p:nvSpPr>
          <p:spPr bwMode="auto">
            <a:xfrm>
              <a:off x="4426" y="3600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91" name="Line 187"/>
            <p:cNvSpPr>
              <a:spLocks noChangeShapeType="1"/>
            </p:cNvSpPr>
            <p:nvPr/>
          </p:nvSpPr>
          <p:spPr bwMode="auto">
            <a:xfrm flipH="1">
              <a:off x="4416" y="3024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92" name="Line 188"/>
            <p:cNvSpPr>
              <a:spLocks noChangeShapeType="1"/>
            </p:cNvSpPr>
            <p:nvPr/>
          </p:nvSpPr>
          <p:spPr bwMode="auto">
            <a:xfrm flipH="1" flipV="1">
              <a:off x="4426" y="2382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93" name="Line 189"/>
            <p:cNvSpPr>
              <a:spLocks noChangeShapeType="1"/>
            </p:cNvSpPr>
            <p:nvPr/>
          </p:nvSpPr>
          <p:spPr bwMode="auto">
            <a:xfrm flipH="1" flipV="1">
              <a:off x="4416" y="1728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94" name="AutoShape 190"/>
            <p:cNvSpPr>
              <a:spLocks noChangeArrowheads="1"/>
            </p:cNvSpPr>
            <p:nvPr/>
          </p:nvSpPr>
          <p:spPr bwMode="auto">
            <a:xfrm>
              <a:off x="4418" y="1414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95" name="AutoShape 191"/>
            <p:cNvSpPr>
              <a:spLocks noChangeArrowheads="1"/>
            </p:cNvSpPr>
            <p:nvPr/>
          </p:nvSpPr>
          <p:spPr bwMode="auto">
            <a:xfrm>
              <a:off x="4443" y="2096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96" name="AutoShape 192"/>
            <p:cNvSpPr>
              <a:spLocks noChangeArrowheads="1"/>
            </p:cNvSpPr>
            <p:nvPr/>
          </p:nvSpPr>
          <p:spPr bwMode="auto">
            <a:xfrm>
              <a:off x="4425" y="2761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497" name="Text Box 193"/>
            <p:cNvSpPr txBox="1">
              <a:spLocks noChangeArrowheads="1"/>
            </p:cNvSpPr>
            <p:nvPr/>
          </p:nvSpPr>
          <p:spPr bwMode="auto">
            <a:xfrm>
              <a:off x="4784" y="2016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9498" name="Text Box 194"/>
            <p:cNvSpPr txBox="1">
              <a:spLocks noChangeArrowheads="1"/>
            </p:cNvSpPr>
            <p:nvPr/>
          </p:nvSpPr>
          <p:spPr bwMode="auto">
            <a:xfrm>
              <a:off x="4759" y="2640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9499" name="Text Box 195"/>
            <p:cNvSpPr txBox="1">
              <a:spLocks noChangeArrowheads="1"/>
            </p:cNvSpPr>
            <p:nvPr/>
          </p:nvSpPr>
          <p:spPr bwMode="auto">
            <a:xfrm>
              <a:off x="4769" y="1296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9500" name="Line 196"/>
            <p:cNvSpPr>
              <a:spLocks noChangeShapeType="1"/>
            </p:cNvSpPr>
            <p:nvPr/>
          </p:nvSpPr>
          <p:spPr bwMode="auto">
            <a:xfrm flipV="1">
              <a:off x="3466" y="3024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01" name="Line 197"/>
            <p:cNvSpPr>
              <a:spLocks noChangeShapeType="1"/>
            </p:cNvSpPr>
            <p:nvPr/>
          </p:nvSpPr>
          <p:spPr bwMode="auto">
            <a:xfrm flipH="1" flipV="1">
              <a:off x="3322" y="2352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02" name="Line 198"/>
            <p:cNvSpPr>
              <a:spLocks noChangeShapeType="1"/>
            </p:cNvSpPr>
            <p:nvPr/>
          </p:nvSpPr>
          <p:spPr bwMode="auto">
            <a:xfrm flipH="1" flipV="1">
              <a:off x="3178" y="1706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03" name="Line 199"/>
            <p:cNvSpPr>
              <a:spLocks noChangeShapeType="1"/>
            </p:cNvSpPr>
            <p:nvPr/>
          </p:nvSpPr>
          <p:spPr bwMode="auto">
            <a:xfrm flipV="1">
              <a:off x="3178" y="1702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04" name="Line 200"/>
            <p:cNvSpPr>
              <a:spLocks noChangeShapeType="1"/>
            </p:cNvSpPr>
            <p:nvPr/>
          </p:nvSpPr>
          <p:spPr bwMode="auto">
            <a:xfrm flipV="1">
              <a:off x="3316" y="2352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05" name="Line 201"/>
            <p:cNvSpPr>
              <a:spLocks noChangeShapeType="1"/>
            </p:cNvSpPr>
            <p:nvPr/>
          </p:nvSpPr>
          <p:spPr bwMode="auto">
            <a:xfrm>
              <a:off x="3466" y="3024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06" name="Rectangle 202"/>
            <p:cNvSpPr>
              <a:spLocks noChangeArrowheads="1"/>
            </p:cNvSpPr>
            <p:nvPr/>
          </p:nvSpPr>
          <p:spPr bwMode="auto">
            <a:xfrm>
              <a:off x="2955" y="1460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07" name="AutoShape 203"/>
            <p:cNvSpPr>
              <a:spLocks noChangeArrowheads="1"/>
            </p:cNvSpPr>
            <p:nvPr/>
          </p:nvSpPr>
          <p:spPr bwMode="auto">
            <a:xfrm>
              <a:off x="3077" y="1412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08" name="AutoShape 204"/>
            <p:cNvSpPr>
              <a:spLocks noChangeArrowheads="1"/>
            </p:cNvSpPr>
            <p:nvPr/>
          </p:nvSpPr>
          <p:spPr bwMode="auto">
            <a:xfrm>
              <a:off x="3077" y="2064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09" name="AutoShape 205"/>
            <p:cNvSpPr>
              <a:spLocks noChangeArrowheads="1"/>
            </p:cNvSpPr>
            <p:nvPr/>
          </p:nvSpPr>
          <p:spPr bwMode="auto">
            <a:xfrm>
              <a:off x="3077" y="2784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10" name="AutoShape 206"/>
            <p:cNvSpPr>
              <a:spLocks noChangeArrowheads="1"/>
            </p:cNvSpPr>
            <p:nvPr/>
          </p:nvSpPr>
          <p:spPr bwMode="auto">
            <a:xfrm>
              <a:off x="3077" y="3312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11" name="AutoShape 207"/>
            <p:cNvSpPr>
              <a:spLocks noChangeArrowheads="1"/>
            </p:cNvSpPr>
            <p:nvPr/>
          </p:nvSpPr>
          <p:spPr bwMode="auto">
            <a:xfrm>
              <a:off x="3886" y="1756"/>
              <a:ext cx="269" cy="336"/>
            </a:xfrm>
            <a:prstGeom prst="upDownArrow">
              <a:avLst>
                <a:gd name="adj1" fmla="val 50000"/>
                <a:gd name="adj2" fmla="val 24981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12" name="Text Box 208"/>
            <p:cNvSpPr txBox="1">
              <a:spLocks noChangeArrowheads="1"/>
            </p:cNvSpPr>
            <p:nvPr/>
          </p:nvSpPr>
          <p:spPr bwMode="auto">
            <a:xfrm>
              <a:off x="3722" y="3334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9513" name="AutoShape 209"/>
            <p:cNvSpPr>
              <a:spLocks noChangeArrowheads="1"/>
            </p:cNvSpPr>
            <p:nvPr/>
          </p:nvSpPr>
          <p:spPr bwMode="auto">
            <a:xfrm>
              <a:off x="3895" y="2436"/>
              <a:ext cx="260" cy="350"/>
            </a:xfrm>
            <a:prstGeom prst="upDownArrow">
              <a:avLst>
                <a:gd name="adj1" fmla="val 50000"/>
                <a:gd name="adj2" fmla="val 26923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14" name="Text Box 210"/>
            <p:cNvSpPr txBox="1">
              <a:spLocks noChangeArrowheads="1"/>
            </p:cNvSpPr>
            <p:nvPr/>
          </p:nvSpPr>
          <p:spPr bwMode="auto">
            <a:xfrm>
              <a:off x="3706" y="1440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9515" name="Text Box 211"/>
            <p:cNvSpPr txBox="1">
              <a:spLocks noChangeArrowheads="1"/>
            </p:cNvSpPr>
            <p:nvPr/>
          </p:nvSpPr>
          <p:spPr bwMode="auto">
            <a:xfrm>
              <a:off x="3723" y="2112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19516" name="Text Box 212"/>
            <p:cNvSpPr txBox="1">
              <a:spLocks noChangeArrowheads="1"/>
            </p:cNvSpPr>
            <p:nvPr/>
          </p:nvSpPr>
          <p:spPr bwMode="auto">
            <a:xfrm>
              <a:off x="3706" y="2784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9517" name="Line 213"/>
            <p:cNvSpPr>
              <a:spLocks noChangeShapeType="1"/>
            </p:cNvSpPr>
            <p:nvPr/>
          </p:nvSpPr>
          <p:spPr bwMode="auto">
            <a:xfrm flipV="1">
              <a:off x="4779" y="3631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18" name="Text Box 214"/>
            <p:cNvSpPr txBox="1">
              <a:spLocks noChangeArrowheads="1"/>
            </p:cNvSpPr>
            <p:nvPr/>
          </p:nvSpPr>
          <p:spPr bwMode="auto">
            <a:xfrm>
              <a:off x="4731" y="3408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9519" name="Line 215"/>
            <p:cNvSpPr>
              <a:spLocks noChangeShapeType="1"/>
            </p:cNvSpPr>
            <p:nvPr/>
          </p:nvSpPr>
          <p:spPr bwMode="auto">
            <a:xfrm flipV="1">
              <a:off x="4779" y="3871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20" name="Text Box 216"/>
            <p:cNvSpPr txBox="1">
              <a:spLocks noChangeArrowheads="1"/>
            </p:cNvSpPr>
            <p:nvPr/>
          </p:nvSpPr>
          <p:spPr bwMode="auto">
            <a:xfrm>
              <a:off x="4779" y="3648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9521" name="Line 217"/>
            <p:cNvSpPr>
              <a:spLocks noChangeShapeType="1"/>
            </p:cNvSpPr>
            <p:nvPr/>
          </p:nvSpPr>
          <p:spPr bwMode="auto">
            <a:xfrm>
              <a:off x="1467" y="3072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22" name="Text Box 218"/>
            <p:cNvSpPr txBox="1">
              <a:spLocks noChangeArrowheads="1"/>
            </p:cNvSpPr>
            <p:nvPr/>
          </p:nvSpPr>
          <p:spPr bwMode="auto">
            <a:xfrm>
              <a:off x="1466" y="1680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9523" name="Text Box 219"/>
            <p:cNvSpPr txBox="1">
              <a:spLocks noChangeArrowheads="1"/>
            </p:cNvSpPr>
            <p:nvPr/>
          </p:nvSpPr>
          <p:spPr bwMode="auto">
            <a:xfrm>
              <a:off x="5328" y="1328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9524" name="Line 220"/>
            <p:cNvSpPr>
              <a:spLocks noChangeShapeType="1"/>
            </p:cNvSpPr>
            <p:nvPr/>
          </p:nvSpPr>
          <p:spPr bwMode="auto">
            <a:xfrm flipV="1">
              <a:off x="539" y="1488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25" name="AutoShape 221"/>
            <p:cNvSpPr>
              <a:spLocks noChangeArrowheads="1"/>
            </p:cNvSpPr>
            <p:nvPr/>
          </p:nvSpPr>
          <p:spPr bwMode="auto">
            <a:xfrm>
              <a:off x="555" y="1779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26" name="Line 222"/>
            <p:cNvSpPr>
              <a:spLocks noChangeShapeType="1"/>
            </p:cNvSpPr>
            <p:nvPr/>
          </p:nvSpPr>
          <p:spPr bwMode="auto">
            <a:xfrm>
              <a:off x="555" y="2592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27" name="Line 223"/>
            <p:cNvSpPr>
              <a:spLocks noChangeShapeType="1"/>
            </p:cNvSpPr>
            <p:nvPr/>
          </p:nvSpPr>
          <p:spPr bwMode="auto">
            <a:xfrm>
              <a:off x="566" y="2804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28" name="Line 224"/>
            <p:cNvSpPr>
              <a:spLocks noChangeShapeType="1"/>
            </p:cNvSpPr>
            <p:nvPr/>
          </p:nvSpPr>
          <p:spPr bwMode="auto">
            <a:xfrm>
              <a:off x="555" y="3523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29" name="Line 225"/>
            <p:cNvSpPr>
              <a:spLocks noChangeShapeType="1"/>
            </p:cNvSpPr>
            <p:nvPr/>
          </p:nvSpPr>
          <p:spPr bwMode="auto">
            <a:xfrm>
              <a:off x="563" y="3735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226"/>
            <p:cNvGrpSpPr>
              <a:grpSpLocks/>
            </p:cNvGrpSpPr>
            <p:nvPr/>
          </p:nvGrpSpPr>
          <p:grpSpPr bwMode="auto">
            <a:xfrm>
              <a:off x="48" y="4032"/>
              <a:ext cx="3888" cy="327"/>
              <a:chOff x="48" y="1017"/>
              <a:chExt cx="3888" cy="327"/>
            </a:xfrm>
          </p:grpSpPr>
          <p:sp>
            <p:nvSpPr>
              <p:cNvPr id="19533" name="Text Box 227"/>
              <p:cNvSpPr txBox="1">
                <a:spLocks noChangeArrowheads="1"/>
              </p:cNvSpPr>
              <p:nvPr/>
            </p:nvSpPr>
            <p:spPr bwMode="auto">
              <a:xfrm>
                <a:off x="2928" y="1017"/>
                <a:ext cx="10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smtClean="0">
                    <a:solidFill>
                      <a:srgbClr val="000000"/>
                    </a:solidFill>
                  </a:rPr>
                  <a:t>8255A</a:t>
                </a:r>
                <a:endParaRPr kumimoji="1" lang="en-US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34" name="Text Box 228"/>
              <p:cNvSpPr txBox="1">
                <a:spLocks noChangeArrowheads="1"/>
              </p:cNvSpPr>
              <p:nvPr/>
            </p:nvSpPr>
            <p:spPr bwMode="auto">
              <a:xfrm>
                <a:off x="48" y="1017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  <a:ea typeface="楷体_GB2312" pitchFamily="49" charset="-122"/>
                  </a:rPr>
                  <a:t>总线</a:t>
                </a:r>
              </a:p>
            </p:txBody>
          </p:sp>
        </p:grpSp>
        <p:sp>
          <p:nvSpPr>
            <p:cNvPr id="19531" name="Line 229"/>
            <p:cNvSpPr>
              <a:spLocks noChangeShapeType="1"/>
            </p:cNvSpPr>
            <p:nvPr/>
          </p:nvSpPr>
          <p:spPr bwMode="auto">
            <a:xfrm flipH="1" flipV="1">
              <a:off x="2256" y="2313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9532" name="Oval 230"/>
            <p:cNvSpPr>
              <a:spLocks noChangeArrowheads="1"/>
            </p:cNvSpPr>
            <p:nvPr/>
          </p:nvSpPr>
          <p:spPr bwMode="auto">
            <a:xfrm>
              <a:off x="2208" y="2217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2E88E7-61B8-4EE2-B774-C4B0EF7EE80F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101600" y="14303"/>
            <a:ext cx="11988800" cy="6448425"/>
            <a:chOff x="48" y="9"/>
            <a:chExt cx="5664" cy="4062"/>
          </a:xfrm>
        </p:grpSpPr>
        <p:sp>
          <p:nvSpPr>
            <p:cNvPr id="20484" name="Text Box 81"/>
            <p:cNvSpPr txBox="1">
              <a:spLocks noChangeArrowheads="1"/>
            </p:cNvSpPr>
            <p:nvPr/>
          </p:nvSpPr>
          <p:spPr bwMode="auto">
            <a:xfrm>
              <a:off x="2928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0485" name="Text Box 82"/>
            <p:cNvSpPr txBox="1">
              <a:spLocks noChangeArrowheads="1"/>
            </p:cNvSpPr>
            <p:nvPr/>
          </p:nvSpPr>
          <p:spPr bwMode="auto">
            <a:xfrm>
              <a:off x="48" y="120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0486" name="Text Box 4"/>
            <p:cNvSpPr txBox="1">
              <a:spLocks noChangeArrowheads="1"/>
            </p:cNvSpPr>
            <p:nvPr/>
          </p:nvSpPr>
          <p:spPr bwMode="auto">
            <a:xfrm>
              <a:off x="336" y="9"/>
              <a:ext cx="30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FF33CC"/>
                </a:buClr>
                <a:buSzPct val="90000"/>
                <a:buFont typeface="Monotype Sorts" pitchFamily="2" charset="2"/>
                <a:buChar char="r"/>
              </a:pPr>
              <a:r>
                <a:rPr kumimoji="1" lang="en-US" altLang="zh-CN" sz="2400" b="1" smtClean="0">
                  <a:solidFill>
                    <a:srgbClr val="808080"/>
                  </a:solidFill>
                </a:rPr>
                <a:t>  </a:t>
              </a:r>
              <a:r>
                <a:rPr kumimoji="1" lang="zh-CN" altLang="en-US" sz="3200" b="1" smtClean="0">
                  <a:solidFill>
                    <a:srgbClr val="0000FF"/>
                  </a:solidFill>
                  <a:ea typeface="楷体_GB2312" pitchFamily="49" charset="-122"/>
                </a:rPr>
                <a:t>端口</a:t>
              </a:r>
              <a:r>
                <a:rPr kumimoji="1" lang="en-US" altLang="zh-CN" sz="3200" b="1" smtClean="0">
                  <a:solidFill>
                    <a:srgbClr val="0000FF"/>
                  </a:solidFill>
                  <a:ea typeface="楷体_GB2312" pitchFamily="49" charset="-122"/>
                </a:rPr>
                <a:t>C</a:t>
              </a:r>
              <a:endParaRPr kumimoji="1" lang="en-US" altLang="zh-CN" sz="2800" b="1" smtClean="0">
                <a:solidFill>
                  <a:srgbClr val="808080"/>
                </a:solidFill>
                <a:ea typeface="楷体_GB2312" pitchFamily="49" charset="-122"/>
              </a:endParaRPr>
            </a:p>
          </p:txBody>
        </p:sp>
        <p:sp>
          <p:nvSpPr>
            <p:cNvPr id="20487" name="Rectangle 83"/>
            <p:cNvSpPr>
              <a:spLocks noChangeArrowheads="1"/>
            </p:cNvSpPr>
            <p:nvPr/>
          </p:nvSpPr>
          <p:spPr bwMode="auto">
            <a:xfrm>
              <a:off x="288" y="432"/>
              <a:ext cx="4272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defTabSz="9144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Font typeface="Monotype Sorts" pitchFamily="2" charset="2"/>
                <a:buNone/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对外引脚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PC0 ~ PC7</a:t>
              </a:r>
            </a:p>
          </p:txBody>
        </p:sp>
        <p:grpSp>
          <p:nvGrpSpPr>
            <p:cNvPr id="3" name="Group 91"/>
            <p:cNvGrpSpPr>
              <a:grpSpLocks/>
            </p:cNvGrpSpPr>
            <p:nvPr/>
          </p:nvGrpSpPr>
          <p:grpSpPr bwMode="auto">
            <a:xfrm>
              <a:off x="48" y="912"/>
              <a:ext cx="5664" cy="3159"/>
              <a:chOff x="48" y="1200"/>
              <a:chExt cx="5664" cy="3159"/>
            </a:xfrm>
          </p:grpSpPr>
          <p:sp>
            <p:nvSpPr>
              <p:cNvPr id="20489" name="Text Box 92"/>
              <p:cNvSpPr txBox="1">
                <a:spLocks noChangeArrowheads="1"/>
              </p:cNvSpPr>
              <p:nvPr/>
            </p:nvSpPr>
            <p:spPr bwMode="auto">
              <a:xfrm>
                <a:off x="2928" y="1248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0" name="Text Box 93"/>
              <p:cNvSpPr txBox="1">
                <a:spLocks noChangeArrowheads="1"/>
              </p:cNvSpPr>
              <p:nvPr/>
            </p:nvSpPr>
            <p:spPr bwMode="auto">
              <a:xfrm>
                <a:off x="48" y="1200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1" name="AutoShape 94"/>
              <p:cNvSpPr>
                <a:spLocks noChangeArrowheads="1"/>
              </p:cNvSpPr>
              <p:nvPr/>
            </p:nvSpPr>
            <p:spPr bwMode="auto">
              <a:xfrm>
                <a:off x="576" y="3051"/>
                <a:ext cx="272" cy="222"/>
              </a:xfrm>
              <a:prstGeom prst="rightArrow">
                <a:avLst>
                  <a:gd name="adj1" fmla="val 56074"/>
                  <a:gd name="adj2" fmla="val 47296"/>
                </a:avLst>
              </a:prstGeom>
              <a:solidFill>
                <a:srgbClr val="FFCC00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2" name="Text Box 95"/>
              <p:cNvSpPr txBox="1">
                <a:spLocks noChangeArrowheads="1"/>
              </p:cNvSpPr>
              <p:nvPr/>
            </p:nvSpPr>
            <p:spPr bwMode="auto">
              <a:xfrm>
                <a:off x="61" y="1296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493" name="Text Box 96"/>
              <p:cNvSpPr txBox="1">
                <a:spLocks noChangeArrowheads="1"/>
              </p:cNvSpPr>
              <p:nvPr/>
            </p:nvSpPr>
            <p:spPr bwMode="auto">
              <a:xfrm>
                <a:off x="139" y="1332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reset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494" name="Text Box 97"/>
              <p:cNvSpPr txBox="1">
                <a:spLocks noChangeArrowheads="1"/>
              </p:cNvSpPr>
              <p:nvPr/>
            </p:nvSpPr>
            <p:spPr bwMode="auto">
              <a:xfrm>
                <a:off x="219" y="1680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D7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495" name="Text Box 98"/>
              <p:cNvSpPr txBox="1">
                <a:spLocks noChangeArrowheads="1"/>
              </p:cNvSpPr>
              <p:nvPr/>
            </p:nvSpPr>
            <p:spPr bwMode="auto">
              <a:xfrm>
                <a:off x="226" y="2976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A9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A2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496" name="Text Box 99"/>
              <p:cNvSpPr txBox="1">
                <a:spLocks noChangeArrowheads="1"/>
              </p:cNvSpPr>
              <p:nvPr/>
            </p:nvSpPr>
            <p:spPr bwMode="auto">
              <a:xfrm>
                <a:off x="112" y="3416"/>
                <a:ext cx="416" cy="42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A1</a:t>
                </a:r>
              </a:p>
              <a:p>
                <a:pPr algn="r" defTabSz="914400" fontAlgn="base">
                  <a:spcBef>
                    <a:spcPct val="0"/>
                  </a:spcBef>
                  <a:spcAft>
                    <a:spcPct val="5000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497" name="Text Box 100"/>
              <p:cNvSpPr txBox="1">
                <a:spLocks noChangeArrowheads="1"/>
              </p:cNvSpPr>
              <p:nvPr/>
            </p:nvSpPr>
            <p:spPr bwMode="auto">
              <a:xfrm>
                <a:off x="157" y="2467"/>
                <a:ext cx="403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IOR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IOW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0498" name="Line 101"/>
              <p:cNvSpPr>
                <a:spLocks noChangeShapeType="1"/>
              </p:cNvSpPr>
              <p:nvPr/>
            </p:nvSpPr>
            <p:spPr bwMode="auto">
              <a:xfrm>
                <a:off x="219" y="2482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9" name="Line 102"/>
              <p:cNvSpPr>
                <a:spLocks noChangeShapeType="1"/>
              </p:cNvSpPr>
              <p:nvPr/>
            </p:nvSpPr>
            <p:spPr bwMode="auto">
              <a:xfrm>
                <a:off x="224" y="2707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0" name="Text Box 103"/>
              <p:cNvSpPr txBox="1">
                <a:spLocks noChangeArrowheads="1"/>
              </p:cNvSpPr>
              <p:nvPr/>
            </p:nvSpPr>
            <p:spPr bwMode="auto">
              <a:xfrm>
                <a:off x="848" y="2888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片选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译码</a:t>
                </a:r>
                <a:endParaRPr kumimoji="1" lang="zh-CN" altLang="en-US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501" name="Text Box 104"/>
              <p:cNvSpPr txBox="1">
                <a:spLocks noChangeArrowheads="1"/>
              </p:cNvSpPr>
              <p:nvPr/>
            </p:nvSpPr>
            <p:spPr bwMode="auto">
              <a:xfrm>
                <a:off x="1809" y="1357"/>
                <a:ext cx="2970" cy="267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2" name="Line 105"/>
              <p:cNvSpPr>
                <a:spLocks noChangeShapeType="1"/>
              </p:cNvSpPr>
              <p:nvPr/>
            </p:nvSpPr>
            <p:spPr bwMode="auto">
              <a:xfrm>
                <a:off x="2578" y="3578"/>
                <a:ext cx="6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3" name="Line 106"/>
              <p:cNvSpPr>
                <a:spLocks noChangeShapeType="1"/>
              </p:cNvSpPr>
              <p:nvPr/>
            </p:nvSpPr>
            <p:spPr bwMode="auto">
              <a:xfrm flipV="1">
                <a:off x="2578" y="3665"/>
                <a:ext cx="7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4" name="Line 107"/>
              <p:cNvSpPr>
                <a:spLocks noChangeShapeType="1"/>
              </p:cNvSpPr>
              <p:nvPr/>
            </p:nvSpPr>
            <p:spPr bwMode="auto">
              <a:xfrm>
                <a:off x="2588" y="3753"/>
                <a:ext cx="8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5" name="Line 108"/>
              <p:cNvSpPr>
                <a:spLocks noChangeShapeType="1"/>
              </p:cNvSpPr>
              <p:nvPr/>
            </p:nvSpPr>
            <p:spPr bwMode="auto">
              <a:xfrm>
                <a:off x="2578" y="3840"/>
                <a:ext cx="11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6" name="AutoShape 109"/>
              <p:cNvSpPr>
                <a:spLocks noChangeArrowheads="1"/>
              </p:cNvSpPr>
              <p:nvPr/>
            </p:nvSpPr>
            <p:spPr bwMode="auto">
              <a:xfrm rot="10800000">
                <a:off x="2557" y="1800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7" name="Text Box 110"/>
              <p:cNvSpPr txBox="1">
                <a:spLocks noChangeArrowheads="1"/>
              </p:cNvSpPr>
              <p:nvPr/>
            </p:nvSpPr>
            <p:spPr bwMode="auto">
              <a:xfrm>
                <a:off x="1944" y="1617"/>
                <a:ext cx="619" cy="621"/>
              </a:xfrm>
              <a:prstGeom prst="rect">
                <a:avLst/>
              </a:prstGeom>
              <a:solidFill>
                <a:srgbClr val="CC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数据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缓冲器</a:t>
                </a:r>
                <a:endParaRPr kumimoji="1" lang="zh-CN" altLang="en-US" sz="10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508" name="Text Box 111"/>
              <p:cNvSpPr txBox="1">
                <a:spLocks noChangeArrowheads="1"/>
              </p:cNvSpPr>
              <p:nvPr/>
            </p:nvSpPr>
            <p:spPr bwMode="auto">
              <a:xfrm>
                <a:off x="1960" y="2529"/>
                <a:ext cx="620" cy="591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读写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控制</a:t>
                </a:r>
                <a:endParaRPr kumimoji="1" lang="zh-CN" altLang="en-US" sz="10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509" name="Text Box 112"/>
              <p:cNvSpPr txBox="1">
                <a:spLocks noChangeArrowheads="1"/>
              </p:cNvSpPr>
              <p:nvPr/>
            </p:nvSpPr>
            <p:spPr bwMode="auto">
              <a:xfrm>
                <a:off x="1969" y="3264"/>
                <a:ext cx="619" cy="672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b="1" smtClean="0">
                  <a:solidFill>
                    <a:srgbClr val="808080"/>
                  </a:solidFill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片内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译码</a:t>
                </a:r>
                <a:endParaRPr kumimoji="1" lang="zh-CN" altLang="en-US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510" name="Text Box 113"/>
              <p:cNvSpPr txBox="1">
                <a:spLocks noChangeArrowheads="1"/>
              </p:cNvSpPr>
              <p:nvPr/>
            </p:nvSpPr>
            <p:spPr bwMode="auto">
              <a:xfrm>
                <a:off x="1497" y="2880"/>
                <a:ext cx="281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CS</a:t>
                </a:r>
              </a:p>
            </p:txBody>
          </p:sp>
          <p:sp>
            <p:nvSpPr>
              <p:cNvPr id="20511" name="Text Box 114"/>
              <p:cNvSpPr txBox="1">
                <a:spLocks noChangeArrowheads="1"/>
              </p:cNvSpPr>
              <p:nvPr/>
            </p:nvSpPr>
            <p:spPr bwMode="auto">
              <a:xfrm>
                <a:off x="1179" y="1296"/>
                <a:ext cx="655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RESET</a:t>
                </a:r>
                <a:endParaRPr kumimoji="1" lang="en-US" altLang="zh-CN" sz="2200" b="1" smtClean="0">
                  <a:solidFill>
                    <a:srgbClr val="000000"/>
                  </a:solidFill>
                  <a:latin typeface="宋体" charset="-122"/>
                </a:endParaRPr>
              </a:p>
            </p:txBody>
          </p:sp>
          <p:sp>
            <p:nvSpPr>
              <p:cNvPr id="20512" name="Text Box 115"/>
              <p:cNvSpPr txBox="1">
                <a:spLocks noChangeArrowheads="1"/>
              </p:cNvSpPr>
              <p:nvPr/>
            </p:nvSpPr>
            <p:spPr bwMode="auto">
              <a:xfrm>
                <a:off x="1354" y="3312"/>
                <a:ext cx="416" cy="3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A1</a:t>
                </a:r>
              </a:p>
              <a:p>
                <a:pPr algn="r" defTabSz="914400" fontAlgn="base">
                  <a:spcBef>
                    <a:spcPct val="0"/>
                  </a:spcBef>
                  <a:spcAft>
                    <a:spcPct val="5000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513" name="Text Box 116"/>
              <p:cNvSpPr txBox="1">
                <a:spLocks noChangeArrowheads="1"/>
              </p:cNvSpPr>
              <p:nvPr/>
            </p:nvSpPr>
            <p:spPr bwMode="auto">
              <a:xfrm>
                <a:off x="1431" y="2400"/>
                <a:ext cx="403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RD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WR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0514" name="Line 117"/>
              <p:cNvSpPr>
                <a:spLocks noChangeShapeType="1"/>
              </p:cNvSpPr>
              <p:nvPr/>
            </p:nvSpPr>
            <p:spPr bwMode="auto">
              <a:xfrm>
                <a:off x="1493" y="2415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5" name="Line 118"/>
              <p:cNvSpPr>
                <a:spLocks noChangeShapeType="1"/>
              </p:cNvSpPr>
              <p:nvPr/>
            </p:nvSpPr>
            <p:spPr bwMode="auto">
              <a:xfrm>
                <a:off x="1498" y="2640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6" name="Line 119"/>
              <p:cNvSpPr>
                <a:spLocks noChangeShapeType="1"/>
              </p:cNvSpPr>
              <p:nvPr/>
            </p:nvSpPr>
            <p:spPr bwMode="auto">
              <a:xfrm>
                <a:off x="1546" y="288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7" name="Line 120"/>
              <p:cNvSpPr>
                <a:spLocks noChangeShapeType="1"/>
              </p:cNvSpPr>
              <p:nvPr/>
            </p:nvSpPr>
            <p:spPr bwMode="auto">
              <a:xfrm flipH="1">
                <a:off x="4650" y="1728"/>
                <a:ext cx="0" cy="18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8" name="Line 121"/>
              <p:cNvSpPr>
                <a:spLocks noChangeShapeType="1"/>
              </p:cNvSpPr>
              <p:nvPr/>
            </p:nvSpPr>
            <p:spPr bwMode="auto">
              <a:xfrm>
                <a:off x="4426" y="3600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9" name="Line 122"/>
              <p:cNvSpPr>
                <a:spLocks noChangeShapeType="1"/>
              </p:cNvSpPr>
              <p:nvPr/>
            </p:nvSpPr>
            <p:spPr bwMode="auto">
              <a:xfrm flipH="1">
                <a:off x="4416" y="3024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0" name="Line 123"/>
              <p:cNvSpPr>
                <a:spLocks noChangeShapeType="1"/>
              </p:cNvSpPr>
              <p:nvPr/>
            </p:nvSpPr>
            <p:spPr bwMode="auto">
              <a:xfrm flipH="1" flipV="1">
                <a:off x="4426" y="2382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1" name="Line 124"/>
              <p:cNvSpPr>
                <a:spLocks noChangeShapeType="1"/>
              </p:cNvSpPr>
              <p:nvPr/>
            </p:nvSpPr>
            <p:spPr bwMode="auto">
              <a:xfrm flipH="1" flipV="1">
                <a:off x="4416" y="1728"/>
                <a:ext cx="23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2" name="AutoShape 125"/>
              <p:cNvSpPr>
                <a:spLocks noChangeArrowheads="1"/>
              </p:cNvSpPr>
              <p:nvPr/>
            </p:nvSpPr>
            <p:spPr bwMode="auto">
              <a:xfrm>
                <a:off x="4418" y="1414"/>
                <a:ext cx="910" cy="227"/>
              </a:xfrm>
              <a:prstGeom prst="leftRightArrow">
                <a:avLst>
                  <a:gd name="adj1" fmla="val 50000"/>
                  <a:gd name="adj2" fmla="val 36952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3" name="AutoShape 126"/>
              <p:cNvSpPr>
                <a:spLocks noChangeArrowheads="1"/>
              </p:cNvSpPr>
              <p:nvPr/>
            </p:nvSpPr>
            <p:spPr bwMode="auto">
              <a:xfrm>
                <a:off x="4443" y="2096"/>
                <a:ext cx="885" cy="217"/>
              </a:xfrm>
              <a:prstGeom prst="leftRightArrow">
                <a:avLst>
                  <a:gd name="adj1" fmla="val 55481"/>
                  <a:gd name="adj2" fmla="val 37592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4" name="AutoShape 127"/>
              <p:cNvSpPr>
                <a:spLocks noChangeArrowheads="1"/>
              </p:cNvSpPr>
              <p:nvPr/>
            </p:nvSpPr>
            <p:spPr bwMode="auto">
              <a:xfrm>
                <a:off x="4425" y="2761"/>
                <a:ext cx="903" cy="224"/>
              </a:xfrm>
              <a:prstGeom prst="leftRightArrow">
                <a:avLst>
                  <a:gd name="adj1" fmla="val 50000"/>
                  <a:gd name="adj2" fmla="val 37158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5" name="Text Box 128"/>
              <p:cNvSpPr txBox="1">
                <a:spLocks noChangeArrowheads="1"/>
              </p:cNvSpPr>
              <p:nvPr/>
            </p:nvSpPr>
            <p:spPr bwMode="auto">
              <a:xfrm>
                <a:off x="4784" y="2016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PC7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PC0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0526" name="Text Box 129"/>
              <p:cNvSpPr txBox="1">
                <a:spLocks noChangeArrowheads="1"/>
              </p:cNvSpPr>
              <p:nvPr/>
            </p:nvSpPr>
            <p:spPr bwMode="auto">
              <a:xfrm>
                <a:off x="4759" y="2640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PB7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PB0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0527" name="Text Box 130"/>
              <p:cNvSpPr txBox="1">
                <a:spLocks noChangeArrowheads="1"/>
              </p:cNvSpPr>
              <p:nvPr/>
            </p:nvSpPr>
            <p:spPr bwMode="auto">
              <a:xfrm>
                <a:off x="4769" y="1296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PA7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PA0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0528" name="Line 131"/>
              <p:cNvSpPr>
                <a:spLocks noChangeShapeType="1"/>
              </p:cNvSpPr>
              <p:nvPr/>
            </p:nvSpPr>
            <p:spPr bwMode="auto">
              <a:xfrm flipV="1">
                <a:off x="3466" y="3024"/>
                <a:ext cx="0" cy="7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9" name="Line 132"/>
              <p:cNvSpPr>
                <a:spLocks noChangeShapeType="1"/>
              </p:cNvSpPr>
              <p:nvPr/>
            </p:nvSpPr>
            <p:spPr bwMode="auto">
              <a:xfrm flipH="1" flipV="1">
                <a:off x="3322" y="2352"/>
                <a:ext cx="0" cy="13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0" name="Line 133"/>
              <p:cNvSpPr>
                <a:spLocks noChangeShapeType="1"/>
              </p:cNvSpPr>
              <p:nvPr/>
            </p:nvSpPr>
            <p:spPr bwMode="auto">
              <a:xfrm flipH="1" flipV="1">
                <a:off x="3178" y="1706"/>
                <a:ext cx="0" cy="18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1" name="Line 134"/>
              <p:cNvSpPr>
                <a:spLocks noChangeShapeType="1"/>
              </p:cNvSpPr>
              <p:nvPr/>
            </p:nvSpPr>
            <p:spPr bwMode="auto">
              <a:xfrm flipV="1">
                <a:off x="3178" y="1702"/>
                <a:ext cx="4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2" name="Line 135"/>
              <p:cNvSpPr>
                <a:spLocks noChangeShapeType="1"/>
              </p:cNvSpPr>
              <p:nvPr/>
            </p:nvSpPr>
            <p:spPr bwMode="auto">
              <a:xfrm flipV="1">
                <a:off x="3316" y="2352"/>
                <a:ext cx="3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3" name="Line 136"/>
              <p:cNvSpPr>
                <a:spLocks noChangeShapeType="1"/>
              </p:cNvSpPr>
              <p:nvPr/>
            </p:nvSpPr>
            <p:spPr bwMode="auto">
              <a:xfrm>
                <a:off x="3466" y="3024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4" name="Rectangle 137"/>
              <p:cNvSpPr>
                <a:spLocks noChangeArrowheads="1"/>
              </p:cNvSpPr>
              <p:nvPr/>
            </p:nvSpPr>
            <p:spPr bwMode="auto">
              <a:xfrm>
                <a:off x="2955" y="1460"/>
                <a:ext cx="122" cy="2044"/>
              </a:xfrm>
              <a:prstGeom prst="rect">
                <a:avLst/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5" name="AutoShape 138"/>
              <p:cNvSpPr>
                <a:spLocks noChangeArrowheads="1"/>
              </p:cNvSpPr>
              <p:nvPr/>
            </p:nvSpPr>
            <p:spPr bwMode="auto">
              <a:xfrm>
                <a:off x="3077" y="14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6" name="AutoShape 139"/>
              <p:cNvSpPr>
                <a:spLocks noChangeArrowheads="1"/>
              </p:cNvSpPr>
              <p:nvPr/>
            </p:nvSpPr>
            <p:spPr bwMode="auto">
              <a:xfrm>
                <a:off x="3077" y="2064"/>
                <a:ext cx="634" cy="250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7" name="AutoShape 140"/>
              <p:cNvSpPr>
                <a:spLocks noChangeArrowheads="1"/>
              </p:cNvSpPr>
              <p:nvPr/>
            </p:nvSpPr>
            <p:spPr bwMode="auto">
              <a:xfrm>
                <a:off x="3077" y="2784"/>
                <a:ext cx="634" cy="215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8" name="AutoShape 141"/>
              <p:cNvSpPr>
                <a:spLocks noChangeArrowheads="1"/>
              </p:cNvSpPr>
              <p:nvPr/>
            </p:nvSpPr>
            <p:spPr bwMode="auto">
              <a:xfrm>
                <a:off x="3077" y="33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9" name="AutoShape 142"/>
              <p:cNvSpPr>
                <a:spLocks noChangeArrowheads="1"/>
              </p:cNvSpPr>
              <p:nvPr/>
            </p:nvSpPr>
            <p:spPr bwMode="auto">
              <a:xfrm>
                <a:off x="3886" y="1756"/>
                <a:ext cx="269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40" name="Text Box 143"/>
              <p:cNvSpPr txBox="1">
                <a:spLocks noChangeArrowheads="1"/>
              </p:cNvSpPr>
              <p:nvPr/>
            </p:nvSpPr>
            <p:spPr bwMode="auto">
              <a:xfrm>
                <a:off x="3722" y="3334"/>
                <a:ext cx="689" cy="55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控制口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D</a:t>
                </a:r>
                <a:endParaRPr kumimoji="1" lang="en-US" altLang="zh-CN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541" name="AutoShape 144"/>
              <p:cNvSpPr>
                <a:spLocks noChangeArrowheads="1"/>
              </p:cNvSpPr>
              <p:nvPr/>
            </p:nvSpPr>
            <p:spPr bwMode="auto">
              <a:xfrm>
                <a:off x="3895" y="2436"/>
                <a:ext cx="260" cy="350"/>
              </a:xfrm>
              <a:prstGeom prst="upDownArrow">
                <a:avLst>
                  <a:gd name="adj1" fmla="val 50000"/>
                  <a:gd name="adj2" fmla="val 26923"/>
                </a:avLst>
              </a:prstGeom>
              <a:solidFill>
                <a:srgbClr val="FF99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42" name="Text Box 145"/>
              <p:cNvSpPr txBox="1">
                <a:spLocks noChangeArrowheads="1"/>
              </p:cNvSpPr>
              <p:nvPr/>
            </p:nvSpPr>
            <p:spPr bwMode="auto">
              <a:xfrm>
                <a:off x="3706" y="1440"/>
                <a:ext cx="689" cy="316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A</a:t>
                </a: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543" name="Text Box 146"/>
              <p:cNvSpPr txBox="1">
                <a:spLocks noChangeArrowheads="1"/>
              </p:cNvSpPr>
              <p:nvPr/>
            </p:nvSpPr>
            <p:spPr bwMode="auto">
              <a:xfrm>
                <a:off x="3723" y="2112"/>
                <a:ext cx="689" cy="316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C</a:t>
                </a:r>
                <a:endParaRPr kumimoji="1" lang="en-US" altLang="zh-CN" sz="1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44" name="Text Box 147"/>
              <p:cNvSpPr txBox="1">
                <a:spLocks noChangeArrowheads="1"/>
              </p:cNvSpPr>
              <p:nvPr/>
            </p:nvSpPr>
            <p:spPr bwMode="auto">
              <a:xfrm>
                <a:off x="3706" y="2784"/>
                <a:ext cx="689" cy="31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B</a:t>
                </a: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545" name="Line 148"/>
              <p:cNvSpPr>
                <a:spLocks noChangeShapeType="1"/>
              </p:cNvSpPr>
              <p:nvPr/>
            </p:nvSpPr>
            <p:spPr bwMode="auto">
              <a:xfrm flipV="1">
                <a:off x="4779" y="3631"/>
                <a:ext cx="4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46" name="Text Box 149"/>
              <p:cNvSpPr txBox="1">
                <a:spLocks noChangeArrowheads="1"/>
              </p:cNvSpPr>
              <p:nvPr/>
            </p:nvSpPr>
            <p:spPr bwMode="auto">
              <a:xfrm>
                <a:off x="4731" y="3408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 +5V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0547" name="Line 150"/>
              <p:cNvSpPr>
                <a:spLocks noChangeShapeType="1"/>
              </p:cNvSpPr>
              <p:nvPr/>
            </p:nvSpPr>
            <p:spPr bwMode="auto">
              <a:xfrm flipV="1">
                <a:off x="4779" y="3871"/>
                <a:ext cx="4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48" name="Text Box 151"/>
              <p:cNvSpPr txBox="1">
                <a:spLocks noChangeArrowheads="1"/>
              </p:cNvSpPr>
              <p:nvPr/>
            </p:nvSpPr>
            <p:spPr bwMode="auto">
              <a:xfrm>
                <a:off x="4779" y="3648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GND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0549" name="Line 152"/>
              <p:cNvSpPr>
                <a:spLocks noChangeShapeType="1"/>
              </p:cNvSpPr>
              <p:nvPr/>
            </p:nvSpPr>
            <p:spPr bwMode="auto">
              <a:xfrm>
                <a:off x="1467" y="3072"/>
                <a:ext cx="5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0" name="Text Box 153"/>
              <p:cNvSpPr txBox="1">
                <a:spLocks noChangeArrowheads="1"/>
              </p:cNvSpPr>
              <p:nvPr/>
            </p:nvSpPr>
            <p:spPr bwMode="auto">
              <a:xfrm>
                <a:off x="1466" y="1680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D7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0551" name="Text Box 154"/>
              <p:cNvSpPr txBox="1">
                <a:spLocks noChangeArrowheads="1"/>
              </p:cNvSpPr>
              <p:nvPr/>
            </p:nvSpPr>
            <p:spPr bwMode="auto">
              <a:xfrm>
                <a:off x="5328" y="1328"/>
                <a:ext cx="384" cy="2024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2400" smtClean="0">
                  <a:solidFill>
                    <a:srgbClr val="000000"/>
                  </a:solidFill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3200" b="1" smtClean="0">
                    <a:solidFill>
                      <a:srgbClr val="000000"/>
                    </a:solidFill>
                    <a:ea typeface="楷体_GB2312" pitchFamily="49" charset="-122"/>
                  </a:rPr>
                  <a:t>外</a:t>
                </a: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3200" b="1" smtClean="0">
                    <a:solidFill>
                      <a:srgbClr val="000000"/>
                    </a:solidFill>
                    <a:ea typeface="楷体_GB2312" pitchFamily="49" charset="-122"/>
                  </a:rPr>
                  <a:t>设</a:t>
                </a:r>
                <a:endParaRPr kumimoji="1" lang="zh-CN" altLang="en-US" sz="2400" smtClean="0">
                  <a:solidFill>
                    <a:srgbClr val="000000"/>
                  </a:solidFill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2" name="Line 155"/>
              <p:cNvSpPr>
                <a:spLocks noChangeShapeType="1"/>
              </p:cNvSpPr>
              <p:nvPr/>
            </p:nvSpPr>
            <p:spPr bwMode="auto">
              <a:xfrm flipV="1">
                <a:off x="539" y="1488"/>
                <a:ext cx="12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3" name="AutoShape 156"/>
              <p:cNvSpPr>
                <a:spLocks noChangeArrowheads="1"/>
              </p:cNvSpPr>
              <p:nvPr/>
            </p:nvSpPr>
            <p:spPr bwMode="auto">
              <a:xfrm>
                <a:off x="555" y="1779"/>
                <a:ext cx="1406" cy="226"/>
              </a:xfrm>
              <a:prstGeom prst="leftRightArrow">
                <a:avLst>
                  <a:gd name="adj1" fmla="val 60176"/>
                  <a:gd name="adj2" fmla="val 55300"/>
                </a:avLst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4" name="Line 157"/>
              <p:cNvSpPr>
                <a:spLocks noChangeShapeType="1"/>
              </p:cNvSpPr>
              <p:nvPr/>
            </p:nvSpPr>
            <p:spPr bwMode="auto">
              <a:xfrm>
                <a:off x="555" y="2592"/>
                <a:ext cx="13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5" name="Line 158"/>
              <p:cNvSpPr>
                <a:spLocks noChangeShapeType="1"/>
              </p:cNvSpPr>
              <p:nvPr/>
            </p:nvSpPr>
            <p:spPr bwMode="auto">
              <a:xfrm>
                <a:off x="566" y="2804"/>
                <a:ext cx="13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6" name="Line 159"/>
              <p:cNvSpPr>
                <a:spLocks noChangeShapeType="1"/>
              </p:cNvSpPr>
              <p:nvPr/>
            </p:nvSpPr>
            <p:spPr bwMode="auto">
              <a:xfrm>
                <a:off x="555" y="3523"/>
                <a:ext cx="14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7" name="Line 160"/>
              <p:cNvSpPr>
                <a:spLocks noChangeShapeType="1"/>
              </p:cNvSpPr>
              <p:nvPr/>
            </p:nvSpPr>
            <p:spPr bwMode="auto">
              <a:xfrm>
                <a:off x="563" y="3735"/>
                <a:ext cx="13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" name="Group 161"/>
              <p:cNvGrpSpPr>
                <a:grpSpLocks/>
              </p:cNvGrpSpPr>
              <p:nvPr/>
            </p:nvGrpSpPr>
            <p:grpSpPr bwMode="auto">
              <a:xfrm>
                <a:off x="48" y="4032"/>
                <a:ext cx="3888" cy="327"/>
                <a:chOff x="48" y="1017"/>
                <a:chExt cx="3888" cy="327"/>
              </a:xfrm>
            </p:grpSpPr>
            <p:sp>
              <p:nvSpPr>
                <p:cNvPr id="20561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928" y="1017"/>
                  <a:ext cx="10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 smtClean="0">
                      <a:solidFill>
                        <a:srgbClr val="000000"/>
                      </a:solidFill>
                    </a:rPr>
                    <a:t>8255A</a:t>
                  </a:r>
                  <a:endParaRPr kumimoji="1" lang="en-US" altLang="zh-C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62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8" y="1017"/>
                  <a:ext cx="4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 defTabSz="914400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zh-CN" altLang="en-US" sz="2400" b="1" smtClean="0">
                      <a:solidFill>
                        <a:srgbClr val="000000"/>
                      </a:solidFill>
                      <a:ea typeface="楷体_GB2312" pitchFamily="49" charset="-122"/>
                    </a:rPr>
                    <a:t>总线</a:t>
                  </a:r>
                </a:p>
              </p:txBody>
            </p:sp>
          </p:grpSp>
          <p:sp>
            <p:nvSpPr>
              <p:cNvPr id="20559" name="Line 164"/>
              <p:cNvSpPr>
                <a:spLocks noChangeShapeType="1"/>
              </p:cNvSpPr>
              <p:nvPr/>
            </p:nvSpPr>
            <p:spPr bwMode="auto">
              <a:xfrm flipH="1" flipV="1">
                <a:off x="2256" y="2313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60" name="Oval 165"/>
              <p:cNvSpPr>
                <a:spLocks noChangeArrowheads="1"/>
              </p:cNvSpPr>
              <p:nvPr/>
            </p:nvSpPr>
            <p:spPr bwMode="auto">
              <a:xfrm>
                <a:off x="2208" y="2217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84F1FD-E062-4A12-9388-BAF7E45DFD24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08000" y="0"/>
            <a:ext cx="115824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①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当端口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在方式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或方式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、端口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在方式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时，</a:t>
            </a:r>
          </a:p>
          <a:p>
            <a:pPr lvl="1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宋体" charset="-12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kumimoji="1"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端口 </a:t>
            </a:r>
            <a:r>
              <a:rPr kumimoji="1"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的某些位用于传送联络信号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，</a:t>
            </a:r>
            <a:endParaRPr kumimoji="1" lang="zh-CN" altLang="en-US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lvl="1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宋体" charset="-12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以适应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CPU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与外设间的各种数据传送方式的要求，</a:t>
            </a:r>
          </a:p>
          <a:p>
            <a:pPr lvl="1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宋体" charset="-12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如查询传送的应答信号、中断传送的中断申请信号等；</a:t>
            </a:r>
          </a:p>
          <a:p>
            <a:pPr lvl="1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②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口未被用作联络信号的其它位可工作在方式 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。</a:t>
            </a:r>
            <a:endParaRPr kumimoji="1" lang="zh-CN" altLang="en-US" sz="2400" b="1" dirty="0" smtClean="0">
              <a:solidFill>
                <a:srgbClr val="808080"/>
              </a:solidFill>
            </a:endParaRPr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101600" y="2057400"/>
            <a:ext cx="11988800" cy="4495800"/>
            <a:chOff x="48" y="1056"/>
            <a:chExt cx="5664" cy="2832"/>
          </a:xfrm>
        </p:grpSpPr>
        <p:sp>
          <p:nvSpPr>
            <p:cNvPr id="21510" name="Text Box 86"/>
            <p:cNvSpPr txBox="1">
              <a:spLocks noChangeArrowheads="1"/>
            </p:cNvSpPr>
            <p:nvPr/>
          </p:nvSpPr>
          <p:spPr bwMode="auto">
            <a:xfrm>
              <a:off x="2928" y="110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1511" name="Text Box 87"/>
            <p:cNvSpPr txBox="1">
              <a:spLocks noChangeArrowheads="1"/>
            </p:cNvSpPr>
            <p:nvPr/>
          </p:nvSpPr>
          <p:spPr bwMode="auto">
            <a:xfrm>
              <a:off x="48" y="105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1512" name="AutoShape 88"/>
            <p:cNvSpPr>
              <a:spLocks noChangeArrowheads="1"/>
            </p:cNvSpPr>
            <p:nvPr/>
          </p:nvSpPr>
          <p:spPr bwMode="auto">
            <a:xfrm>
              <a:off x="576" y="2907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13" name="Text Box 89"/>
            <p:cNvSpPr txBox="1">
              <a:spLocks noChangeArrowheads="1"/>
            </p:cNvSpPr>
            <p:nvPr/>
          </p:nvSpPr>
          <p:spPr bwMode="auto">
            <a:xfrm>
              <a:off x="61" y="1152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1514" name="Text Box 90"/>
            <p:cNvSpPr txBox="1">
              <a:spLocks noChangeArrowheads="1"/>
            </p:cNvSpPr>
            <p:nvPr/>
          </p:nvSpPr>
          <p:spPr bwMode="auto">
            <a:xfrm>
              <a:off x="139" y="1188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1515" name="Text Box 91"/>
            <p:cNvSpPr txBox="1">
              <a:spLocks noChangeArrowheads="1"/>
            </p:cNvSpPr>
            <p:nvPr/>
          </p:nvSpPr>
          <p:spPr bwMode="auto">
            <a:xfrm>
              <a:off x="219" y="1536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1516" name="Text Box 92"/>
            <p:cNvSpPr txBox="1">
              <a:spLocks noChangeArrowheads="1"/>
            </p:cNvSpPr>
            <p:nvPr/>
          </p:nvSpPr>
          <p:spPr bwMode="auto">
            <a:xfrm>
              <a:off x="226" y="2832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1517" name="Text Box 93"/>
            <p:cNvSpPr txBox="1">
              <a:spLocks noChangeArrowheads="1"/>
            </p:cNvSpPr>
            <p:nvPr/>
          </p:nvSpPr>
          <p:spPr bwMode="auto">
            <a:xfrm>
              <a:off x="112" y="3272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1518" name="Text Box 94"/>
            <p:cNvSpPr txBox="1">
              <a:spLocks noChangeArrowheads="1"/>
            </p:cNvSpPr>
            <p:nvPr/>
          </p:nvSpPr>
          <p:spPr bwMode="auto">
            <a:xfrm>
              <a:off x="157" y="2323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1519" name="Line 95"/>
            <p:cNvSpPr>
              <a:spLocks noChangeShapeType="1"/>
            </p:cNvSpPr>
            <p:nvPr/>
          </p:nvSpPr>
          <p:spPr bwMode="auto">
            <a:xfrm>
              <a:off x="219" y="2338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20" name="Line 96"/>
            <p:cNvSpPr>
              <a:spLocks noChangeShapeType="1"/>
            </p:cNvSpPr>
            <p:nvPr/>
          </p:nvSpPr>
          <p:spPr bwMode="auto">
            <a:xfrm>
              <a:off x="224" y="2563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21" name="Text Box 97"/>
            <p:cNvSpPr txBox="1">
              <a:spLocks noChangeArrowheads="1"/>
            </p:cNvSpPr>
            <p:nvPr/>
          </p:nvSpPr>
          <p:spPr bwMode="auto">
            <a:xfrm>
              <a:off x="848" y="2744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21522" name="Text Box 98"/>
            <p:cNvSpPr txBox="1">
              <a:spLocks noChangeArrowheads="1"/>
            </p:cNvSpPr>
            <p:nvPr/>
          </p:nvSpPr>
          <p:spPr bwMode="auto">
            <a:xfrm>
              <a:off x="1809" y="1213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23" name="Line 99"/>
            <p:cNvSpPr>
              <a:spLocks noChangeShapeType="1"/>
            </p:cNvSpPr>
            <p:nvPr/>
          </p:nvSpPr>
          <p:spPr bwMode="auto">
            <a:xfrm>
              <a:off x="2578" y="3434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24" name="Line 100"/>
            <p:cNvSpPr>
              <a:spLocks noChangeShapeType="1"/>
            </p:cNvSpPr>
            <p:nvPr/>
          </p:nvSpPr>
          <p:spPr bwMode="auto">
            <a:xfrm flipV="1">
              <a:off x="2578" y="3521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25" name="Line 101"/>
            <p:cNvSpPr>
              <a:spLocks noChangeShapeType="1"/>
            </p:cNvSpPr>
            <p:nvPr/>
          </p:nvSpPr>
          <p:spPr bwMode="auto">
            <a:xfrm>
              <a:off x="2588" y="3609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26" name="Line 102"/>
            <p:cNvSpPr>
              <a:spLocks noChangeShapeType="1"/>
            </p:cNvSpPr>
            <p:nvPr/>
          </p:nvSpPr>
          <p:spPr bwMode="auto">
            <a:xfrm>
              <a:off x="2578" y="3696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27" name="AutoShape 103"/>
            <p:cNvSpPr>
              <a:spLocks noChangeArrowheads="1"/>
            </p:cNvSpPr>
            <p:nvPr/>
          </p:nvSpPr>
          <p:spPr bwMode="auto">
            <a:xfrm rot="10800000">
              <a:off x="2557" y="1656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28" name="Text Box 104"/>
            <p:cNvSpPr txBox="1">
              <a:spLocks noChangeArrowheads="1"/>
            </p:cNvSpPr>
            <p:nvPr/>
          </p:nvSpPr>
          <p:spPr bwMode="auto">
            <a:xfrm>
              <a:off x="1944" y="1473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529" name="Text Box 105"/>
            <p:cNvSpPr txBox="1">
              <a:spLocks noChangeArrowheads="1"/>
            </p:cNvSpPr>
            <p:nvPr/>
          </p:nvSpPr>
          <p:spPr bwMode="auto">
            <a:xfrm>
              <a:off x="1960" y="2385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1530" name="Text Box 106"/>
            <p:cNvSpPr txBox="1">
              <a:spLocks noChangeArrowheads="1"/>
            </p:cNvSpPr>
            <p:nvPr/>
          </p:nvSpPr>
          <p:spPr bwMode="auto">
            <a:xfrm>
              <a:off x="1969" y="3120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21531" name="Text Box 107"/>
            <p:cNvSpPr txBox="1">
              <a:spLocks noChangeArrowheads="1"/>
            </p:cNvSpPr>
            <p:nvPr/>
          </p:nvSpPr>
          <p:spPr bwMode="auto">
            <a:xfrm>
              <a:off x="1497" y="2736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21532" name="Text Box 108"/>
            <p:cNvSpPr txBox="1">
              <a:spLocks noChangeArrowheads="1"/>
            </p:cNvSpPr>
            <p:nvPr/>
          </p:nvSpPr>
          <p:spPr bwMode="auto">
            <a:xfrm>
              <a:off x="1179" y="1152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21533" name="Text Box 109"/>
            <p:cNvSpPr txBox="1">
              <a:spLocks noChangeArrowheads="1"/>
            </p:cNvSpPr>
            <p:nvPr/>
          </p:nvSpPr>
          <p:spPr bwMode="auto">
            <a:xfrm>
              <a:off x="1354" y="3168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1534" name="Text Box 110"/>
            <p:cNvSpPr txBox="1">
              <a:spLocks noChangeArrowheads="1"/>
            </p:cNvSpPr>
            <p:nvPr/>
          </p:nvSpPr>
          <p:spPr bwMode="auto">
            <a:xfrm>
              <a:off x="1431" y="2256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1535" name="Line 111"/>
            <p:cNvSpPr>
              <a:spLocks noChangeShapeType="1"/>
            </p:cNvSpPr>
            <p:nvPr/>
          </p:nvSpPr>
          <p:spPr bwMode="auto">
            <a:xfrm>
              <a:off x="1493" y="2271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36" name="Line 112"/>
            <p:cNvSpPr>
              <a:spLocks noChangeShapeType="1"/>
            </p:cNvSpPr>
            <p:nvPr/>
          </p:nvSpPr>
          <p:spPr bwMode="auto">
            <a:xfrm>
              <a:off x="1498" y="2496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37" name="Line 113"/>
            <p:cNvSpPr>
              <a:spLocks noChangeShapeType="1"/>
            </p:cNvSpPr>
            <p:nvPr/>
          </p:nvSpPr>
          <p:spPr bwMode="auto">
            <a:xfrm>
              <a:off x="1546" y="273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38" name="Line 114"/>
            <p:cNvSpPr>
              <a:spLocks noChangeShapeType="1"/>
            </p:cNvSpPr>
            <p:nvPr/>
          </p:nvSpPr>
          <p:spPr bwMode="auto">
            <a:xfrm flipH="1">
              <a:off x="4650" y="1584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39" name="Line 115"/>
            <p:cNvSpPr>
              <a:spLocks noChangeShapeType="1"/>
            </p:cNvSpPr>
            <p:nvPr/>
          </p:nvSpPr>
          <p:spPr bwMode="auto">
            <a:xfrm>
              <a:off x="4426" y="3456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40" name="Line 116"/>
            <p:cNvSpPr>
              <a:spLocks noChangeShapeType="1"/>
            </p:cNvSpPr>
            <p:nvPr/>
          </p:nvSpPr>
          <p:spPr bwMode="auto">
            <a:xfrm flipH="1">
              <a:off x="4416" y="2880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41" name="Line 117"/>
            <p:cNvSpPr>
              <a:spLocks noChangeShapeType="1"/>
            </p:cNvSpPr>
            <p:nvPr/>
          </p:nvSpPr>
          <p:spPr bwMode="auto">
            <a:xfrm flipH="1" flipV="1">
              <a:off x="4426" y="2238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42" name="Line 118"/>
            <p:cNvSpPr>
              <a:spLocks noChangeShapeType="1"/>
            </p:cNvSpPr>
            <p:nvPr/>
          </p:nvSpPr>
          <p:spPr bwMode="auto">
            <a:xfrm flipH="1" flipV="1">
              <a:off x="4416" y="1584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43" name="AutoShape 119"/>
            <p:cNvSpPr>
              <a:spLocks noChangeArrowheads="1"/>
            </p:cNvSpPr>
            <p:nvPr/>
          </p:nvSpPr>
          <p:spPr bwMode="auto">
            <a:xfrm>
              <a:off x="4418" y="1270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44" name="AutoShape 120"/>
            <p:cNvSpPr>
              <a:spLocks noChangeArrowheads="1"/>
            </p:cNvSpPr>
            <p:nvPr/>
          </p:nvSpPr>
          <p:spPr bwMode="auto">
            <a:xfrm>
              <a:off x="4443" y="1952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45" name="AutoShape 121"/>
            <p:cNvSpPr>
              <a:spLocks noChangeArrowheads="1"/>
            </p:cNvSpPr>
            <p:nvPr/>
          </p:nvSpPr>
          <p:spPr bwMode="auto">
            <a:xfrm>
              <a:off x="4425" y="2617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46" name="Text Box 122"/>
            <p:cNvSpPr txBox="1">
              <a:spLocks noChangeArrowheads="1"/>
            </p:cNvSpPr>
            <p:nvPr/>
          </p:nvSpPr>
          <p:spPr bwMode="auto">
            <a:xfrm>
              <a:off x="4784" y="1872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1547" name="Text Box 123"/>
            <p:cNvSpPr txBox="1">
              <a:spLocks noChangeArrowheads="1"/>
            </p:cNvSpPr>
            <p:nvPr/>
          </p:nvSpPr>
          <p:spPr bwMode="auto">
            <a:xfrm>
              <a:off x="4759" y="2496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1548" name="Text Box 124"/>
            <p:cNvSpPr txBox="1">
              <a:spLocks noChangeArrowheads="1"/>
            </p:cNvSpPr>
            <p:nvPr/>
          </p:nvSpPr>
          <p:spPr bwMode="auto">
            <a:xfrm>
              <a:off x="4769" y="1152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1549" name="Line 125"/>
            <p:cNvSpPr>
              <a:spLocks noChangeShapeType="1"/>
            </p:cNvSpPr>
            <p:nvPr/>
          </p:nvSpPr>
          <p:spPr bwMode="auto">
            <a:xfrm flipV="1">
              <a:off x="3466" y="2880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50" name="Line 126"/>
            <p:cNvSpPr>
              <a:spLocks noChangeShapeType="1"/>
            </p:cNvSpPr>
            <p:nvPr/>
          </p:nvSpPr>
          <p:spPr bwMode="auto">
            <a:xfrm flipH="1" flipV="1">
              <a:off x="3322" y="2208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51" name="Line 127"/>
            <p:cNvSpPr>
              <a:spLocks noChangeShapeType="1"/>
            </p:cNvSpPr>
            <p:nvPr/>
          </p:nvSpPr>
          <p:spPr bwMode="auto">
            <a:xfrm flipH="1" flipV="1">
              <a:off x="3178" y="1562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52" name="Line 128"/>
            <p:cNvSpPr>
              <a:spLocks noChangeShapeType="1"/>
            </p:cNvSpPr>
            <p:nvPr/>
          </p:nvSpPr>
          <p:spPr bwMode="auto">
            <a:xfrm flipV="1">
              <a:off x="3178" y="1558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53" name="Line 129"/>
            <p:cNvSpPr>
              <a:spLocks noChangeShapeType="1"/>
            </p:cNvSpPr>
            <p:nvPr/>
          </p:nvSpPr>
          <p:spPr bwMode="auto">
            <a:xfrm flipV="1">
              <a:off x="3316" y="2208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54" name="Line 130"/>
            <p:cNvSpPr>
              <a:spLocks noChangeShapeType="1"/>
            </p:cNvSpPr>
            <p:nvPr/>
          </p:nvSpPr>
          <p:spPr bwMode="auto">
            <a:xfrm>
              <a:off x="3466" y="2880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55" name="Rectangle 131"/>
            <p:cNvSpPr>
              <a:spLocks noChangeArrowheads="1"/>
            </p:cNvSpPr>
            <p:nvPr/>
          </p:nvSpPr>
          <p:spPr bwMode="auto">
            <a:xfrm>
              <a:off x="2955" y="1316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56" name="AutoShape 132"/>
            <p:cNvSpPr>
              <a:spLocks noChangeArrowheads="1"/>
            </p:cNvSpPr>
            <p:nvPr/>
          </p:nvSpPr>
          <p:spPr bwMode="auto">
            <a:xfrm>
              <a:off x="3077" y="1268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57" name="AutoShape 133"/>
            <p:cNvSpPr>
              <a:spLocks noChangeArrowheads="1"/>
            </p:cNvSpPr>
            <p:nvPr/>
          </p:nvSpPr>
          <p:spPr bwMode="auto">
            <a:xfrm>
              <a:off x="3077" y="1920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58" name="AutoShape 134"/>
            <p:cNvSpPr>
              <a:spLocks noChangeArrowheads="1"/>
            </p:cNvSpPr>
            <p:nvPr/>
          </p:nvSpPr>
          <p:spPr bwMode="auto">
            <a:xfrm>
              <a:off x="3077" y="2640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59" name="AutoShape 135"/>
            <p:cNvSpPr>
              <a:spLocks noChangeArrowheads="1"/>
            </p:cNvSpPr>
            <p:nvPr/>
          </p:nvSpPr>
          <p:spPr bwMode="auto">
            <a:xfrm>
              <a:off x="3077" y="3168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60" name="AutoShape 136"/>
            <p:cNvSpPr>
              <a:spLocks noChangeArrowheads="1"/>
            </p:cNvSpPr>
            <p:nvPr/>
          </p:nvSpPr>
          <p:spPr bwMode="auto">
            <a:xfrm>
              <a:off x="3886" y="1612"/>
              <a:ext cx="269" cy="336"/>
            </a:xfrm>
            <a:prstGeom prst="upDownArrow">
              <a:avLst>
                <a:gd name="adj1" fmla="val 50000"/>
                <a:gd name="adj2" fmla="val 24981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61" name="Text Box 137"/>
            <p:cNvSpPr txBox="1">
              <a:spLocks noChangeArrowheads="1"/>
            </p:cNvSpPr>
            <p:nvPr/>
          </p:nvSpPr>
          <p:spPr bwMode="auto">
            <a:xfrm>
              <a:off x="3722" y="3190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21562" name="AutoShape 138"/>
            <p:cNvSpPr>
              <a:spLocks noChangeArrowheads="1"/>
            </p:cNvSpPr>
            <p:nvPr/>
          </p:nvSpPr>
          <p:spPr bwMode="auto">
            <a:xfrm>
              <a:off x="3895" y="2292"/>
              <a:ext cx="260" cy="350"/>
            </a:xfrm>
            <a:prstGeom prst="upDownArrow">
              <a:avLst>
                <a:gd name="adj1" fmla="val 50000"/>
                <a:gd name="adj2" fmla="val 26923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63" name="Text Box 139"/>
            <p:cNvSpPr txBox="1">
              <a:spLocks noChangeArrowheads="1"/>
            </p:cNvSpPr>
            <p:nvPr/>
          </p:nvSpPr>
          <p:spPr bwMode="auto">
            <a:xfrm>
              <a:off x="3706" y="1296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1564" name="Text Box 140"/>
            <p:cNvSpPr txBox="1">
              <a:spLocks noChangeArrowheads="1"/>
            </p:cNvSpPr>
            <p:nvPr/>
          </p:nvSpPr>
          <p:spPr bwMode="auto">
            <a:xfrm>
              <a:off x="3723" y="1968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21565" name="Text Box 141"/>
            <p:cNvSpPr txBox="1">
              <a:spLocks noChangeArrowheads="1"/>
            </p:cNvSpPr>
            <p:nvPr/>
          </p:nvSpPr>
          <p:spPr bwMode="auto">
            <a:xfrm>
              <a:off x="3706" y="2640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1566" name="Line 142"/>
            <p:cNvSpPr>
              <a:spLocks noChangeShapeType="1"/>
            </p:cNvSpPr>
            <p:nvPr/>
          </p:nvSpPr>
          <p:spPr bwMode="auto">
            <a:xfrm flipV="1">
              <a:off x="4779" y="3487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67" name="Text Box 143"/>
            <p:cNvSpPr txBox="1">
              <a:spLocks noChangeArrowheads="1"/>
            </p:cNvSpPr>
            <p:nvPr/>
          </p:nvSpPr>
          <p:spPr bwMode="auto">
            <a:xfrm>
              <a:off x="4731" y="3264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1568" name="Line 144"/>
            <p:cNvSpPr>
              <a:spLocks noChangeShapeType="1"/>
            </p:cNvSpPr>
            <p:nvPr/>
          </p:nvSpPr>
          <p:spPr bwMode="auto">
            <a:xfrm flipV="1">
              <a:off x="4779" y="3727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69" name="Text Box 145"/>
            <p:cNvSpPr txBox="1">
              <a:spLocks noChangeArrowheads="1"/>
            </p:cNvSpPr>
            <p:nvPr/>
          </p:nvSpPr>
          <p:spPr bwMode="auto">
            <a:xfrm>
              <a:off x="4779" y="3504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1570" name="Line 146"/>
            <p:cNvSpPr>
              <a:spLocks noChangeShapeType="1"/>
            </p:cNvSpPr>
            <p:nvPr/>
          </p:nvSpPr>
          <p:spPr bwMode="auto">
            <a:xfrm>
              <a:off x="1467" y="2928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71" name="Text Box 147"/>
            <p:cNvSpPr txBox="1">
              <a:spLocks noChangeArrowheads="1"/>
            </p:cNvSpPr>
            <p:nvPr/>
          </p:nvSpPr>
          <p:spPr bwMode="auto">
            <a:xfrm>
              <a:off x="1466" y="1536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1572" name="Text Box 148"/>
            <p:cNvSpPr txBox="1">
              <a:spLocks noChangeArrowheads="1"/>
            </p:cNvSpPr>
            <p:nvPr/>
          </p:nvSpPr>
          <p:spPr bwMode="auto">
            <a:xfrm>
              <a:off x="5328" y="1184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1573" name="Line 149"/>
            <p:cNvSpPr>
              <a:spLocks noChangeShapeType="1"/>
            </p:cNvSpPr>
            <p:nvPr/>
          </p:nvSpPr>
          <p:spPr bwMode="auto">
            <a:xfrm flipV="1">
              <a:off x="539" y="1344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74" name="AutoShape 150"/>
            <p:cNvSpPr>
              <a:spLocks noChangeArrowheads="1"/>
            </p:cNvSpPr>
            <p:nvPr/>
          </p:nvSpPr>
          <p:spPr bwMode="auto">
            <a:xfrm>
              <a:off x="555" y="1635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75" name="Line 151"/>
            <p:cNvSpPr>
              <a:spLocks noChangeShapeType="1"/>
            </p:cNvSpPr>
            <p:nvPr/>
          </p:nvSpPr>
          <p:spPr bwMode="auto">
            <a:xfrm>
              <a:off x="555" y="2448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76" name="Line 152"/>
            <p:cNvSpPr>
              <a:spLocks noChangeShapeType="1"/>
            </p:cNvSpPr>
            <p:nvPr/>
          </p:nvSpPr>
          <p:spPr bwMode="auto">
            <a:xfrm>
              <a:off x="566" y="2660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77" name="Line 153"/>
            <p:cNvSpPr>
              <a:spLocks noChangeShapeType="1"/>
            </p:cNvSpPr>
            <p:nvPr/>
          </p:nvSpPr>
          <p:spPr bwMode="auto">
            <a:xfrm>
              <a:off x="555" y="3379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78" name="Line 154"/>
            <p:cNvSpPr>
              <a:spLocks noChangeShapeType="1"/>
            </p:cNvSpPr>
            <p:nvPr/>
          </p:nvSpPr>
          <p:spPr bwMode="auto">
            <a:xfrm>
              <a:off x="563" y="3591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79" name="Line 158"/>
            <p:cNvSpPr>
              <a:spLocks noChangeShapeType="1"/>
            </p:cNvSpPr>
            <p:nvPr/>
          </p:nvSpPr>
          <p:spPr bwMode="auto">
            <a:xfrm flipH="1" flipV="1">
              <a:off x="2256" y="2169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1580" name="Oval 159"/>
            <p:cNvSpPr>
              <a:spLocks noChangeArrowheads="1"/>
            </p:cNvSpPr>
            <p:nvPr/>
          </p:nvSpPr>
          <p:spPr bwMode="auto">
            <a:xfrm>
              <a:off x="2208" y="2073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1509" name="矩形 77"/>
          <p:cNvSpPr>
            <a:spLocks noChangeArrowheads="1"/>
          </p:cNvSpPr>
          <p:nvPr/>
        </p:nvSpPr>
        <p:spPr bwMode="auto">
          <a:xfrm>
            <a:off x="5861802" y="3213114"/>
            <a:ext cx="4683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</a:rPr>
              <a:t>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59B3D4-A0DC-4E56-9C1F-D65D3E7922EC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1" name="Text Box 159"/>
          <p:cNvSpPr txBox="1">
            <a:spLocks noChangeArrowheads="1"/>
          </p:cNvSpPr>
          <p:nvPr/>
        </p:nvSpPr>
        <p:spPr bwMode="auto">
          <a:xfrm>
            <a:off x="101600" y="19050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203200" y="0"/>
            <a:ext cx="11988800" cy="1905000"/>
            <a:chOff x="96" y="0"/>
            <a:chExt cx="5664" cy="1200"/>
          </a:xfrm>
        </p:grpSpPr>
        <p:sp>
          <p:nvSpPr>
            <p:cNvPr id="22605" name="Text Box 3"/>
            <p:cNvSpPr txBox="1">
              <a:spLocks noChangeArrowheads="1"/>
            </p:cNvSpPr>
            <p:nvPr/>
          </p:nvSpPr>
          <p:spPr bwMode="auto">
            <a:xfrm>
              <a:off x="96" y="0"/>
              <a:ext cx="34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FF"/>
                  </a:solidFill>
                  <a:ea typeface="楷体_GB2312" pitchFamily="49" charset="-122"/>
                </a:rPr>
                <a:t>2. </a:t>
              </a:r>
              <a:r>
                <a:rPr kumimoji="1" lang="zh-CN" altLang="en-US" sz="2800" b="1" smtClean="0">
                  <a:solidFill>
                    <a:srgbClr val="0000FF"/>
                  </a:solidFill>
                  <a:ea typeface="楷体_GB2312" pitchFamily="49" charset="-122"/>
                </a:rPr>
                <a:t>控制端口</a:t>
              </a:r>
              <a:r>
                <a:rPr kumimoji="1" lang="en-US" altLang="zh-CN" sz="2800" b="1" smtClean="0">
                  <a:solidFill>
                    <a:srgbClr val="0000FF"/>
                  </a:solidFill>
                  <a:ea typeface="楷体_GB2312" pitchFamily="49" charset="-122"/>
                </a:rPr>
                <a:t>D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(A</a:t>
              </a:r>
              <a:r>
                <a:rPr kumimoji="1" lang="zh-CN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组和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组控制电路)</a:t>
              </a:r>
              <a:endParaRPr kumimoji="1" lang="zh-CN" altLang="zh-CN" sz="2800" b="1" smtClean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22606" name="Rectangle 160"/>
            <p:cNvSpPr>
              <a:spLocks noChangeArrowheads="1"/>
            </p:cNvSpPr>
            <p:nvPr/>
          </p:nvSpPr>
          <p:spPr bwMode="auto">
            <a:xfrm>
              <a:off x="144" y="336"/>
              <a:ext cx="5616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CC"/>
                </a:buClr>
                <a:buFont typeface="Monotype Sorts" pitchFamily="2" charset="2"/>
                <a:buNone/>
              </a:pP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  <a:sym typeface="Wingdings 2" pitchFamily="18" charset="2"/>
                </a:rPr>
                <a:t>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  8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位端口，无对外引脚</a:t>
              </a:r>
            </a:p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CC"/>
                </a:buClr>
                <a:buFont typeface="Monotype Sorts" pitchFamily="2" charset="2"/>
                <a:buNone/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  <a:sym typeface="Wingdings 2" pitchFamily="18" charset="2"/>
                </a:rPr>
                <a:t> 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控制端口的内容决定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口的工作状态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输入或输出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</a:p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CC"/>
                </a:buClr>
                <a:buFont typeface="Monotype Sorts" pitchFamily="2" charset="2"/>
                <a:buNone/>
              </a:pP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     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和工作方式（方式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）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起控制作用。</a:t>
              </a:r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01600" y="2057400"/>
            <a:ext cx="11988800" cy="4495800"/>
            <a:chOff x="48" y="1056"/>
            <a:chExt cx="5664" cy="2832"/>
          </a:xfrm>
        </p:grpSpPr>
        <p:sp>
          <p:nvSpPr>
            <p:cNvPr id="22534" name="Text Box 167"/>
            <p:cNvSpPr txBox="1">
              <a:spLocks noChangeArrowheads="1"/>
            </p:cNvSpPr>
            <p:nvPr/>
          </p:nvSpPr>
          <p:spPr bwMode="auto">
            <a:xfrm>
              <a:off x="2928" y="110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2535" name="Text Box 168"/>
            <p:cNvSpPr txBox="1">
              <a:spLocks noChangeArrowheads="1"/>
            </p:cNvSpPr>
            <p:nvPr/>
          </p:nvSpPr>
          <p:spPr bwMode="auto">
            <a:xfrm>
              <a:off x="48" y="105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2536" name="AutoShape 169"/>
            <p:cNvSpPr>
              <a:spLocks noChangeArrowheads="1"/>
            </p:cNvSpPr>
            <p:nvPr/>
          </p:nvSpPr>
          <p:spPr bwMode="auto">
            <a:xfrm>
              <a:off x="576" y="2907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37" name="Text Box 170"/>
            <p:cNvSpPr txBox="1">
              <a:spLocks noChangeArrowheads="1"/>
            </p:cNvSpPr>
            <p:nvPr/>
          </p:nvSpPr>
          <p:spPr bwMode="auto">
            <a:xfrm>
              <a:off x="61" y="1152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2538" name="Text Box 171"/>
            <p:cNvSpPr txBox="1">
              <a:spLocks noChangeArrowheads="1"/>
            </p:cNvSpPr>
            <p:nvPr/>
          </p:nvSpPr>
          <p:spPr bwMode="auto">
            <a:xfrm>
              <a:off x="139" y="1188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2539" name="Text Box 172"/>
            <p:cNvSpPr txBox="1">
              <a:spLocks noChangeArrowheads="1"/>
            </p:cNvSpPr>
            <p:nvPr/>
          </p:nvSpPr>
          <p:spPr bwMode="auto">
            <a:xfrm>
              <a:off x="219" y="1536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2540" name="Text Box 173"/>
            <p:cNvSpPr txBox="1">
              <a:spLocks noChangeArrowheads="1"/>
            </p:cNvSpPr>
            <p:nvPr/>
          </p:nvSpPr>
          <p:spPr bwMode="auto">
            <a:xfrm>
              <a:off x="226" y="2832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2541" name="Text Box 174"/>
            <p:cNvSpPr txBox="1">
              <a:spLocks noChangeArrowheads="1"/>
            </p:cNvSpPr>
            <p:nvPr/>
          </p:nvSpPr>
          <p:spPr bwMode="auto">
            <a:xfrm>
              <a:off x="112" y="3272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2542" name="Text Box 175"/>
            <p:cNvSpPr txBox="1">
              <a:spLocks noChangeArrowheads="1"/>
            </p:cNvSpPr>
            <p:nvPr/>
          </p:nvSpPr>
          <p:spPr bwMode="auto">
            <a:xfrm>
              <a:off x="157" y="2323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2543" name="Line 176"/>
            <p:cNvSpPr>
              <a:spLocks noChangeShapeType="1"/>
            </p:cNvSpPr>
            <p:nvPr/>
          </p:nvSpPr>
          <p:spPr bwMode="auto">
            <a:xfrm>
              <a:off x="219" y="2338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44" name="Line 177"/>
            <p:cNvSpPr>
              <a:spLocks noChangeShapeType="1"/>
            </p:cNvSpPr>
            <p:nvPr/>
          </p:nvSpPr>
          <p:spPr bwMode="auto">
            <a:xfrm>
              <a:off x="224" y="2563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45" name="Text Box 178"/>
            <p:cNvSpPr txBox="1">
              <a:spLocks noChangeArrowheads="1"/>
            </p:cNvSpPr>
            <p:nvPr/>
          </p:nvSpPr>
          <p:spPr bwMode="auto">
            <a:xfrm>
              <a:off x="848" y="2744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22546" name="Text Box 179"/>
            <p:cNvSpPr txBox="1">
              <a:spLocks noChangeArrowheads="1"/>
            </p:cNvSpPr>
            <p:nvPr/>
          </p:nvSpPr>
          <p:spPr bwMode="auto">
            <a:xfrm>
              <a:off x="1809" y="1213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47" name="Line 180"/>
            <p:cNvSpPr>
              <a:spLocks noChangeShapeType="1"/>
            </p:cNvSpPr>
            <p:nvPr/>
          </p:nvSpPr>
          <p:spPr bwMode="auto">
            <a:xfrm>
              <a:off x="2578" y="3434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48" name="Line 181"/>
            <p:cNvSpPr>
              <a:spLocks noChangeShapeType="1"/>
            </p:cNvSpPr>
            <p:nvPr/>
          </p:nvSpPr>
          <p:spPr bwMode="auto">
            <a:xfrm flipV="1">
              <a:off x="2578" y="3521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49" name="Line 182"/>
            <p:cNvSpPr>
              <a:spLocks noChangeShapeType="1"/>
            </p:cNvSpPr>
            <p:nvPr/>
          </p:nvSpPr>
          <p:spPr bwMode="auto">
            <a:xfrm>
              <a:off x="2588" y="3609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50" name="Line 183"/>
            <p:cNvSpPr>
              <a:spLocks noChangeShapeType="1"/>
            </p:cNvSpPr>
            <p:nvPr/>
          </p:nvSpPr>
          <p:spPr bwMode="auto">
            <a:xfrm>
              <a:off x="2578" y="3696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51" name="AutoShape 184"/>
            <p:cNvSpPr>
              <a:spLocks noChangeArrowheads="1"/>
            </p:cNvSpPr>
            <p:nvPr/>
          </p:nvSpPr>
          <p:spPr bwMode="auto">
            <a:xfrm rot="10800000">
              <a:off x="2557" y="1656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52" name="Text Box 185"/>
            <p:cNvSpPr txBox="1">
              <a:spLocks noChangeArrowheads="1"/>
            </p:cNvSpPr>
            <p:nvPr/>
          </p:nvSpPr>
          <p:spPr bwMode="auto">
            <a:xfrm>
              <a:off x="1944" y="1473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53" name="Text Box 186"/>
            <p:cNvSpPr txBox="1">
              <a:spLocks noChangeArrowheads="1"/>
            </p:cNvSpPr>
            <p:nvPr/>
          </p:nvSpPr>
          <p:spPr bwMode="auto">
            <a:xfrm>
              <a:off x="1960" y="2385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2554" name="Text Box 187"/>
            <p:cNvSpPr txBox="1">
              <a:spLocks noChangeArrowheads="1"/>
            </p:cNvSpPr>
            <p:nvPr/>
          </p:nvSpPr>
          <p:spPr bwMode="auto">
            <a:xfrm>
              <a:off x="1969" y="3120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22555" name="Text Box 188"/>
            <p:cNvSpPr txBox="1">
              <a:spLocks noChangeArrowheads="1"/>
            </p:cNvSpPr>
            <p:nvPr/>
          </p:nvSpPr>
          <p:spPr bwMode="auto">
            <a:xfrm>
              <a:off x="1497" y="2736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22556" name="Text Box 189"/>
            <p:cNvSpPr txBox="1">
              <a:spLocks noChangeArrowheads="1"/>
            </p:cNvSpPr>
            <p:nvPr/>
          </p:nvSpPr>
          <p:spPr bwMode="auto">
            <a:xfrm>
              <a:off x="1179" y="1152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22557" name="Text Box 190"/>
            <p:cNvSpPr txBox="1">
              <a:spLocks noChangeArrowheads="1"/>
            </p:cNvSpPr>
            <p:nvPr/>
          </p:nvSpPr>
          <p:spPr bwMode="auto">
            <a:xfrm>
              <a:off x="1354" y="3168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2558" name="Text Box 191"/>
            <p:cNvSpPr txBox="1">
              <a:spLocks noChangeArrowheads="1"/>
            </p:cNvSpPr>
            <p:nvPr/>
          </p:nvSpPr>
          <p:spPr bwMode="auto">
            <a:xfrm>
              <a:off x="1431" y="2256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2559" name="Line 192"/>
            <p:cNvSpPr>
              <a:spLocks noChangeShapeType="1"/>
            </p:cNvSpPr>
            <p:nvPr/>
          </p:nvSpPr>
          <p:spPr bwMode="auto">
            <a:xfrm>
              <a:off x="1493" y="2271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60" name="Line 193"/>
            <p:cNvSpPr>
              <a:spLocks noChangeShapeType="1"/>
            </p:cNvSpPr>
            <p:nvPr/>
          </p:nvSpPr>
          <p:spPr bwMode="auto">
            <a:xfrm>
              <a:off x="1498" y="2496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61" name="Line 194"/>
            <p:cNvSpPr>
              <a:spLocks noChangeShapeType="1"/>
            </p:cNvSpPr>
            <p:nvPr/>
          </p:nvSpPr>
          <p:spPr bwMode="auto">
            <a:xfrm>
              <a:off x="1546" y="273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62" name="Line 195"/>
            <p:cNvSpPr>
              <a:spLocks noChangeShapeType="1"/>
            </p:cNvSpPr>
            <p:nvPr/>
          </p:nvSpPr>
          <p:spPr bwMode="auto">
            <a:xfrm flipH="1">
              <a:off x="4650" y="1584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63" name="Line 196"/>
            <p:cNvSpPr>
              <a:spLocks noChangeShapeType="1"/>
            </p:cNvSpPr>
            <p:nvPr/>
          </p:nvSpPr>
          <p:spPr bwMode="auto">
            <a:xfrm>
              <a:off x="4426" y="3456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64" name="Line 197"/>
            <p:cNvSpPr>
              <a:spLocks noChangeShapeType="1"/>
            </p:cNvSpPr>
            <p:nvPr/>
          </p:nvSpPr>
          <p:spPr bwMode="auto">
            <a:xfrm flipH="1">
              <a:off x="4416" y="2880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65" name="Line 198"/>
            <p:cNvSpPr>
              <a:spLocks noChangeShapeType="1"/>
            </p:cNvSpPr>
            <p:nvPr/>
          </p:nvSpPr>
          <p:spPr bwMode="auto">
            <a:xfrm flipH="1" flipV="1">
              <a:off x="4426" y="2238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66" name="Line 199"/>
            <p:cNvSpPr>
              <a:spLocks noChangeShapeType="1"/>
            </p:cNvSpPr>
            <p:nvPr/>
          </p:nvSpPr>
          <p:spPr bwMode="auto">
            <a:xfrm flipH="1" flipV="1">
              <a:off x="4416" y="1584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67" name="AutoShape 200"/>
            <p:cNvSpPr>
              <a:spLocks noChangeArrowheads="1"/>
            </p:cNvSpPr>
            <p:nvPr/>
          </p:nvSpPr>
          <p:spPr bwMode="auto">
            <a:xfrm>
              <a:off x="4418" y="1270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68" name="AutoShape 201"/>
            <p:cNvSpPr>
              <a:spLocks noChangeArrowheads="1"/>
            </p:cNvSpPr>
            <p:nvPr/>
          </p:nvSpPr>
          <p:spPr bwMode="auto">
            <a:xfrm>
              <a:off x="4443" y="1952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69" name="AutoShape 202"/>
            <p:cNvSpPr>
              <a:spLocks noChangeArrowheads="1"/>
            </p:cNvSpPr>
            <p:nvPr/>
          </p:nvSpPr>
          <p:spPr bwMode="auto">
            <a:xfrm>
              <a:off x="4425" y="2617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70" name="Text Box 203"/>
            <p:cNvSpPr txBox="1">
              <a:spLocks noChangeArrowheads="1"/>
            </p:cNvSpPr>
            <p:nvPr/>
          </p:nvSpPr>
          <p:spPr bwMode="auto">
            <a:xfrm>
              <a:off x="4784" y="1872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2571" name="Text Box 204"/>
            <p:cNvSpPr txBox="1">
              <a:spLocks noChangeArrowheads="1"/>
            </p:cNvSpPr>
            <p:nvPr/>
          </p:nvSpPr>
          <p:spPr bwMode="auto">
            <a:xfrm>
              <a:off x="4759" y="2496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2572" name="Text Box 205"/>
            <p:cNvSpPr txBox="1">
              <a:spLocks noChangeArrowheads="1"/>
            </p:cNvSpPr>
            <p:nvPr/>
          </p:nvSpPr>
          <p:spPr bwMode="auto">
            <a:xfrm>
              <a:off x="4769" y="1152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2573" name="Line 206"/>
            <p:cNvSpPr>
              <a:spLocks noChangeShapeType="1"/>
            </p:cNvSpPr>
            <p:nvPr/>
          </p:nvSpPr>
          <p:spPr bwMode="auto">
            <a:xfrm flipV="1">
              <a:off x="3466" y="2880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74" name="Line 207"/>
            <p:cNvSpPr>
              <a:spLocks noChangeShapeType="1"/>
            </p:cNvSpPr>
            <p:nvPr/>
          </p:nvSpPr>
          <p:spPr bwMode="auto">
            <a:xfrm flipH="1" flipV="1">
              <a:off x="3322" y="2208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75" name="Line 208"/>
            <p:cNvSpPr>
              <a:spLocks noChangeShapeType="1"/>
            </p:cNvSpPr>
            <p:nvPr/>
          </p:nvSpPr>
          <p:spPr bwMode="auto">
            <a:xfrm flipH="1" flipV="1">
              <a:off x="3178" y="1562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76" name="Line 209"/>
            <p:cNvSpPr>
              <a:spLocks noChangeShapeType="1"/>
            </p:cNvSpPr>
            <p:nvPr/>
          </p:nvSpPr>
          <p:spPr bwMode="auto">
            <a:xfrm flipV="1">
              <a:off x="3178" y="1558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77" name="Line 210"/>
            <p:cNvSpPr>
              <a:spLocks noChangeShapeType="1"/>
            </p:cNvSpPr>
            <p:nvPr/>
          </p:nvSpPr>
          <p:spPr bwMode="auto">
            <a:xfrm flipV="1">
              <a:off x="3316" y="2208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78" name="Line 211"/>
            <p:cNvSpPr>
              <a:spLocks noChangeShapeType="1"/>
            </p:cNvSpPr>
            <p:nvPr/>
          </p:nvSpPr>
          <p:spPr bwMode="auto">
            <a:xfrm>
              <a:off x="3466" y="2880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79" name="Rectangle 212"/>
            <p:cNvSpPr>
              <a:spLocks noChangeArrowheads="1"/>
            </p:cNvSpPr>
            <p:nvPr/>
          </p:nvSpPr>
          <p:spPr bwMode="auto">
            <a:xfrm>
              <a:off x="2955" y="1316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80" name="AutoShape 213"/>
            <p:cNvSpPr>
              <a:spLocks noChangeArrowheads="1"/>
            </p:cNvSpPr>
            <p:nvPr/>
          </p:nvSpPr>
          <p:spPr bwMode="auto">
            <a:xfrm>
              <a:off x="3077" y="1268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81" name="AutoShape 214"/>
            <p:cNvSpPr>
              <a:spLocks noChangeArrowheads="1"/>
            </p:cNvSpPr>
            <p:nvPr/>
          </p:nvSpPr>
          <p:spPr bwMode="auto">
            <a:xfrm>
              <a:off x="3077" y="1920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82" name="AutoShape 215"/>
            <p:cNvSpPr>
              <a:spLocks noChangeArrowheads="1"/>
            </p:cNvSpPr>
            <p:nvPr/>
          </p:nvSpPr>
          <p:spPr bwMode="auto">
            <a:xfrm>
              <a:off x="3077" y="2640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83" name="AutoShape 216"/>
            <p:cNvSpPr>
              <a:spLocks noChangeArrowheads="1"/>
            </p:cNvSpPr>
            <p:nvPr/>
          </p:nvSpPr>
          <p:spPr bwMode="auto">
            <a:xfrm>
              <a:off x="3077" y="3168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84" name="AutoShape 217"/>
            <p:cNvSpPr>
              <a:spLocks noChangeArrowheads="1"/>
            </p:cNvSpPr>
            <p:nvPr/>
          </p:nvSpPr>
          <p:spPr bwMode="auto">
            <a:xfrm>
              <a:off x="3886" y="1612"/>
              <a:ext cx="269" cy="336"/>
            </a:xfrm>
            <a:prstGeom prst="upDownArrow">
              <a:avLst>
                <a:gd name="adj1" fmla="val 50000"/>
                <a:gd name="adj2" fmla="val 24981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85" name="Text Box 218"/>
            <p:cNvSpPr txBox="1">
              <a:spLocks noChangeArrowheads="1"/>
            </p:cNvSpPr>
            <p:nvPr/>
          </p:nvSpPr>
          <p:spPr bwMode="auto">
            <a:xfrm>
              <a:off x="3722" y="3190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22586" name="AutoShape 219"/>
            <p:cNvSpPr>
              <a:spLocks noChangeArrowheads="1"/>
            </p:cNvSpPr>
            <p:nvPr/>
          </p:nvSpPr>
          <p:spPr bwMode="auto">
            <a:xfrm>
              <a:off x="3895" y="2292"/>
              <a:ext cx="260" cy="350"/>
            </a:xfrm>
            <a:prstGeom prst="upDownArrow">
              <a:avLst>
                <a:gd name="adj1" fmla="val 50000"/>
                <a:gd name="adj2" fmla="val 26923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87" name="Text Box 220"/>
            <p:cNvSpPr txBox="1">
              <a:spLocks noChangeArrowheads="1"/>
            </p:cNvSpPr>
            <p:nvPr/>
          </p:nvSpPr>
          <p:spPr bwMode="auto">
            <a:xfrm>
              <a:off x="3706" y="1296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2588" name="Text Box 221"/>
            <p:cNvSpPr txBox="1">
              <a:spLocks noChangeArrowheads="1"/>
            </p:cNvSpPr>
            <p:nvPr/>
          </p:nvSpPr>
          <p:spPr bwMode="auto">
            <a:xfrm>
              <a:off x="3723" y="1968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22589" name="Text Box 222"/>
            <p:cNvSpPr txBox="1">
              <a:spLocks noChangeArrowheads="1"/>
            </p:cNvSpPr>
            <p:nvPr/>
          </p:nvSpPr>
          <p:spPr bwMode="auto">
            <a:xfrm>
              <a:off x="3706" y="2640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2590" name="Line 223"/>
            <p:cNvSpPr>
              <a:spLocks noChangeShapeType="1"/>
            </p:cNvSpPr>
            <p:nvPr/>
          </p:nvSpPr>
          <p:spPr bwMode="auto">
            <a:xfrm flipV="1">
              <a:off x="4779" y="3487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91" name="Text Box 224"/>
            <p:cNvSpPr txBox="1">
              <a:spLocks noChangeArrowheads="1"/>
            </p:cNvSpPr>
            <p:nvPr/>
          </p:nvSpPr>
          <p:spPr bwMode="auto">
            <a:xfrm>
              <a:off x="4731" y="3264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2592" name="Line 225"/>
            <p:cNvSpPr>
              <a:spLocks noChangeShapeType="1"/>
            </p:cNvSpPr>
            <p:nvPr/>
          </p:nvSpPr>
          <p:spPr bwMode="auto">
            <a:xfrm flipV="1">
              <a:off x="4779" y="3727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93" name="Text Box 226"/>
            <p:cNvSpPr txBox="1">
              <a:spLocks noChangeArrowheads="1"/>
            </p:cNvSpPr>
            <p:nvPr/>
          </p:nvSpPr>
          <p:spPr bwMode="auto">
            <a:xfrm>
              <a:off x="4779" y="3504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2594" name="Line 227"/>
            <p:cNvSpPr>
              <a:spLocks noChangeShapeType="1"/>
            </p:cNvSpPr>
            <p:nvPr/>
          </p:nvSpPr>
          <p:spPr bwMode="auto">
            <a:xfrm>
              <a:off x="1467" y="2928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95" name="Text Box 228"/>
            <p:cNvSpPr txBox="1">
              <a:spLocks noChangeArrowheads="1"/>
            </p:cNvSpPr>
            <p:nvPr/>
          </p:nvSpPr>
          <p:spPr bwMode="auto">
            <a:xfrm>
              <a:off x="1466" y="1536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2596" name="Text Box 229"/>
            <p:cNvSpPr txBox="1">
              <a:spLocks noChangeArrowheads="1"/>
            </p:cNvSpPr>
            <p:nvPr/>
          </p:nvSpPr>
          <p:spPr bwMode="auto">
            <a:xfrm>
              <a:off x="5328" y="1184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2597" name="Line 230"/>
            <p:cNvSpPr>
              <a:spLocks noChangeShapeType="1"/>
            </p:cNvSpPr>
            <p:nvPr/>
          </p:nvSpPr>
          <p:spPr bwMode="auto">
            <a:xfrm flipV="1">
              <a:off x="539" y="1344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98" name="AutoShape 231"/>
            <p:cNvSpPr>
              <a:spLocks noChangeArrowheads="1"/>
            </p:cNvSpPr>
            <p:nvPr/>
          </p:nvSpPr>
          <p:spPr bwMode="auto">
            <a:xfrm>
              <a:off x="555" y="1635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599" name="Line 232"/>
            <p:cNvSpPr>
              <a:spLocks noChangeShapeType="1"/>
            </p:cNvSpPr>
            <p:nvPr/>
          </p:nvSpPr>
          <p:spPr bwMode="auto">
            <a:xfrm>
              <a:off x="555" y="2448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600" name="Line 233"/>
            <p:cNvSpPr>
              <a:spLocks noChangeShapeType="1"/>
            </p:cNvSpPr>
            <p:nvPr/>
          </p:nvSpPr>
          <p:spPr bwMode="auto">
            <a:xfrm>
              <a:off x="566" y="2660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601" name="Line 234"/>
            <p:cNvSpPr>
              <a:spLocks noChangeShapeType="1"/>
            </p:cNvSpPr>
            <p:nvPr/>
          </p:nvSpPr>
          <p:spPr bwMode="auto">
            <a:xfrm>
              <a:off x="555" y="3379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602" name="Line 235"/>
            <p:cNvSpPr>
              <a:spLocks noChangeShapeType="1"/>
            </p:cNvSpPr>
            <p:nvPr/>
          </p:nvSpPr>
          <p:spPr bwMode="auto">
            <a:xfrm>
              <a:off x="563" y="3591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603" name="Line 236"/>
            <p:cNvSpPr>
              <a:spLocks noChangeShapeType="1"/>
            </p:cNvSpPr>
            <p:nvPr/>
          </p:nvSpPr>
          <p:spPr bwMode="auto">
            <a:xfrm flipH="1" flipV="1">
              <a:off x="2256" y="2169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2604" name="Oval 237"/>
            <p:cNvSpPr>
              <a:spLocks noChangeArrowheads="1"/>
            </p:cNvSpPr>
            <p:nvPr/>
          </p:nvSpPr>
          <p:spPr bwMode="auto">
            <a:xfrm>
              <a:off x="2208" y="2073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B3D4B2-2B90-4FDB-9A9F-C55669638001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235"/>
          <p:cNvGrpSpPr>
            <a:grpSpLocks/>
          </p:cNvGrpSpPr>
          <p:nvPr/>
        </p:nvGrpSpPr>
        <p:grpSpPr bwMode="auto">
          <a:xfrm>
            <a:off x="101600" y="0"/>
            <a:ext cx="12090400" cy="6705600"/>
            <a:chOff x="48" y="0"/>
            <a:chExt cx="5712" cy="4224"/>
          </a:xfrm>
        </p:grpSpPr>
        <p:sp>
          <p:nvSpPr>
            <p:cNvPr id="23556" name="Rectangle 2"/>
            <p:cNvSpPr>
              <a:spLocks noChangeArrowheads="1"/>
            </p:cNvSpPr>
            <p:nvPr/>
          </p:nvSpPr>
          <p:spPr bwMode="auto">
            <a:xfrm>
              <a:off x="288" y="336"/>
              <a:ext cx="5472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CC"/>
                </a:buClr>
                <a:buFont typeface="Monotype Sorts" pitchFamily="2" charset="2"/>
                <a:buNone/>
              </a:pP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  <a:sym typeface="Wingdings 2" pitchFamily="18" charset="2"/>
                </a:rPr>
                <a:t>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由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个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位双向三态缓冲器构成 </a:t>
              </a:r>
            </a:p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CC"/>
                </a:buClr>
                <a:buFont typeface="Monotype Sorts" pitchFamily="2" charset="2"/>
                <a:buNone/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  <a:sym typeface="Wingdings 2" pitchFamily="18" charset="2"/>
                </a:rPr>
                <a:t>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内各端口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通过数据缓冲器与系统总线相连。</a:t>
              </a:r>
            </a:p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CPU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与端口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间传送的数据，</a:t>
              </a:r>
            </a:p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以及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CPU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写入控制端口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D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中的控制字均通过数据缓冲器传送。</a:t>
              </a:r>
            </a:p>
          </p:txBody>
        </p:sp>
        <p:sp>
          <p:nvSpPr>
            <p:cNvPr id="23557" name="Text Box 3"/>
            <p:cNvSpPr txBox="1">
              <a:spLocks noChangeArrowheads="1"/>
            </p:cNvSpPr>
            <p:nvPr/>
          </p:nvSpPr>
          <p:spPr bwMode="auto">
            <a:xfrm>
              <a:off x="48" y="0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FF"/>
                  </a:solidFill>
                  <a:ea typeface="楷体_GB2312" pitchFamily="49" charset="-122"/>
                </a:rPr>
                <a:t>3. </a:t>
              </a:r>
              <a:r>
                <a:rPr kumimoji="1" lang="zh-CN" altLang="en-US" sz="2800" b="1" smtClean="0">
                  <a:solidFill>
                    <a:srgbClr val="0000FF"/>
                  </a:solidFill>
                  <a:ea typeface="楷体_GB2312" pitchFamily="49" charset="-122"/>
                </a:rPr>
                <a:t>数据总线缓冲器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引脚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D0~D7)</a:t>
              </a:r>
              <a:endPara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23558" name="Text Box 80"/>
            <p:cNvSpPr txBox="1">
              <a:spLocks noChangeArrowheads="1"/>
            </p:cNvSpPr>
            <p:nvPr/>
          </p:nvSpPr>
          <p:spPr bwMode="auto">
            <a:xfrm>
              <a:off x="2928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3559" name="Text Box 81"/>
            <p:cNvSpPr txBox="1">
              <a:spLocks noChangeArrowheads="1"/>
            </p:cNvSpPr>
            <p:nvPr/>
          </p:nvSpPr>
          <p:spPr bwMode="auto">
            <a:xfrm>
              <a:off x="48" y="120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163"/>
            <p:cNvGrpSpPr>
              <a:grpSpLocks/>
            </p:cNvGrpSpPr>
            <p:nvPr/>
          </p:nvGrpSpPr>
          <p:grpSpPr bwMode="auto">
            <a:xfrm>
              <a:off x="48" y="1392"/>
              <a:ext cx="5664" cy="2832"/>
              <a:chOff x="48" y="1056"/>
              <a:chExt cx="5664" cy="2832"/>
            </a:xfrm>
          </p:grpSpPr>
          <p:sp>
            <p:nvSpPr>
              <p:cNvPr id="23561" name="Text Box 164"/>
              <p:cNvSpPr txBox="1">
                <a:spLocks noChangeArrowheads="1"/>
              </p:cNvSpPr>
              <p:nvPr/>
            </p:nvSpPr>
            <p:spPr bwMode="auto">
              <a:xfrm>
                <a:off x="2928" y="110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62" name="Text Box 165"/>
              <p:cNvSpPr txBox="1">
                <a:spLocks noChangeArrowheads="1"/>
              </p:cNvSpPr>
              <p:nvPr/>
            </p:nvSpPr>
            <p:spPr bwMode="auto">
              <a:xfrm>
                <a:off x="48" y="1056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63" name="AutoShape 166"/>
              <p:cNvSpPr>
                <a:spLocks noChangeArrowheads="1"/>
              </p:cNvSpPr>
              <p:nvPr/>
            </p:nvSpPr>
            <p:spPr bwMode="auto">
              <a:xfrm>
                <a:off x="576" y="2907"/>
                <a:ext cx="272" cy="222"/>
              </a:xfrm>
              <a:prstGeom prst="rightArrow">
                <a:avLst>
                  <a:gd name="adj1" fmla="val 56074"/>
                  <a:gd name="adj2" fmla="val 47296"/>
                </a:avLst>
              </a:prstGeom>
              <a:solidFill>
                <a:srgbClr val="FFCC00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64" name="Text Box 167"/>
              <p:cNvSpPr txBox="1">
                <a:spLocks noChangeArrowheads="1"/>
              </p:cNvSpPr>
              <p:nvPr/>
            </p:nvSpPr>
            <p:spPr bwMode="auto">
              <a:xfrm>
                <a:off x="61" y="1152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565" name="Text Box 168"/>
              <p:cNvSpPr txBox="1">
                <a:spLocks noChangeArrowheads="1"/>
              </p:cNvSpPr>
              <p:nvPr/>
            </p:nvSpPr>
            <p:spPr bwMode="auto">
              <a:xfrm>
                <a:off x="139" y="1188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reset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566" name="Text Box 169"/>
              <p:cNvSpPr txBox="1">
                <a:spLocks noChangeArrowheads="1"/>
              </p:cNvSpPr>
              <p:nvPr/>
            </p:nvSpPr>
            <p:spPr bwMode="auto">
              <a:xfrm>
                <a:off x="219" y="1536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D7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567" name="Text Box 170"/>
              <p:cNvSpPr txBox="1">
                <a:spLocks noChangeArrowheads="1"/>
              </p:cNvSpPr>
              <p:nvPr/>
            </p:nvSpPr>
            <p:spPr bwMode="auto">
              <a:xfrm>
                <a:off x="226" y="2832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A9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A2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568" name="Text Box 171"/>
              <p:cNvSpPr txBox="1">
                <a:spLocks noChangeArrowheads="1"/>
              </p:cNvSpPr>
              <p:nvPr/>
            </p:nvSpPr>
            <p:spPr bwMode="auto">
              <a:xfrm>
                <a:off x="112" y="3272"/>
                <a:ext cx="416" cy="42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A1</a:t>
                </a:r>
              </a:p>
              <a:p>
                <a:pPr algn="r" defTabSz="914400" fontAlgn="base">
                  <a:spcBef>
                    <a:spcPct val="0"/>
                  </a:spcBef>
                  <a:spcAft>
                    <a:spcPct val="5000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569" name="Text Box 172"/>
              <p:cNvSpPr txBox="1">
                <a:spLocks noChangeArrowheads="1"/>
              </p:cNvSpPr>
              <p:nvPr/>
            </p:nvSpPr>
            <p:spPr bwMode="auto">
              <a:xfrm>
                <a:off x="157" y="2323"/>
                <a:ext cx="403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IOR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IOW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3570" name="Line 173"/>
              <p:cNvSpPr>
                <a:spLocks noChangeShapeType="1"/>
              </p:cNvSpPr>
              <p:nvPr/>
            </p:nvSpPr>
            <p:spPr bwMode="auto">
              <a:xfrm>
                <a:off x="219" y="2338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1" name="Line 174"/>
              <p:cNvSpPr>
                <a:spLocks noChangeShapeType="1"/>
              </p:cNvSpPr>
              <p:nvPr/>
            </p:nvSpPr>
            <p:spPr bwMode="auto">
              <a:xfrm>
                <a:off x="224" y="2563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2" name="Text Box 175"/>
              <p:cNvSpPr txBox="1">
                <a:spLocks noChangeArrowheads="1"/>
              </p:cNvSpPr>
              <p:nvPr/>
            </p:nvSpPr>
            <p:spPr bwMode="auto">
              <a:xfrm>
                <a:off x="848" y="2744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片选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译码</a:t>
                </a:r>
                <a:endParaRPr kumimoji="1" lang="zh-CN" altLang="en-US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573" name="Text Box 176"/>
              <p:cNvSpPr txBox="1">
                <a:spLocks noChangeArrowheads="1"/>
              </p:cNvSpPr>
              <p:nvPr/>
            </p:nvSpPr>
            <p:spPr bwMode="auto">
              <a:xfrm>
                <a:off x="1809" y="1213"/>
                <a:ext cx="2970" cy="267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4" name="Line 177"/>
              <p:cNvSpPr>
                <a:spLocks noChangeShapeType="1"/>
              </p:cNvSpPr>
              <p:nvPr/>
            </p:nvSpPr>
            <p:spPr bwMode="auto">
              <a:xfrm>
                <a:off x="2578" y="3434"/>
                <a:ext cx="6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5" name="Line 178"/>
              <p:cNvSpPr>
                <a:spLocks noChangeShapeType="1"/>
              </p:cNvSpPr>
              <p:nvPr/>
            </p:nvSpPr>
            <p:spPr bwMode="auto">
              <a:xfrm flipV="1">
                <a:off x="2578" y="3521"/>
                <a:ext cx="7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6" name="Line 179"/>
              <p:cNvSpPr>
                <a:spLocks noChangeShapeType="1"/>
              </p:cNvSpPr>
              <p:nvPr/>
            </p:nvSpPr>
            <p:spPr bwMode="auto">
              <a:xfrm>
                <a:off x="2588" y="3609"/>
                <a:ext cx="8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7" name="Line 180"/>
              <p:cNvSpPr>
                <a:spLocks noChangeShapeType="1"/>
              </p:cNvSpPr>
              <p:nvPr/>
            </p:nvSpPr>
            <p:spPr bwMode="auto">
              <a:xfrm>
                <a:off x="2578" y="3696"/>
                <a:ext cx="11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8" name="AutoShape 181"/>
              <p:cNvSpPr>
                <a:spLocks noChangeArrowheads="1"/>
              </p:cNvSpPr>
              <p:nvPr/>
            </p:nvSpPr>
            <p:spPr bwMode="auto">
              <a:xfrm rot="10800000">
                <a:off x="2557" y="1656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9" name="Text Box 182"/>
              <p:cNvSpPr txBox="1">
                <a:spLocks noChangeArrowheads="1"/>
              </p:cNvSpPr>
              <p:nvPr/>
            </p:nvSpPr>
            <p:spPr bwMode="auto">
              <a:xfrm>
                <a:off x="1944" y="1473"/>
                <a:ext cx="619" cy="621"/>
              </a:xfrm>
              <a:prstGeom prst="rect">
                <a:avLst/>
              </a:prstGeom>
              <a:solidFill>
                <a:srgbClr val="CC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数据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缓冲器</a:t>
                </a:r>
                <a:endParaRPr kumimoji="1" lang="zh-CN" altLang="en-US" sz="10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580" name="Text Box 183"/>
              <p:cNvSpPr txBox="1">
                <a:spLocks noChangeArrowheads="1"/>
              </p:cNvSpPr>
              <p:nvPr/>
            </p:nvSpPr>
            <p:spPr bwMode="auto">
              <a:xfrm>
                <a:off x="1960" y="2385"/>
                <a:ext cx="620" cy="591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读写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控制</a:t>
                </a:r>
                <a:endParaRPr kumimoji="1" lang="zh-CN" altLang="en-US" sz="10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3581" name="Text Box 184"/>
              <p:cNvSpPr txBox="1">
                <a:spLocks noChangeArrowheads="1"/>
              </p:cNvSpPr>
              <p:nvPr/>
            </p:nvSpPr>
            <p:spPr bwMode="auto">
              <a:xfrm>
                <a:off x="1969" y="3120"/>
                <a:ext cx="619" cy="672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b="1" smtClean="0">
                  <a:solidFill>
                    <a:srgbClr val="808080"/>
                  </a:solidFill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片内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译码</a:t>
                </a:r>
                <a:endParaRPr kumimoji="1" lang="zh-CN" altLang="en-US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582" name="Text Box 185"/>
              <p:cNvSpPr txBox="1">
                <a:spLocks noChangeArrowheads="1"/>
              </p:cNvSpPr>
              <p:nvPr/>
            </p:nvSpPr>
            <p:spPr bwMode="auto">
              <a:xfrm>
                <a:off x="1497" y="2736"/>
                <a:ext cx="281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CS</a:t>
                </a:r>
              </a:p>
            </p:txBody>
          </p:sp>
          <p:sp>
            <p:nvSpPr>
              <p:cNvPr id="23583" name="Text Box 186"/>
              <p:cNvSpPr txBox="1">
                <a:spLocks noChangeArrowheads="1"/>
              </p:cNvSpPr>
              <p:nvPr/>
            </p:nvSpPr>
            <p:spPr bwMode="auto">
              <a:xfrm>
                <a:off x="1179" y="1152"/>
                <a:ext cx="655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RESET</a:t>
                </a:r>
                <a:endParaRPr kumimoji="1" lang="en-US" altLang="zh-CN" sz="2200" b="1" smtClean="0">
                  <a:solidFill>
                    <a:srgbClr val="000000"/>
                  </a:solidFill>
                  <a:latin typeface="宋体" charset="-122"/>
                </a:endParaRPr>
              </a:p>
            </p:txBody>
          </p:sp>
          <p:sp>
            <p:nvSpPr>
              <p:cNvPr id="23584" name="Text Box 187"/>
              <p:cNvSpPr txBox="1">
                <a:spLocks noChangeArrowheads="1"/>
              </p:cNvSpPr>
              <p:nvPr/>
            </p:nvSpPr>
            <p:spPr bwMode="auto">
              <a:xfrm>
                <a:off x="1354" y="3168"/>
                <a:ext cx="416" cy="3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A1</a:t>
                </a:r>
              </a:p>
              <a:p>
                <a:pPr algn="r" defTabSz="914400" fontAlgn="base">
                  <a:spcBef>
                    <a:spcPct val="0"/>
                  </a:spcBef>
                  <a:spcAft>
                    <a:spcPct val="5000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585" name="Text Box 188"/>
              <p:cNvSpPr txBox="1">
                <a:spLocks noChangeArrowheads="1"/>
              </p:cNvSpPr>
              <p:nvPr/>
            </p:nvSpPr>
            <p:spPr bwMode="auto">
              <a:xfrm>
                <a:off x="1431" y="2256"/>
                <a:ext cx="403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RD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WR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3586" name="Line 189"/>
              <p:cNvSpPr>
                <a:spLocks noChangeShapeType="1"/>
              </p:cNvSpPr>
              <p:nvPr/>
            </p:nvSpPr>
            <p:spPr bwMode="auto">
              <a:xfrm>
                <a:off x="1493" y="2271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87" name="Line 190"/>
              <p:cNvSpPr>
                <a:spLocks noChangeShapeType="1"/>
              </p:cNvSpPr>
              <p:nvPr/>
            </p:nvSpPr>
            <p:spPr bwMode="auto">
              <a:xfrm>
                <a:off x="1498" y="2496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88" name="Line 191"/>
              <p:cNvSpPr>
                <a:spLocks noChangeShapeType="1"/>
              </p:cNvSpPr>
              <p:nvPr/>
            </p:nvSpPr>
            <p:spPr bwMode="auto">
              <a:xfrm>
                <a:off x="1546" y="273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89" name="Line 192"/>
              <p:cNvSpPr>
                <a:spLocks noChangeShapeType="1"/>
              </p:cNvSpPr>
              <p:nvPr/>
            </p:nvSpPr>
            <p:spPr bwMode="auto">
              <a:xfrm flipH="1">
                <a:off x="4650" y="1584"/>
                <a:ext cx="0" cy="18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90" name="Line 193"/>
              <p:cNvSpPr>
                <a:spLocks noChangeShapeType="1"/>
              </p:cNvSpPr>
              <p:nvPr/>
            </p:nvSpPr>
            <p:spPr bwMode="auto">
              <a:xfrm>
                <a:off x="4426" y="3456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91" name="Line 194"/>
              <p:cNvSpPr>
                <a:spLocks noChangeShapeType="1"/>
              </p:cNvSpPr>
              <p:nvPr/>
            </p:nvSpPr>
            <p:spPr bwMode="auto">
              <a:xfrm flipH="1">
                <a:off x="4416" y="2880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92" name="Line 195"/>
              <p:cNvSpPr>
                <a:spLocks noChangeShapeType="1"/>
              </p:cNvSpPr>
              <p:nvPr/>
            </p:nvSpPr>
            <p:spPr bwMode="auto">
              <a:xfrm flipH="1" flipV="1">
                <a:off x="4426" y="2238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93" name="Line 196"/>
              <p:cNvSpPr>
                <a:spLocks noChangeShapeType="1"/>
              </p:cNvSpPr>
              <p:nvPr/>
            </p:nvSpPr>
            <p:spPr bwMode="auto">
              <a:xfrm flipH="1" flipV="1">
                <a:off x="4416" y="1584"/>
                <a:ext cx="23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94" name="AutoShape 197"/>
              <p:cNvSpPr>
                <a:spLocks noChangeArrowheads="1"/>
              </p:cNvSpPr>
              <p:nvPr/>
            </p:nvSpPr>
            <p:spPr bwMode="auto">
              <a:xfrm>
                <a:off x="4418" y="1270"/>
                <a:ext cx="910" cy="227"/>
              </a:xfrm>
              <a:prstGeom prst="leftRightArrow">
                <a:avLst>
                  <a:gd name="adj1" fmla="val 50000"/>
                  <a:gd name="adj2" fmla="val 36952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95" name="AutoShape 198"/>
              <p:cNvSpPr>
                <a:spLocks noChangeArrowheads="1"/>
              </p:cNvSpPr>
              <p:nvPr/>
            </p:nvSpPr>
            <p:spPr bwMode="auto">
              <a:xfrm>
                <a:off x="4443" y="1952"/>
                <a:ext cx="885" cy="217"/>
              </a:xfrm>
              <a:prstGeom prst="leftRightArrow">
                <a:avLst>
                  <a:gd name="adj1" fmla="val 55481"/>
                  <a:gd name="adj2" fmla="val 37592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96" name="AutoShape 199"/>
              <p:cNvSpPr>
                <a:spLocks noChangeArrowheads="1"/>
              </p:cNvSpPr>
              <p:nvPr/>
            </p:nvSpPr>
            <p:spPr bwMode="auto">
              <a:xfrm>
                <a:off x="4425" y="2617"/>
                <a:ext cx="903" cy="224"/>
              </a:xfrm>
              <a:prstGeom prst="leftRightArrow">
                <a:avLst>
                  <a:gd name="adj1" fmla="val 50000"/>
                  <a:gd name="adj2" fmla="val 37158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97" name="Text Box 200"/>
              <p:cNvSpPr txBox="1">
                <a:spLocks noChangeArrowheads="1"/>
              </p:cNvSpPr>
              <p:nvPr/>
            </p:nvSpPr>
            <p:spPr bwMode="auto">
              <a:xfrm>
                <a:off x="4784" y="1872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PC7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PC0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3598" name="Text Box 201"/>
              <p:cNvSpPr txBox="1">
                <a:spLocks noChangeArrowheads="1"/>
              </p:cNvSpPr>
              <p:nvPr/>
            </p:nvSpPr>
            <p:spPr bwMode="auto">
              <a:xfrm>
                <a:off x="4759" y="2496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PB7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PB0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3599" name="Text Box 202"/>
              <p:cNvSpPr txBox="1">
                <a:spLocks noChangeArrowheads="1"/>
              </p:cNvSpPr>
              <p:nvPr/>
            </p:nvSpPr>
            <p:spPr bwMode="auto">
              <a:xfrm>
                <a:off x="4769" y="1152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PA7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PA0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3600" name="Line 203"/>
              <p:cNvSpPr>
                <a:spLocks noChangeShapeType="1"/>
              </p:cNvSpPr>
              <p:nvPr/>
            </p:nvSpPr>
            <p:spPr bwMode="auto">
              <a:xfrm flipV="1">
                <a:off x="3466" y="2880"/>
                <a:ext cx="0" cy="7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1" name="Line 204"/>
              <p:cNvSpPr>
                <a:spLocks noChangeShapeType="1"/>
              </p:cNvSpPr>
              <p:nvPr/>
            </p:nvSpPr>
            <p:spPr bwMode="auto">
              <a:xfrm flipH="1" flipV="1">
                <a:off x="3322" y="2208"/>
                <a:ext cx="0" cy="13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2" name="Line 205"/>
              <p:cNvSpPr>
                <a:spLocks noChangeShapeType="1"/>
              </p:cNvSpPr>
              <p:nvPr/>
            </p:nvSpPr>
            <p:spPr bwMode="auto">
              <a:xfrm flipH="1" flipV="1">
                <a:off x="3178" y="1562"/>
                <a:ext cx="0" cy="18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3" name="Line 206"/>
              <p:cNvSpPr>
                <a:spLocks noChangeShapeType="1"/>
              </p:cNvSpPr>
              <p:nvPr/>
            </p:nvSpPr>
            <p:spPr bwMode="auto">
              <a:xfrm flipV="1">
                <a:off x="3178" y="1558"/>
                <a:ext cx="4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4" name="Line 207"/>
              <p:cNvSpPr>
                <a:spLocks noChangeShapeType="1"/>
              </p:cNvSpPr>
              <p:nvPr/>
            </p:nvSpPr>
            <p:spPr bwMode="auto">
              <a:xfrm flipV="1">
                <a:off x="3316" y="2208"/>
                <a:ext cx="3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5" name="Line 208"/>
              <p:cNvSpPr>
                <a:spLocks noChangeShapeType="1"/>
              </p:cNvSpPr>
              <p:nvPr/>
            </p:nvSpPr>
            <p:spPr bwMode="auto">
              <a:xfrm>
                <a:off x="3466" y="2880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6" name="Rectangle 209"/>
              <p:cNvSpPr>
                <a:spLocks noChangeArrowheads="1"/>
              </p:cNvSpPr>
              <p:nvPr/>
            </p:nvSpPr>
            <p:spPr bwMode="auto">
              <a:xfrm>
                <a:off x="2955" y="1316"/>
                <a:ext cx="122" cy="2044"/>
              </a:xfrm>
              <a:prstGeom prst="rect">
                <a:avLst/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7" name="AutoShape 210"/>
              <p:cNvSpPr>
                <a:spLocks noChangeArrowheads="1"/>
              </p:cNvSpPr>
              <p:nvPr/>
            </p:nvSpPr>
            <p:spPr bwMode="auto">
              <a:xfrm>
                <a:off x="3077" y="1268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8" name="AutoShape 211"/>
              <p:cNvSpPr>
                <a:spLocks noChangeArrowheads="1"/>
              </p:cNvSpPr>
              <p:nvPr/>
            </p:nvSpPr>
            <p:spPr bwMode="auto">
              <a:xfrm>
                <a:off x="3077" y="1920"/>
                <a:ext cx="634" cy="250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9" name="AutoShape 212"/>
              <p:cNvSpPr>
                <a:spLocks noChangeArrowheads="1"/>
              </p:cNvSpPr>
              <p:nvPr/>
            </p:nvSpPr>
            <p:spPr bwMode="auto">
              <a:xfrm>
                <a:off x="3077" y="2640"/>
                <a:ext cx="634" cy="215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10" name="AutoShape 213"/>
              <p:cNvSpPr>
                <a:spLocks noChangeArrowheads="1"/>
              </p:cNvSpPr>
              <p:nvPr/>
            </p:nvSpPr>
            <p:spPr bwMode="auto">
              <a:xfrm>
                <a:off x="3077" y="3168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11" name="AutoShape 214"/>
              <p:cNvSpPr>
                <a:spLocks noChangeArrowheads="1"/>
              </p:cNvSpPr>
              <p:nvPr/>
            </p:nvSpPr>
            <p:spPr bwMode="auto">
              <a:xfrm>
                <a:off x="3886" y="1612"/>
                <a:ext cx="269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12" name="Text Box 215"/>
              <p:cNvSpPr txBox="1">
                <a:spLocks noChangeArrowheads="1"/>
              </p:cNvSpPr>
              <p:nvPr/>
            </p:nvSpPr>
            <p:spPr bwMode="auto">
              <a:xfrm>
                <a:off x="3722" y="3190"/>
                <a:ext cx="689" cy="55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控制口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D</a:t>
                </a:r>
                <a:endParaRPr kumimoji="1" lang="en-US" altLang="zh-CN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613" name="AutoShape 216"/>
              <p:cNvSpPr>
                <a:spLocks noChangeArrowheads="1"/>
              </p:cNvSpPr>
              <p:nvPr/>
            </p:nvSpPr>
            <p:spPr bwMode="auto">
              <a:xfrm>
                <a:off x="3895" y="2292"/>
                <a:ext cx="260" cy="350"/>
              </a:xfrm>
              <a:prstGeom prst="upDownArrow">
                <a:avLst>
                  <a:gd name="adj1" fmla="val 50000"/>
                  <a:gd name="adj2" fmla="val 26923"/>
                </a:avLst>
              </a:prstGeom>
              <a:solidFill>
                <a:srgbClr val="FF99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14" name="Text Box 217"/>
              <p:cNvSpPr txBox="1">
                <a:spLocks noChangeArrowheads="1"/>
              </p:cNvSpPr>
              <p:nvPr/>
            </p:nvSpPr>
            <p:spPr bwMode="auto">
              <a:xfrm>
                <a:off x="3706" y="1296"/>
                <a:ext cx="689" cy="316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A</a:t>
                </a: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615" name="Text Box 218"/>
              <p:cNvSpPr txBox="1">
                <a:spLocks noChangeArrowheads="1"/>
              </p:cNvSpPr>
              <p:nvPr/>
            </p:nvSpPr>
            <p:spPr bwMode="auto">
              <a:xfrm>
                <a:off x="3723" y="1968"/>
                <a:ext cx="689" cy="316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C</a:t>
                </a:r>
                <a:endParaRPr kumimoji="1" lang="en-US" altLang="zh-CN" sz="1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16" name="Text Box 219"/>
              <p:cNvSpPr txBox="1">
                <a:spLocks noChangeArrowheads="1"/>
              </p:cNvSpPr>
              <p:nvPr/>
            </p:nvSpPr>
            <p:spPr bwMode="auto">
              <a:xfrm>
                <a:off x="3706" y="2640"/>
                <a:ext cx="689" cy="31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B</a:t>
                </a: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617" name="Line 220"/>
              <p:cNvSpPr>
                <a:spLocks noChangeShapeType="1"/>
              </p:cNvSpPr>
              <p:nvPr/>
            </p:nvSpPr>
            <p:spPr bwMode="auto">
              <a:xfrm flipV="1">
                <a:off x="4779" y="3487"/>
                <a:ext cx="4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18" name="Text Box 221"/>
              <p:cNvSpPr txBox="1">
                <a:spLocks noChangeArrowheads="1"/>
              </p:cNvSpPr>
              <p:nvPr/>
            </p:nvSpPr>
            <p:spPr bwMode="auto">
              <a:xfrm>
                <a:off x="4731" y="3264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 +5V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3619" name="Line 222"/>
              <p:cNvSpPr>
                <a:spLocks noChangeShapeType="1"/>
              </p:cNvSpPr>
              <p:nvPr/>
            </p:nvSpPr>
            <p:spPr bwMode="auto">
              <a:xfrm flipV="1">
                <a:off x="4779" y="3727"/>
                <a:ext cx="4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20" name="Text Box 223"/>
              <p:cNvSpPr txBox="1">
                <a:spLocks noChangeArrowheads="1"/>
              </p:cNvSpPr>
              <p:nvPr/>
            </p:nvSpPr>
            <p:spPr bwMode="auto">
              <a:xfrm>
                <a:off x="4779" y="3504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GND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3621" name="Line 224"/>
              <p:cNvSpPr>
                <a:spLocks noChangeShapeType="1"/>
              </p:cNvSpPr>
              <p:nvPr/>
            </p:nvSpPr>
            <p:spPr bwMode="auto">
              <a:xfrm>
                <a:off x="1467" y="2928"/>
                <a:ext cx="5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22" name="Text Box 225"/>
              <p:cNvSpPr txBox="1">
                <a:spLocks noChangeArrowheads="1"/>
              </p:cNvSpPr>
              <p:nvPr/>
            </p:nvSpPr>
            <p:spPr bwMode="auto">
              <a:xfrm>
                <a:off x="1466" y="1536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D7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smtClean="0">
                    <a:solidFill>
                      <a:srgbClr val="FF33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3623" name="Text Box 226"/>
              <p:cNvSpPr txBox="1">
                <a:spLocks noChangeArrowheads="1"/>
              </p:cNvSpPr>
              <p:nvPr/>
            </p:nvSpPr>
            <p:spPr bwMode="auto">
              <a:xfrm>
                <a:off x="5328" y="1184"/>
                <a:ext cx="384" cy="2024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2400" smtClean="0">
                  <a:solidFill>
                    <a:srgbClr val="000000"/>
                  </a:solidFill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3200" b="1" smtClean="0">
                    <a:solidFill>
                      <a:srgbClr val="000000"/>
                    </a:solidFill>
                    <a:ea typeface="楷体_GB2312" pitchFamily="49" charset="-122"/>
                  </a:rPr>
                  <a:t>外</a:t>
                </a: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3200" b="1" smtClean="0">
                    <a:solidFill>
                      <a:srgbClr val="000000"/>
                    </a:solidFill>
                    <a:ea typeface="楷体_GB2312" pitchFamily="49" charset="-122"/>
                  </a:rPr>
                  <a:t>设</a:t>
                </a:r>
                <a:endParaRPr kumimoji="1" lang="zh-CN" altLang="en-US" sz="2400" smtClean="0">
                  <a:solidFill>
                    <a:srgbClr val="000000"/>
                  </a:solidFill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24" name="Line 227"/>
              <p:cNvSpPr>
                <a:spLocks noChangeShapeType="1"/>
              </p:cNvSpPr>
              <p:nvPr/>
            </p:nvSpPr>
            <p:spPr bwMode="auto">
              <a:xfrm flipV="1">
                <a:off x="539" y="1344"/>
                <a:ext cx="12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25" name="AutoShape 228"/>
              <p:cNvSpPr>
                <a:spLocks noChangeArrowheads="1"/>
              </p:cNvSpPr>
              <p:nvPr/>
            </p:nvSpPr>
            <p:spPr bwMode="auto">
              <a:xfrm>
                <a:off x="555" y="1635"/>
                <a:ext cx="1406" cy="226"/>
              </a:xfrm>
              <a:prstGeom prst="leftRightArrow">
                <a:avLst>
                  <a:gd name="adj1" fmla="val 60176"/>
                  <a:gd name="adj2" fmla="val 55300"/>
                </a:avLst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26" name="Line 229"/>
              <p:cNvSpPr>
                <a:spLocks noChangeShapeType="1"/>
              </p:cNvSpPr>
              <p:nvPr/>
            </p:nvSpPr>
            <p:spPr bwMode="auto">
              <a:xfrm>
                <a:off x="555" y="2448"/>
                <a:ext cx="13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27" name="Line 230"/>
              <p:cNvSpPr>
                <a:spLocks noChangeShapeType="1"/>
              </p:cNvSpPr>
              <p:nvPr/>
            </p:nvSpPr>
            <p:spPr bwMode="auto">
              <a:xfrm>
                <a:off x="566" y="2660"/>
                <a:ext cx="13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28" name="Line 231"/>
              <p:cNvSpPr>
                <a:spLocks noChangeShapeType="1"/>
              </p:cNvSpPr>
              <p:nvPr/>
            </p:nvSpPr>
            <p:spPr bwMode="auto">
              <a:xfrm>
                <a:off x="555" y="3379"/>
                <a:ext cx="14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29" name="Line 232"/>
              <p:cNvSpPr>
                <a:spLocks noChangeShapeType="1"/>
              </p:cNvSpPr>
              <p:nvPr/>
            </p:nvSpPr>
            <p:spPr bwMode="auto">
              <a:xfrm>
                <a:off x="563" y="3591"/>
                <a:ext cx="13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30" name="Line 233"/>
              <p:cNvSpPr>
                <a:spLocks noChangeShapeType="1"/>
              </p:cNvSpPr>
              <p:nvPr/>
            </p:nvSpPr>
            <p:spPr bwMode="auto">
              <a:xfrm flipH="1" flipV="1">
                <a:off x="2256" y="2169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31" name="Oval 234"/>
              <p:cNvSpPr>
                <a:spLocks noChangeArrowheads="1"/>
              </p:cNvSpPr>
              <p:nvPr/>
            </p:nvSpPr>
            <p:spPr bwMode="auto">
              <a:xfrm>
                <a:off x="2208" y="2073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903DD-9E5D-4CD2-B73E-0C3EF2302C48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293"/>
          <p:cNvGrpSpPr>
            <a:grpSpLocks/>
          </p:cNvGrpSpPr>
          <p:nvPr/>
        </p:nvGrpSpPr>
        <p:grpSpPr bwMode="auto">
          <a:xfrm>
            <a:off x="101600" y="0"/>
            <a:ext cx="11988800" cy="6248400"/>
            <a:chOff x="48" y="0"/>
            <a:chExt cx="5664" cy="3936"/>
          </a:xfrm>
        </p:grpSpPr>
        <p:sp>
          <p:nvSpPr>
            <p:cNvPr id="24580" name="Text Box 55"/>
            <p:cNvSpPr txBox="1">
              <a:spLocks noChangeArrowheads="1"/>
            </p:cNvSpPr>
            <p:nvPr/>
          </p:nvSpPr>
          <p:spPr bwMode="auto">
            <a:xfrm>
              <a:off x="144" y="0"/>
              <a:ext cx="36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FF"/>
                  </a:solidFill>
                  <a:ea typeface="楷体_GB2312" pitchFamily="49" charset="-122"/>
                </a:rPr>
                <a:t>4. </a:t>
              </a:r>
              <a:r>
                <a:rPr kumimoji="1" lang="zh-CN" altLang="en-US" sz="2800" b="1" smtClean="0">
                  <a:solidFill>
                    <a:srgbClr val="0000FF"/>
                  </a:solidFill>
                  <a:ea typeface="楷体_GB2312" pitchFamily="49" charset="-122"/>
                </a:rPr>
                <a:t>读写控制电路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引脚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CS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RD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WR)</a:t>
              </a:r>
              <a:endParaRPr kumimoji="1" lang="en-US" altLang="zh-CN" sz="2800" b="1" smtClean="0">
                <a:solidFill>
                  <a:srgbClr val="0000FF"/>
                </a:solidFill>
              </a:endParaRPr>
            </a:p>
          </p:txBody>
        </p:sp>
        <p:sp>
          <p:nvSpPr>
            <p:cNvPr id="24581" name="Line 134"/>
            <p:cNvSpPr>
              <a:spLocks noChangeShapeType="1"/>
            </p:cNvSpPr>
            <p:nvPr/>
          </p:nvSpPr>
          <p:spPr bwMode="auto">
            <a:xfrm flipV="1">
              <a:off x="1752" y="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4582" name="Line 135"/>
            <p:cNvSpPr>
              <a:spLocks noChangeShapeType="1"/>
            </p:cNvSpPr>
            <p:nvPr/>
          </p:nvSpPr>
          <p:spPr bwMode="auto">
            <a:xfrm flipV="1">
              <a:off x="2119" y="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4583" name="Line 136"/>
            <p:cNvSpPr>
              <a:spLocks noChangeShapeType="1"/>
            </p:cNvSpPr>
            <p:nvPr/>
          </p:nvSpPr>
          <p:spPr bwMode="auto">
            <a:xfrm flipV="1">
              <a:off x="2508" y="9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4584" name="Rectangle 137"/>
            <p:cNvSpPr>
              <a:spLocks noChangeArrowheads="1"/>
            </p:cNvSpPr>
            <p:nvPr/>
          </p:nvSpPr>
          <p:spPr bwMode="auto">
            <a:xfrm>
              <a:off x="288" y="384"/>
              <a:ext cx="465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 defTabSz="914400" fontAlgn="base">
                <a:spcBef>
                  <a:spcPct val="20000"/>
                </a:spcBef>
                <a:spcAft>
                  <a:spcPct val="50000"/>
                </a:spcAft>
                <a:buClr>
                  <a:srgbClr val="FF33CC"/>
                </a:buClr>
                <a:buFont typeface="Monotype Sorts" pitchFamily="2" charset="2"/>
                <a:buNone/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ea typeface="楷体_GB2312" pitchFamily="49" charset="-122"/>
                  <a:sym typeface="Wingdings 2" pitchFamily="18" charset="2"/>
                </a:rPr>
                <a:t> 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控制数据总线缓冲器的状态。</a:t>
              </a:r>
            </a:p>
            <a:p>
              <a:pPr marL="342900" indent="-342900" algn="just" defTabSz="914400" fontAlgn="base">
                <a:spcBef>
                  <a:spcPct val="20000"/>
                </a:spcBef>
                <a:spcAft>
                  <a:spcPct val="50000"/>
                </a:spcAft>
                <a:buClr>
                  <a:srgbClr val="FF33CC"/>
                </a:buClr>
                <a:buFont typeface="Monotype Sorts" pitchFamily="2" charset="2"/>
                <a:buNone/>
              </a:pP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     数据总线缓冲器有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种状态：输入、输出、高阻态 </a:t>
              </a:r>
            </a:p>
          </p:txBody>
        </p:sp>
        <p:grpSp>
          <p:nvGrpSpPr>
            <p:cNvPr id="3" name="Group 292"/>
            <p:cNvGrpSpPr>
              <a:grpSpLocks/>
            </p:cNvGrpSpPr>
            <p:nvPr/>
          </p:nvGrpSpPr>
          <p:grpSpPr bwMode="auto">
            <a:xfrm>
              <a:off x="48" y="1104"/>
              <a:ext cx="5664" cy="2832"/>
              <a:chOff x="48" y="1104"/>
              <a:chExt cx="5664" cy="2832"/>
            </a:xfrm>
          </p:grpSpPr>
          <p:sp>
            <p:nvSpPr>
              <p:cNvPr id="24586" name="Text Box 146"/>
              <p:cNvSpPr txBox="1">
                <a:spLocks noChangeArrowheads="1"/>
              </p:cNvSpPr>
              <p:nvPr/>
            </p:nvSpPr>
            <p:spPr bwMode="auto">
              <a:xfrm>
                <a:off x="2928" y="1152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7" name="Text Box 147"/>
              <p:cNvSpPr txBox="1">
                <a:spLocks noChangeArrowheads="1"/>
              </p:cNvSpPr>
              <p:nvPr/>
            </p:nvSpPr>
            <p:spPr bwMode="auto">
              <a:xfrm>
                <a:off x="48" y="1104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8" name="AutoShape 148"/>
              <p:cNvSpPr>
                <a:spLocks noChangeArrowheads="1"/>
              </p:cNvSpPr>
              <p:nvPr/>
            </p:nvSpPr>
            <p:spPr bwMode="auto">
              <a:xfrm>
                <a:off x="576" y="2955"/>
                <a:ext cx="272" cy="222"/>
              </a:xfrm>
              <a:prstGeom prst="rightArrow">
                <a:avLst>
                  <a:gd name="adj1" fmla="val 56074"/>
                  <a:gd name="adj2" fmla="val 47296"/>
                </a:avLst>
              </a:prstGeom>
              <a:solidFill>
                <a:srgbClr val="FFCC00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9" name="Text Box 149"/>
              <p:cNvSpPr txBox="1">
                <a:spLocks noChangeArrowheads="1"/>
              </p:cNvSpPr>
              <p:nvPr/>
            </p:nvSpPr>
            <p:spPr bwMode="auto">
              <a:xfrm>
                <a:off x="61" y="1200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590" name="Text Box 150"/>
              <p:cNvSpPr txBox="1">
                <a:spLocks noChangeArrowheads="1"/>
              </p:cNvSpPr>
              <p:nvPr/>
            </p:nvSpPr>
            <p:spPr bwMode="auto">
              <a:xfrm>
                <a:off x="139" y="1236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reset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591" name="Text Box 151"/>
              <p:cNvSpPr txBox="1">
                <a:spLocks noChangeArrowheads="1"/>
              </p:cNvSpPr>
              <p:nvPr/>
            </p:nvSpPr>
            <p:spPr bwMode="auto">
              <a:xfrm>
                <a:off x="219" y="1584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D7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592" name="Text Box 152"/>
              <p:cNvSpPr txBox="1">
                <a:spLocks noChangeArrowheads="1"/>
              </p:cNvSpPr>
              <p:nvPr/>
            </p:nvSpPr>
            <p:spPr bwMode="auto">
              <a:xfrm>
                <a:off x="226" y="2880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A9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A2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593" name="Text Box 153"/>
              <p:cNvSpPr txBox="1">
                <a:spLocks noChangeArrowheads="1"/>
              </p:cNvSpPr>
              <p:nvPr/>
            </p:nvSpPr>
            <p:spPr bwMode="auto">
              <a:xfrm>
                <a:off x="112" y="3320"/>
                <a:ext cx="416" cy="42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A1</a:t>
                </a:r>
              </a:p>
              <a:p>
                <a:pPr algn="r" defTabSz="914400" fontAlgn="base">
                  <a:spcBef>
                    <a:spcPct val="0"/>
                  </a:spcBef>
                  <a:spcAft>
                    <a:spcPct val="5000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594" name="Text Box 154"/>
              <p:cNvSpPr txBox="1">
                <a:spLocks noChangeArrowheads="1"/>
              </p:cNvSpPr>
              <p:nvPr/>
            </p:nvSpPr>
            <p:spPr bwMode="auto">
              <a:xfrm>
                <a:off x="157" y="2371"/>
                <a:ext cx="403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IOR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IOW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4595" name="Line 155"/>
              <p:cNvSpPr>
                <a:spLocks noChangeShapeType="1"/>
              </p:cNvSpPr>
              <p:nvPr/>
            </p:nvSpPr>
            <p:spPr bwMode="auto">
              <a:xfrm>
                <a:off x="219" y="2386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6" name="Line 156"/>
              <p:cNvSpPr>
                <a:spLocks noChangeShapeType="1"/>
              </p:cNvSpPr>
              <p:nvPr/>
            </p:nvSpPr>
            <p:spPr bwMode="auto">
              <a:xfrm>
                <a:off x="224" y="2611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7" name="Text Box 157"/>
              <p:cNvSpPr txBox="1">
                <a:spLocks noChangeArrowheads="1"/>
              </p:cNvSpPr>
              <p:nvPr/>
            </p:nvSpPr>
            <p:spPr bwMode="auto">
              <a:xfrm>
                <a:off x="848" y="2792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片选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译码</a:t>
                </a:r>
                <a:endParaRPr kumimoji="1" lang="zh-CN" altLang="en-US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598" name="Text Box 158"/>
              <p:cNvSpPr txBox="1">
                <a:spLocks noChangeArrowheads="1"/>
              </p:cNvSpPr>
              <p:nvPr/>
            </p:nvSpPr>
            <p:spPr bwMode="auto">
              <a:xfrm>
                <a:off x="1809" y="1261"/>
                <a:ext cx="2970" cy="267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9" name="Line 159"/>
              <p:cNvSpPr>
                <a:spLocks noChangeShapeType="1"/>
              </p:cNvSpPr>
              <p:nvPr/>
            </p:nvSpPr>
            <p:spPr bwMode="auto">
              <a:xfrm>
                <a:off x="2578" y="3482"/>
                <a:ext cx="6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0" name="Line 160"/>
              <p:cNvSpPr>
                <a:spLocks noChangeShapeType="1"/>
              </p:cNvSpPr>
              <p:nvPr/>
            </p:nvSpPr>
            <p:spPr bwMode="auto">
              <a:xfrm flipV="1">
                <a:off x="2578" y="3569"/>
                <a:ext cx="7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1" name="Line 161"/>
              <p:cNvSpPr>
                <a:spLocks noChangeShapeType="1"/>
              </p:cNvSpPr>
              <p:nvPr/>
            </p:nvSpPr>
            <p:spPr bwMode="auto">
              <a:xfrm>
                <a:off x="2588" y="3657"/>
                <a:ext cx="8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2" name="Line 162"/>
              <p:cNvSpPr>
                <a:spLocks noChangeShapeType="1"/>
              </p:cNvSpPr>
              <p:nvPr/>
            </p:nvSpPr>
            <p:spPr bwMode="auto">
              <a:xfrm>
                <a:off x="2578" y="3744"/>
                <a:ext cx="11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3" name="AutoShape 163"/>
              <p:cNvSpPr>
                <a:spLocks noChangeArrowheads="1"/>
              </p:cNvSpPr>
              <p:nvPr/>
            </p:nvSpPr>
            <p:spPr bwMode="auto">
              <a:xfrm rot="10800000">
                <a:off x="2557" y="1704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4" name="Text Box 164"/>
              <p:cNvSpPr txBox="1">
                <a:spLocks noChangeArrowheads="1"/>
              </p:cNvSpPr>
              <p:nvPr/>
            </p:nvSpPr>
            <p:spPr bwMode="auto">
              <a:xfrm>
                <a:off x="1944" y="1521"/>
                <a:ext cx="619" cy="621"/>
              </a:xfrm>
              <a:prstGeom prst="rect">
                <a:avLst/>
              </a:prstGeom>
              <a:solidFill>
                <a:srgbClr val="CC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数据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缓冲器</a:t>
                </a:r>
                <a:endParaRPr kumimoji="1" lang="zh-CN" altLang="en-US" sz="10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4605" name="Text Box 165"/>
              <p:cNvSpPr txBox="1">
                <a:spLocks noChangeArrowheads="1"/>
              </p:cNvSpPr>
              <p:nvPr/>
            </p:nvSpPr>
            <p:spPr bwMode="auto">
              <a:xfrm>
                <a:off x="1960" y="2433"/>
                <a:ext cx="620" cy="591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读写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控制</a:t>
                </a:r>
                <a:endParaRPr kumimoji="1" lang="zh-CN" altLang="en-US" sz="10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4606" name="Text Box 166"/>
              <p:cNvSpPr txBox="1">
                <a:spLocks noChangeArrowheads="1"/>
              </p:cNvSpPr>
              <p:nvPr/>
            </p:nvSpPr>
            <p:spPr bwMode="auto">
              <a:xfrm>
                <a:off x="1969" y="3168"/>
                <a:ext cx="619" cy="672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b="1" smtClean="0">
                  <a:solidFill>
                    <a:srgbClr val="808080"/>
                  </a:solidFill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片内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译码</a:t>
                </a:r>
                <a:endParaRPr kumimoji="1" lang="zh-CN" altLang="en-US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607" name="Text Box 167"/>
              <p:cNvSpPr txBox="1">
                <a:spLocks noChangeArrowheads="1"/>
              </p:cNvSpPr>
              <p:nvPr/>
            </p:nvSpPr>
            <p:spPr bwMode="auto">
              <a:xfrm>
                <a:off x="1497" y="2784"/>
                <a:ext cx="281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CS</a:t>
                </a: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8" name="Text Box 168"/>
              <p:cNvSpPr txBox="1">
                <a:spLocks noChangeArrowheads="1"/>
              </p:cNvSpPr>
              <p:nvPr/>
            </p:nvSpPr>
            <p:spPr bwMode="auto">
              <a:xfrm>
                <a:off x="1179" y="1200"/>
                <a:ext cx="655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RESET</a:t>
                </a:r>
                <a:endParaRPr kumimoji="1" lang="en-US" altLang="zh-CN" sz="2200" b="1" smtClean="0">
                  <a:solidFill>
                    <a:srgbClr val="000000"/>
                  </a:solidFill>
                  <a:latin typeface="宋体" charset="-122"/>
                </a:endParaRPr>
              </a:p>
            </p:txBody>
          </p:sp>
          <p:sp>
            <p:nvSpPr>
              <p:cNvPr id="24609" name="Text Box 169"/>
              <p:cNvSpPr txBox="1">
                <a:spLocks noChangeArrowheads="1"/>
              </p:cNvSpPr>
              <p:nvPr/>
            </p:nvSpPr>
            <p:spPr bwMode="auto">
              <a:xfrm>
                <a:off x="1354" y="3216"/>
                <a:ext cx="416" cy="3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A1</a:t>
                </a:r>
              </a:p>
              <a:p>
                <a:pPr algn="r" defTabSz="914400" fontAlgn="base">
                  <a:spcBef>
                    <a:spcPct val="0"/>
                  </a:spcBef>
                  <a:spcAft>
                    <a:spcPct val="5000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610" name="Text Box 170"/>
              <p:cNvSpPr txBox="1">
                <a:spLocks noChangeArrowheads="1"/>
              </p:cNvSpPr>
              <p:nvPr/>
            </p:nvSpPr>
            <p:spPr bwMode="auto">
              <a:xfrm>
                <a:off x="1431" y="2304"/>
                <a:ext cx="403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RD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WR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4611" name="Line 171"/>
              <p:cNvSpPr>
                <a:spLocks noChangeShapeType="1"/>
              </p:cNvSpPr>
              <p:nvPr/>
            </p:nvSpPr>
            <p:spPr bwMode="auto">
              <a:xfrm>
                <a:off x="1493" y="2319"/>
                <a:ext cx="28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2" name="Line 172"/>
              <p:cNvSpPr>
                <a:spLocks noChangeShapeType="1"/>
              </p:cNvSpPr>
              <p:nvPr/>
            </p:nvSpPr>
            <p:spPr bwMode="auto">
              <a:xfrm>
                <a:off x="1498" y="2544"/>
                <a:ext cx="28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3" name="Line 173"/>
              <p:cNvSpPr>
                <a:spLocks noChangeShapeType="1"/>
              </p:cNvSpPr>
              <p:nvPr/>
            </p:nvSpPr>
            <p:spPr bwMode="auto">
              <a:xfrm>
                <a:off x="1546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4" name="Line 174"/>
              <p:cNvSpPr>
                <a:spLocks noChangeShapeType="1"/>
              </p:cNvSpPr>
              <p:nvPr/>
            </p:nvSpPr>
            <p:spPr bwMode="auto">
              <a:xfrm flipH="1">
                <a:off x="4650" y="1632"/>
                <a:ext cx="0" cy="18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5" name="Line 175"/>
              <p:cNvSpPr>
                <a:spLocks noChangeShapeType="1"/>
              </p:cNvSpPr>
              <p:nvPr/>
            </p:nvSpPr>
            <p:spPr bwMode="auto">
              <a:xfrm>
                <a:off x="4426" y="3504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6" name="Line 176"/>
              <p:cNvSpPr>
                <a:spLocks noChangeShapeType="1"/>
              </p:cNvSpPr>
              <p:nvPr/>
            </p:nvSpPr>
            <p:spPr bwMode="auto">
              <a:xfrm flipH="1">
                <a:off x="4416" y="2928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7" name="Line 177"/>
              <p:cNvSpPr>
                <a:spLocks noChangeShapeType="1"/>
              </p:cNvSpPr>
              <p:nvPr/>
            </p:nvSpPr>
            <p:spPr bwMode="auto">
              <a:xfrm flipH="1" flipV="1">
                <a:off x="4426" y="2286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8" name="Line 178"/>
              <p:cNvSpPr>
                <a:spLocks noChangeShapeType="1"/>
              </p:cNvSpPr>
              <p:nvPr/>
            </p:nvSpPr>
            <p:spPr bwMode="auto">
              <a:xfrm flipH="1" flipV="1">
                <a:off x="4416" y="1632"/>
                <a:ext cx="23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9" name="AutoShape 179"/>
              <p:cNvSpPr>
                <a:spLocks noChangeArrowheads="1"/>
              </p:cNvSpPr>
              <p:nvPr/>
            </p:nvSpPr>
            <p:spPr bwMode="auto">
              <a:xfrm>
                <a:off x="4418" y="1318"/>
                <a:ext cx="910" cy="227"/>
              </a:xfrm>
              <a:prstGeom prst="leftRightArrow">
                <a:avLst>
                  <a:gd name="adj1" fmla="val 50000"/>
                  <a:gd name="adj2" fmla="val 36952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0" name="AutoShape 180"/>
              <p:cNvSpPr>
                <a:spLocks noChangeArrowheads="1"/>
              </p:cNvSpPr>
              <p:nvPr/>
            </p:nvSpPr>
            <p:spPr bwMode="auto">
              <a:xfrm>
                <a:off x="4443" y="2000"/>
                <a:ext cx="885" cy="217"/>
              </a:xfrm>
              <a:prstGeom prst="leftRightArrow">
                <a:avLst>
                  <a:gd name="adj1" fmla="val 55481"/>
                  <a:gd name="adj2" fmla="val 37592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1" name="AutoShape 181"/>
              <p:cNvSpPr>
                <a:spLocks noChangeArrowheads="1"/>
              </p:cNvSpPr>
              <p:nvPr/>
            </p:nvSpPr>
            <p:spPr bwMode="auto">
              <a:xfrm>
                <a:off x="4425" y="2665"/>
                <a:ext cx="903" cy="224"/>
              </a:xfrm>
              <a:prstGeom prst="leftRightArrow">
                <a:avLst>
                  <a:gd name="adj1" fmla="val 50000"/>
                  <a:gd name="adj2" fmla="val 37158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2" name="Text Box 182"/>
              <p:cNvSpPr txBox="1">
                <a:spLocks noChangeArrowheads="1"/>
              </p:cNvSpPr>
              <p:nvPr/>
            </p:nvSpPr>
            <p:spPr bwMode="auto">
              <a:xfrm>
                <a:off x="4784" y="1920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PC7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PC0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4623" name="Text Box 183"/>
              <p:cNvSpPr txBox="1">
                <a:spLocks noChangeArrowheads="1"/>
              </p:cNvSpPr>
              <p:nvPr/>
            </p:nvSpPr>
            <p:spPr bwMode="auto">
              <a:xfrm>
                <a:off x="4759" y="2544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PB7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PB0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4624" name="Text Box 184"/>
              <p:cNvSpPr txBox="1">
                <a:spLocks noChangeArrowheads="1"/>
              </p:cNvSpPr>
              <p:nvPr/>
            </p:nvSpPr>
            <p:spPr bwMode="auto">
              <a:xfrm>
                <a:off x="4769" y="1200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PA7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PA0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4625" name="Line 185"/>
              <p:cNvSpPr>
                <a:spLocks noChangeShapeType="1"/>
              </p:cNvSpPr>
              <p:nvPr/>
            </p:nvSpPr>
            <p:spPr bwMode="auto">
              <a:xfrm flipV="1">
                <a:off x="3466" y="2928"/>
                <a:ext cx="0" cy="7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6" name="Line 186"/>
              <p:cNvSpPr>
                <a:spLocks noChangeShapeType="1"/>
              </p:cNvSpPr>
              <p:nvPr/>
            </p:nvSpPr>
            <p:spPr bwMode="auto">
              <a:xfrm flipH="1" flipV="1">
                <a:off x="3322" y="2256"/>
                <a:ext cx="0" cy="13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7" name="Line 187"/>
              <p:cNvSpPr>
                <a:spLocks noChangeShapeType="1"/>
              </p:cNvSpPr>
              <p:nvPr/>
            </p:nvSpPr>
            <p:spPr bwMode="auto">
              <a:xfrm flipH="1" flipV="1">
                <a:off x="3178" y="1610"/>
                <a:ext cx="0" cy="18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8" name="Line 188"/>
              <p:cNvSpPr>
                <a:spLocks noChangeShapeType="1"/>
              </p:cNvSpPr>
              <p:nvPr/>
            </p:nvSpPr>
            <p:spPr bwMode="auto">
              <a:xfrm flipV="1">
                <a:off x="3178" y="1606"/>
                <a:ext cx="4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9" name="Line 189"/>
              <p:cNvSpPr>
                <a:spLocks noChangeShapeType="1"/>
              </p:cNvSpPr>
              <p:nvPr/>
            </p:nvSpPr>
            <p:spPr bwMode="auto">
              <a:xfrm flipV="1">
                <a:off x="3316" y="2256"/>
                <a:ext cx="3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0" name="Line 190"/>
              <p:cNvSpPr>
                <a:spLocks noChangeShapeType="1"/>
              </p:cNvSpPr>
              <p:nvPr/>
            </p:nvSpPr>
            <p:spPr bwMode="auto">
              <a:xfrm>
                <a:off x="3466" y="2928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1" name="Rectangle 191"/>
              <p:cNvSpPr>
                <a:spLocks noChangeArrowheads="1"/>
              </p:cNvSpPr>
              <p:nvPr/>
            </p:nvSpPr>
            <p:spPr bwMode="auto">
              <a:xfrm>
                <a:off x="2955" y="1364"/>
                <a:ext cx="122" cy="2044"/>
              </a:xfrm>
              <a:prstGeom prst="rect">
                <a:avLst/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2" name="AutoShape 192"/>
              <p:cNvSpPr>
                <a:spLocks noChangeArrowheads="1"/>
              </p:cNvSpPr>
              <p:nvPr/>
            </p:nvSpPr>
            <p:spPr bwMode="auto">
              <a:xfrm>
                <a:off x="3077" y="1316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3" name="AutoShape 193"/>
              <p:cNvSpPr>
                <a:spLocks noChangeArrowheads="1"/>
              </p:cNvSpPr>
              <p:nvPr/>
            </p:nvSpPr>
            <p:spPr bwMode="auto">
              <a:xfrm>
                <a:off x="3077" y="1968"/>
                <a:ext cx="634" cy="250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4" name="AutoShape 194"/>
              <p:cNvSpPr>
                <a:spLocks noChangeArrowheads="1"/>
              </p:cNvSpPr>
              <p:nvPr/>
            </p:nvSpPr>
            <p:spPr bwMode="auto">
              <a:xfrm>
                <a:off x="3077" y="2688"/>
                <a:ext cx="634" cy="215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5" name="AutoShape 195"/>
              <p:cNvSpPr>
                <a:spLocks noChangeArrowheads="1"/>
              </p:cNvSpPr>
              <p:nvPr/>
            </p:nvSpPr>
            <p:spPr bwMode="auto">
              <a:xfrm>
                <a:off x="3077" y="3216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6" name="AutoShape 196"/>
              <p:cNvSpPr>
                <a:spLocks noChangeArrowheads="1"/>
              </p:cNvSpPr>
              <p:nvPr/>
            </p:nvSpPr>
            <p:spPr bwMode="auto">
              <a:xfrm>
                <a:off x="3886" y="1660"/>
                <a:ext cx="269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7" name="Text Box 197"/>
              <p:cNvSpPr txBox="1">
                <a:spLocks noChangeArrowheads="1"/>
              </p:cNvSpPr>
              <p:nvPr/>
            </p:nvSpPr>
            <p:spPr bwMode="auto">
              <a:xfrm>
                <a:off x="3722" y="3238"/>
                <a:ext cx="689" cy="55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控制口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D</a:t>
                </a:r>
                <a:endParaRPr kumimoji="1" lang="en-US" altLang="zh-CN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638" name="AutoShape 198"/>
              <p:cNvSpPr>
                <a:spLocks noChangeArrowheads="1"/>
              </p:cNvSpPr>
              <p:nvPr/>
            </p:nvSpPr>
            <p:spPr bwMode="auto">
              <a:xfrm>
                <a:off x="3895" y="2340"/>
                <a:ext cx="260" cy="350"/>
              </a:xfrm>
              <a:prstGeom prst="upDownArrow">
                <a:avLst>
                  <a:gd name="adj1" fmla="val 50000"/>
                  <a:gd name="adj2" fmla="val 26923"/>
                </a:avLst>
              </a:prstGeom>
              <a:solidFill>
                <a:srgbClr val="FF99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9" name="Text Box 199"/>
              <p:cNvSpPr txBox="1">
                <a:spLocks noChangeArrowheads="1"/>
              </p:cNvSpPr>
              <p:nvPr/>
            </p:nvSpPr>
            <p:spPr bwMode="auto">
              <a:xfrm>
                <a:off x="3706" y="1344"/>
                <a:ext cx="689" cy="316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A</a:t>
                </a: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640" name="Text Box 200"/>
              <p:cNvSpPr txBox="1">
                <a:spLocks noChangeArrowheads="1"/>
              </p:cNvSpPr>
              <p:nvPr/>
            </p:nvSpPr>
            <p:spPr bwMode="auto">
              <a:xfrm>
                <a:off x="3723" y="2016"/>
                <a:ext cx="689" cy="316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C</a:t>
                </a:r>
                <a:endParaRPr kumimoji="1" lang="en-US" altLang="zh-CN" sz="1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1" name="Text Box 201"/>
              <p:cNvSpPr txBox="1">
                <a:spLocks noChangeArrowheads="1"/>
              </p:cNvSpPr>
              <p:nvPr/>
            </p:nvSpPr>
            <p:spPr bwMode="auto">
              <a:xfrm>
                <a:off x="3706" y="2688"/>
                <a:ext cx="689" cy="31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B</a:t>
                </a: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642" name="Line 202"/>
              <p:cNvSpPr>
                <a:spLocks noChangeShapeType="1"/>
              </p:cNvSpPr>
              <p:nvPr/>
            </p:nvSpPr>
            <p:spPr bwMode="auto">
              <a:xfrm flipV="1">
                <a:off x="4779" y="3535"/>
                <a:ext cx="4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3" name="Text Box 203"/>
              <p:cNvSpPr txBox="1">
                <a:spLocks noChangeArrowheads="1"/>
              </p:cNvSpPr>
              <p:nvPr/>
            </p:nvSpPr>
            <p:spPr bwMode="auto">
              <a:xfrm>
                <a:off x="4731" y="3312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 +5V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4644" name="Line 204"/>
              <p:cNvSpPr>
                <a:spLocks noChangeShapeType="1"/>
              </p:cNvSpPr>
              <p:nvPr/>
            </p:nvSpPr>
            <p:spPr bwMode="auto">
              <a:xfrm flipV="1">
                <a:off x="4779" y="3775"/>
                <a:ext cx="4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5" name="Text Box 205"/>
              <p:cNvSpPr txBox="1">
                <a:spLocks noChangeArrowheads="1"/>
              </p:cNvSpPr>
              <p:nvPr/>
            </p:nvSpPr>
            <p:spPr bwMode="auto">
              <a:xfrm>
                <a:off x="4779" y="3552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GND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4646" name="Line 206"/>
              <p:cNvSpPr>
                <a:spLocks noChangeShapeType="1"/>
              </p:cNvSpPr>
              <p:nvPr/>
            </p:nvSpPr>
            <p:spPr bwMode="auto">
              <a:xfrm>
                <a:off x="1467" y="2976"/>
                <a:ext cx="5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7" name="Text Box 207"/>
              <p:cNvSpPr txBox="1">
                <a:spLocks noChangeArrowheads="1"/>
              </p:cNvSpPr>
              <p:nvPr/>
            </p:nvSpPr>
            <p:spPr bwMode="auto">
              <a:xfrm>
                <a:off x="1466" y="1584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D7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4648" name="Text Box 208"/>
              <p:cNvSpPr txBox="1">
                <a:spLocks noChangeArrowheads="1"/>
              </p:cNvSpPr>
              <p:nvPr/>
            </p:nvSpPr>
            <p:spPr bwMode="auto">
              <a:xfrm>
                <a:off x="5328" y="1232"/>
                <a:ext cx="384" cy="2024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2400" smtClean="0">
                  <a:solidFill>
                    <a:srgbClr val="000000"/>
                  </a:solidFill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3200" b="1" smtClean="0">
                    <a:solidFill>
                      <a:srgbClr val="000000"/>
                    </a:solidFill>
                    <a:ea typeface="楷体_GB2312" pitchFamily="49" charset="-122"/>
                  </a:rPr>
                  <a:t>外</a:t>
                </a: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3200" b="1" smtClean="0">
                    <a:solidFill>
                      <a:srgbClr val="000000"/>
                    </a:solidFill>
                    <a:ea typeface="楷体_GB2312" pitchFamily="49" charset="-122"/>
                  </a:rPr>
                  <a:t>设</a:t>
                </a:r>
                <a:endParaRPr kumimoji="1" lang="zh-CN" altLang="en-US" sz="2400" smtClean="0">
                  <a:solidFill>
                    <a:srgbClr val="000000"/>
                  </a:solidFill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9" name="Line 209"/>
              <p:cNvSpPr>
                <a:spLocks noChangeShapeType="1"/>
              </p:cNvSpPr>
              <p:nvPr/>
            </p:nvSpPr>
            <p:spPr bwMode="auto">
              <a:xfrm flipV="1">
                <a:off x="539" y="1392"/>
                <a:ext cx="12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50" name="AutoShape 210"/>
              <p:cNvSpPr>
                <a:spLocks noChangeArrowheads="1"/>
              </p:cNvSpPr>
              <p:nvPr/>
            </p:nvSpPr>
            <p:spPr bwMode="auto">
              <a:xfrm>
                <a:off x="555" y="1683"/>
                <a:ext cx="1406" cy="226"/>
              </a:xfrm>
              <a:prstGeom prst="leftRightArrow">
                <a:avLst>
                  <a:gd name="adj1" fmla="val 60176"/>
                  <a:gd name="adj2" fmla="val 55300"/>
                </a:avLst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51" name="Line 211"/>
              <p:cNvSpPr>
                <a:spLocks noChangeShapeType="1"/>
              </p:cNvSpPr>
              <p:nvPr/>
            </p:nvSpPr>
            <p:spPr bwMode="auto">
              <a:xfrm>
                <a:off x="555" y="2496"/>
                <a:ext cx="13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52" name="Line 212"/>
              <p:cNvSpPr>
                <a:spLocks noChangeShapeType="1"/>
              </p:cNvSpPr>
              <p:nvPr/>
            </p:nvSpPr>
            <p:spPr bwMode="auto">
              <a:xfrm>
                <a:off x="566" y="2708"/>
                <a:ext cx="13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53" name="Line 213"/>
              <p:cNvSpPr>
                <a:spLocks noChangeShapeType="1"/>
              </p:cNvSpPr>
              <p:nvPr/>
            </p:nvSpPr>
            <p:spPr bwMode="auto">
              <a:xfrm>
                <a:off x="555" y="3427"/>
                <a:ext cx="14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54" name="Line 214"/>
              <p:cNvSpPr>
                <a:spLocks noChangeShapeType="1"/>
              </p:cNvSpPr>
              <p:nvPr/>
            </p:nvSpPr>
            <p:spPr bwMode="auto">
              <a:xfrm>
                <a:off x="563" y="3639"/>
                <a:ext cx="13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55" name="Line 215"/>
              <p:cNvSpPr>
                <a:spLocks noChangeShapeType="1"/>
              </p:cNvSpPr>
              <p:nvPr/>
            </p:nvSpPr>
            <p:spPr bwMode="auto">
              <a:xfrm flipH="1" flipV="1">
                <a:off x="2256" y="2217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56" name="Oval 216"/>
              <p:cNvSpPr>
                <a:spLocks noChangeArrowheads="1"/>
              </p:cNvSpPr>
              <p:nvPr/>
            </p:nvSpPr>
            <p:spPr bwMode="auto">
              <a:xfrm>
                <a:off x="2208" y="2121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2D02AE-92B0-4922-93CA-E70DC237C146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5603" name="Object 141"/>
          <p:cNvGraphicFramePr>
            <a:graphicFrameLocks noChangeAspect="1"/>
          </p:cNvGraphicFramePr>
          <p:nvPr/>
        </p:nvGraphicFramePr>
        <p:xfrm>
          <a:off x="1828800" y="76200"/>
          <a:ext cx="8094133" cy="2870200"/>
        </p:xfrm>
        <a:graphic>
          <a:graphicData uri="http://schemas.openxmlformats.org/presentationml/2006/ole">
            <p:oleObj spid="_x0000_s6146" name="文档" r:id="rId3" imgW="6079229" imgH="2879538" progId="Word.Document.8">
              <p:embed/>
            </p:oleObj>
          </a:graphicData>
        </a:graphic>
      </p:graphicFrame>
      <p:sp>
        <p:nvSpPr>
          <p:cNvPr id="25604" name="Line 142"/>
          <p:cNvSpPr>
            <a:spLocks noChangeShapeType="1"/>
          </p:cNvSpPr>
          <p:nvPr/>
        </p:nvSpPr>
        <p:spPr bwMode="auto">
          <a:xfrm>
            <a:off x="2133600" y="228600"/>
            <a:ext cx="508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25605" name="Line 143"/>
          <p:cNvSpPr>
            <a:spLocks noChangeShapeType="1"/>
          </p:cNvSpPr>
          <p:nvPr/>
        </p:nvSpPr>
        <p:spPr bwMode="auto">
          <a:xfrm>
            <a:off x="3048000" y="228600"/>
            <a:ext cx="508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25606" name="Line 144"/>
          <p:cNvSpPr>
            <a:spLocks noChangeShapeType="1"/>
          </p:cNvSpPr>
          <p:nvPr/>
        </p:nvSpPr>
        <p:spPr bwMode="auto">
          <a:xfrm>
            <a:off x="4049184" y="228600"/>
            <a:ext cx="62441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129117" y="2968625"/>
            <a:ext cx="11961283" cy="3798888"/>
            <a:chOff x="61" y="1870"/>
            <a:chExt cx="5651" cy="2393"/>
          </a:xfrm>
        </p:grpSpPr>
        <p:sp>
          <p:nvSpPr>
            <p:cNvPr id="25608" name="AutoShape 56"/>
            <p:cNvSpPr>
              <a:spLocks noChangeArrowheads="1"/>
            </p:cNvSpPr>
            <p:nvPr/>
          </p:nvSpPr>
          <p:spPr bwMode="auto">
            <a:xfrm>
              <a:off x="525" y="3405"/>
              <a:ext cx="323" cy="186"/>
            </a:xfrm>
            <a:prstGeom prst="rightArrow">
              <a:avLst>
                <a:gd name="adj1" fmla="val 56074"/>
                <a:gd name="adj2" fmla="val 67034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09" name="Text Box 57"/>
            <p:cNvSpPr txBox="1">
              <a:spLocks noChangeArrowheads="1"/>
            </p:cNvSpPr>
            <p:nvPr/>
          </p:nvSpPr>
          <p:spPr bwMode="auto">
            <a:xfrm>
              <a:off x="61" y="1870"/>
              <a:ext cx="499" cy="2351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5610" name="Text Box 58"/>
            <p:cNvSpPr txBox="1">
              <a:spLocks noChangeArrowheads="1"/>
            </p:cNvSpPr>
            <p:nvPr/>
          </p:nvSpPr>
          <p:spPr bwMode="auto">
            <a:xfrm>
              <a:off x="139" y="1901"/>
              <a:ext cx="416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5611" name="Text Box 59"/>
            <p:cNvSpPr txBox="1">
              <a:spLocks noChangeArrowheads="1"/>
            </p:cNvSpPr>
            <p:nvPr/>
          </p:nvSpPr>
          <p:spPr bwMode="auto">
            <a:xfrm>
              <a:off x="219" y="2206"/>
              <a:ext cx="416" cy="4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5612" name="Text Box 60"/>
            <p:cNvSpPr txBox="1">
              <a:spLocks noChangeArrowheads="1"/>
            </p:cNvSpPr>
            <p:nvPr/>
          </p:nvSpPr>
          <p:spPr bwMode="auto">
            <a:xfrm>
              <a:off x="192" y="3339"/>
              <a:ext cx="416" cy="4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5613" name="Text Box 61"/>
            <p:cNvSpPr txBox="1">
              <a:spLocks noChangeArrowheads="1"/>
            </p:cNvSpPr>
            <p:nvPr/>
          </p:nvSpPr>
          <p:spPr bwMode="auto">
            <a:xfrm>
              <a:off x="112" y="3724"/>
              <a:ext cx="416" cy="3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5614" name="Text Box 62"/>
            <p:cNvSpPr txBox="1">
              <a:spLocks noChangeArrowheads="1"/>
            </p:cNvSpPr>
            <p:nvPr/>
          </p:nvSpPr>
          <p:spPr bwMode="auto">
            <a:xfrm>
              <a:off x="157" y="2894"/>
              <a:ext cx="403" cy="3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5615" name="Line 63"/>
            <p:cNvSpPr>
              <a:spLocks noChangeShapeType="1"/>
            </p:cNvSpPr>
            <p:nvPr/>
          </p:nvSpPr>
          <p:spPr bwMode="auto">
            <a:xfrm>
              <a:off x="219" y="2907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16" name="Line 64"/>
            <p:cNvSpPr>
              <a:spLocks noChangeShapeType="1"/>
            </p:cNvSpPr>
            <p:nvPr/>
          </p:nvSpPr>
          <p:spPr bwMode="auto">
            <a:xfrm>
              <a:off x="224" y="3072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17" name="Text Box 65"/>
            <p:cNvSpPr txBox="1">
              <a:spLocks noChangeArrowheads="1"/>
            </p:cNvSpPr>
            <p:nvPr/>
          </p:nvSpPr>
          <p:spPr bwMode="auto">
            <a:xfrm>
              <a:off x="848" y="3262"/>
              <a:ext cx="619" cy="48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1809" y="1923"/>
              <a:ext cx="2970" cy="2340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19" name="Line 67"/>
            <p:cNvSpPr>
              <a:spLocks noChangeShapeType="1"/>
            </p:cNvSpPr>
            <p:nvPr/>
          </p:nvSpPr>
          <p:spPr bwMode="auto">
            <a:xfrm>
              <a:off x="2578" y="3866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20" name="Line 68"/>
            <p:cNvSpPr>
              <a:spLocks noChangeShapeType="1"/>
            </p:cNvSpPr>
            <p:nvPr/>
          </p:nvSpPr>
          <p:spPr bwMode="auto">
            <a:xfrm flipV="1">
              <a:off x="2578" y="3942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21" name="Line 69"/>
            <p:cNvSpPr>
              <a:spLocks noChangeShapeType="1"/>
            </p:cNvSpPr>
            <p:nvPr/>
          </p:nvSpPr>
          <p:spPr bwMode="auto">
            <a:xfrm>
              <a:off x="2588" y="4019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22" name="Line 70"/>
            <p:cNvSpPr>
              <a:spLocks noChangeShapeType="1"/>
            </p:cNvSpPr>
            <p:nvPr/>
          </p:nvSpPr>
          <p:spPr bwMode="auto">
            <a:xfrm>
              <a:off x="2578" y="4095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23" name="AutoShape 71"/>
            <p:cNvSpPr>
              <a:spLocks noChangeArrowheads="1"/>
            </p:cNvSpPr>
            <p:nvPr/>
          </p:nvSpPr>
          <p:spPr bwMode="auto">
            <a:xfrm rot="10800000">
              <a:off x="2557" y="2311"/>
              <a:ext cx="429" cy="189"/>
            </a:xfrm>
            <a:prstGeom prst="rightArrow">
              <a:avLst>
                <a:gd name="adj1" fmla="val 56093"/>
                <a:gd name="adj2" fmla="val 63556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24" name="Text Box 72"/>
            <p:cNvSpPr txBox="1">
              <a:spLocks noChangeArrowheads="1"/>
            </p:cNvSpPr>
            <p:nvPr/>
          </p:nvSpPr>
          <p:spPr bwMode="auto">
            <a:xfrm>
              <a:off x="1944" y="2151"/>
              <a:ext cx="619" cy="543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5625" name="Text Box 73"/>
            <p:cNvSpPr txBox="1">
              <a:spLocks noChangeArrowheads="1"/>
            </p:cNvSpPr>
            <p:nvPr/>
          </p:nvSpPr>
          <p:spPr bwMode="auto">
            <a:xfrm>
              <a:off x="1960" y="2948"/>
              <a:ext cx="620" cy="517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</a:endParaRPr>
            </a:p>
          </p:txBody>
        </p:sp>
        <p:sp>
          <p:nvSpPr>
            <p:cNvPr id="25626" name="Text Box 74"/>
            <p:cNvSpPr txBox="1">
              <a:spLocks noChangeArrowheads="1"/>
            </p:cNvSpPr>
            <p:nvPr/>
          </p:nvSpPr>
          <p:spPr bwMode="auto">
            <a:xfrm>
              <a:off x="1969" y="3591"/>
              <a:ext cx="619" cy="588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25627" name="Text Box 76"/>
            <p:cNvSpPr txBox="1">
              <a:spLocks noChangeArrowheads="1"/>
            </p:cNvSpPr>
            <p:nvPr/>
          </p:nvSpPr>
          <p:spPr bwMode="auto">
            <a:xfrm>
              <a:off x="1217" y="1870"/>
              <a:ext cx="655" cy="1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25628" name="Text Box 77"/>
            <p:cNvSpPr txBox="1">
              <a:spLocks noChangeArrowheads="1"/>
            </p:cNvSpPr>
            <p:nvPr/>
          </p:nvSpPr>
          <p:spPr bwMode="auto">
            <a:xfrm>
              <a:off x="1354" y="3633"/>
              <a:ext cx="416" cy="3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A0</a:t>
              </a:r>
              <a:endParaRPr kumimoji="1" lang="en-US" altLang="zh-CN" b="1" smtClean="0">
                <a:solidFill>
                  <a:srgbClr val="808080"/>
                </a:solidFill>
              </a:endParaRPr>
            </a:p>
          </p:txBody>
        </p:sp>
        <p:grpSp>
          <p:nvGrpSpPr>
            <p:cNvPr id="3" name="Group 82"/>
            <p:cNvGrpSpPr>
              <a:grpSpLocks/>
            </p:cNvGrpSpPr>
            <p:nvPr/>
          </p:nvGrpSpPr>
          <p:grpSpPr bwMode="auto">
            <a:xfrm>
              <a:off x="4416" y="2248"/>
              <a:ext cx="238" cy="1637"/>
              <a:chOff x="3890" y="1824"/>
              <a:chExt cx="238" cy="1872"/>
            </a:xfrm>
          </p:grpSpPr>
          <p:sp>
            <p:nvSpPr>
              <p:cNvPr id="25676" name="Line 83"/>
              <p:cNvSpPr>
                <a:spLocks noChangeShapeType="1"/>
              </p:cNvSpPr>
              <p:nvPr/>
            </p:nvSpPr>
            <p:spPr bwMode="auto">
              <a:xfrm flipH="1">
                <a:off x="4124" y="1824"/>
                <a:ext cx="4" cy="18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7" name="Line 84"/>
              <p:cNvSpPr>
                <a:spLocks noChangeShapeType="1"/>
              </p:cNvSpPr>
              <p:nvPr/>
            </p:nvSpPr>
            <p:spPr bwMode="auto">
              <a:xfrm>
                <a:off x="3900" y="3696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8" name="Line 85"/>
              <p:cNvSpPr>
                <a:spLocks noChangeShapeType="1"/>
              </p:cNvSpPr>
              <p:nvPr/>
            </p:nvSpPr>
            <p:spPr bwMode="auto">
              <a:xfrm flipH="1">
                <a:off x="3890" y="3120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9" name="Line 86"/>
              <p:cNvSpPr>
                <a:spLocks noChangeShapeType="1"/>
              </p:cNvSpPr>
              <p:nvPr/>
            </p:nvSpPr>
            <p:spPr bwMode="auto">
              <a:xfrm flipH="1" flipV="1">
                <a:off x="3900" y="2478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80" name="Line 87"/>
              <p:cNvSpPr>
                <a:spLocks noChangeShapeType="1"/>
              </p:cNvSpPr>
              <p:nvPr/>
            </p:nvSpPr>
            <p:spPr bwMode="auto">
              <a:xfrm flipH="1" flipV="1">
                <a:off x="3890" y="1824"/>
                <a:ext cx="23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30" name="AutoShape 88"/>
            <p:cNvSpPr>
              <a:spLocks noChangeArrowheads="1"/>
            </p:cNvSpPr>
            <p:nvPr/>
          </p:nvSpPr>
          <p:spPr bwMode="auto">
            <a:xfrm>
              <a:off x="4418" y="1973"/>
              <a:ext cx="848" cy="183"/>
            </a:xfrm>
            <a:prstGeom prst="leftRightArrow">
              <a:avLst>
                <a:gd name="adj1" fmla="val 50000"/>
                <a:gd name="adj2" fmla="val 4271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31" name="AutoShape 89"/>
            <p:cNvSpPr>
              <a:spLocks noChangeArrowheads="1"/>
            </p:cNvSpPr>
            <p:nvPr/>
          </p:nvSpPr>
          <p:spPr bwMode="auto">
            <a:xfrm>
              <a:off x="4443" y="2570"/>
              <a:ext cx="848" cy="183"/>
            </a:xfrm>
            <a:prstGeom prst="leftRightArrow">
              <a:avLst>
                <a:gd name="adj1" fmla="val 55481"/>
                <a:gd name="adj2" fmla="val 4271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32" name="AutoShape 90"/>
            <p:cNvSpPr>
              <a:spLocks noChangeArrowheads="1"/>
            </p:cNvSpPr>
            <p:nvPr/>
          </p:nvSpPr>
          <p:spPr bwMode="auto">
            <a:xfrm>
              <a:off x="4425" y="3151"/>
              <a:ext cx="848" cy="183"/>
            </a:xfrm>
            <a:prstGeom prst="leftRightArrow">
              <a:avLst>
                <a:gd name="adj1" fmla="val 50000"/>
                <a:gd name="adj2" fmla="val 4271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33" name="Text Box 91"/>
            <p:cNvSpPr txBox="1">
              <a:spLocks noChangeArrowheads="1"/>
            </p:cNvSpPr>
            <p:nvPr/>
          </p:nvSpPr>
          <p:spPr bwMode="auto">
            <a:xfrm>
              <a:off x="4784" y="2500"/>
              <a:ext cx="367" cy="5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5634" name="Text Box 92"/>
            <p:cNvSpPr txBox="1">
              <a:spLocks noChangeArrowheads="1"/>
            </p:cNvSpPr>
            <p:nvPr/>
          </p:nvSpPr>
          <p:spPr bwMode="auto">
            <a:xfrm>
              <a:off x="4759" y="3046"/>
              <a:ext cx="367" cy="5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5635" name="Line 94"/>
            <p:cNvSpPr>
              <a:spLocks noChangeShapeType="1"/>
            </p:cNvSpPr>
            <p:nvPr/>
          </p:nvSpPr>
          <p:spPr bwMode="auto">
            <a:xfrm flipV="1">
              <a:off x="3466" y="3381"/>
              <a:ext cx="0" cy="6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36" name="Line 95"/>
            <p:cNvSpPr>
              <a:spLocks noChangeShapeType="1"/>
            </p:cNvSpPr>
            <p:nvPr/>
          </p:nvSpPr>
          <p:spPr bwMode="auto">
            <a:xfrm flipH="1" flipV="1">
              <a:off x="3322" y="2794"/>
              <a:ext cx="0" cy="1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37" name="Line 96"/>
            <p:cNvSpPr>
              <a:spLocks noChangeShapeType="1"/>
            </p:cNvSpPr>
            <p:nvPr/>
          </p:nvSpPr>
          <p:spPr bwMode="auto">
            <a:xfrm flipH="1" flipV="1">
              <a:off x="3178" y="2229"/>
              <a:ext cx="0" cy="1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38" name="Line 97"/>
            <p:cNvSpPr>
              <a:spLocks noChangeShapeType="1"/>
            </p:cNvSpPr>
            <p:nvPr/>
          </p:nvSpPr>
          <p:spPr bwMode="auto">
            <a:xfrm flipV="1">
              <a:off x="3178" y="2225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39" name="Line 98"/>
            <p:cNvSpPr>
              <a:spLocks noChangeShapeType="1"/>
            </p:cNvSpPr>
            <p:nvPr/>
          </p:nvSpPr>
          <p:spPr bwMode="auto">
            <a:xfrm flipV="1">
              <a:off x="3316" y="2794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40" name="Line 99"/>
            <p:cNvSpPr>
              <a:spLocks noChangeShapeType="1"/>
            </p:cNvSpPr>
            <p:nvPr/>
          </p:nvSpPr>
          <p:spPr bwMode="auto">
            <a:xfrm>
              <a:off x="3466" y="3381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41" name="Rectangle 100"/>
            <p:cNvSpPr>
              <a:spLocks noChangeArrowheads="1"/>
            </p:cNvSpPr>
            <p:nvPr/>
          </p:nvSpPr>
          <p:spPr bwMode="auto">
            <a:xfrm>
              <a:off x="2955" y="2013"/>
              <a:ext cx="122" cy="1788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42" name="AutoShape 101"/>
            <p:cNvSpPr>
              <a:spLocks noChangeArrowheads="1"/>
            </p:cNvSpPr>
            <p:nvPr/>
          </p:nvSpPr>
          <p:spPr bwMode="auto">
            <a:xfrm>
              <a:off x="3077" y="1971"/>
              <a:ext cx="634" cy="210"/>
            </a:xfrm>
            <a:prstGeom prst="rightArrow">
              <a:avLst>
                <a:gd name="adj1" fmla="val 56519"/>
                <a:gd name="adj2" fmla="val 48109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43" name="AutoShape 102"/>
            <p:cNvSpPr>
              <a:spLocks noChangeArrowheads="1"/>
            </p:cNvSpPr>
            <p:nvPr/>
          </p:nvSpPr>
          <p:spPr bwMode="auto">
            <a:xfrm>
              <a:off x="3077" y="2542"/>
              <a:ext cx="634" cy="218"/>
            </a:xfrm>
            <a:prstGeom prst="rightArrow">
              <a:avLst>
                <a:gd name="adj1" fmla="val 56519"/>
                <a:gd name="adj2" fmla="val 46344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44" name="AutoShape 103"/>
            <p:cNvSpPr>
              <a:spLocks noChangeArrowheads="1"/>
            </p:cNvSpPr>
            <p:nvPr/>
          </p:nvSpPr>
          <p:spPr bwMode="auto">
            <a:xfrm>
              <a:off x="3077" y="3171"/>
              <a:ext cx="634" cy="189"/>
            </a:xfrm>
            <a:prstGeom prst="rightArrow">
              <a:avLst>
                <a:gd name="adj1" fmla="val 56519"/>
                <a:gd name="adj2" fmla="val 5345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45" name="AutoShape 104"/>
            <p:cNvSpPr>
              <a:spLocks noChangeArrowheads="1"/>
            </p:cNvSpPr>
            <p:nvPr/>
          </p:nvSpPr>
          <p:spPr bwMode="auto">
            <a:xfrm>
              <a:off x="3077" y="3633"/>
              <a:ext cx="634" cy="210"/>
            </a:xfrm>
            <a:prstGeom prst="rightArrow">
              <a:avLst>
                <a:gd name="adj1" fmla="val 56519"/>
                <a:gd name="adj2" fmla="val 48109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46" name="AutoShape 105"/>
            <p:cNvSpPr>
              <a:spLocks noChangeArrowheads="1"/>
            </p:cNvSpPr>
            <p:nvPr/>
          </p:nvSpPr>
          <p:spPr bwMode="auto">
            <a:xfrm>
              <a:off x="3886" y="2272"/>
              <a:ext cx="269" cy="294"/>
            </a:xfrm>
            <a:prstGeom prst="upDownArrow">
              <a:avLst>
                <a:gd name="adj1" fmla="val 50000"/>
                <a:gd name="adj2" fmla="val 21859"/>
              </a:avLst>
            </a:prstGeom>
            <a:solidFill>
              <a:srgbClr val="FF99CC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47" name="Text Box 106"/>
            <p:cNvSpPr txBox="1">
              <a:spLocks noChangeArrowheads="1"/>
            </p:cNvSpPr>
            <p:nvPr/>
          </p:nvSpPr>
          <p:spPr bwMode="auto">
            <a:xfrm>
              <a:off x="3722" y="3653"/>
              <a:ext cx="689" cy="48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25648" name="AutoShape 107"/>
            <p:cNvSpPr>
              <a:spLocks noChangeArrowheads="1"/>
            </p:cNvSpPr>
            <p:nvPr/>
          </p:nvSpPr>
          <p:spPr bwMode="auto">
            <a:xfrm>
              <a:off x="3895" y="2867"/>
              <a:ext cx="260" cy="306"/>
            </a:xfrm>
            <a:prstGeom prst="upDownArrow">
              <a:avLst>
                <a:gd name="adj1" fmla="val 50000"/>
                <a:gd name="adj2" fmla="val 23538"/>
              </a:avLst>
            </a:prstGeom>
            <a:solidFill>
              <a:srgbClr val="FF99CC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49" name="Text Box 108"/>
            <p:cNvSpPr txBox="1">
              <a:spLocks noChangeArrowheads="1"/>
            </p:cNvSpPr>
            <p:nvPr/>
          </p:nvSpPr>
          <p:spPr bwMode="auto">
            <a:xfrm>
              <a:off x="3706" y="1996"/>
              <a:ext cx="689" cy="27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5650" name="Text Box 109"/>
            <p:cNvSpPr txBox="1">
              <a:spLocks noChangeArrowheads="1"/>
            </p:cNvSpPr>
            <p:nvPr/>
          </p:nvSpPr>
          <p:spPr bwMode="auto">
            <a:xfrm>
              <a:off x="3723" y="2584"/>
              <a:ext cx="689" cy="27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25651" name="Text Box 110"/>
            <p:cNvSpPr txBox="1">
              <a:spLocks noChangeArrowheads="1"/>
            </p:cNvSpPr>
            <p:nvPr/>
          </p:nvSpPr>
          <p:spPr bwMode="auto">
            <a:xfrm>
              <a:off x="3706" y="3171"/>
              <a:ext cx="689" cy="277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grpSp>
          <p:nvGrpSpPr>
            <p:cNvPr id="4" name="Group 111"/>
            <p:cNvGrpSpPr>
              <a:grpSpLocks/>
            </p:cNvGrpSpPr>
            <p:nvPr/>
          </p:nvGrpSpPr>
          <p:grpSpPr bwMode="auto">
            <a:xfrm>
              <a:off x="4731" y="3717"/>
              <a:ext cx="500" cy="195"/>
              <a:chOff x="1290" y="452"/>
              <a:chExt cx="500" cy="223"/>
            </a:xfrm>
          </p:grpSpPr>
          <p:sp>
            <p:nvSpPr>
              <p:cNvPr id="25674" name="Line 112"/>
              <p:cNvSpPr>
                <a:spLocks noChangeShapeType="1"/>
              </p:cNvSpPr>
              <p:nvPr/>
            </p:nvSpPr>
            <p:spPr bwMode="auto">
              <a:xfrm flipV="1">
                <a:off x="1338" y="675"/>
                <a:ext cx="4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5" name="Text Box 113"/>
              <p:cNvSpPr txBox="1">
                <a:spLocks noChangeArrowheads="1"/>
              </p:cNvSpPr>
              <p:nvPr/>
            </p:nvSpPr>
            <p:spPr bwMode="auto">
              <a:xfrm>
                <a:off x="1290" y="452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 +5V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</p:grpSp>
        <p:sp>
          <p:nvSpPr>
            <p:cNvPr id="25653" name="Line 114"/>
            <p:cNvSpPr>
              <a:spLocks noChangeShapeType="1"/>
            </p:cNvSpPr>
            <p:nvPr/>
          </p:nvSpPr>
          <p:spPr bwMode="auto">
            <a:xfrm>
              <a:off x="4779" y="4122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54" name="Text Box 115"/>
            <p:cNvSpPr txBox="1">
              <a:spLocks noChangeArrowheads="1"/>
            </p:cNvSpPr>
            <p:nvPr/>
          </p:nvSpPr>
          <p:spPr bwMode="auto">
            <a:xfrm>
              <a:off x="4779" y="3927"/>
              <a:ext cx="416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5655" name="Line 116"/>
            <p:cNvSpPr>
              <a:spLocks noChangeShapeType="1"/>
            </p:cNvSpPr>
            <p:nvPr/>
          </p:nvSpPr>
          <p:spPr bwMode="auto">
            <a:xfrm>
              <a:off x="1467" y="3423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56" name="Text Box 117"/>
            <p:cNvSpPr txBox="1">
              <a:spLocks noChangeArrowheads="1"/>
            </p:cNvSpPr>
            <p:nvPr/>
          </p:nvSpPr>
          <p:spPr bwMode="auto">
            <a:xfrm>
              <a:off x="1466" y="2206"/>
              <a:ext cx="416" cy="4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5657" name="Text Box 118"/>
            <p:cNvSpPr txBox="1">
              <a:spLocks noChangeArrowheads="1"/>
            </p:cNvSpPr>
            <p:nvPr/>
          </p:nvSpPr>
          <p:spPr bwMode="auto">
            <a:xfrm>
              <a:off x="5328" y="1898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8" name="Line 119"/>
            <p:cNvSpPr>
              <a:spLocks noChangeShapeType="1"/>
            </p:cNvSpPr>
            <p:nvPr/>
          </p:nvSpPr>
          <p:spPr bwMode="auto">
            <a:xfrm flipV="1">
              <a:off x="539" y="2038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59" name="AutoShape 120"/>
            <p:cNvSpPr>
              <a:spLocks noChangeArrowheads="1"/>
            </p:cNvSpPr>
            <p:nvPr/>
          </p:nvSpPr>
          <p:spPr bwMode="auto">
            <a:xfrm>
              <a:off x="555" y="2292"/>
              <a:ext cx="1406" cy="198"/>
            </a:xfrm>
            <a:prstGeom prst="leftRightArrow">
              <a:avLst>
                <a:gd name="adj1" fmla="val 60176"/>
                <a:gd name="adj2" fmla="val 6312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60" name="Line 121"/>
            <p:cNvSpPr>
              <a:spLocks noChangeShapeType="1"/>
            </p:cNvSpPr>
            <p:nvPr/>
          </p:nvSpPr>
          <p:spPr bwMode="auto">
            <a:xfrm>
              <a:off x="555" y="3004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61" name="Line 122"/>
            <p:cNvSpPr>
              <a:spLocks noChangeShapeType="1"/>
            </p:cNvSpPr>
            <p:nvPr/>
          </p:nvSpPr>
          <p:spPr bwMode="auto">
            <a:xfrm>
              <a:off x="566" y="3189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62" name="Line 123"/>
            <p:cNvSpPr>
              <a:spLocks noChangeShapeType="1"/>
            </p:cNvSpPr>
            <p:nvPr/>
          </p:nvSpPr>
          <p:spPr bwMode="auto">
            <a:xfrm>
              <a:off x="555" y="3818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63" name="Line 124"/>
            <p:cNvSpPr>
              <a:spLocks noChangeShapeType="1"/>
            </p:cNvSpPr>
            <p:nvPr/>
          </p:nvSpPr>
          <p:spPr bwMode="auto">
            <a:xfrm>
              <a:off x="563" y="4003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64" name="Line 128"/>
            <p:cNvSpPr>
              <a:spLocks noChangeShapeType="1"/>
            </p:cNvSpPr>
            <p:nvPr/>
          </p:nvSpPr>
          <p:spPr bwMode="auto">
            <a:xfrm flipH="1" flipV="1">
              <a:off x="2250" y="2760"/>
              <a:ext cx="0" cy="20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5665" name="Oval 129"/>
            <p:cNvSpPr>
              <a:spLocks noChangeArrowheads="1"/>
            </p:cNvSpPr>
            <p:nvPr/>
          </p:nvSpPr>
          <p:spPr bwMode="auto">
            <a:xfrm>
              <a:off x="2213" y="2676"/>
              <a:ext cx="91" cy="7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5" name="Group 136"/>
            <p:cNvGrpSpPr>
              <a:grpSpLocks/>
            </p:cNvGrpSpPr>
            <p:nvPr/>
          </p:nvGrpSpPr>
          <p:grpSpPr bwMode="auto">
            <a:xfrm>
              <a:off x="1469" y="2836"/>
              <a:ext cx="403" cy="598"/>
              <a:chOff x="1431" y="2836"/>
              <a:chExt cx="403" cy="598"/>
            </a:xfrm>
          </p:grpSpPr>
          <p:sp>
            <p:nvSpPr>
              <p:cNvPr id="25668" name="Text Box 78"/>
              <p:cNvSpPr txBox="1">
                <a:spLocks noChangeArrowheads="1"/>
              </p:cNvSpPr>
              <p:nvPr/>
            </p:nvSpPr>
            <p:spPr bwMode="auto">
              <a:xfrm>
                <a:off x="1431" y="2836"/>
                <a:ext cx="403" cy="31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10000"/>
                  </a:spcAft>
                </a:pPr>
                <a:r>
                  <a:rPr kumimoji="1" lang="en-US" altLang="zh-CN" b="1" smtClean="0">
                    <a:solidFill>
                      <a:srgbClr val="FF3300"/>
                    </a:solidFill>
                  </a:rPr>
                  <a:t>RD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FF3300"/>
                    </a:solidFill>
                  </a:rPr>
                  <a:t>WR</a:t>
                </a:r>
                <a:endParaRPr kumimoji="1" lang="en-US" altLang="zh-CN" sz="2200" b="1" smtClean="0">
                  <a:solidFill>
                    <a:srgbClr val="FF3300"/>
                  </a:solidFill>
                </a:endParaRPr>
              </a:p>
            </p:txBody>
          </p:sp>
          <p:grpSp>
            <p:nvGrpSpPr>
              <p:cNvPr id="6" name="Group 135"/>
              <p:cNvGrpSpPr>
                <a:grpSpLocks/>
              </p:cNvGrpSpPr>
              <p:nvPr/>
            </p:nvGrpSpPr>
            <p:grpSpPr bwMode="auto">
              <a:xfrm>
                <a:off x="1497" y="2849"/>
                <a:ext cx="281" cy="585"/>
                <a:chOff x="1497" y="2849"/>
                <a:chExt cx="281" cy="585"/>
              </a:xfrm>
            </p:grpSpPr>
            <p:sp>
              <p:nvSpPr>
                <p:cNvPr id="2567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497" y="3255"/>
                  <a:ext cx="281" cy="179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b="1" smtClean="0">
                      <a:solidFill>
                        <a:srgbClr val="FF3300"/>
                      </a:solidFill>
                    </a:rPr>
                    <a:t>CS</a:t>
                  </a:r>
                  <a:endParaRPr kumimoji="1" lang="en-US" altLang="zh-CN" sz="2200" b="1" smtClean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25671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1538" y="2849"/>
                  <a:ext cx="190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72" name="Line 81"/>
                <p:cNvSpPr>
                  <a:spLocks noChangeShapeType="1"/>
                </p:cNvSpPr>
                <p:nvPr/>
              </p:nvSpPr>
              <p:spPr bwMode="auto">
                <a:xfrm>
                  <a:off x="1546" y="3255"/>
                  <a:ext cx="181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73" name="Line 133"/>
                <p:cNvSpPr>
                  <a:spLocks noChangeShapeType="1"/>
                </p:cNvSpPr>
                <p:nvPr/>
              </p:nvSpPr>
              <p:spPr bwMode="auto">
                <a:xfrm>
                  <a:off x="1536" y="3037"/>
                  <a:ext cx="190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5667" name="Text Box 93"/>
            <p:cNvSpPr txBox="1">
              <a:spLocks noChangeArrowheads="1"/>
            </p:cNvSpPr>
            <p:nvPr/>
          </p:nvSpPr>
          <p:spPr bwMode="auto">
            <a:xfrm>
              <a:off x="4769" y="1870"/>
              <a:ext cx="367" cy="5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0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1AFE8-EF2F-4D02-A46E-B7C1AE1DE581}" type="slidenum">
              <a:rPr lang="en-US" altLang="zh-CN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101600" y="76200"/>
            <a:ext cx="11988800" cy="5867400"/>
            <a:chOff x="48" y="48"/>
            <a:chExt cx="5664" cy="3696"/>
          </a:xfrm>
        </p:grpSpPr>
        <p:sp>
          <p:nvSpPr>
            <p:cNvPr id="26628" name="Text Box 2"/>
            <p:cNvSpPr txBox="1">
              <a:spLocks noChangeArrowheads="1"/>
            </p:cNvSpPr>
            <p:nvPr/>
          </p:nvSpPr>
          <p:spPr bwMode="auto">
            <a:xfrm>
              <a:off x="864" y="480"/>
              <a:ext cx="24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  <a:ea typeface="楷体_GB2312" pitchFamily="49" charset="-122"/>
                </a:rPr>
                <a:t>选择被操作的端口</a:t>
              </a:r>
              <a:endPara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192" y="48"/>
              <a:ext cx="35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FF"/>
                  </a:solidFill>
                  <a:ea typeface="楷体_GB2312" pitchFamily="49" charset="-122"/>
                </a:rPr>
                <a:t>5. </a:t>
              </a:r>
              <a:r>
                <a:rPr kumimoji="1" lang="zh-CN" altLang="en-US" sz="2800" b="1" smtClean="0">
                  <a:solidFill>
                    <a:srgbClr val="0000FF"/>
                  </a:solidFill>
                  <a:ea typeface="楷体_GB2312" pitchFamily="49" charset="-122"/>
                </a:rPr>
                <a:t>片内译码电路 </a:t>
              </a:r>
              <a:r>
                <a:rPr kumimoji="1" lang="en-US" altLang="zh-CN" sz="2800" b="1" smtClean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引脚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A1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A0)</a:t>
              </a:r>
              <a:endParaRPr kumimoji="1"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630" name="Text Box 83"/>
            <p:cNvSpPr txBox="1">
              <a:spLocks noChangeArrowheads="1"/>
            </p:cNvSpPr>
            <p:nvPr/>
          </p:nvSpPr>
          <p:spPr bwMode="auto">
            <a:xfrm>
              <a:off x="2976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6631" name="Text Box 84"/>
            <p:cNvSpPr txBox="1">
              <a:spLocks noChangeArrowheads="1"/>
            </p:cNvSpPr>
            <p:nvPr/>
          </p:nvSpPr>
          <p:spPr bwMode="auto">
            <a:xfrm>
              <a:off x="96" y="120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48" y="912"/>
              <a:ext cx="5664" cy="2832"/>
              <a:chOff x="48" y="1056"/>
              <a:chExt cx="5664" cy="2832"/>
            </a:xfrm>
          </p:grpSpPr>
          <p:sp>
            <p:nvSpPr>
              <p:cNvPr id="26633" name="Text Box 91"/>
              <p:cNvSpPr txBox="1">
                <a:spLocks noChangeArrowheads="1"/>
              </p:cNvSpPr>
              <p:nvPr/>
            </p:nvSpPr>
            <p:spPr bwMode="auto">
              <a:xfrm>
                <a:off x="2928" y="110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34" name="Text Box 92"/>
              <p:cNvSpPr txBox="1">
                <a:spLocks noChangeArrowheads="1"/>
              </p:cNvSpPr>
              <p:nvPr/>
            </p:nvSpPr>
            <p:spPr bwMode="auto">
              <a:xfrm>
                <a:off x="48" y="1056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35" name="AutoShape 93"/>
              <p:cNvSpPr>
                <a:spLocks noChangeArrowheads="1"/>
              </p:cNvSpPr>
              <p:nvPr/>
            </p:nvSpPr>
            <p:spPr bwMode="auto">
              <a:xfrm>
                <a:off x="576" y="2907"/>
                <a:ext cx="272" cy="222"/>
              </a:xfrm>
              <a:prstGeom prst="rightArrow">
                <a:avLst>
                  <a:gd name="adj1" fmla="val 56074"/>
                  <a:gd name="adj2" fmla="val 47296"/>
                </a:avLst>
              </a:prstGeom>
              <a:solidFill>
                <a:srgbClr val="FFCC00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36" name="Text Box 94"/>
              <p:cNvSpPr txBox="1">
                <a:spLocks noChangeArrowheads="1"/>
              </p:cNvSpPr>
              <p:nvPr/>
            </p:nvSpPr>
            <p:spPr bwMode="auto">
              <a:xfrm>
                <a:off x="61" y="1152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37" name="Text Box 95"/>
              <p:cNvSpPr txBox="1">
                <a:spLocks noChangeArrowheads="1"/>
              </p:cNvSpPr>
              <p:nvPr/>
            </p:nvSpPr>
            <p:spPr bwMode="auto">
              <a:xfrm>
                <a:off x="139" y="1188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reset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38" name="Text Box 96"/>
              <p:cNvSpPr txBox="1">
                <a:spLocks noChangeArrowheads="1"/>
              </p:cNvSpPr>
              <p:nvPr/>
            </p:nvSpPr>
            <p:spPr bwMode="auto">
              <a:xfrm>
                <a:off x="219" y="1536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D7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39" name="Text Box 97"/>
              <p:cNvSpPr txBox="1">
                <a:spLocks noChangeArrowheads="1"/>
              </p:cNvSpPr>
              <p:nvPr/>
            </p:nvSpPr>
            <p:spPr bwMode="auto">
              <a:xfrm>
                <a:off x="226" y="2832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A9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A2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40" name="Text Box 98"/>
              <p:cNvSpPr txBox="1">
                <a:spLocks noChangeArrowheads="1"/>
              </p:cNvSpPr>
              <p:nvPr/>
            </p:nvSpPr>
            <p:spPr bwMode="auto">
              <a:xfrm>
                <a:off x="112" y="3272"/>
                <a:ext cx="416" cy="42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A1</a:t>
                </a:r>
              </a:p>
              <a:p>
                <a:pPr algn="r" defTabSz="914400" fontAlgn="base">
                  <a:spcBef>
                    <a:spcPct val="0"/>
                  </a:spcBef>
                  <a:spcAft>
                    <a:spcPct val="5000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A0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41" name="Text Box 99"/>
              <p:cNvSpPr txBox="1">
                <a:spLocks noChangeArrowheads="1"/>
              </p:cNvSpPr>
              <p:nvPr/>
            </p:nvSpPr>
            <p:spPr bwMode="auto">
              <a:xfrm>
                <a:off x="157" y="2323"/>
                <a:ext cx="403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IOR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IOW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6642" name="Line 100"/>
              <p:cNvSpPr>
                <a:spLocks noChangeShapeType="1"/>
              </p:cNvSpPr>
              <p:nvPr/>
            </p:nvSpPr>
            <p:spPr bwMode="auto">
              <a:xfrm>
                <a:off x="219" y="2338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43" name="Line 101"/>
              <p:cNvSpPr>
                <a:spLocks noChangeShapeType="1"/>
              </p:cNvSpPr>
              <p:nvPr/>
            </p:nvSpPr>
            <p:spPr bwMode="auto">
              <a:xfrm>
                <a:off x="224" y="2563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44" name="Text Box 102"/>
              <p:cNvSpPr txBox="1">
                <a:spLocks noChangeArrowheads="1"/>
              </p:cNvSpPr>
              <p:nvPr/>
            </p:nvSpPr>
            <p:spPr bwMode="auto">
              <a:xfrm>
                <a:off x="848" y="2744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片选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译码</a:t>
                </a:r>
                <a:endParaRPr kumimoji="1" lang="zh-CN" altLang="en-US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45" name="Text Box 103"/>
              <p:cNvSpPr txBox="1">
                <a:spLocks noChangeArrowheads="1"/>
              </p:cNvSpPr>
              <p:nvPr/>
            </p:nvSpPr>
            <p:spPr bwMode="auto">
              <a:xfrm>
                <a:off x="1809" y="1213"/>
                <a:ext cx="2970" cy="2675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46" name="Line 104"/>
              <p:cNvSpPr>
                <a:spLocks noChangeShapeType="1"/>
              </p:cNvSpPr>
              <p:nvPr/>
            </p:nvSpPr>
            <p:spPr bwMode="auto">
              <a:xfrm>
                <a:off x="2578" y="3434"/>
                <a:ext cx="6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47" name="Line 105"/>
              <p:cNvSpPr>
                <a:spLocks noChangeShapeType="1"/>
              </p:cNvSpPr>
              <p:nvPr/>
            </p:nvSpPr>
            <p:spPr bwMode="auto">
              <a:xfrm flipV="1">
                <a:off x="2578" y="3521"/>
                <a:ext cx="7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48" name="Line 106"/>
              <p:cNvSpPr>
                <a:spLocks noChangeShapeType="1"/>
              </p:cNvSpPr>
              <p:nvPr/>
            </p:nvSpPr>
            <p:spPr bwMode="auto">
              <a:xfrm>
                <a:off x="2588" y="3609"/>
                <a:ext cx="8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49" name="Line 107"/>
              <p:cNvSpPr>
                <a:spLocks noChangeShapeType="1"/>
              </p:cNvSpPr>
              <p:nvPr/>
            </p:nvSpPr>
            <p:spPr bwMode="auto">
              <a:xfrm>
                <a:off x="2578" y="3696"/>
                <a:ext cx="11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50" name="AutoShape 108"/>
              <p:cNvSpPr>
                <a:spLocks noChangeArrowheads="1"/>
              </p:cNvSpPr>
              <p:nvPr/>
            </p:nvSpPr>
            <p:spPr bwMode="auto">
              <a:xfrm rot="10800000">
                <a:off x="2557" y="1656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51" name="Text Box 109"/>
              <p:cNvSpPr txBox="1">
                <a:spLocks noChangeArrowheads="1"/>
              </p:cNvSpPr>
              <p:nvPr/>
            </p:nvSpPr>
            <p:spPr bwMode="auto">
              <a:xfrm>
                <a:off x="1944" y="1473"/>
                <a:ext cx="619" cy="621"/>
              </a:xfrm>
              <a:prstGeom prst="rect">
                <a:avLst/>
              </a:prstGeom>
              <a:solidFill>
                <a:srgbClr val="CC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数据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缓冲器</a:t>
                </a:r>
                <a:endParaRPr kumimoji="1" lang="zh-CN" altLang="en-US" sz="10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52" name="Text Box 110"/>
              <p:cNvSpPr txBox="1">
                <a:spLocks noChangeArrowheads="1"/>
              </p:cNvSpPr>
              <p:nvPr/>
            </p:nvSpPr>
            <p:spPr bwMode="auto">
              <a:xfrm>
                <a:off x="1960" y="2385"/>
                <a:ext cx="620" cy="591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读写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控制</a:t>
                </a:r>
                <a:endParaRPr kumimoji="1" lang="zh-CN" altLang="en-US" sz="10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53" name="Text Box 111"/>
              <p:cNvSpPr txBox="1">
                <a:spLocks noChangeArrowheads="1"/>
              </p:cNvSpPr>
              <p:nvPr/>
            </p:nvSpPr>
            <p:spPr bwMode="auto">
              <a:xfrm>
                <a:off x="1969" y="3120"/>
                <a:ext cx="619" cy="672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b="1" smtClean="0">
                  <a:solidFill>
                    <a:srgbClr val="808080"/>
                  </a:solidFill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片内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译码</a:t>
                </a:r>
                <a:endParaRPr kumimoji="1" lang="zh-CN" altLang="en-US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54" name="Text Box 112"/>
              <p:cNvSpPr txBox="1">
                <a:spLocks noChangeArrowheads="1"/>
              </p:cNvSpPr>
              <p:nvPr/>
            </p:nvSpPr>
            <p:spPr bwMode="auto">
              <a:xfrm>
                <a:off x="1497" y="2736"/>
                <a:ext cx="281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CS</a:t>
                </a:r>
              </a:p>
            </p:txBody>
          </p:sp>
          <p:sp>
            <p:nvSpPr>
              <p:cNvPr id="26655" name="Text Box 113"/>
              <p:cNvSpPr txBox="1">
                <a:spLocks noChangeArrowheads="1"/>
              </p:cNvSpPr>
              <p:nvPr/>
            </p:nvSpPr>
            <p:spPr bwMode="auto">
              <a:xfrm>
                <a:off x="1179" y="1152"/>
                <a:ext cx="655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RESET</a:t>
                </a:r>
                <a:endParaRPr kumimoji="1" lang="en-US" altLang="zh-CN" sz="2200" b="1" smtClean="0">
                  <a:solidFill>
                    <a:srgbClr val="000000"/>
                  </a:solidFill>
                  <a:latin typeface="宋体" charset="-122"/>
                </a:endParaRPr>
              </a:p>
            </p:txBody>
          </p:sp>
          <p:sp>
            <p:nvSpPr>
              <p:cNvPr id="26656" name="Text Box 114"/>
              <p:cNvSpPr txBox="1">
                <a:spLocks noChangeArrowheads="1"/>
              </p:cNvSpPr>
              <p:nvPr/>
            </p:nvSpPr>
            <p:spPr bwMode="auto">
              <a:xfrm>
                <a:off x="1354" y="3168"/>
                <a:ext cx="416" cy="3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A1</a:t>
                </a:r>
              </a:p>
              <a:p>
                <a:pPr algn="r" defTabSz="914400" fontAlgn="base">
                  <a:spcBef>
                    <a:spcPct val="0"/>
                  </a:spcBef>
                  <a:spcAft>
                    <a:spcPct val="5000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A0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57" name="Text Box 115"/>
              <p:cNvSpPr txBox="1">
                <a:spLocks noChangeArrowheads="1"/>
              </p:cNvSpPr>
              <p:nvPr/>
            </p:nvSpPr>
            <p:spPr bwMode="auto">
              <a:xfrm>
                <a:off x="1431" y="2256"/>
                <a:ext cx="403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RD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WR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6658" name="Line 116"/>
              <p:cNvSpPr>
                <a:spLocks noChangeShapeType="1"/>
              </p:cNvSpPr>
              <p:nvPr/>
            </p:nvSpPr>
            <p:spPr bwMode="auto">
              <a:xfrm>
                <a:off x="1493" y="2271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59" name="Line 117"/>
              <p:cNvSpPr>
                <a:spLocks noChangeShapeType="1"/>
              </p:cNvSpPr>
              <p:nvPr/>
            </p:nvSpPr>
            <p:spPr bwMode="auto">
              <a:xfrm>
                <a:off x="1498" y="2496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60" name="Line 118"/>
              <p:cNvSpPr>
                <a:spLocks noChangeShapeType="1"/>
              </p:cNvSpPr>
              <p:nvPr/>
            </p:nvSpPr>
            <p:spPr bwMode="auto">
              <a:xfrm>
                <a:off x="1546" y="273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61" name="Line 119"/>
              <p:cNvSpPr>
                <a:spLocks noChangeShapeType="1"/>
              </p:cNvSpPr>
              <p:nvPr/>
            </p:nvSpPr>
            <p:spPr bwMode="auto">
              <a:xfrm flipH="1">
                <a:off x="4650" y="1584"/>
                <a:ext cx="0" cy="18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62" name="Line 120"/>
              <p:cNvSpPr>
                <a:spLocks noChangeShapeType="1"/>
              </p:cNvSpPr>
              <p:nvPr/>
            </p:nvSpPr>
            <p:spPr bwMode="auto">
              <a:xfrm>
                <a:off x="4426" y="3456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63" name="Line 121"/>
              <p:cNvSpPr>
                <a:spLocks noChangeShapeType="1"/>
              </p:cNvSpPr>
              <p:nvPr/>
            </p:nvSpPr>
            <p:spPr bwMode="auto">
              <a:xfrm flipH="1">
                <a:off x="4416" y="2880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64" name="Line 122"/>
              <p:cNvSpPr>
                <a:spLocks noChangeShapeType="1"/>
              </p:cNvSpPr>
              <p:nvPr/>
            </p:nvSpPr>
            <p:spPr bwMode="auto">
              <a:xfrm flipH="1" flipV="1">
                <a:off x="4426" y="2238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65" name="Line 123"/>
              <p:cNvSpPr>
                <a:spLocks noChangeShapeType="1"/>
              </p:cNvSpPr>
              <p:nvPr/>
            </p:nvSpPr>
            <p:spPr bwMode="auto">
              <a:xfrm flipH="1" flipV="1">
                <a:off x="4416" y="1584"/>
                <a:ext cx="23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66" name="AutoShape 124"/>
              <p:cNvSpPr>
                <a:spLocks noChangeArrowheads="1"/>
              </p:cNvSpPr>
              <p:nvPr/>
            </p:nvSpPr>
            <p:spPr bwMode="auto">
              <a:xfrm>
                <a:off x="4418" y="1270"/>
                <a:ext cx="910" cy="227"/>
              </a:xfrm>
              <a:prstGeom prst="leftRightArrow">
                <a:avLst>
                  <a:gd name="adj1" fmla="val 50000"/>
                  <a:gd name="adj2" fmla="val 36952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67" name="AutoShape 125"/>
              <p:cNvSpPr>
                <a:spLocks noChangeArrowheads="1"/>
              </p:cNvSpPr>
              <p:nvPr/>
            </p:nvSpPr>
            <p:spPr bwMode="auto">
              <a:xfrm>
                <a:off x="4443" y="1952"/>
                <a:ext cx="885" cy="217"/>
              </a:xfrm>
              <a:prstGeom prst="leftRightArrow">
                <a:avLst>
                  <a:gd name="adj1" fmla="val 55481"/>
                  <a:gd name="adj2" fmla="val 37592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68" name="AutoShape 126"/>
              <p:cNvSpPr>
                <a:spLocks noChangeArrowheads="1"/>
              </p:cNvSpPr>
              <p:nvPr/>
            </p:nvSpPr>
            <p:spPr bwMode="auto">
              <a:xfrm>
                <a:off x="4425" y="2617"/>
                <a:ext cx="903" cy="224"/>
              </a:xfrm>
              <a:prstGeom prst="leftRightArrow">
                <a:avLst>
                  <a:gd name="adj1" fmla="val 50000"/>
                  <a:gd name="adj2" fmla="val 37158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69" name="Text Box 127"/>
              <p:cNvSpPr txBox="1">
                <a:spLocks noChangeArrowheads="1"/>
              </p:cNvSpPr>
              <p:nvPr/>
            </p:nvSpPr>
            <p:spPr bwMode="auto">
              <a:xfrm>
                <a:off x="4784" y="1872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PC7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PC0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6670" name="Text Box 128"/>
              <p:cNvSpPr txBox="1">
                <a:spLocks noChangeArrowheads="1"/>
              </p:cNvSpPr>
              <p:nvPr/>
            </p:nvSpPr>
            <p:spPr bwMode="auto">
              <a:xfrm>
                <a:off x="4759" y="2496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PB7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PB0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6671" name="Text Box 129"/>
              <p:cNvSpPr txBox="1">
                <a:spLocks noChangeArrowheads="1"/>
              </p:cNvSpPr>
              <p:nvPr/>
            </p:nvSpPr>
            <p:spPr bwMode="auto">
              <a:xfrm>
                <a:off x="4769" y="1152"/>
                <a:ext cx="367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PA7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PA0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6672" name="Line 130"/>
              <p:cNvSpPr>
                <a:spLocks noChangeShapeType="1"/>
              </p:cNvSpPr>
              <p:nvPr/>
            </p:nvSpPr>
            <p:spPr bwMode="auto">
              <a:xfrm flipV="1">
                <a:off x="3466" y="2880"/>
                <a:ext cx="0" cy="7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73" name="Line 131"/>
              <p:cNvSpPr>
                <a:spLocks noChangeShapeType="1"/>
              </p:cNvSpPr>
              <p:nvPr/>
            </p:nvSpPr>
            <p:spPr bwMode="auto">
              <a:xfrm flipH="1" flipV="1">
                <a:off x="3322" y="2208"/>
                <a:ext cx="0" cy="13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74" name="Line 132"/>
              <p:cNvSpPr>
                <a:spLocks noChangeShapeType="1"/>
              </p:cNvSpPr>
              <p:nvPr/>
            </p:nvSpPr>
            <p:spPr bwMode="auto">
              <a:xfrm flipH="1" flipV="1">
                <a:off x="3178" y="1562"/>
                <a:ext cx="0" cy="18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75" name="Line 133"/>
              <p:cNvSpPr>
                <a:spLocks noChangeShapeType="1"/>
              </p:cNvSpPr>
              <p:nvPr/>
            </p:nvSpPr>
            <p:spPr bwMode="auto">
              <a:xfrm flipV="1">
                <a:off x="3178" y="1558"/>
                <a:ext cx="4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76" name="Line 134"/>
              <p:cNvSpPr>
                <a:spLocks noChangeShapeType="1"/>
              </p:cNvSpPr>
              <p:nvPr/>
            </p:nvSpPr>
            <p:spPr bwMode="auto">
              <a:xfrm flipV="1">
                <a:off x="3316" y="2208"/>
                <a:ext cx="3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77" name="Line 135"/>
              <p:cNvSpPr>
                <a:spLocks noChangeShapeType="1"/>
              </p:cNvSpPr>
              <p:nvPr/>
            </p:nvSpPr>
            <p:spPr bwMode="auto">
              <a:xfrm>
                <a:off x="3466" y="2880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78" name="Rectangle 136"/>
              <p:cNvSpPr>
                <a:spLocks noChangeArrowheads="1"/>
              </p:cNvSpPr>
              <p:nvPr/>
            </p:nvSpPr>
            <p:spPr bwMode="auto">
              <a:xfrm>
                <a:off x="2955" y="1316"/>
                <a:ext cx="122" cy="2044"/>
              </a:xfrm>
              <a:prstGeom prst="rect">
                <a:avLst/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79" name="AutoShape 137"/>
              <p:cNvSpPr>
                <a:spLocks noChangeArrowheads="1"/>
              </p:cNvSpPr>
              <p:nvPr/>
            </p:nvSpPr>
            <p:spPr bwMode="auto">
              <a:xfrm>
                <a:off x="3077" y="1268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80" name="AutoShape 138"/>
              <p:cNvSpPr>
                <a:spLocks noChangeArrowheads="1"/>
              </p:cNvSpPr>
              <p:nvPr/>
            </p:nvSpPr>
            <p:spPr bwMode="auto">
              <a:xfrm>
                <a:off x="3077" y="1920"/>
                <a:ext cx="634" cy="250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81" name="AutoShape 139"/>
              <p:cNvSpPr>
                <a:spLocks noChangeArrowheads="1"/>
              </p:cNvSpPr>
              <p:nvPr/>
            </p:nvSpPr>
            <p:spPr bwMode="auto">
              <a:xfrm>
                <a:off x="3077" y="2640"/>
                <a:ext cx="634" cy="215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82" name="AutoShape 140"/>
              <p:cNvSpPr>
                <a:spLocks noChangeArrowheads="1"/>
              </p:cNvSpPr>
              <p:nvPr/>
            </p:nvSpPr>
            <p:spPr bwMode="auto">
              <a:xfrm>
                <a:off x="3077" y="3168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83" name="AutoShape 141"/>
              <p:cNvSpPr>
                <a:spLocks noChangeArrowheads="1"/>
              </p:cNvSpPr>
              <p:nvPr/>
            </p:nvSpPr>
            <p:spPr bwMode="auto">
              <a:xfrm>
                <a:off x="3886" y="1612"/>
                <a:ext cx="269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84" name="Text Box 142"/>
              <p:cNvSpPr txBox="1">
                <a:spLocks noChangeArrowheads="1"/>
              </p:cNvSpPr>
              <p:nvPr/>
            </p:nvSpPr>
            <p:spPr bwMode="auto">
              <a:xfrm>
                <a:off x="3722" y="3190"/>
                <a:ext cx="689" cy="55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控制口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D</a:t>
                </a:r>
                <a:endParaRPr kumimoji="1" lang="en-US" altLang="zh-CN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85" name="AutoShape 143"/>
              <p:cNvSpPr>
                <a:spLocks noChangeArrowheads="1"/>
              </p:cNvSpPr>
              <p:nvPr/>
            </p:nvSpPr>
            <p:spPr bwMode="auto">
              <a:xfrm>
                <a:off x="3895" y="2292"/>
                <a:ext cx="260" cy="350"/>
              </a:xfrm>
              <a:prstGeom prst="upDownArrow">
                <a:avLst>
                  <a:gd name="adj1" fmla="val 50000"/>
                  <a:gd name="adj2" fmla="val 26923"/>
                </a:avLst>
              </a:prstGeom>
              <a:solidFill>
                <a:srgbClr val="FF99CC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86" name="Text Box 144"/>
              <p:cNvSpPr txBox="1">
                <a:spLocks noChangeArrowheads="1"/>
              </p:cNvSpPr>
              <p:nvPr/>
            </p:nvSpPr>
            <p:spPr bwMode="auto">
              <a:xfrm>
                <a:off x="3706" y="1296"/>
                <a:ext cx="689" cy="316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A</a:t>
                </a: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87" name="Text Box 145"/>
              <p:cNvSpPr txBox="1">
                <a:spLocks noChangeArrowheads="1"/>
              </p:cNvSpPr>
              <p:nvPr/>
            </p:nvSpPr>
            <p:spPr bwMode="auto">
              <a:xfrm>
                <a:off x="3723" y="1968"/>
                <a:ext cx="689" cy="316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C</a:t>
                </a:r>
                <a:endParaRPr kumimoji="1" lang="en-US" altLang="zh-CN" sz="1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88" name="Text Box 146"/>
              <p:cNvSpPr txBox="1">
                <a:spLocks noChangeArrowheads="1"/>
              </p:cNvSpPr>
              <p:nvPr/>
            </p:nvSpPr>
            <p:spPr bwMode="auto">
              <a:xfrm>
                <a:off x="3706" y="2640"/>
                <a:ext cx="689" cy="31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B</a:t>
                </a: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89" name="Line 147"/>
              <p:cNvSpPr>
                <a:spLocks noChangeShapeType="1"/>
              </p:cNvSpPr>
              <p:nvPr/>
            </p:nvSpPr>
            <p:spPr bwMode="auto">
              <a:xfrm flipV="1">
                <a:off x="4779" y="3487"/>
                <a:ext cx="4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90" name="Text Box 148"/>
              <p:cNvSpPr txBox="1">
                <a:spLocks noChangeArrowheads="1"/>
              </p:cNvSpPr>
              <p:nvPr/>
            </p:nvSpPr>
            <p:spPr bwMode="auto">
              <a:xfrm>
                <a:off x="4731" y="3264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 +5V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6691" name="Line 149"/>
              <p:cNvSpPr>
                <a:spLocks noChangeShapeType="1"/>
              </p:cNvSpPr>
              <p:nvPr/>
            </p:nvSpPr>
            <p:spPr bwMode="auto">
              <a:xfrm flipV="1">
                <a:off x="4779" y="3727"/>
                <a:ext cx="4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92" name="Text Box 150"/>
              <p:cNvSpPr txBox="1">
                <a:spLocks noChangeArrowheads="1"/>
              </p:cNvSpPr>
              <p:nvPr/>
            </p:nvSpPr>
            <p:spPr bwMode="auto">
              <a:xfrm>
                <a:off x="4779" y="3504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GND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26693" name="Line 151"/>
              <p:cNvSpPr>
                <a:spLocks noChangeShapeType="1"/>
              </p:cNvSpPr>
              <p:nvPr/>
            </p:nvSpPr>
            <p:spPr bwMode="auto">
              <a:xfrm>
                <a:off x="1467" y="2928"/>
                <a:ext cx="5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94" name="Text Box 152"/>
              <p:cNvSpPr txBox="1">
                <a:spLocks noChangeArrowheads="1"/>
              </p:cNvSpPr>
              <p:nvPr/>
            </p:nvSpPr>
            <p:spPr bwMode="auto">
              <a:xfrm>
                <a:off x="1466" y="1536"/>
                <a:ext cx="416" cy="4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D7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26695" name="Text Box 153"/>
              <p:cNvSpPr txBox="1">
                <a:spLocks noChangeArrowheads="1"/>
              </p:cNvSpPr>
              <p:nvPr/>
            </p:nvSpPr>
            <p:spPr bwMode="auto">
              <a:xfrm>
                <a:off x="5328" y="1184"/>
                <a:ext cx="384" cy="2024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2400" smtClean="0">
                  <a:solidFill>
                    <a:srgbClr val="000000"/>
                  </a:solidFill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3200" b="1" smtClean="0">
                    <a:solidFill>
                      <a:srgbClr val="000000"/>
                    </a:solidFill>
                    <a:ea typeface="楷体_GB2312" pitchFamily="49" charset="-122"/>
                  </a:rPr>
                  <a:t>外</a:t>
                </a: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3200" b="1" smtClean="0">
                    <a:solidFill>
                      <a:srgbClr val="000000"/>
                    </a:solidFill>
                    <a:ea typeface="楷体_GB2312" pitchFamily="49" charset="-122"/>
                  </a:rPr>
                  <a:t>设</a:t>
                </a:r>
                <a:endParaRPr kumimoji="1" lang="zh-CN" altLang="en-US" sz="2400" smtClean="0">
                  <a:solidFill>
                    <a:srgbClr val="000000"/>
                  </a:solidFill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96" name="Line 154"/>
              <p:cNvSpPr>
                <a:spLocks noChangeShapeType="1"/>
              </p:cNvSpPr>
              <p:nvPr/>
            </p:nvSpPr>
            <p:spPr bwMode="auto">
              <a:xfrm flipV="1">
                <a:off x="539" y="1344"/>
                <a:ext cx="12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97" name="AutoShape 155"/>
              <p:cNvSpPr>
                <a:spLocks noChangeArrowheads="1"/>
              </p:cNvSpPr>
              <p:nvPr/>
            </p:nvSpPr>
            <p:spPr bwMode="auto">
              <a:xfrm>
                <a:off x="555" y="1635"/>
                <a:ext cx="1406" cy="226"/>
              </a:xfrm>
              <a:prstGeom prst="leftRightArrow">
                <a:avLst>
                  <a:gd name="adj1" fmla="val 60176"/>
                  <a:gd name="adj2" fmla="val 55300"/>
                </a:avLst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98" name="Line 156"/>
              <p:cNvSpPr>
                <a:spLocks noChangeShapeType="1"/>
              </p:cNvSpPr>
              <p:nvPr/>
            </p:nvSpPr>
            <p:spPr bwMode="auto">
              <a:xfrm>
                <a:off x="555" y="2448"/>
                <a:ext cx="13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99" name="Line 157"/>
              <p:cNvSpPr>
                <a:spLocks noChangeShapeType="1"/>
              </p:cNvSpPr>
              <p:nvPr/>
            </p:nvSpPr>
            <p:spPr bwMode="auto">
              <a:xfrm>
                <a:off x="566" y="2660"/>
                <a:ext cx="13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00" name="Line 158"/>
              <p:cNvSpPr>
                <a:spLocks noChangeShapeType="1"/>
              </p:cNvSpPr>
              <p:nvPr/>
            </p:nvSpPr>
            <p:spPr bwMode="auto">
              <a:xfrm>
                <a:off x="555" y="3379"/>
                <a:ext cx="14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01" name="Line 159"/>
              <p:cNvSpPr>
                <a:spLocks noChangeShapeType="1"/>
              </p:cNvSpPr>
              <p:nvPr/>
            </p:nvSpPr>
            <p:spPr bwMode="auto">
              <a:xfrm>
                <a:off x="563" y="3591"/>
                <a:ext cx="13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02" name="Line 160"/>
              <p:cNvSpPr>
                <a:spLocks noChangeShapeType="1"/>
              </p:cNvSpPr>
              <p:nvPr/>
            </p:nvSpPr>
            <p:spPr bwMode="auto">
              <a:xfrm flipH="1" flipV="1">
                <a:off x="2256" y="2169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03" name="Oval 161"/>
              <p:cNvSpPr>
                <a:spLocks noChangeArrowheads="1"/>
              </p:cNvSpPr>
              <p:nvPr/>
            </p:nvSpPr>
            <p:spPr bwMode="auto">
              <a:xfrm>
                <a:off x="2208" y="2073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76A8E8-F2E8-40B1-A542-77D5B7001B79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711200" y="533441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一、并行通信和串行通信</a:t>
            </a:r>
            <a:endParaRPr kumimoji="1" lang="zh-CN" altLang="en-US" sz="2800" b="1" smtClean="0">
              <a:solidFill>
                <a:srgbClr val="1F4265"/>
              </a:solidFill>
              <a:ea typeface="楷体_GB2312" pitchFamily="49" charset="-122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16000" y="1600200"/>
            <a:ext cx="10363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</a:rPr>
              <a:t> </a:t>
            </a: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通信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指计算机与外设、计算机与计算机间的信息交换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通信的基本方法</a:t>
            </a:r>
            <a:r>
              <a:rPr kumimoji="1"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并行通信和串行通信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64BE3B-345E-42F7-BEBD-3555652CF3A7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7651" name="Object 80"/>
          <p:cNvGraphicFramePr>
            <a:graphicFrameLocks noChangeAspect="1"/>
          </p:cNvGraphicFramePr>
          <p:nvPr/>
        </p:nvGraphicFramePr>
        <p:xfrm>
          <a:off x="1828800" y="152400"/>
          <a:ext cx="7823200" cy="2552700"/>
        </p:xfrm>
        <a:graphic>
          <a:graphicData uri="http://schemas.openxmlformats.org/presentationml/2006/ole">
            <p:oleObj spid="_x0000_s7170" name="文档" r:id="rId3" imgW="5611368" imgH="2554224" progId="Word.Document.8">
              <p:embed/>
            </p:oleObj>
          </a:graphicData>
        </a:graphic>
      </p:graphicFrame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101600" y="2438415"/>
            <a:ext cx="11988800" cy="4252913"/>
            <a:chOff x="48" y="1536"/>
            <a:chExt cx="5664" cy="2679"/>
          </a:xfrm>
        </p:grpSpPr>
        <p:sp>
          <p:nvSpPr>
            <p:cNvPr id="27653" name="Text Box 92"/>
            <p:cNvSpPr txBox="1">
              <a:spLocks noChangeArrowheads="1"/>
            </p:cNvSpPr>
            <p:nvPr/>
          </p:nvSpPr>
          <p:spPr bwMode="auto">
            <a:xfrm>
              <a:off x="1809" y="1875"/>
              <a:ext cx="2970" cy="2340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54" name="Text Box 4"/>
            <p:cNvSpPr txBox="1">
              <a:spLocks noChangeArrowheads="1"/>
            </p:cNvSpPr>
            <p:nvPr/>
          </p:nvSpPr>
          <p:spPr bwMode="auto">
            <a:xfrm>
              <a:off x="48" y="153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7655" name="Text Box 69"/>
            <p:cNvSpPr txBox="1">
              <a:spLocks noChangeArrowheads="1"/>
            </p:cNvSpPr>
            <p:nvPr/>
          </p:nvSpPr>
          <p:spPr bwMode="auto">
            <a:xfrm>
              <a:off x="2928" y="157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7656" name="AutoShape 82"/>
            <p:cNvSpPr>
              <a:spLocks noChangeArrowheads="1"/>
            </p:cNvSpPr>
            <p:nvPr/>
          </p:nvSpPr>
          <p:spPr bwMode="auto">
            <a:xfrm>
              <a:off x="525" y="3357"/>
              <a:ext cx="323" cy="186"/>
            </a:xfrm>
            <a:prstGeom prst="rightArrow">
              <a:avLst>
                <a:gd name="adj1" fmla="val 56074"/>
                <a:gd name="adj2" fmla="val 67034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57" name="Text Box 83"/>
            <p:cNvSpPr txBox="1">
              <a:spLocks noChangeArrowheads="1"/>
            </p:cNvSpPr>
            <p:nvPr/>
          </p:nvSpPr>
          <p:spPr bwMode="auto">
            <a:xfrm>
              <a:off x="61" y="1822"/>
              <a:ext cx="499" cy="2351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7658" name="Text Box 84"/>
            <p:cNvSpPr txBox="1">
              <a:spLocks noChangeArrowheads="1"/>
            </p:cNvSpPr>
            <p:nvPr/>
          </p:nvSpPr>
          <p:spPr bwMode="auto">
            <a:xfrm>
              <a:off x="139" y="1853"/>
              <a:ext cx="416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7659" name="Text Box 85"/>
            <p:cNvSpPr txBox="1">
              <a:spLocks noChangeArrowheads="1"/>
            </p:cNvSpPr>
            <p:nvPr/>
          </p:nvSpPr>
          <p:spPr bwMode="auto">
            <a:xfrm>
              <a:off x="219" y="2158"/>
              <a:ext cx="416" cy="4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7660" name="Text Box 86"/>
            <p:cNvSpPr txBox="1">
              <a:spLocks noChangeArrowheads="1"/>
            </p:cNvSpPr>
            <p:nvPr/>
          </p:nvSpPr>
          <p:spPr bwMode="auto">
            <a:xfrm>
              <a:off x="192" y="3291"/>
              <a:ext cx="416" cy="4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7661" name="Text Box 87"/>
            <p:cNvSpPr txBox="1">
              <a:spLocks noChangeArrowheads="1"/>
            </p:cNvSpPr>
            <p:nvPr/>
          </p:nvSpPr>
          <p:spPr bwMode="auto">
            <a:xfrm>
              <a:off x="112" y="3676"/>
              <a:ext cx="416" cy="3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7662" name="Text Box 88"/>
            <p:cNvSpPr txBox="1">
              <a:spLocks noChangeArrowheads="1"/>
            </p:cNvSpPr>
            <p:nvPr/>
          </p:nvSpPr>
          <p:spPr bwMode="auto">
            <a:xfrm>
              <a:off x="157" y="2846"/>
              <a:ext cx="403" cy="3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7663" name="Line 89"/>
            <p:cNvSpPr>
              <a:spLocks noChangeShapeType="1"/>
            </p:cNvSpPr>
            <p:nvPr/>
          </p:nvSpPr>
          <p:spPr bwMode="auto">
            <a:xfrm>
              <a:off x="219" y="2859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64" name="Line 90"/>
            <p:cNvSpPr>
              <a:spLocks noChangeShapeType="1"/>
            </p:cNvSpPr>
            <p:nvPr/>
          </p:nvSpPr>
          <p:spPr bwMode="auto">
            <a:xfrm>
              <a:off x="224" y="3024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65" name="Text Box 91"/>
            <p:cNvSpPr txBox="1">
              <a:spLocks noChangeArrowheads="1"/>
            </p:cNvSpPr>
            <p:nvPr/>
          </p:nvSpPr>
          <p:spPr bwMode="auto">
            <a:xfrm>
              <a:off x="864" y="3216"/>
              <a:ext cx="619" cy="48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7666" name="Line 93"/>
            <p:cNvSpPr>
              <a:spLocks noChangeShapeType="1"/>
            </p:cNvSpPr>
            <p:nvPr/>
          </p:nvSpPr>
          <p:spPr bwMode="auto">
            <a:xfrm>
              <a:off x="2578" y="3818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67" name="Line 94"/>
            <p:cNvSpPr>
              <a:spLocks noChangeShapeType="1"/>
            </p:cNvSpPr>
            <p:nvPr/>
          </p:nvSpPr>
          <p:spPr bwMode="auto">
            <a:xfrm flipV="1">
              <a:off x="2578" y="3894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68" name="Line 95"/>
            <p:cNvSpPr>
              <a:spLocks noChangeShapeType="1"/>
            </p:cNvSpPr>
            <p:nvPr/>
          </p:nvSpPr>
          <p:spPr bwMode="auto">
            <a:xfrm>
              <a:off x="2588" y="3971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69" name="Line 96"/>
            <p:cNvSpPr>
              <a:spLocks noChangeShapeType="1"/>
            </p:cNvSpPr>
            <p:nvPr/>
          </p:nvSpPr>
          <p:spPr bwMode="auto">
            <a:xfrm>
              <a:off x="2578" y="4047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70" name="AutoShape 97"/>
            <p:cNvSpPr>
              <a:spLocks noChangeArrowheads="1"/>
            </p:cNvSpPr>
            <p:nvPr/>
          </p:nvSpPr>
          <p:spPr bwMode="auto">
            <a:xfrm rot="10800000">
              <a:off x="2557" y="2263"/>
              <a:ext cx="429" cy="189"/>
            </a:xfrm>
            <a:prstGeom prst="rightArrow">
              <a:avLst>
                <a:gd name="adj1" fmla="val 56093"/>
                <a:gd name="adj2" fmla="val 63556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71" name="Text Box 98"/>
            <p:cNvSpPr txBox="1">
              <a:spLocks noChangeArrowheads="1"/>
            </p:cNvSpPr>
            <p:nvPr/>
          </p:nvSpPr>
          <p:spPr bwMode="auto">
            <a:xfrm>
              <a:off x="1944" y="2103"/>
              <a:ext cx="619" cy="543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7672" name="Text Box 99"/>
            <p:cNvSpPr txBox="1">
              <a:spLocks noChangeArrowheads="1"/>
            </p:cNvSpPr>
            <p:nvPr/>
          </p:nvSpPr>
          <p:spPr bwMode="auto">
            <a:xfrm>
              <a:off x="1960" y="2900"/>
              <a:ext cx="620" cy="517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</a:endParaRPr>
            </a:p>
          </p:txBody>
        </p:sp>
        <p:sp>
          <p:nvSpPr>
            <p:cNvPr id="27673" name="Text Box 100"/>
            <p:cNvSpPr txBox="1">
              <a:spLocks noChangeArrowheads="1"/>
            </p:cNvSpPr>
            <p:nvPr/>
          </p:nvSpPr>
          <p:spPr bwMode="auto">
            <a:xfrm>
              <a:off x="1969" y="3543"/>
              <a:ext cx="619" cy="588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27674" name="Text Box 101"/>
            <p:cNvSpPr txBox="1">
              <a:spLocks noChangeArrowheads="1"/>
            </p:cNvSpPr>
            <p:nvPr/>
          </p:nvSpPr>
          <p:spPr bwMode="auto">
            <a:xfrm>
              <a:off x="1217" y="1822"/>
              <a:ext cx="655" cy="1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27675" name="Text Box 102"/>
            <p:cNvSpPr txBox="1">
              <a:spLocks noChangeArrowheads="1"/>
            </p:cNvSpPr>
            <p:nvPr/>
          </p:nvSpPr>
          <p:spPr bwMode="auto">
            <a:xfrm>
              <a:off x="1354" y="3585"/>
              <a:ext cx="416" cy="3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33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b="1" smtClean="0">
                  <a:solidFill>
                    <a:srgbClr val="FF3300"/>
                  </a:solidFill>
                </a:rPr>
                <a:t>A0</a:t>
              </a:r>
              <a:endParaRPr kumimoji="1" lang="en-US" altLang="zh-CN" b="1" smtClean="0">
                <a:solidFill>
                  <a:srgbClr val="808080"/>
                </a:solidFill>
              </a:endParaRPr>
            </a:p>
          </p:txBody>
        </p:sp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4416" y="2200"/>
              <a:ext cx="238" cy="1637"/>
              <a:chOff x="3890" y="1824"/>
              <a:chExt cx="238" cy="1872"/>
            </a:xfrm>
          </p:grpSpPr>
          <p:sp>
            <p:nvSpPr>
              <p:cNvPr id="27721" name="Line 104"/>
              <p:cNvSpPr>
                <a:spLocks noChangeShapeType="1"/>
              </p:cNvSpPr>
              <p:nvPr/>
            </p:nvSpPr>
            <p:spPr bwMode="auto">
              <a:xfrm flipH="1">
                <a:off x="4124" y="1824"/>
                <a:ext cx="4" cy="18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22" name="Line 105"/>
              <p:cNvSpPr>
                <a:spLocks noChangeShapeType="1"/>
              </p:cNvSpPr>
              <p:nvPr/>
            </p:nvSpPr>
            <p:spPr bwMode="auto">
              <a:xfrm>
                <a:off x="3900" y="3696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23" name="Line 106"/>
              <p:cNvSpPr>
                <a:spLocks noChangeShapeType="1"/>
              </p:cNvSpPr>
              <p:nvPr/>
            </p:nvSpPr>
            <p:spPr bwMode="auto">
              <a:xfrm flipH="1">
                <a:off x="3890" y="3120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24" name="Line 107"/>
              <p:cNvSpPr>
                <a:spLocks noChangeShapeType="1"/>
              </p:cNvSpPr>
              <p:nvPr/>
            </p:nvSpPr>
            <p:spPr bwMode="auto">
              <a:xfrm flipH="1" flipV="1">
                <a:off x="3900" y="2478"/>
                <a:ext cx="22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25" name="Line 108"/>
              <p:cNvSpPr>
                <a:spLocks noChangeShapeType="1"/>
              </p:cNvSpPr>
              <p:nvPr/>
            </p:nvSpPr>
            <p:spPr bwMode="auto">
              <a:xfrm flipH="1" flipV="1">
                <a:off x="3890" y="1824"/>
                <a:ext cx="23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677" name="AutoShape 109"/>
            <p:cNvSpPr>
              <a:spLocks noChangeArrowheads="1"/>
            </p:cNvSpPr>
            <p:nvPr/>
          </p:nvSpPr>
          <p:spPr bwMode="auto">
            <a:xfrm>
              <a:off x="4418" y="1925"/>
              <a:ext cx="848" cy="183"/>
            </a:xfrm>
            <a:prstGeom prst="leftRightArrow">
              <a:avLst>
                <a:gd name="adj1" fmla="val 50000"/>
                <a:gd name="adj2" fmla="val 4271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78" name="AutoShape 110"/>
            <p:cNvSpPr>
              <a:spLocks noChangeArrowheads="1"/>
            </p:cNvSpPr>
            <p:nvPr/>
          </p:nvSpPr>
          <p:spPr bwMode="auto">
            <a:xfrm>
              <a:off x="4443" y="2522"/>
              <a:ext cx="848" cy="183"/>
            </a:xfrm>
            <a:prstGeom prst="leftRightArrow">
              <a:avLst>
                <a:gd name="adj1" fmla="val 55481"/>
                <a:gd name="adj2" fmla="val 4271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79" name="AutoShape 111"/>
            <p:cNvSpPr>
              <a:spLocks noChangeArrowheads="1"/>
            </p:cNvSpPr>
            <p:nvPr/>
          </p:nvSpPr>
          <p:spPr bwMode="auto">
            <a:xfrm>
              <a:off x="4425" y="3103"/>
              <a:ext cx="848" cy="183"/>
            </a:xfrm>
            <a:prstGeom prst="leftRightArrow">
              <a:avLst>
                <a:gd name="adj1" fmla="val 50000"/>
                <a:gd name="adj2" fmla="val 4271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80" name="Text Box 112"/>
            <p:cNvSpPr txBox="1">
              <a:spLocks noChangeArrowheads="1"/>
            </p:cNvSpPr>
            <p:nvPr/>
          </p:nvSpPr>
          <p:spPr bwMode="auto">
            <a:xfrm>
              <a:off x="4784" y="2452"/>
              <a:ext cx="367" cy="5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7681" name="Text Box 113"/>
            <p:cNvSpPr txBox="1">
              <a:spLocks noChangeArrowheads="1"/>
            </p:cNvSpPr>
            <p:nvPr/>
          </p:nvSpPr>
          <p:spPr bwMode="auto">
            <a:xfrm>
              <a:off x="4759" y="2998"/>
              <a:ext cx="367" cy="5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7682" name="Line 114"/>
            <p:cNvSpPr>
              <a:spLocks noChangeShapeType="1"/>
            </p:cNvSpPr>
            <p:nvPr/>
          </p:nvSpPr>
          <p:spPr bwMode="auto">
            <a:xfrm flipV="1">
              <a:off x="3466" y="3333"/>
              <a:ext cx="0" cy="6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83" name="Line 115"/>
            <p:cNvSpPr>
              <a:spLocks noChangeShapeType="1"/>
            </p:cNvSpPr>
            <p:nvPr/>
          </p:nvSpPr>
          <p:spPr bwMode="auto">
            <a:xfrm flipH="1" flipV="1">
              <a:off x="3322" y="2746"/>
              <a:ext cx="0" cy="1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84" name="Line 116"/>
            <p:cNvSpPr>
              <a:spLocks noChangeShapeType="1"/>
            </p:cNvSpPr>
            <p:nvPr/>
          </p:nvSpPr>
          <p:spPr bwMode="auto">
            <a:xfrm flipH="1" flipV="1">
              <a:off x="3178" y="2181"/>
              <a:ext cx="0" cy="1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85" name="Line 117"/>
            <p:cNvSpPr>
              <a:spLocks noChangeShapeType="1"/>
            </p:cNvSpPr>
            <p:nvPr/>
          </p:nvSpPr>
          <p:spPr bwMode="auto">
            <a:xfrm flipV="1">
              <a:off x="3178" y="2177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86" name="Line 118"/>
            <p:cNvSpPr>
              <a:spLocks noChangeShapeType="1"/>
            </p:cNvSpPr>
            <p:nvPr/>
          </p:nvSpPr>
          <p:spPr bwMode="auto">
            <a:xfrm flipV="1">
              <a:off x="3316" y="2746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87" name="Line 119"/>
            <p:cNvSpPr>
              <a:spLocks noChangeShapeType="1"/>
            </p:cNvSpPr>
            <p:nvPr/>
          </p:nvSpPr>
          <p:spPr bwMode="auto">
            <a:xfrm>
              <a:off x="3466" y="3333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88" name="Rectangle 120"/>
            <p:cNvSpPr>
              <a:spLocks noChangeArrowheads="1"/>
            </p:cNvSpPr>
            <p:nvPr/>
          </p:nvSpPr>
          <p:spPr bwMode="auto">
            <a:xfrm>
              <a:off x="2955" y="1965"/>
              <a:ext cx="122" cy="1788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89" name="AutoShape 121"/>
            <p:cNvSpPr>
              <a:spLocks noChangeArrowheads="1"/>
            </p:cNvSpPr>
            <p:nvPr/>
          </p:nvSpPr>
          <p:spPr bwMode="auto">
            <a:xfrm>
              <a:off x="3077" y="1923"/>
              <a:ext cx="634" cy="210"/>
            </a:xfrm>
            <a:prstGeom prst="rightArrow">
              <a:avLst>
                <a:gd name="adj1" fmla="val 56519"/>
                <a:gd name="adj2" fmla="val 48109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90" name="AutoShape 122"/>
            <p:cNvSpPr>
              <a:spLocks noChangeArrowheads="1"/>
            </p:cNvSpPr>
            <p:nvPr/>
          </p:nvSpPr>
          <p:spPr bwMode="auto">
            <a:xfrm>
              <a:off x="3077" y="2494"/>
              <a:ext cx="634" cy="218"/>
            </a:xfrm>
            <a:prstGeom prst="rightArrow">
              <a:avLst>
                <a:gd name="adj1" fmla="val 56519"/>
                <a:gd name="adj2" fmla="val 46344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91" name="AutoShape 123"/>
            <p:cNvSpPr>
              <a:spLocks noChangeArrowheads="1"/>
            </p:cNvSpPr>
            <p:nvPr/>
          </p:nvSpPr>
          <p:spPr bwMode="auto">
            <a:xfrm>
              <a:off x="3077" y="3123"/>
              <a:ext cx="634" cy="189"/>
            </a:xfrm>
            <a:prstGeom prst="rightArrow">
              <a:avLst>
                <a:gd name="adj1" fmla="val 56519"/>
                <a:gd name="adj2" fmla="val 5345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92" name="AutoShape 124"/>
            <p:cNvSpPr>
              <a:spLocks noChangeArrowheads="1"/>
            </p:cNvSpPr>
            <p:nvPr/>
          </p:nvSpPr>
          <p:spPr bwMode="auto">
            <a:xfrm>
              <a:off x="3077" y="3585"/>
              <a:ext cx="634" cy="210"/>
            </a:xfrm>
            <a:prstGeom prst="rightArrow">
              <a:avLst>
                <a:gd name="adj1" fmla="val 56519"/>
                <a:gd name="adj2" fmla="val 48109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93" name="AutoShape 125"/>
            <p:cNvSpPr>
              <a:spLocks noChangeArrowheads="1"/>
            </p:cNvSpPr>
            <p:nvPr/>
          </p:nvSpPr>
          <p:spPr bwMode="auto">
            <a:xfrm>
              <a:off x="3886" y="2224"/>
              <a:ext cx="269" cy="294"/>
            </a:xfrm>
            <a:prstGeom prst="upDownArrow">
              <a:avLst>
                <a:gd name="adj1" fmla="val 50000"/>
                <a:gd name="adj2" fmla="val 21859"/>
              </a:avLst>
            </a:prstGeom>
            <a:solidFill>
              <a:srgbClr val="FF99CC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94" name="Text Box 126"/>
            <p:cNvSpPr txBox="1">
              <a:spLocks noChangeArrowheads="1"/>
            </p:cNvSpPr>
            <p:nvPr/>
          </p:nvSpPr>
          <p:spPr bwMode="auto">
            <a:xfrm>
              <a:off x="3722" y="3605"/>
              <a:ext cx="689" cy="48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27695" name="AutoShape 127"/>
            <p:cNvSpPr>
              <a:spLocks noChangeArrowheads="1"/>
            </p:cNvSpPr>
            <p:nvPr/>
          </p:nvSpPr>
          <p:spPr bwMode="auto">
            <a:xfrm>
              <a:off x="3895" y="2819"/>
              <a:ext cx="260" cy="306"/>
            </a:xfrm>
            <a:prstGeom prst="upDownArrow">
              <a:avLst>
                <a:gd name="adj1" fmla="val 50000"/>
                <a:gd name="adj2" fmla="val 23538"/>
              </a:avLst>
            </a:prstGeom>
            <a:solidFill>
              <a:srgbClr val="FF99CC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696" name="Text Box 128"/>
            <p:cNvSpPr txBox="1">
              <a:spLocks noChangeArrowheads="1"/>
            </p:cNvSpPr>
            <p:nvPr/>
          </p:nvSpPr>
          <p:spPr bwMode="auto">
            <a:xfrm>
              <a:off x="3706" y="1948"/>
              <a:ext cx="689" cy="27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27697" name="Text Box 129"/>
            <p:cNvSpPr txBox="1">
              <a:spLocks noChangeArrowheads="1"/>
            </p:cNvSpPr>
            <p:nvPr/>
          </p:nvSpPr>
          <p:spPr bwMode="auto">
            <a:xfrm>
              <a:off x="3723" y="2536"/>
              <a:ext cx="689" cy="27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27698" name="Text Box 130"/>
            <p:cNvSpPr txBox="1">
              <a:spLocks noChangeArrowheads="1"/>
            </p:cNvSpPr>
            <p:nvPr/>
          </p:nvSpPr>
          <p:spPr bwMode="auto">
            <a:xfrm>
              <a:off x="3706" y="3123"/>
              <a:ext cx="689" cy="277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grpSp>
          <p:nvGrpSpPr>
            <p:cNvPr id="4" name="Group 131"/>
            <p:cNvGrpSpPr>
              <a:grpSpLocks/>
            </p:cNvGrpSpPr>
            <p:nvPr/>
          </p:nvGrpSpPr>
          <p:grpSpPr bwMode="auto">
            <a:xfrm>
              <a:off x="4731" y="3669"/>
              <a:ext cx="500" cy="195"/>
              <a:chOff x="1290" y="452"/>
              <a:chExt cx="500" cy="223"/>
            </a:xfrm>
          </p:grpSpPr>
          <p:sp>
            <p:nvSpPr>
              <p:cNvPr id="27719" name="Line 132"/>
              <p:cNvSpPr>
                <a:spLocks noChangeShapeType="1"/>
              </p:cNvSpPr>
              <p:nvPr/>
            </p:nvSpPr>
            <p:spPr bwMode="auto">
              <a:xfrm flipV="1">
                <a:off x="1338" y="675"/>
                <a:ext cx="4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20" name="Text Box 133"/>
              <p:cNvSpPr txBox="1">
                <a:spLocks noChangeArrowheads="1"/>
              </p:cNvSpPr>
              <p:nvPr/>
            </p:nvSpPr>
            <p:spPr bwMode="auto">
              <a:xfrm>
                <a:off x="1290" y="452"/>
                <a:ext cx="416" cy="2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 +5V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</p:grpSp>
        <p:sp>
          <p:nvSpPr>
            <p:cNvPr id="27700" name="Line 134"/>
            <p:cNvSpPr>
              <a:spLocks noChangeShapeType="1"/>
            </p:cNvSpPr>
            <p:nvPr/>
          </p:nvSpPr>
          <p:spPr bwMode="auto">
            <a:xfrm>
              <a:off x="4779" y="4074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01" name="Text Box 135"/>
            <p:cNvSpPr txBox="1">
              <a:spLocks noChangeArrowheads="1"/>
            </p:cNvSpPr>
            <p:nvPr/>
          </p:nvSpPr>
          <p:spPr bwMode="auto">
            <a:xfrm>
              <a:off x="4779" y="3879"/>
              <a:ext cx="416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27702" name="Line 136"/>
            <p:cNvSpPr>
              <a:spLocks noChangeShapeType="1"/>
            </p:cNvSpPr>
            <p:nvPr/>
          </p:nvSpPr>
          <p:spPr bwMode="auto">
            <a:xfrm>
              <a:off x="1467" y="3375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03" name="Text Box 137"/>
            <p:cNvSpPr txBox="1">
              <a:spLocks noChangeArrowheads="1"/>
            </p:cNvSpPr>
            <p:nvPr/>
          </p:nvSpPr>
          <p:spPr bwMode="auto">
            <a:xfrm>
              <a:off x="1466" y="2158"/>
              <a:ext cx="416" cy="4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27704" name="Text Box 138"/>
            <p:cNvSpPr txBox="1">
              <a:spLocks noChangeArrowheads="1"/>
            </p:cNvSpPr>
            <p:nvPr/>
          </p:nvSpPr>
          <p:spPr bwMode="auto">
            <a:xfrm>
              <a:off x="5328" y="1850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7705" name="Line 139"/>
            <p:cNvSpPr>
              <a:spLocks noChangeShapeType="1"/>
            </p:cNvSpPr>
            <p:nvPr/>
          </p:nvSpPr>
          <p:spPr bwMode="auto">
            <a:xfrm flipV="1">
              <a:off x="539" y="1990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06" name="AutoShape 140"/>
            <p:cNvSpPr>
              <a:spLocks noChangeArrowheads="1"/>
            </p:cNvSpPr>
            <p:nvPr/>
          </p:nvSpPr>
          <p:spPr bwMode="auto">
            <a:xfrm>
              <a:off x="555" y="2244"/>
              <a:ext cx="1406" cy="198"/>
            </a:xfrm>
            <a:prstGeom prst="leftRightArrow">
              <a:avLst>
                <a:gd name="adj1" fmla="val 60176"/>
                <a:gd name="adj2" fmla="val 6312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07" name="Line 141"/>
            <p:cNvSpPr>
              <a:spLocks noChangeShapeType="1"/>
            </p:cNvSpPr>
            <p:nvPr/>
          </p:nvSpPr>
          <p:spPr bwMode="auto">
            <a:xfrm>
              <a:off x="555" y="2956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08" name="Line 142"/>
            <p:cNvSpPr>
              <a:spLocks noChangeShapeType="1"/>
            </p:cNvSpPr>
            <p:nvPr/>
          </p:nvSpPr>
          <p:spPr bwMode="auto">
            <a:xfrm>
              <a:off x="566" y="3141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09" name="Line 143"/>
            <p:cNvSpPr>
              <a:spLocks noChangeShapeType="1"/>
            </p:cNvSpPr>
            <p:nvPr/>
          </p:nvSpPr>
          <p:spPr bwMode="auto">
            <a:xfrm>
              <a:off x="555" y="3770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10" name="Line 144"/>
            <p:cNvSpPr>
              <a:spLocks noChangeShapeType="1"/>
            </p:cNvSpPr>
            <p:nvPr/>
          </p:nvSpPr>
          <p:spPr bwMode="auto">
            <a:xfrm>
              <a:off x="563" y="3955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11" name="Line 146"/>
            <p:cNvSpPr>
              <a:spLocks noChangeShapeType="1"/>
            </p:cNvSpPr>
            <p:nvPr/>
          </p:nvSpPr>
          <p:spPr bwMode="auto">
            <a:xfrm flipH="1" flipV="1">
              <a:off x="2251" y="2688"/>
              <a:ext cx="0" cy="2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12" name="Oval 147"/>
            <p:cNvSpPr>
              <a:spLocks noChangeArrowheads="1"/>
            </p:cNvSpPr>
            <p:nvPr/>
          </p:nvSpPr>
          <p:spPr bwMode="auto">
            <a:xfrm>
              <a:off x="2213" y="2628"/>
              <a:ext cx="79" cy="7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13" name="Text Box 149"/>
            <p:cNvSpPr txBox="1">
              <a:spLocks noChangeArrowheads="1"/>
            </p:cNvSpPr>
            <p:nvPr/>
          </p:nvSpPr>
          <p:spPr bwMode="auto">
            <a:xfrm>
              <a:off x="1469" y="2788"/>
              <a:ext cx="403" cy="3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1000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FF3300"/>
                </a:solidFill>
              </a:endParaRPr>
            </a:p>
          </p:txBody>
        </p:sp>
        <p:sp>
          <p:nvSpPr>
            <p:cNvPr id="27714" name="Text Box 151"/>
            <p:cNvSpPr txBox="1">
              <a:spLocks noChangeArrowheads="1"/>
            </p:cNvSpPr>
            <p:nvPr/>
          </p:nvSpPr>
          <p:spPr bwMode="auto">
            <a:xfrm>
              <a:off x="1535" y="3207"/>
              <a:ext cx="281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CS</a:t>
              </a:r>
              <a:endParaRPr kumimoji="1" lang="en-US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15" name="Line 152"/>
            <p:cNvSpPr>
              <a:spLocks noChangeShapeType="1"/>
            </p:cNvSpPr>
            <p:nvPr/>
          </p:nvSpPr>
          <p:spPr bwMode="auto">
            <a:xfrm flipV="1">
              <a:off x="1576" y="2801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16" name="Line 153"/>
            <p:cNvSpPr>
              <a:spLocks noChangeShapeType="1"/>
            </p:cNvSpPr>
            <p:nvPr/>
          </p:nvSpPr>
          <p:spPr bwMode="auto">
            <a:xfrm>
              <a:off x="1584" y="320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17" name="Line 154"/>
            <p:cNvSpPr>
              <a:spLocks noChangeShapeType="1"/>
            </p:cNvSpPr>
            <p:nvPr/>
          </p:nvSpPr>
          <p:spPr bwMode="auto">
            <a:xfrm>
              <a:off x="1574" y="2989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7718" name="Text Box 155"/>
            <p:cNvSpPr txBox="1">
              <a:spLocks noChangeArrowheads="1"/>
            </p:cNvSpPr>
            <p:nvPr/>
          </p:nvSpPr>
          <p:spPr bwMode="auto">
            <a:xfrm>
              <a:off x="4769" y="1822"/>
              <a:ext cx="367" cy="5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0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E25C9-2911-4A6B-B38D-BB71E67CC884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2844800" y="76200"/>
            <a:ext cx="17373600" cy="6781800"/>
            <a:chOff x="-1344" y="192"/>
            <a:chExt cx="8208" cy="4272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624" y="192"/>
              <a:ext cx="484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由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CS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A1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A0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RD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WR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引脚的不同组合，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实现各种不同的功能。</a:t>
              </a:r>
              <a:r>
                <a:rPr kumimoji="1" lang="zh-CN" altLang="en-US" sz="2400" b="1" smtClean="0">
                  <a:solidFill>
                    <a:srgbClr val="FF33CC"/>
                  </a:solidFill>
                  <a:ea typeface="楷体_GB2312" pitchFamily="49" charset="-122"/>
                </a:rPr>
                <a:t>　　　　</a:t>
              </a:r>
              <a:r>
                <a:rPr kumimoji="1" lang="zh-CN" altLang="en-US" sz="2400" b="1" smtClean="0">
                  <a:solidFill>
                    <a:srgbClr val="FF33CC"/>
                  </a:solidFill>
                </a:rPr>
                <a:t>　　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-1344" y="768"/>
              <a:ext cx="8208" cy="3696"/>
              <a:chOff x="-1344" y="768"/>
              <a:chExt cx="8544" cy="3696"/>
            </a:xfrm>
          </p:grpSpPr>
          <p:graphicFrame>
            <p:nvGraphicFramePr>
              <p:cNvPr id="28681" name="Object 8"/>
              <p:cNvGraphicFramePr>
                <a:graphicFrameLocks noChangeAspect="1"/>
              </p:cNvGraphicFramePr>
              <p:nvPr/>
            </p:nvGraphicFramePr>
            <p:xfrm>
              <a:off x="-1344" y="768"/>
              <a:ext cx="8544" cy="3696"/>
            </p:xfrm>
            <a:graphic>
              <a:graphicData uri="http://schemas.openxmlformats.org/presentationml/2006/ole">
                <p:oleObj spid="_x0000_s8194" name="文档" r:id="rId3" imgW="12182490" imgH="5609081" progId="Word.Document.8">
                  <p:embed/>
                </p:oleObj>
              </a:graphicData>
            </a:graphic>
          </p:graphicFrame>
          <p:sp>
            <p:nvSpPr>
              <p:cNvPr id="28682" name="Line 9"/>
              <p:cNvSpPr>
                <a:spLocks noChangeShapeType="1"/>
              </p:cNvSpPr>
              <p:nvPr/>
            </p:nvSpPr>
            <p:spPr bwMode="auto">
              <a:xfrm>
                <a:off x="528" y="8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3" name="Line 10"/>
              <p:cNvSpPr>
                <a:spLocks noChangeShapeType="1"/>
              </p:cNvSpPr>
              <p:nvPr/>
            </p:nvSpPr>
            <p:spPr bwMode="auto">
              <a:xfrm>
                <a:off x="1872" y="8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4" name="Line 11"/>
              <p:cNvSpPr>
                <a:spLocks noChangeShapeType="1"/>
              </p:cNvSpPr>
              <p:nvPr/>
            </p:nvSpPr>
            <p:spPr bwMode="auto">
              <a:xfrm>
                <a:off x="2352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678" name="Line 13"/>
            <p:cNvSpPr>
              <a:spLocks noChangeShapeType="1"/>
            </p:cNvSpPr>
            <p:nvPr/>
          </p:nvSpPr>
          <p:spPr bwMode="auto">
            <a:xfrm>
              <a:off x="819" y="2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8679" name="Line 14"/>
            <p:cNvSpPr>
              <a:spLocks noChangeShapeType="1"/>
            </p:cNvSpPr>
            <p:nvPr/>
          </p:nvSpPr>
          <p:spPr bwMode="auto">
            <a:xfrm>
              <a:off x="1801" y="24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28680" name="Line 15"/>
            <p:cNvSpPr>
              <a:spLocks noChangeShapeType="1"/>
            </p:cNvSpPr>
            <p:nvPr/>
          </p:nvSpPr>
          <p:spPr bwMode="auto">
            <a:xfrm>
              <a:off x="2164" y="25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D8F5DE-AB82-48A8-B808-132F4A910DDD}" type="slidenum">
              <a:rPr lang="en-US" altLang="zh-CN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1200" y="152400"/>
            <a:ext cx="9855200" cy="4800600"/>
            <a:chOff x="336" y="240"/>
            <a:chExt cx="4656" cy="3024"/>
          </a:xfrm>
        </p:grpSpPr>
        <p:sp>
          <p:nvSpPr>
            <p:cNvPr id="29700" name="Rectangle 2"/>
            <p:cNvSpPr>
              <a:spLocks noChangeArrowheads="1"/>
            </p:cNvSpPr>
            <p:nvPr/>
          </p:nvSpPr>
          <p:spPr bwMode="auto">
            <a:xfrm>
              <a:off x="864" y="960"/>
              <a:ext cx="4128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defTabSz="914400" fontAlgn="base">
                <a:spcBef>
                  <a:spcPct val="20000"/>
                </a:spcBef>
                <a:spcAft>
                  <a:spcPct val="0"/>
                </a:spcAft>
              </a:pPr>
              <a:endParaRPr kumimoji="1" lang="en-US" altLang="zh-CN" sz="1600" smtClean="0">
                <a:solidFill>
                  <a:srgbClr val="000000"/>
                </a:solidFill>
              </a:endParaRPr>
            </a:p>
            <a:p>
              <a:pPr marL="342900" indent="-342900" defTabSz="914400" fontAlgn="base">
                <a:spcBef>
                  <a:spcPct val="20000"/>
                </a:spcBef>
                <a:spcAft>
                  <a:spcPct val="50000"/>
                </a:spcAft>
              </a:pPr>
              <a:r>
                <a:rPr kumimoji="1"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800" b="1" smtClean="0">
                  <a:solidFill>
                    <a:srgbClr val="FF3300"/>
                  </a:solidFill>
                  <a:ea typeface="楷体_GB2312" pitchFamily="49" charset="-122"/>
                </a:rPr>
                <a:t>．方式控制字</a:t>
              </a: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marL="342900" indent="-342900" algn="r" defTabSz="914400" fontAlgn="base">
                <a:spcBef>
                  <a:spcPct val="20000"/>
                </a:spcBef>
                <a:spcAft>
                  <a:spcPct val="100000"/>
                </a:spcAft>
              </a:pP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marL="342900" indent="-342900" defTabSz="914400" fontAlgn="base">
                <a:spcBef>
                  <a:spcPct val="20000"/>
                </a:spcBef>
                <a:spcAft>
                  <a:spcPct val="50000"/>
                </a:spcAft>
              </a:pPr>
              <a:r>
                <a:rPr kumimoji="1"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2.   C</a:t>
              </a:r>
              <a:r>
                <a:rPr kumimoji="1" lang="zh-CN" altLang="en-US" sz="2800" b="1" smtClean="0">
                  <a:solidFill>
                    <a:srgbClr val="FF3300"/>
                  </a:solidFill>
                  <a:ea typeface="楷体_GB2312" pitchFamily="49" charset="-122"/>
                </a:rPr>
                <a:t>口按位置位</a:t>
              </a:r>
              <a:r>
                <a:rPr kumimoji="1"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800" b="1" smtClean="0">
                  <a:solidFill>
                    <a:srgbClr val="FF3300"/>
                  </a:solidFill>
                  <a:ea typeface="楷体_GB2312" pitchFamily="49" charset="-122"/>
                </a:rPr>
                <a:t>复位控制字</a:t>
              </a: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marL="342900" indent="-342900" algn="r" defTabSz="914400" fontAlgn="base">
                <a:spcBef>
                  <a:spcPct val="20000"/>
                </a:spcBef>
                <a:spcAft>
                  <a:spcPct val="50000"/>
                </a:spcAft>
              </a:pPr>
              <a:endPara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9701" name="Text Box 3"/>
            <p:cNvSpPr txBox="1">
              <a:spLocks noChangeArrowheads="1"/>
            </p:cNvSpPr>
            <p:nvPr/>
          </p:nvSpPr>
          <p:spPr bwMode="auto">
            <a:xfrm>
              <a:off x="336" y="240"/>
              <a:ext cx="29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FF"/>
                  </a:solidFill>
                  <a:ea typeface="楷体_GB2312" pitchFamily="49" charset="-122"/>
                </a:rPr>
                <a:t>二、</a:t>
              </a:r>
              <a:r>
                <a:rPr kumimoji="1" lang="en-US" altLang="zh-CN" sz="3200" b="1" smtClean="0">
                  <a:solidFill>
                    <a:srgbClr val="0000FF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3200" b="1" smtClean="0">
                  <a:solidFill>
                    <a:srgbClr val="0000FF"/>
                  </a:solidFill>
                  <a:ea typeface="楷体_GB2312" pitchFamily="49" charset="-122"/>
                </a:rPr>
                <a:t>的控制字</a:t>
              </a:r>
              <a:endParaRPr kumimoji="1" lang="zh-CN" altLang="en-US" sz="2400" b="1" smtClean="0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32B410-4B03-4031-9DF7-1EC8D72B040F}" type="slidenum">
              <a:rPr lang="en-US" altLang="zh-CN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080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8255A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控制口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D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的内容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对数据端口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起控制作用，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故称为</a:t>
            </a:r>
            <a:r>
              <a:rPr kumimoji="1" lang="en-US" altLang="zh-CN" sz="2400" b="1" smtClean="0">
                <a:solidFill>
                  <a:srgbClr val="FF00FF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FF00FF"/>
                </a:solidFill>
                <a:ea typeface="楷体_GB2312" pitchFamily="49" charset="-122"/>
              </a:rPr>
              <a:t>的控制字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101602" y="1509713"/>
            <a:ext cx="11961284" cy="4343400"/>
            <a:chOff x="109" y="951"/>
            <a:chExt cx="5651" cy="2736"/>
          </a:xfrm>
        </p:grpSpPr>
        <p:sp>
          <p:nvSpPr>
            <p:cNvPr id="30725" name="AutoShape 155"/>
            <p:cNvSpPr>
              <a:spLocks noChangeArrowheads="1"/>
            </p:cNvSpPr>
            <p:nvPr/>
          </p:nvSpPr>
          <p:spPr bwMode="auto">
            <a:xfrm>
              <a:off x="624" y="2706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26" name="Text Box 156"/>
            <p:cNvSpPr txBox="1">
              <a:spLocks noChangeArrowheads="1"/>
            </p:cNvSpPr>
            <p:nvPr/>
          </p:nvSpPr>
          <p:spPr bwMode="auto">
            <a:xfrm>
              <a:off x="109" y="951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30727" name="Text Box 157"/>
            <p:cNvSpPr txBox="1">
              <a:spLocks noChangeArrowheads="1"/>
            </p:cNvSpPr>
            <p:nvPr/>
          </p:nvSpPr>
          <p:spPr bwMode="auto">
            <a:xfrm>
              <a:off x="187" y="987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0728" name="Text Box 158"/>
            <p:cNvSpPr txBox="1">
              <a:spLocks noChangeArrowheads="1"/>
            </p:cNvSpPr>
            <p:nvPr/>
          </p:nvSpPr>
          <p:spPr bwMode="auto">
            <a:xfrm>
              <a:off x="267" y="1335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0729" name="Text Box 159"/>
            <p:cNvSpPr txBox="1">
              <a:spLocks noChangeArrowheads="1"/>
            </p:cNvSpPr>
            <p:nvPr/>
          </p:nvSpPr>
          <p:spPr bwMode="auto">
            <a:xfrm>
              <a:off x="274" y="2631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0730" name="Text Box 160"/>
            <p:cNvSpPr txBox="1">
              <a:spLocks noChangeArrowheads="1"/>
            </p:cNvSpPr>
            <p:nvPr/>
          </p:nvSpPr>
          <p:spPr bwMode="auto">
            <a:xfrm>
              <a:off x="160" y="3071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0731" name="Text Box 161"/>
            <p:cNvSpPr txBox="1">
              <a:spLocks noChangeArrowheads="1"/>
            </p:cNvSpPr>
            <p:nvPr/>
          </p:nvSpPr>
          <p:spPr bwMode="auto">
            <a:xfrm>
              <a:off x="205" y="2122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0732" name="Line 162"/>
            <p:cNvSpPr>
              <a:spLocks noChangeShapeType="1"/>
            </p:cNvSpPr>
            <p:nvPr/>
          </p:nvSpPr>
          <p:spPr bwMode="auto">
            <a:xfrm>
              <a:off x="267" y="2137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33" name="Line 163"/>
            <p:cNvSpPr>
              <a:spLocks noChangeShapeType="1"/>
            </p:cNvSpPr>
            <p:nvPr/>
          </p:nvSpPr>
          <p:spPr bwMode="auto">
            <a:xfrm>
              <a:off x="272" y="2362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34" name="Text Box 164"/>
            <p:cNvSpPr txBox="1">
              <a:spLocks noChangeArrowheads="1"/>
            </p:cNvSpPr>
            <p:nvPr/>
          </p:nvSpPr>
          <p:spPr bwMode="auto">
            <a:xfrm>
              <a:off x="896" y="2543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30735" name="Text Box 165"/>
            <p:cNvSpPr txBox="1">
              <a:spLocks noChangeArrowheads="1"/>
            </p:cNvSpPr>
            <p:nvPr/>
          </p:nvSpPr>
          <p:spPr bwMode="auto">
            <a:xfrm>
              <a:off x="1857" y="1012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36" name="Line 166"/>
            <p:cNvSpPr>
              <a:spLocks noChangeShapeType="1"/>
            </p:cNvSpPr>
            <p:nvPr/>
          </p:nvSpPr>
          <p:spPr bwMode="auto">
            <a:xfrm>
              <a:off x="2626" y="3233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37" name="Line 167"/>
            <p:cNvSpPr>
              <a:spLocks noChangeShapeType="1"/>
            </p:cNvSpPr>
            <p:nvPr/>
          </p:nvSpPr>
          <p:spPr bwMode="auto">
            <a:xfrm flipV="1">
              <a:off x="2626" y="3320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38" name="Line 168"/>
            <p:cNvSpPr>
              <a:spLocks noChangeShapeType="1"/>
            </p:cNvSpPr>
            <p:nvPr/>
          </p:nvSpPr>
          <p:spPr bwMode="auto">
            <a:xfrm>
              <a:off x="2636" y="3408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39" name="Line 169"/>
            <p:cNvSpPr>
              <a:spLocks noChangeShapeType="1"/>
            </p:cNvSpPr>
            <p:nvPr/>
          </p:nvSpPr>
          <p:spPr bwMode="auto">
            <a:xfrm>
              <a:off x="2626" y="3495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40" name="AutoShape 170"/>
            <p:cNvSpPr>
              <a:spLocks noChangeArrowheads="1"/>
            </p:cNvSpPr>
            <p:nvPr/>
          </p:nvSpPr>
          <p:spPr bwMode="auto">
            <a:xfrm rot="10800000">
              <a:off x="2605" y="1455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41" name="Text Box 171"/>
            <p:cNvSpPr txBox="1">
              <a:spLocks noChangeArrowheads="1"/>
            </p:cNvSpPr>
            <p:nvPr/>
          </p:nvSpPr>
          <p:spPr bwMode="auto">
            <a:xfrm>
              <a:off x="1992" y="1272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0742" name="Text Box 172"/>
            <p:cNvSpPr txBox="1">
              <a:spLocks noChangeArrowheads="1"/>
            </p:cNvSpPr>
            <p:nvPr/>
          </p:nvSpPr>
          <p:spPr bwMode="auto">
            <a:xfrm>
              <a:off x="2008" y="2184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0743" name="Text Box 173"/>
            <p:cNvSpPr txBox="1">
              <a:spLocks noChangeArrowheads="1"/>
            </p:cNvSpPr>
            <p:nvPr/>
          </p:nvSpPr>
          <p:spPr bwMode="auto">
            <a:xfrm>
              <a:off x="2017" y="2919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30744" name="Text Box 174"/>
            <p:cNvSpPr txBox="1">
              <a:spLocks noChangeArrowheads="1"/>
            </p:cNvSpPr>
            <p:nvPr/>
          </p:nvSpPr>
          <p:spPr bwMode="auto">
            <a:xfrm>
              <a:off x="1545" y="2535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30745" name="Text Box 175"/>
            <p:cNvSpPr txBox="1">
              <a:spLocks noChangeArrowheads="1"/>
            </p:cNvSpPr>
            <p:nvPr/>
          </p:nvSpPr>
          <p:spPr bwMode="auto">
            <a:xfrm>
              <a:off x="1227" y="951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30746" name="Text Box 176"/>
            <p:cNvSpPr txBox="1">
              <a:spLocks noChangeArrowheads="1"/>
            </p:cNvSpPr>
            <p:nvPr/>
          </p:nvSpPr>
          <p:spPr bwMode="auto">
            <a:xfrm>
              <a:off x="1402" y="2967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0747" name="Text Box 177"/>
            <p:cNvSpPr txBox="1">
              <a:spLocks noChangeArrowheads="1"/>
            </p:cNvSpPr>
            <p:nvPr/>
          </p:nvSpPr>
          <p:spPr bwMode="auto">
            <a:xfrm>
              <a:off x="1479" y="2055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0748" name="Line 178"/>
            <p:cNvSpPr>
              <a:spLocks noChangeShapeType="1"/>
            </p:cNvSpPr>
            <p:nvPr/>
          </p:nvSpPr>
          <p:spPr bwMode="auto">
            <a:xfrm>
              <a:off x="1541" y="2070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49" name="Line 179"/>
            <p:cNvSpPr>
              <a:spLocks noChangeShapeType="1"/>
            </p:cNvSpPr>
            <p:nvPr/>
          </p:nvSpPr>
          <p:spPr bwMode="auto">
            <a:xfrm>
              <a:off x="1546" y="2295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50" name="Line 180"/>
            <p:cNvSpPr>
              <a:spLocks noChangeShapeType="1"/>
            </p:cNvSpPr>
            <p:nvPr/>
          </p:nvSpPr>
          <p:spPr bwMode="auto">
            <a:xfrm>
              <a:off x="1594" y="2535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51" name="Line 181"/>
            <p:cNvSpPr>
              <a:spLocks noChangeShapeType="1"/>
            </p:cNvSpPr>
            <p:nvPr/>
          </p:nvSpPr>
          <p:spPr bwMode="auto">
            <a:xfrm flipH="1">
              <a:off x="4698" y="1383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52" name="Line 182"/>
            <p:cNvSpPr>
              <a:spLocks noChangeShapeType="1"/>
            </p:cNvSpPr>
            <p:nvPr/>
          </p:nvSpPr>
          <p:spPr bwMode="auto">
            <a:xfrm>
              <a:off x="4474" y="3255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53" name="Line 183"/>
            <p:cNvSpPr>
              <a:spLocks noChangeShapeType="1"/>
            </p:cNvSpPr>
            <p:nvPr/>
          </p:nvSpPr>
          <p:spPr bwMode="auto">
            <a:xfrm flipH="1">
              <a:off x="4464" y="2679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54" name="Line 184"/>
            <p:cNvSpPr>
              <a:spLocks noChangeShapeType="1"/>
            </p:cNvSpPr>
            <p:nvPr/>
          </p:nvSpPr>
          <p:spPr bwMode="auto">
            <a:xfrm flipH="1" flipV="1">
              <a:off x="4474" y="2037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55" name="Line 185"/>
            <p:cNvSpPr>
              <a:spLocks noChangeShapeType="1"/>
            </p:cNvSpPr>
            <p:nvPr/>
          </p:nvSpPr>
          <p:spPr bwMode="auto">
            <a:xfrm flipH="1" flipV="1">
              <a:off x="4464" y="1383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56" name="AutoShape 186"/>
            <p:cNvSpPr>
              <a:spLocks noChangeArrowheads="1"/>
            </p:cNvSpPr>
            <p:nvPr/>
          </p:nvSpPr>
          <p:spPr bwMode="auto">
            <a:xfrm>
              <a:off x="4466" y="1069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57" name="AutoShape 187"/>
            <p:cNvSpPr>
              <a:spLocks noChangeArrowheads="1"/>
            </p:cNvSpPr>
            <p:nvPr/>
          </p:nvSpPr>
          <p:spPr bwMode="auto">
            <a:xfrm>
              <a:off x="4491" y="1751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58" name="AutoShape 188"/>
            <p:cNvSpPr>
              <a:spLocks noChangeArrowheads="1"/>
            </p:cNvSpPr>
            <p:nvPr/>
          </p:nvSpPr>
          <p:spPr bwMode="auto">
            <a:xfrm>
              <a:off x="4473" y="2416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59" name="Text Box 189"/>
            <p:cNvSpPr txBox="1">
              <a:spLocks noChangeArrowheads="1"/>
            </p:cNvSpPr>
            <p:nvPr/>
          </p:nvSpPr>
          <p:spPr bwMode="auto">
            <a:xfrm>
              <a:off x="4832" y="1671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0760" name="Text Box 190"/>
            <p:cNvSpPr txBox="1">
              <a:spLocks noChangeArrowheads="1"/>
            </p:cNvSpPr>
            <p:nvPr/>
          </p:nvSpPr>
          <p:spPr bwMode="auto">
            <a:xfrm>
              <a:off x="4807" y="2295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0761" name="Text Box 191"/>
            <p:cNvSpPr txBox="1">
              <a:spLocks noChangeArrowheads="1"/>
            </p:cNvSpPr>
            <p:nvPr/>
          </p:nvSpPr>
          <p:spPr bwMode="auto">
            <a:xfrm>
              <a:off x="4817" y="951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0762" name="Line 192"/>
            <p:cNvSpPr>
              <a:spLocks noChangeShapeType="1"/>
            </p:cNvSpPr>
            <p:nvPr/>
          </p:nvSpPr>
          <p:spPr bwMode="auto">
            <a:xfrm flipV="1">
              <a:off x="3514" y="2679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63" name="Line 193"/>
            <p:cNvSpPr>
              <a:spLocks noChangeShapeType="1"/>
            </p:cNvSpPr>
            <p:nvPr/>
          </p:nvSpPr>
          <p:spPr bwMode="auto">
            <a:xfrm flipH="1" flipV="1">
              <a:off x="3370" y="2007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64" name="Line 194"/>
            <p:cNvSpPr>
              <a:spLocks noChangeShapeType="1"/>
            </p:cNvSpPr>
            <p:nvPr/>
          </p:nvSpPr>
          <p:spPr bwMode="auto">
            <a:xfrm flipH="1" flipV="1">
              <a:off x="3226" y="1361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65" name="Line 195"/>
            <p:cNvSpPr>
              <a:spLocks noChangeShapeType="1"/>
            </p:cNvSpPr>
            <p:nvPr/>
          </p:nvSpPr>
          <p:spPr bwMode="auto">
            <a:xfrm flipV="1">
              <a:off x="3226" y="1357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66" name="Line 196"/>
            <p:cNvSpPr>
              <a:spLocks noChangeShapeType="1"/>
            </p:cNvSpPr>
            <p:nvPr/>
          </p:nvSpPr>
          <p:spPr bwMode="auto">
            <a:xfrm flipV="1">
              <a:off x="3364" y="2007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67" name="Line 197"/>
            <p:cNvSpPr>
              <a:spLocks noChangeShapeType="1"/>
            </p:cNvSpPr>
            <p:nvPr/>
          </p:nvSpPr>
          <p:spPr bwMode="auto">
            <a:xfrm>
              <a:off x="3514" y="2679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68" name="Rectangle 198"/>
            <p:cNvSpPr>
              <a:spLocks noChangeArrowheads="1"/>
            </p:cNvSpPr>
            <p:nvPr/>
          </p:nvSpPr>
          <p:spPr bwMode="auto">
            <a:xfrm>
              <a:off x="3003" y="1115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69" name="AutoShape 199"/>
            <p:cNvSpPr>
              <a:spLocks noChangeArrowheads="1"/>
            </p:cNvSpPr>
            <p:nvPr/>
          </p:nvSpPr>
          <p:spPr bwMode="auto">
            <a:xfrm>
              <a:off x="3125" y="1067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70" name="AutoShape 200"/>
            <p:cNvSpPr>
              <a:spLocks noChangeArrowheads="1"/>
            </p:cNvSpPr>
            <p:nvPr/>
          </p:nvSpPr>
          <p:spPr bwMode="auto">
            <a:xfrm>
              <a:off x="3125" y="1719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71" name="AutoShape 201"/>
            <p:cNvSpPr>
              <a:spLocks noChangeArrowheads="1"/>
            </p:cNvSpPr>
            <p:nvPr/>
          </p:nvSpPr>
          <p:spPr bwMode="auto">
            <a:xfrm>
              <a:off x="3125" y="2439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72" name="AutoShape 202"/>
            <p:cNvSpPr>
              <a:spLocks noChangeArrowheads="1"/>
            </p:cNvSpPr>
            <p:nvPr/>
          </p:nvSpPr>
          <p:spPr bwMode="auto">
            <a:xfrm>
              <a:off x="3125" y="2967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73" name="AutoShape 203"/>
            <p:cNvSpPr>
              <a:spLocks noChangeArrowheads="1"/>
            </p:cNvSpPr>
            <p:nvPr/>
          </p:nvSpPr>
          <p:spPr bwMode="auto">
            <a:xfrm>
              <a:off x="3934" y="1411"/>
              <a:ext cx="269" cy="336"/>
            </a:xfrm>
            <a:prstGeom prst="upDownArrow">
              <a:avLst>
                <a:gd name="adj1" fmla="val 50000"/>
                <a:gd name="adj2" fmla="val 24981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74" name="Text Box 204"/>
            <p:cNvSpPr txBox="1">
              <a:spLocks noChangeArrowheads="1"/>
            </p:cNvSpPr>
            <p:nvPr/>
          </p:nvSpPr>
          <p:spPr bwMode="auto">
            <a:xfrm>
              <a:off x="3770" y="2989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30775" name="AutoShape 205"/>
            <p:cNvSpPr>
              <a:spLocks noChangeArrowheads="1"/>
            </p:cNvSpPr>
            <p:nvPr/>
          </p:nvSpPr>
          <p:spPr bwMode="auto">
            <a:xfrm>
              <a:off x="3943" y="2091"/>
              <a:ext cx="260" cy="350"/>
            </a:xfrm>
            <a:prstGeom prst="upDownArrow">
              <a:avLst>
                <a:gd name="adj1" fmla="val 50000"/>
                <a:gd name="adj2" fmla="val 26923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76" name="Text Box 206"/>
            <p:cNvSpPr txBox="1">
              <a:spLocks noChangeArrowheads="1"/>
            </p:cNvSpPr>
            <p:nvPr/>
          </p:nvSpPr>
          <p:spPr bwMode="auto">
            <a:xfrm>
              <a:off x="3754" y="1095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30777" name="Text Box 207"/>
            <p:cNvSpPr txBox="1">
              <a:spLocks noChangeArrowheads="1"/>
            </p:cNvSpPr>
            <p:nvPr/>
          </p:nvSpPr>
          <p:spPr bwMode="auto">
            <a:xfrm>
              <a:off x="3771" y="1767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30778" name="Text Box 208"/>
            <p:cNvSpPr txBox="1">
              <a:spLocks noChangeArrowheads="1"/>
            </p:cNvSpPr>
            <p:nvPr/>
          </p:nvSpPr>
          <p:spPr bwMode="auto">
            <a:xfrm>
              <a:off x="3754" y="2439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30779" name="Line 209"/>
            <p:cNvSpPr>
              <a:spLocks noChangeShapeType="1"/>
            </p:cNvSpPr>
            <p:nvPr/>
          </p:nvSpPr>
          <p:spPr bwMode="auto">
            <a:xfrm flipV="1">
              <a:off x="4827" y="3286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80" name="Text Box 210"/>
            <p:cNvSpPr txBox="1">
              <a:spLocks noChangeArrowheads="1"/>
            </p:cNvSpPr>
            <p:nvPr/>
          </p:nvSpPr>
          <p:spPr bwMode="auto">
            <a:xfrm>
              <a:off x="4779" y="3063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0781" name="Line 211"/>
            <p:cNvSpPr>
              <a:spLocks noChangeShapeType="1"/>
            </p:cNvSpPr>
            <p:nvPr/>
          </p:nvSpPr>
          <p:spPr bwMode="auto">
            <a:xfrm flipV="1">
              <a:off x="4827" y="3526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82" name="Text Box 212"/>
            <p:cNvSpPr txBox="1">
              <a:spLocks noChangeArrowheads="1"/>
            </p:cNvSpPr>
            <p:nvPr/>
          </p:nvSpPr>
          <p:spPr bwMode="auto">
            <a:xfrm>
              <a:off x="4827" y="3303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0783" name="Line 213"/>
            <p:cNvSpPr>
              <a:spLocks noChangeShapeType="1"/>
            </p:cNvSpPr>
            <p:nvPr/>
          </p:nvSpPr>
          <p:spPr bwMode="auto">
            <a:xfrm>
              <a:off x="1515" y="2727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84" name="Text Box 214"/>
            <p:cNvSpPr txBox="1">
              <a:spLocks noChangeArrowheads="1"/>
            </p:cNvSpPr>
            <p:nvPr/>
          </p:nvSpPr>
          <p:spPr bwMode="auto">
            <a:xfrm>
              <a:off x="1514" y="1335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0785" name="Text Box 215"/>
            <p:cNvSpPr txBox="1">
              <a:spLocks noChangeArrowheads="1"/>
            </p:cNvSpPr>
            <p:nvPr/>
          </p:nvSpPr>
          <p:spPr bwMode="auto">
            <a:xfrm>
              <a:off x="5376" y="983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0786" name="Line 216"/>
            <p:cNvSpPr>
              <a:spLocks noChangeShapeType="1"/>
            </p:cNvSpPr>
            <p:nvPr/>
          </p:nvSpPr>
          <p:spPr bwMode="auto">
            <a:xfrm flipV="1">
              <a:off x="587" y="1143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87" name="AutoShape 217"/>
            <p:cNvSpPr>
              <a:spLocks noChangeArrowheads="1"/>
            </p:cNvSpPr>
            <p:nvPr/>
          </p:nvSpPr>
          <p:spPr bwMode="auto">
            <a:xfrm>
              <a:off x="603" y="1434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88" name="Line 218"/>
            <p:cNvSpPr>
              <a:spLocks noChangeShapeType="1"/>
            </p:cNvSpPr>
            <p:nvPr/>
          </p:nvSpPr>
          <p:spPr bwMode="auto">
            <a:xfrm>
              <a:off x="603" y="2247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89" name="Line 219"/>
            <p:cNvSpPr>
              <a:spLocks noChangeShapeType="1"/>
            </p:cNvSpPr>
            <p:nvPr/>
          </p:nvSpPr>
          <p:spPr bwMode="auto">
            <a:xfrm>
              <a:off x="614" y="2459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90" name="Line 220"/>
            <p:cNvSpPr>
              <a:spLocks noChangeShapeType="1"/>
            </p:cNvSpPr>
            <p:nvPr/>
          </p:nvSpPr>
          <p:spPr bwMode="auto">
            <a:xfrm>
              <a:off x="603" y="3178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91" name="Line 221"/>
            <p:cNvSpPr>
              <a:spLocks noChangeShapeType="1"/>
            </p:cNvSpPr>
            <p:nvPr/>
          </p:nvSpPr>
          <p:spPr bwMode="auto">
            <a:xfrm>
              <a:off x="611" y="3390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92" name="Line 224"/>
            <p:cNvSpPr>
              <a:spLocks noChangeShapeType="1"/>
            </p:cNvSpPr>
            <p:nvPr/>
          </p:nvSpPr>
          <p:spPr bwMode="auto">
            <a:xfrm flipH="1" flipV="1">
              <a:off x="2304" y="1968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0793" name="Oval 225"/>
            <p:cNvSpPr>
              <a:spLocks noChangeArrowheads="1"/>
            </p:cNvSpPr>
            <p:nvPr/>
          </p:nvSpPr>
          <p:spPr bwMode="auto">
            <a:xfrm>
              <a:off x="2256" y="1872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5274BA-350A-4D4E-8BA9-B2843CB0504B}" type="slidenum">
              <a:rPr lang="en-US" altLang="zh-CN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11200" y="381001"/>
            <a:ext cx="106680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3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通过编程向控制口写入不同的控制字，</a:t>
            </a:r>
          </a:p>
          <a:p>
            <a:pPr algn="just"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可灵活的改变端口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的工作状态和工作方式。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812800" y="1752600"/>
            <a:ext cx="10871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800" b="1" i="1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      假设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控制端口的地址为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Port_Ctrl,</a:t>
            </a:r>
          </a:p>
          <a:p>
            <a:pPr lvl="2" defTabSz="914400" fontAlgn="base">
              <a:spcBef>
                <a:spcPct val="0"/>
              </a:spcBef>
              <a:spcAft>
                <a:spcPct val="10000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      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控制口的内容为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CtrlData</a:t>
            </a:r>
          </a:p>
          <a:p>
            <a:pPr lvl="2"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设置控制字的程序段如下：</a:t>
            </a:r>
          </a:p>
          <a:p>
            <a:pPr lvl="2"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MOV     DX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Port_Ctrl    ;</a:t>
            </a:r>
            <a:r>
              <a:rPr kumimoji="1" lang="zh-CN" altLang="en-US" sz="2400" b="1" smtClean="0">
                <a:solidFill>
                  <a:srgbClr val="FF00FF"/>
                </a:solidFill>
                <a:ea typeface="楷体_GB2312" pitchFamily="49" charset="-122"/>
              </a:rPr>
              <a:t>置</a:t>
            </a:r>
            <a:r>
              <a:rPr kumimoji="1" lang="en-US" altLang="zh-CN" sz="2400" b="1" smtClean="0">
                <a:solidFill>
                  <a:srgbClr val="FF00FF"/>
                </a:solidFill>
                <a:ea typeface="楷体_GB2312" pitchFamily="49" charset="-122"/>
              </a:rPr>
              <a:t>DX</a:t>
            </a:r>
            <a:r>
              <a:rPr kumimoji="1" lang="zh-CN" altLang="en-US" sz="2400" b="1" smtClean="0">
                <a:solidFill>
                  <a:srgbClr val="FF00FF"/>
                </a:solidFill>
                <a:ea typeface="楷体_GB2312" pitchFamily="49" charset="-122"/>
              </a:rPr>
              <a:t>为控制口地址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lvl="2"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MOV     AL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CtrlData     ;</a:t>
            </a:r>
            <a:r>
              <a:rPr kumimoji="1" lang="zh-CN" altLang="en-US" sz="2400" b="1" smtClean="0">
                <a:solidFill>
                  <a:srgbClr val="FF00FF"/>
                </a:solidFill>
                <a:ea typeface="楷体_GB2312" pitchFamily="49" charset="-122"/>
              </a:rPr>
              <a:t>置控制字于</a:t>
            </a:r>
            <a:r>
              <a:rPr kumimoji="1" lang="en-US" altLang="zh-CN" sz="2400" b="1" smtClean="0">
                <a:solidFill>
                  <a:srgbClr val="FF00FF"/>
                </a:solidFill>
                <a:ea typeface="楷体_GB2312" pitchFamily="49" charset="-122"/>
              </a:rPr>
              <a:t>AL</a:t>
            </a:r>
            <a:r>
              <a:rPr kumimoji="1" lang="zh-CN" altLang="en-US" sz="2400" b="1" smtClean="0">
                <a:solidFill>
                  <a:srgbClr val="FF00FF"/>
                </a:solidFill>
                <a:ea typeface="楷体_GB2312" pitchFamily="49" charset="-122"/>
              </a:rPr>
              <a:t>中</a:t>
            </a:r>
          </a:p>
          <a:p>
            <a:pPr lvl="2"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OUT      DX,  AL                ;</a:t>
            </a:r>
            <a:r>
              <a:rPr kumimoji="1" lang="zh-CN" altLang="en-US" sz="2400" b="1" smtClean="0">
                <a:solidFill>
                  <a:srgbClr val="FF00FF"/>
                </a:solidFill>
                <a:ea typeface="楷体_GB2312" pitchFamily="49" charset="-122"/>
              </a:rPr>
              <a:t>将控制字写入控制口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368B9D-27AF-4E56-AE12-131222D7F290}" type="slidenum">
              <a:rPr lang="en-US" altLang="zh-CN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2" y="571503"/>
            <a:ext cx="11315700" cy="4162425"/>
            <a:chOff x="288" y="192"/>
            <a:chExt cx="5346" cy="2622"/>
          </a:xfrm>
        </p:grpSpPr>
        <p:sp>
          <p:nvSpPr>
            <p:cNvPr id="32772" name="Rectangle 2"/>
            <p:cNvSpPr>
              <a:spLocks noChangeArrowheads="1"/>
            </p:cNvSpPr>
            <p:nvPr/>
          </p:nvSpPr>
          <p:spPr bwMode="auto">
            <a:xfrm>
              <a:off x="288" y="192"/>
              <a:ext cx="489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Monotype Sorts" pitchFamily="2" charset="2"/>
                <a:buNone/>
              </a:pP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  <a:sym typeface="Wingdings 2" pitchFamily="18" charset="2"/>
                </a:rPr>
                <a:t>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 8255A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有两种控制字，由写入内容的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D7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位区分：</a:t>
              </a:r>
            </a:p>
          </p:txBody>
        </p:sp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450" y="630"/>
              <a:ext cx="5184" cy="2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en-US" altLang="zh-CN" sz="2800" b="1" smtClean="0">
                  <a:solidFill>
                    <a:srgbClr val="0000FF"/>
                  </a:solidFill>
                  <a:ea typeface="楷体_GB2312" pitchFamily="49" charset="-122"/>
                </a:rPr>
                <a:t>D7=</a:t>
              </a:r>
              <a:r>
                <a:rPr kumimoji="1"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800" b="1" smtClean="0">
                  <a:solidFill>
                    <a:srgbClr val="0000FF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800" b="1" smtClean="0">
                  <a:solidFill>
                    <a:srgbClr val="0000FF"/>
                  </a:solidFill>
                  <a:ea typeface="楷体_GB2312" pitchFamily="49" charset="-122"/>
                </a:rPr>
                <a:t>方式控制字</a:t>
              </a:r>
              <a:endPara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设定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口、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口的工作状态和工作方式。</a:t>
              </a:r>
            </a:p>
            <a:p>
              <a:pPr lvl="2" algn="just"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工作状态：输入或输出</a:t>
              </a:r>
            </a:p>
            <a:p>
              <a:pPr lvl="2" algn="just"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工作方式：方式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、方式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、方式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  <a:p>
              <a:pPr lvl="3"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smtClean="0">
                <a:solidFill>
                  <a:srgbClr val="000000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en-US" altLang="zh-CN" sz="2800" b="1" smtClean="0">
                  <a:solidFill>
                    <a:srgbClr val="0000FF"/>
                  </a:solidFill>
                  <a:ea typeface="楷体_GB2312" pitchFamily="49" charset="-122"/>
                </a:rPr>
                <a:t>D7=</a:t>
              </a:r>
              <a:r>
                <a:rPr kumimoji="1"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0</a:t>
              </a:r>
              <a:r>
                <a:rPr kumimoji="1" lang="en-US" altLang="zh-CN" sz="2800" b="1" smtClean="0">
                  <a:solidFill>
                    <a:srgbClr val="0000FF"/>
                  </a:solidFill>
                  <a:ea typeface="楷体_GB2312" pitchFamily="49" charset="-122"/>
                </a:rPr>
                <a:t> , C</a:t>
              </a:r>
              <a:r>
                <a:rPr kumimoji="1" lang="zh-CN" altLang="en-US" sz="2800" b="1" smtClean="0">
                  <a:solidFill>
                    <a:srgbClr val="0000FF"/>
                  </a:solidFill>
                  <a:ea typeface="楷体_GB2312" pitchFamily="49" charset="-122"/>
                </a:rPr>
                <a:t>口按位置位</a:t>
              </a:r>
              <a:r>
                <a:rPr kumimoji="1" lang="en-US" altLang="zh-CN" sz="2800" b="1" smtClean="0">
                  <a:solidFill>
                    <a:srgbClr val="0000FF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800" b="1" smtClean="0">
                  <a:solidFill>
                    <a:srgbClr val="0000FF"/>
                  </a:solidFill>
                  <a:ea typeface="楷体_GB2312" pitchFamily="49" charset="-122"/>
                </a:rPr>
                <a:t>复位控制字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口中的某一位为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（置位）或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（复位）。</a:t>
              </a:r>
              <a:endParaRPr kumimoji="1" lang="zh-CN" altLang="en-US" sz="24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97818A-3A26-429D-95A7-BD61A47CB24B}" type="slidenum">
              <a:rPr lang="en-US" altLang="zh-CN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03200" y="76200"/>
            <a:ext cx="116840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1. </a:t>
            </a: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方式控制字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设定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口的工作状态和工作方式。</a:t>
            </a:r>
          </a:p>
          <a:p>
            <a:pPr lvl="3"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工作状态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：输入或输出</a:t>
            </a:r>
          </a:p>
          <a:p>
            <a:pPr lvl="3"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工作方式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：方式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129117" y="2133600"/>
            <a:ext cx="11961283" cy="4343400"/>
            <a:chOff x="61" y="1344"/>
            <a:chExt cx="5651" cy="2736"/>
          </a:xfrm>
        </p:grpSpPr>
        <p:sp>
          <p:nvSpPr>
            <p:cNvPr id="33797" name="AutoShape 78"/>
            <p:cNvSpPr>
              <a:spLocks noChangeArrowheads="1"/>
            </p:cNvSpPr>
            <p:nvPr/>
          </p:nvSpPr>
          <p:spPr bwMode="auto">
            <a:xfrm>
              <a:off x="576" y="3099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798" name="Text Box 79"/>
            <p:cNvSpPr txBox="1">
              <a:spLocks noChangeArrowheads="1"/>
            </p:cNvSpPr>
            <p:nvPr/>
          </p:nvSpPr>
          <p:spPr bwMode="auto">
            <a:xfrm>
              <a:off x="61" y="1344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33799" name="Text Box 80"/>
            <p:cNvSpPr txBox="1">
              <a:spLocks noChangeArrowheads="1"/>
            </p:cNvSpPr>
            <p:nvPr/>
          </p:nvSpPr>
          <p:spPr bwMode="auto">
            <a:xfrm>
              <a:off x="139" y="1380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3800" name="Text Box 81"/>
            <p:cNvSpPr txBox="1">
              <a:spLocks noChangeArrowheads="1"/>
            </p:cNvSpPr>
            <p:nvPr/>
          </p:nvSpPr>
          <p:spPr bwMode="auto">
            <a:xfrm>
              <a:off x="219" y="1728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3801" name="Text Box 82"/>
            <p:cNvSpPr txBox="1">
              <a:spLocks noChangeArrowheads="1"/>
            </p:cNvSpPr>
            <p:nvPr/>
          </p:nvSpPr>
          <p:spPr bwMode="auto">
            <a:xfrm>
              <a:off x="226" y="3024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3802" name="Text Box 83"/>
            <p:cNvSpPr txBox="1">
              <a:spLocks noChangeArrowheads="1"/>
            </p:cNvSpPr>
            <p:nvPr/>
          </p:nvSpPr>
          <p:spPr bwMode="auto">
            <a:xfrm>
              <a:off x="112" y="3464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3803" name="Text Box 84"/>
            <p:cNvSpPr txBox="1">
              <a:spLocks noChangeArrowheads="1"/>
            </p:cNvSpPr>
            <p:nvPr/>
          </p:nvSpPr>
          <p:spPr bwMode="auto">
            <a:xfrm>
              <a:off x="157" y="2515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3804" name="Line 85"/>
            <p:cNvSpPr>
              <a:spLocks noChangeShapeType="1"/>
            </p:cNvSpPr>
            <p:nvPr/>
          </p:nvSpPr>
          <p:spPr bwMode="auto">
            <a:xfrm>
              <a:off x="219" y="2530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05" name="Line 86"/>
            <p:cNvSpPr>
              <a:spLocks noChangeShapeType="1"/>
            </p:cNvSpPr>
            <p:nvPr/>
          </p:nvSpPr>
          <p:spPr bwMode="auto">
            <a:xfrm>
              <a:off x="224" y="2755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06" name="Text Box 87"/>
            <p:cNvSpPr txBox="1">
              <a:spLocks noChangeArrowheads="1"/>
            </p:cNvSpPr>
            <p:nvPr/>
          </p:nvSpPr>
          <p:spPr bwMode="auto">
            <a:xfrm>
              <a:off x="848" y="2936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33807" name="Text Box 88"/>
            <p:cNvSpPr txBox="1">
              <a:spLocks noChangeArrowheads="1"/>
            </p:cNvSpPr>
            <p:nvPr/>
          </p:nvSpPr>
          <p:spPr bwMode="auto">
            <a:xfrm>
              <a:off x="1809" y="1405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08" name="Line 89"/>
            <p:cNvSpPr>
              <a:spLocks noChangeShapeType="1"/>
            </p:cNvSpPr>
            <p:nvPr/>
          </p:nvSpPr>
          <p:spPr bwMode="auto">
            <a:xfrm>
              <a:off x="2578" y="3626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09" name="Line 90"/>
            <p:cNvSpPr>
              <a:spLocks noChangeShapeType="1"/>
            </p:cNvSpPr>
            <p:nvPr/>
          </p:nvSpPr>
          <p:spPr bwMode="auto">
            <a:xfrm flipV="1">
              <a:off x="2578" y="3713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10" name="Line 91"/>
            <p:cNvSpPr>
              <a:spLocks noChangeShapeType="1"/>
            </p:cNvSpPr>
            <p:nvPr/>
          </p:nvSpPr>
          <p:spPr bwMode="auto">
            <a:xfrm>
              <a:off x="2588" y="3801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11" name="Line 92"/>
            <p:cNvSpPr>
              <a:spLocks noChangeShapeType="1"/>
            </p:cNvSpPr>
            <p:nvPr/>
          </p:nvSpPr>
          <p:spPr bwMode="auto">
            <a:xfrm>
              <a:off x="2578" y="3888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12" name="AutoShape 93"/>
            <p:cNvSpPr>
              <a:spLocks noChangeArrowheads="1"/>
            </p:cNvSpPr>
            <p:nvPr/>
          </p:nvSpPr>
          <p:spPr bwMode="auto">
            <a:xfrm rot="10800000">
              <a:off x="2557" y="1848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13" name="Text Box 94"/>
            <p:cNvSpPr txBox="1">
              <a:spLocks noChangeArrowheads="1"/>
            </p:cNvSpPr>
            <p:nvPr/>
          </p:nvSpPr>
          <p:spPr bwMode="auto">
            <a:xfrm>
              <a:off x="1944" y="1665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3814" name="Text Box 95"/>
            <p:cNvSpPr txBox="1">
              <a:spLocks noChangeArrowheads="1"/>
            </p:cNvSpPr>
            <p:nvPr/>
          </p:nvSpPr>
          <p:spPr bwMode="auto">
            <a:xfrm>
              <a:off x="1960" y="2577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3815" name="Text Box 96"/>
            <p:cNvSpPr txBox="1">
              <a:spLocks noChangeArrowheads="1"/>
            </p:cNvSpPr>
            <p:nvPr/>
          </p:nvSpPr>
          <p:spPr bwMode="auto">
            <a:xfrm>
              <a:off x="1969" y="3312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33816" name="Text Box 97"/>
            <p:cNvSpPr txBox="1">
              <a:spLocks noChangeArrowheads="1"/>
            </p:cNvSpPr>
            <p:nvPr/>
          </p:nvSpPr>
          <p:spPr bwMode="auto">
            <a:xfrm>
              <a:off x="1497" y="2928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33817" name="Text Box 98"/>
            <p:cNvSpPr txBox="1">
              <a:spLocks noChangeArrowheads="1"/>
            </p:cNvSpPr>
            <p:nvPr/>
          </p:nvSpPr>
          <p:spPr bwMode="auto">
            <a:xfrm>
              <a:off x="1179" y="1344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33818" name="Text Box 99"/>
            <p:cNvSpPr txBox="1">
              <a:spLocks noChangeArrowheads="1"/>
            </p:cNvSpPr>
            <p:nvPr/>
          </p:nvSpPr>
          <p:spPr bwMode="auto">
            <a:xfrm>
              <a:off x="1354" y="3360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3819" name="Text Box 100"/>
            <p:cNvSpPr txBox="1">
              <a:spLocks noChangeArrowheads="1"/>
            </p:cNvSpPr>
            <p:nvPr/>
          </p:nvSpPr>
          <p:spPr bwMode="auto">
            <a:xfrm>
              <a:off x="1431" y="2448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3820" name="Line 101"/>
            <p:cNvSpPr>
              <a:spLocks noChangeShapeType="1"/>
            </p:cNvSpPr>
            <p:nvPr/>
          </p:nvSpPr>
          <p:spPr bwMode="auto">
            <a:xfrm>
              <a:off x="1493" y="2463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21" name="Line 102"/>
            <p:cNvSpPr>
              <a:spLocks noChangeShapeType="1"/>
            </p:cNvSpPr>
            <p:nvPr/>
          </p:nvSpPr>
          <p:spPr bwMode="auto">
            <a:xfrm>
              <a:off x="1498" y="2688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22" name="Line 103"/>
            <p:cNvSpPr>
              <a:spLocks noChangeShapeType="1"/>
            </p:cNvSpPr>
            <p:nvPr/>
          </p:nvSpPr>
          <p:spPr bwMode="auto">
            <a:xfrm>
              <a:off x="1546" y="292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23" name="Line 104"/>
            <p:cNvSpPr>
              <a:spLocks noChangeShapeType="1"/>
            </p:cNvSpPr>
            <p:nvPr/>
          </p:nvSpPr>
          <p:spPr bwMode="auto">
            <a:xfrm flipH="1">
              <a:off x="4650" y="1776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24" name="Line 105"/>
            <p:cNvSpPr>
              <a:spLocks noChangeShapeType="1"/>
            </p:cNvSpPr>
            <p:nvPr/>
          </p:nvSpPr>
          <p:spPr bwMode="auto">
            <a:xfrm>
              <a:off x="4426" y="3648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25" name="Line 106"/>
            <p:cNvSpPr>
              <a:spLocks noChangeShapeType="1"/>
            </p:cNvSpPr>
            <p:nvPr/>
          </p:nvSpPr>
          <p:spPr bwMode="auto">
            <a:xfrm flipH="1">
              <a:off x="4416" y="3072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26" name="Line 107"/>
            <p:cNvSpPr>
              <a:spLocks noChangeShapeType="1"/>
            </p:cNvSpPr>
            <p:nvPr/>
          </p:nvSpPr>
          <p:spPr bwMode="auto">
            <a:xfrm flipH="1" flipV="1">
              <a:off x="4426" y="2430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27" name="Line 108"/>
            <p:cNvSpPr>
              <a:spLocks noChangeShapeType="1"/>
            </p:cNvSpPr>
            <p:nvPr/>
          </p:nvSpPr>
          <p:spPr bwMode="auto">
            <a:xfrm flipH="1" flipV="1">
              <a:off x="4416" y="1776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28" name="AutoShape 109"/>
            <p:cNvSpPr>
              <a:spLocks noChangeArrowheads="1"/>
            </p:cNvSpPr>
            <p:nvPr/>
          </p:nvSpPr>
          <p:spPr bwMode="auto">
            <a:xfrm>
              <a:off x="4418" y="1462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29" name="AutoShape 110"/>
            <p:cNvSpPr>
              <a:spLocks noChangeArrowheads="1"/>
            </p:cNvSpPr>
            <p:nvPr/>
          </p:nvSpPr>
          <p:spPr bwMode="auto">
            <a:xfrm>
              <a:off x="4443" y="2144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30" name="AutoShape 111"/>
            <p:cNvSpPr>
              <a:spLocks noChangeArrowheads="1"/>
            </p:cNvSpPr>
            <p:nvPr/>
          </p:nvSpPr>
          <p:spPr bwMode="auto">
            <a:xfrm>
              <a:off x="4425" y="2809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31" name="Text Box 112"/>
            <p:cNvSpPr txBox="1">
              <a:spLocks noChangeArrowheads="1"/>
            </p:cNvSpPr>
            <p:nvPr/>
          </p:nvSpPr>
          <p:spPr bwMode="auto">
            <a:xfrm>
              <a:off x="4784" y="2064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3832" name="Text Box 113"/>
            <p:cNvSpPr txBox="1">
              <a:spLocks noChangeArrowheads="1"/>
            </p:cNvSpPr>
            <p:nvPr/>
          </p:nvSpPr>
          <p:spPr bwMode="auto">
            <a:xfrm>
              <a:off x="4759" y="2688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3833" name="Text Box 114"/>
            <p:cNvSpPr txBox="1">
              <a:spLocks noChangeArrowheads="1"/>
            </p:cNvSpPr>
            <p:nvPr/>
          </p:nvSpPr>
          <p:spPr bwMode="auto">
            <a:xfrm>
              <a:off x="4769" y="1344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3834" name="Line 115"/>
            <p:cNvSpPr>
              <a:spLocks noChangeShapeType="1"/>
            </p:cNvSpPr>
            <p:nvPr/>
          </p:nvSpPr>
          <p:spPr bwMode="auto">
            <a:xfrm flipV="1">
              <a:off x="3466" y="3072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35" name="Line 116"/>
            <p:cNvSpPr>
              <a:spLocks noChangeShapeType="1"/>
            </p:cNvSpPr>
            <p:nvPr/>
          </p:nvSpPr>
          <p:spPr bwMode="auto">
            <a:xfrm flipH="1" flipV="1">
              <a:off x="3322" y="2400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36" name="Line 117"/>
            <p:cNvSpPr>
              <a:spLocks noChangeShapeType="1"/>
            </p:cNvSpPr>
            <p:nvPr/>
          </p:nvSpPr>
          <p:spPr bwMode="auto">
            <a:xfrm flipH="1" flipV="1">
              <a:off x="3178" y="1754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37" name="Line 118"/>
            <p:cNvSpPr>
              <a:spLocks noChangeShapeType="1"/>
            </p:cNvSpPr>
            <p:nvPr/>
          </p:nvSpPr>
          <p:spPr bwMode="auto">
            <a:xfrm flipV="1">
              <a:off x="3178" y="1750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38" name="Line 119"/>
            <p:cNvSpPr>
              <a:spLocks noChangeShapeType="1"/>
            </p:cNvSpPr>
            <p:nvPr/>
          </p:nvSpPr>
          <p:spPr bwMode="auto">
            <a:xfrm flipV="1">
              <a:off x="3316" y="2400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39" name="Line 120"/>
            <p:cNvSpPr>
              <a:spLocks noChangeShapeType="1"/>
            </p:cNvSpPr>
            <p:nvPr/>
          </p:nvSpPr>
          <p:spPr bwMode="auto">
            <a:xfrm>
              <a:off x="3466" y="3072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40" name="Rectangle 121"/>
            <p:cNvSpPr>
              <a:spLocks noChangeArrowheads="1"/>
            </p:cNvSpPr>
            <p:nvPr/>
          </p:nvSpPr>
          <p:spPr bwMode="auto">
            <a:xfrm>
              <a:off x="2955" y="1508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41" name="AutoShape 122"/>
            <p:cNvSpPr>
              <a:spLocks noChangeArrowheads="1"/>
            </p:cNvSpPr>
            <p:nvPr/>
          </p:nvSpPr>
          <p:spPr bwMode="auto">
            <a:xfrm>
              <a:off x="3077" y="1460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42" name="AutoShape 123"/>
            <p:cNvSpPr>
              <a:spLocks noChangeArrowheads="1"/>
            </p:cNvSpPr>
            <p:nvPr/>
          </p:nvSpPr>
          <p:spPr bwMode="auto">
            <a:xfrm>
              <a:off x="3077" y="2112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43" name="AutoShape 124"/>
            <p:cNvSpPr>
              <a:spLocks noChangeArrowheads="1"/>
            </p:cNvSpPr>
            <p:nvPr/>
          </p:nvSpPr>
          <p:spPr bwMode="auto">
            <a:xfrm>
              <a:off x="3077" y="2832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44" name="AutoShape 125"/>
            <p:cNvSpPr>
              <a:spLocks noChangeArrowheads="1"/>
            </p:cNvSpPr>
            <p:nvPr/>
          </p:nvSpPr>
          <p:spPr bwMode="auto">
            <a:xfrm>
              <a:off x="3077" y="3360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45" name="AutoShape 126"/>
            <p:cNvSpPr>
              <a:spLocks noChangeArrowheads="1"/>
            </p:cNvSpPr>
            <p:nvPr/>
          </p:nvSpPr>
          <p:spPr bwMode="auto">
            <a:xfrm>
              <a:off x="3886" y="1804"/>
              <a:ext cx="269" cy="336"/>
            </a:xfrm>
            <a:prstGeom prst="upDownArrow">
              <a:avLst>
                <a:gd name="adj1" fmla="val 50000"/>
                <a:gd name="adj2" fmla="val 24981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46" name="Text Box 127"/>
            <p:cNvSpPr txBox="1">
              <a:spLocks noChangeArrowheads="1"/>
            </p:cNvSpPr>
            <p:nvPr/>
          </p:nvSpPr>
          <p:spPr bwMode="auto">
            <a:xfrm>
              <a:off x="3722" y="3382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33847" name="AutoShape 128"/>
            <p:cNvSpPr>
              <a:spLocks noChangeArrowheads="1"/>
            </p:cNvSpPr>
            <p:nvPr/>
          </p:nvSpPr>
          <p:spPr bwMode="auto">
            <a:xfrm>
              <a:off x="3895" y="2484"/>
              <a:ext cx="260" cy="350"/>
            </a:xfrm>
            <a:prstGeom prst="upDownArrow">
              <a:avLst>
                <a:gd name="adj1" fmla="val 50000"/>
                <a:gd name="adj2" fmla="val 26923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48" name="Text Box 129"/>
            <p:cNvSpPr txBox="1">
              <a:spLocks noChangeArrowheads="1"/>
            </p:cNvSpPr>
            <p:nvPr/>
          </p:nvSpPr>
          <p:spPr bwMode="auto">
            <a:xfrm>
              <a:off x="3706" y="1488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33849" name="Text Box 130"/>
            <p:cNvSpPr txBox="1">
              <a:spLocks noChangeArrowheads="1"/>
            </p:cNvSpPr>
            <p:nvPr/>
          </p:nvSpPr>
          <p:spPr bwMode="auto">
            <a:xfrm>
              <a:off x="3723" y="2160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33850" name="Text Box 131"/>
            <p:cNvSpPr txBox="1">
              <a:spLocks noChangeArrowheads="1"/>
            </p:cNvSpPr>
            <p:nvPr/>
          </p:nvSpPr>
          <p:spPr bwMode="auto">
            <a:xfrm>
              <a:off x="3706" y="2832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33851" name="Line 132"/>
            <p:cNvSpPr>
              <a:spLocks noChangeShapeType="1"/>
            </p:cNvSpPr>
            <p:nvPr/>
          </p:nvSpPr>
          <p:spPr bwMode="auto">
            <a:xfrm flipV="1">
              <a:off x="4779" y="3679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52" name="Text Box 133"/>
            <p:cNvSpPr txBox="1">
              <a:spLocks noChangeArrowheads="1"/>
            </p:cNvSpPr>
            <p:nvPr/>
          </p:nvSpPr>
          <p:spPr bwMode="auto">
            <a:xfrm>
              <a:off x="4731" y="3456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3853" name="Line 134"/>
            <p:cNvSpPr>
              <a:spLocks noChangeShapeType="1"/>
            </p:cNvSpPr>
            <p:nvPr/>
          </p:nvSpPr>
          <p:spPr bwMode="auto">
            <a:xfrm flipV="1">
              <a:off x="4779" y="3919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54" name="Text Box 135"/>
            <p:cNvSpPr txBox="1">
              <a:spLocks noChangeArrowheads="1"/>
            </p:cNvSpPr>
            <p:nvPr/>
          </p:nvSpPr>
          <p:spPr bwMode="auto">
            <a:xfrm>
              <a:off x="4779" y="3696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33855" name="Line 136"/>
            <p:cNvSpPr>
              <a:spLocks noChangeShapeType="1"/>
            </p:cNvSpPr>
            <p:nvPr/>
          </p:nvSpPr>
          <p:spPr bwMode="auto">
            <a:xfrm>
              <a:off x="1467" y="3120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56" name="Text Box 137"/>
            <p:cNvSpPr txBox="1">
              <a:spLocks noChangeArrowheads="1"/>
            </p:cNvSpPr>
            <p:nvPr/>
          </p:nvSpPr>
          <p:spPr bwMode="auto">
            <a:xfrm>
              <a:off x="1466" y="1728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33857" name="Text Box 138"/>
            <p:cNvSpPr txBox="1">
              <a:spLocks noChangeArrowheads="1"/>
            </p:cNvSpPr>
            <p:nvPr/>
          </p:nvSpPr>
          <p:spPr bwMode="auto">
            <a:xfrm>
              <a:off x="5328" y="1376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3858" name="Line 139"/>
            <p:cNvSpPr>
              <a:spLocks noChangeShapeType="1"/>
            </p:cNvSpPr>
            <p:nvPr/>
          </p:nvSpPr>
          <p:spPr bwMode="auto">
            <a:xfrm flipV="1">
              <a:off x="539" y="1536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59" name="AutoShape 140"/>
            <p:cNvSpPr>
              <a:spLocks noChangeArrowheads="1"/>
            </p:cNvSpPr>
            <p:nvPr/>
          </p:nvSpPr>
          <p:spPr bwMode="auto">
            <a:xfrm>
              <a:off x="555" y="1827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60" name="Line 141"/>
            <p:cNvSpPr>
              <a:spLocks noChangeShapeType="1"/>
            </p:cNvSpPr>
            <p:nvPr/>
          </p:nvSpPr>
          <p:spPr bwMode="auto">
            <a:xfrm>
              <a:off x="555" y="2640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61" name="Line 142"/>
            <p:cNvSpPr>
              <a:spLocks noChangeShapeType="1"/>
            </p:cNvSpPr>
            <p:nvPr/>
          </p:nvSpPr>
          <p:spPr bwMode="auto">
            <a:xfrm>
              <a:off x="566" y="2852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62" name="Line 143"/>
            <p:cNvSpPr>
              <a:spLocks noChangeShapeType="1"/>
            </p:cNvSpPr>
            <p:nvPr/>
          </p:nvSpPr>
          <p:spPr bwMode="auto">
            <a:xfrm>
              <a:off x="555" y="3571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63" name="Line 144"/>
            <p:cNvSpPr>
              <a:spLocks noChangeShapeType="1"/>
            </p:cNvSpPr>
            <p:nvPr/>
          </p:nvSpPr>
          <p:spPr bwMode="auto">
            <a:xfrm>
              <a:off x="563" y="3783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64" name="Line 147"/>
            <p:cNvSpPr>
              <a:spLocks noChangeShapeType="1"/>
            </p:cNvSpPr>
            <p:nvPr/>
          </p:nvSpPr>
          <p:spPr bwMode="auto">
            <a:xfrm flipH="1" flipV="1">
              <a:off x="2256" y="2361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3865" name="Oval 148"/>
            <p:cNvSpPr>
              <a:spLocks noChangeArrowheads="1"/>
            </p:cNvSpPr>
            <p:nvPr/>
          </p:nvSpPr>
          <p:spPr bwMode="auto">
            <a:xfrm>
              <a:off x="2208" y="2265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0446A-FC01-429D-B829-59D5DCFFE104}" type="slidenum">
              <a:rPr lang="en-US" altLang="zh-CN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771652" y="0"/>
            <a:ext cx="10623549" cy="5791200"/>
            <a:chOff x="519" y="432"/>
            <a:chExt cx="5019" cy="3792"/>
          </a:xfrm>
        </p:grpSpPr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4232" y="1581"/>
              <a:ext cx="520" cy="1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200" b="1" smtClean="0">
                  <a:solidFill>
                    <a:srgbClr val="FF3300"/>
                  </a:solidFill>
                  <a:ea typeface="楷体_GB2312" pitchFamily="49" charset="-122"/>
                </a:rPr>
                <a:t>口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2786" y="2713"/>
              <a:ext cx="9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23" name="Line 8"/>
            <p:cNvSpPr>
              <a:spLocks noChangeShapeType="1"/>
            </p:cNvSpPr>
            <p:nvPr/>
          </p:nvSpPr>
          <p:spPr bwMode="auto">
            <a:xfrm flipV="1">
              <a:off x="4306" y="971"/>
              <a:ext cx="0" cy="2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24" name="Line 10"/>
            <p:cNvSpPr>
              <a:spLocks noChangeShapeType="1"/>
            </p:cNvSpPr>
            <p:nvPr/>
          </p:nvSpPr>
          <p:spPr bwMode="auto">
            <a:xfrm>
              <a:off x="1499" y="3656"/>
              <a:ext cx="1269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25" name="Line 12"/>
            <p:cNvSpPr>
              <a:spLocks noChangeShapeType="1"/>
            </p:cNvSpPr>
            <p:nvPr/>
          </p:nvSpPr>
          <p:spPr bwMode="auto">
            <a:xfrm flipV="1">
              <a:off x="3271" y="2322"/>
              <a:ext cx="1269" cy="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26" name="Line 14"/>
            <p:cNvSpPr>
              <a:spLocks noChangeShapeType="1"/>
            </p:cNvSpPr>
            <p:nvPr/>
          </p:nvSpPr>
          <p:spPr bwMode="auto">
            <a:xfrm>
              <a:off x="4306" y="1247"/>
              <a:ext cx="53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27" name="Line 15"/>
            <p:cNvSpPr>
              <a:spLocks noChangeShapeType="1"/>
            </p:cNvSpPr>
            <p:nvPr/>
          </p:nvSpPr>
          <p:spPr bwMode="auto">
            <a:xfrm>
              <a:off x="3784" y="1808"/>
              <a:ext cx="8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28" name="Line 16"/>
            <p:cNvSpPr>
              <a:spLocks noChangeShapeType="1"/>
            </p:cNvSpPr>
            <p:nvPr/>
          </p:nvSpPr>
          <p:spPr bwMode="auto">
            <a:xfrm flipV="1">
              <a:off x="2273" y="3087"/>
              <a:ext cx="9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29" name="Line 17"/>
            <p:cNvSpPr>
              <a:spLocks noChangeShapeType="1"/>
            </p:cNvSpPr>
            <p:nvPr/>
          </p:nvSpPr>
          <p:spPr bwMode="auto">
            <a:xfrm flipV="1">
              <a:off x="699" y="4209"/>
              <a:ext cx="135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30" name="Text Box 19"/>
            <p:cNvSpPr txBox="1">
              <a:spLocks noChangeArrowheads="1"/>
            </p:cNvSpPr>
            <p:nvPr/>
          </p:nvSpPr>
          <p:spPr bwMode="auto">
            <a:xfrm>
              <a:off x="4809" y="1038"/>
              <a:ext cx="729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0 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输出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1 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输入</a:t>
              </a:r>
            </a:p>
          </p:txBody>
        </p:sp>
        <p:sp>
          <p:nvSpPr>
            <p:cNvPr id="34831" name="Text Box 20"/>
            <p:cNvSpPr txBox="1">
              <a:spLocks noChangeArrowheads="1"/>
            </p:cNvSpPr>
            <p:nvPr/>
          </p:nvSpPr>
          <p:spPr bwMode="auto">
            <a:xfrm>
              <a:off x="4495" y="2048"/>
              <a:ext cx="917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0 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方式</a:t>
              </a: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0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1 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方式</a:t>
              </a: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519" y="432"/>
              <a:ext cx="4084" cy="681"/>
              <a:chOff x="452" y="1617"/>
              <a:chExt cx="9080" cy="1820"/>
            </a:xfrm>
          </p:grpSpPr>
          <p:sp>
            <p:nvSpPr>
              <p:cNvPr id="34849" name="Text Box 22"/>
              <p:cNvSpPr txBox="1">
                <a:spLocks noChangeArrowheads="1"/>
              </p:cNvSpPr>
              <p:nvPr/>
            </p:nvSpPr>
            <p:spPr bwMode="auto">
              <a:xfrm>
                <a:off x="452" y="2357"/>
                <a:ext cx="1134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34850" name="Text Box 23"/>
              <p:cNvSpPr txBox="1">
                <a:spLocks noChangeArrowheads="1"/>
              </p:cNvSpPr>
              <p:nvPr/>
            </p:nvSpPr>
            <p:spPr bwMode="auto">
              <a:xfrm>
                <a:off x="1591" y="2357"/>
                <a:ext cx="1135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851" name="Text Box 24"/>
              <p:cNvSpPr txBox="1">
                <a:spLocks noChangeArrowheads="1"/>
              </p:cNvSpPr>
              <p:nvPr/>
            </p:nvSpPr>
            <p:spPr bwMode="auto">
              <a:xfrm>
                <a:off x="2734" y="2357"/>
                <a:ext cx="1137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852" name="Text Box 25"/>
              <p:cNvSpPr txBox="1">
                <a:spLocks noChangeArrowheads="1"/>
              </p:cNvSpPr>
              <p:nvPr/>
            </p:nvSpPr>
            <p:spPr bwMode="auto">
              <a:xfrm>
                <a:off x="3879" y="2357"/>
                <a:ext cx="1135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853" name="Text Box 26"/>
              <p:cNvSpPr txBox="1">
                <a:spLocks noChangeArrowheads="1"/>
              </p:cNvSpPr>
              <p:nvPr/>
            </p:nvSpPr>
            <p:spPr bwMode="auto">
              <a:xfrm>
                <a:off x="5004" y="2357"/>
                <a:ext cx="1135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854" name="Text Box 27"/>
              <p:cNvSpPr txBox="1">
                <a:spLocks noChangeArrowheads="1"/>
              </p:cNvSpPr>
              <p:nvPr/>
            </p:nvSpPr>
            <p:spPr bwMode="auto">
              <a:xfrm>
                <a:off x="6132" y="2357"/>
                <a:ext cx="1136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855" name="Text Box 28"/>
              <p:cNvSpPr txBox="1">
                <a:spLocks noChangeArrowheads="1"/>
              </p:cNvSpPr>
              <p:nvPr/>
            </p:nvSpPr>
            <p:spPr bwMode="auto">
              <a:xfrm>
                <a:off x="7273" y="2357"/>
                <a:ext cx="1134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856" name="Text Box 29"/>
              <p:cNvSpPr txBox="1">
                <a:spLocks noChangeArrowheads="1"/>
              </p:cNvSpPr>
              <p:nvPr/>
            </p:nvSpPr>
            <p:spPr bwMode="auto">
              <a:xfrm>
                <a:off x="8398" y="2357"/>
                <a:ext cx="1134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452" y="1617"/>
                <a:ext cx="9080" cy="880"/>
                <a:chOff x="1292" y="2357"/>
                <a:chExt cx="9080" cy="880"/>
              </a:xfrm>
            </p:grpSpPr>
            <p:sp>
              <p:nvSpPr>
                <p:cNvPr id="3485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292" y="2357"/>
                  <a:ext cx="1134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D7</a:t>
                  </a:r>
                </a:p>
              </p:txBody>
            </p:sp>
            <p:sp>
              <p:nvSpPr>
                <p:cNvPr id="348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431" y="2357"/>
                  <a:ext cx="1135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</a:rPr>
                    <a:t>D6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486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574" y="2357"/>
                  <a:ext cx="1137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</a:rPr>
                    <a:t>D5</a:t>
                  </a:r>
                </a:p>
              </p:txBody>
            </p:sp>
            <p:sp>
              <p:nvSpPr>
                <p:cNvPr id="3486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719" y="2357"/>
                  <a:ext cx="1135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</a:rPr>
                    <a:t>D4</a:t>
                  </a:r>
                </a:p>
              </p:txBody>
            </p:sp>
            <p:sp>
              <p:nvSpPr>
                <p:cNvPr id="3486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844" y="2357"/>
                  <a:ext cx="1135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</a:rPr>
                    <a:t>D3</a:t>
                  </a:r>
                </a:p>
              </p:txBody>
            </p:sp>
            <p:sp>
              <p:nvSpPr>
                <p:cNvPr id="348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972" y="2357"/>
                  <a:ext cx="1136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</a:rPr>
                    <a:t>D2</a:t>
                  </a:r>
                </a:p>
              </p:txBody>
            </p:sp>
            <p:sp>
              <p:nvSpPr>
                <p:cNvPr id="348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113" y="2357"/>
                  <a:ext cx="1134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</a:rPr>
                    <a:t>D1</a:t>
                  </a:r>
                </a:p>
              </p:txBody>
            </p:sp>
            <p:sp>
              <p:nvSpPr>
                <p:cNvPr id="3486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238" y="2357"/>
                  <a:ext cx="1134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</a:rPr>
                    <a:t>D0</a:t>
                  </a:r>
                </a:p>
              </p:txBody>
            </p:sp>
          </p:grpSp>
          <p:sp>
            <p:nvSpPr>
              <p:cNvPr id="34858" name="AutoShape 39"/>
              <p:cNvSpPr>
                <a:spLocks/>
              </p:cNvSpPr>
              <p:nvPr/>
            </p:nvSpPr>
            <p:spPr bwMode="auto">
              <a:xfrm rot="-5400000">
                <a:off x="2542" y="2647"/>
                <a:ext cx="300" cy="1280"/>
              </a:xfrm>
              <a:prstGeom prst="leftBrace">
                <a:avLst>
                  <a:gd name="adj1" fmla="val 35556"/>
                  <a:gd name="adj2" fmla="val 50000"/>
                </a:avLst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833" name="Text Box 40"/>
            <p:cNvSpPr txBox="1">
              <a:spLocks noChangeArrowheads="1"/>
            </p:cNvSpPr>
            <p:nvPr/>
          </p:nvSpPr>
          <p:spPr bwMode="auto">
            <a:xfrm>
              <a:off x="654" y="3985"/>
              <a:ext cx="2950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特征位，</a:t>
              </a: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D7=1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表示是方式控制字</a:t>
              </a:r>
              <a:endParaRPr kumimoji="1" lang="zh-CN" altLang="en-US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34834" name="Text Box 41"/>
            <p:cNvSpPr txBox="1">
              <a:spLocks noChangeArrowheads="1"/>
            </p:cNvSpPr>
            <p:nvPr/>
          </p:nvSpPr>
          <p:spPr bwMode="auto">
            <a:xfrm>
              <a:off x="3984" y="1248"/>
              <a:ext cx="97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PC3~PC0</a:t>
              </a: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34835" name="Line 42"/>
            <p:cNvSpPr>
              <a:spLocks noChangeShapeType="1"/>
            </p:cNvSpPr>
            <p:nvPr/>
          </p:nvSpPr>
          <p:spPr bwMode="auto">
            <a:xfrm flipH="1" flipV="1">
              <a:off x="3766" y="971"/>
              <a:ext cx="0" cy="8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36" name="Text Box 43"/>
            <p:cNvSpPr txBox="1">
              <a:spLocks noChangeArrowheads="1"/>
            </p:cNvSpPr>
            <p:nvPr/>
          </p:nvSpPr>
          <p:spPr bwMode="auto">
            <a:xfrm>
              <a:off x="4612" y="1531"/>
              <a:ext cx="7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0</a:t>
              </a:r>
              <a:r>
                <a:rPr kumimoji="1" lang="en-US" altLang="zh-CN" sz="2200" b="1" smtClean="0">
                  <a:solidFill>
                    <a:srgbClr val="FF3300"/>
                  </a:solidFill>
                </a:rPr>
                <a:t> </a:t>
              </a:r>
              <a:r>
                <a:rPr kumimoji="1" lang="zh-CN" altLang="en-US" sz="22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输出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1 </a:t>
              </a:r>
              <a:r>
                <a:rPr kumimoji="1" lang="zh-CN" altLang="en-US" sz="22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输入</a:t>
              </a:r>
              <a:endParaRPr kumimoji="1" lang="zh-CN" altLang="en-US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34837" name="Line 44"/>
            <p:cNvSpPr>
              <a:spLocks noChangeShapeType="1"/>
            </p:cNvSpPr>
            <p:nvPr/>
          </p:nvSpPr>
          <p:spPr bwMode="auto">
            <a:xfrm flipH="1" flipV="1">
              <a:off x="3271" y="971"/>
              <a:ext cx="0" cy="13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38" name="Text Box 45"/>
            <p:cNvSpPr txBox="1">
              <a:spLocks noChangeArrowheads="1"/>
            </p:cNvSpPr>
            <p:nvPr/>
          </p:nvSpPr>
          <p:spPr bwMode="auto">
            <a:xfrm>
              <a:off x="3253" y="2128"/>
              <a:ext cx="1260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口工作方式</a:t>
              </a:r>
              <a:endParaRPr kumimoji="1" lang="zh-CN" altLang="en-US" sz="2200" b="1" smtClean="0">
                <a:solidFill>
                  <a:srgbClr val="0000FF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34839" name="Line 46"/>
            <p:cNvSpPr>
              <a:spLocks noChangeShapeType="1"/>
            </p:cNvSpPr>
            <p:nvPr/>
          </p:nvSpPr>
          <p:spPr bwMode="auto">
            <a:xfrm flipH="1" flipV="1">
              <a:off x="2786" y="978"/>
              <a:ext cx="0" cy="17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40" name="Text Box 47"/>
            <p:cNvSpPr txBox="1">
              <a:spLocks noChangeArrowheads="1"/>
            </p:cNvSpPr>
            <p:nvPr/>
          </p:nvSpPr>
          <p:spPr bwMode="auto">
            <a:xfrm>
              <a:off x="2804" y="2511"/>
              <a:ext cx="971" cy="1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PC7~PC4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34841" name="Text Box 48"/>
            <p:cNvSpPr txBox="1">
              <a:spLocks noChangeArrowheads="1"/>
            </p:cNvSpPr>
            <p:nvPr/>
          </p:nvSpPr>
          <p:spPr bwMode="auto">
            <a:xfrm>
              <a:off x="3811" y="2474"/>
              <a:ext cx="729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0 </a:t>
              </a:r>
              <a:r>
                <a:rPr kumimoji="1" lang="zh-CN" altLang="en-US" sz="2200" b="1" smtClean="0">
                  <a:solidFill>
                    <a:srgbClr val="FF3300"/>
                  </a:solidFill>
                  <a:ea typeface="楷体_GB2312" pitchFamily="49" charset="-122"/>
                </a:rPr>
                <a:t>输出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1 </a:t>
              </a:r>
              <a:r>
                <a:rPr kumimoji="1" lang="zh-CN" altLang="en-US" sz="2200" b="1" smtClean="0">
                  <a:solidFill>
                    <a:srgbClr val="FF3300"/>
                  </a:solidFill>
                  <a:ea typeface="楷体_GB2312" pitchFamily="49" charset="-122"/>
                </a:rPr>
                <a:t>输入</a:t>
              </a:r>
            </a:p>
          </p:txBody>
        </p:sp>
        <p:sp>
          <p:nvSpPr>
            <p:cNvPr id="34842" name="Line 49"/>
            <p:cNvSpPr>
              <a:spLocks noChangeShapeType="1"/>
            </p:cNvSpPr>
            <p:nvPr/>
          </p:nvSpPr>
          <p:spPr bwMode="auto">
            <a:xfrm flipV="1">
              <a:off x="2264" y="963"/>
              <a:ext cx="0" cy="21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43" name="Text Box 50"/>
            <p:cNvSpPr txBox="1">
              <a:spLocks noChangeArrowheads="1"/>
            </p:cNvSpPr>
            <p:nvPr/>
          </p:nvSpPr>
          <p:spPr bwMode="auto">
            <a:xfrm>
              <a:off x="2741" y="2885"/>
              <a:ext cx="584" cy="1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口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34844" name="Text Box 51"/>
            <p:cNvSpPr txBox="1">
              <a:spLocks noChangeArrowheads="1"/>
            </p:cNvSpPr>
            <p:nvPr/>
          </p:nvSpPr>
          <p:spPr bwMode="auto">
            <a:xfrm>
              <a:off x="3217" y="2833"/>
              <a:ext cx="729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0 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输出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1 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输入</a:t>
              </a:r>
            </a:p>
          </p:txBody>
        </p:sp>
        <p:sp>
          <p:nvSpPr>
            <p:cNvPr id="34845" name="Line 52"/>
            <p:cNvSpPr>
              <a:spLocks noChangeShapeType="1"/>
            </p:cNvSpPr>
            <p:nvPr/>
          </p:nvSpPr>
          <p:spPr bwMode="auto">
            <a:xfrm flipV="1">
              <a:off x="1508" y="1143"/>
              <a:ext cx="0" cy="25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46" name="Text Box 53"/>
            <p:cNvSpPr txBox="1">
              <a:spLocks noChangeArrowheads="1"/>
            </p:cNvSpPr>
            <p:nvPr/>
          </p:nvSpPr>
          <p:spPr bwMode="auto">
            <a:xfrm>
              <a:off x="1668" y="3431"/>
              <a:ext cx="1260" cy="1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200" b="1" smtClean="0">
                  <a:solidFill>
                    <a:srgbClr val="FF3300"/>
                  </a:solidFill>
                  <a:ea typeface="楷体_GB2312" pitchFamily="49" charset="-122"/>
                </a:rPr>
                <a:t>口工作方式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34847" name="Line 54"/>
            <p:cNvSpPr>
              <a:spLocks noChangeShapeType="1"/>
            </p:cNvSpPr>
            <p:nvPr/>
          </p:nvSpPr>
          <p:spPr bwMode="auto">
            <a:xfrm flipV="1">
              <a:off x="699" y="985"/>
              <a:ext cx="0" cy="3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4848" name="Text Box 55"/>
            <p:cNvSpPr txBox="1">
              <a:spLocks noChangeArrowheads="1"/>
            </p:cNvSpPr>
            <p:nvPr/>
          </p:nvSpPr>
          <p:spPr bwMode="auto">
            <a:xfrm>
              <a:off x="2795" y="3297"/>
              <a:ext cx="998" cy="6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00  </a:t>
              </a:r>
              <a:r>
                <a:rPr kumimoji="1" lang="zh-CN" altLang="en-US" sz="2200" b="1" smtClean="0">
                  <a:solidFill>
                    <a:srgbClr val="FF3300"/>
                  </a:solidFill>
                  <a:ea typeface="楷体_GB2312" pitchFamily="49" charset="-122"/>
                </a:rPr>
                <a:t>方式</a:t>
              </a: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0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01  </a:t>
              </a:r>
              <a:r>
                <a:rPr kumimoji="1" lang="zh-CN" altLang="en-US" sz="2200" b="1" smtClean="0">
                  <a:solidFill>
                    <a:srgbClr val="FF3300"/>
                  </a:solidFill>
                  <a:ea typeface="楷体_GB2312" pitchFamily="49" charset="-122"/>
                </a:rPr>
                <a:t>方式</a:t>
              </a: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1x  </a:t>
              </a:r>
              <a:r>
                <a:rPr kumimoji="1" lang="zh-CN" altLang="en-US" sz="2200" b="1" smtClean="0">
                  <a:solidFill>
                    <a:srgbClr val="FF3300"/>
                  </a:solidFill>
                  <a:ea typeface="楷体_GB2312" pitchFamily="49" charset="-122"/>
                </a:rPr>
                <a:t>方式</a:t>
              </a: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34820" name="Text Box 56"/>
          <p:cNvSpPr txBox="1">
            <a:spLocks noChangeArrowheads="1"/>
          </p:cNvSpPr>
          <p:nvPr/>
        </p:nvSpPr>
        <p:spPr bwMode="auto">
          <a:xfrm>
            <a:off x="203200" y="474666"/>
            <a:ext cx="1016000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800" b="1" smtClean="0">
                <a:solidFill>
                  <a:srgbClr val="FF00FF"/>
                </a:solidFill>
                <a:ea typeface="楷体_GB2312" pitchFamily="49" charset="-122"/>
              </a:rPr>
              <a:t>方</a:t>
            </a:r>
          </a:p>
          <a:p>
            <a:pPr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800" b="1" smtClean="0">
                <a:solidFill>
                  <a:srgbClr val="FF00FF"/>
                </a:solidFill>
                <a:ea typeface="楷体_GB2312" pitchFamily="49" charset="-122"/>
              </a:rPr>
              <a:t>式</a:t>
            </a:r>
          </a:p>
          <a:p>
            <a:pPr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800" b="1" smtClean="0">
                <a:solidFill>
                  <a:srgbClr val="FF00FF"/>
                </a:solidFill>
                <a:ea typeface="楷体_GB2312" pitchFamily="49" charset="-122"/>
              </a:rPr>
              <a:t>控</a:t>
            </a:r>
          </a:p>
          <a:p>
            <a:pPr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800" b="1" smtClean="0">
                <a:solidFill>
                  <a:srgbClr val="FF00FF"/>
                </a:solidFill>
                <a:ea typeface="楷体_GB2312" pitchFamily="49" charset="-122"/>
              </a:rPr>
              <a:t>制</a:t>
            </a:r>
          </a:p>
          <a:p>
            <a:pPr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800" b="1" smtClean="0">
                <a:solidFill>
                  <a:srgbClr val="FF00FF"/>
                </a:solidFill>
                <a:ea typeface="楷体_GB2312" pitchFamily="49" charset="-122"/>
              </a:rPr>
              <a:t>字</a:t>
            </a:r>
          </a:p>
          <a:p>
            <a:pPr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800" b="1" smtClean="0">
                <a:solidFill>
                  <a:srgbClr val="FF00FF"/>
                </a:solidFill>
                <a:ea typeface="楷体_GB2312" pitchFamily="49" charset="-122"/>
              </a:rPr>
              <a:t>各</a:t>
            </a:r>
          </a:p>
          <a:p>
            <a:pPr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800" b="1" smtClean="0">
                <a:solidFill>
                  <a:srgbClr val="FF00FF"/>
                </a:solidFill>
                <a:ea typeface="楷体_GB2312" pitchFamily="49" charset="-122"/>
              </a:rPr>
              <a:t>位</a:t>
            </a:r>
          </a:p>
          <a:p>
            <a:pPr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800" b="1" smtClean="0">
                <a:solidFill>
                  <a:srgbClr val="FF00FF"/>
                </a:solidFill>
                <a:ea typeface="楷体_GB2312" pitchFamily="49" charset="-122"/>
              </a:rPr>
              <a:t>含</a:t>
            </a:r>
          </a:p>
          <a:p>
            <a:pPr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800" b="1" smtClean="0">
                <a:solidFill>
                  <a:srgbClr val="FF00FF"/>
                </a:solidFill>
                <a:ea typeface="楷体_GB2312" pitchFamily="49" charset="-122"/>
              </a:rPr>
              <a:t>义</a:t>
            </a:r>
            <a:endParaRPr kumimoji="1" lang="zh-CN" altLang="en-US" sz="2400" b="1" smtClean="0">
              <a:solidFill>
                <a:srgbClr val="FF33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D85408-00EF-4ACA-9F26-E7E91E722A5E}" type="slidenum">
              <a:rPr lang="en-US" altLang="zh-CN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370"/>
          <p:cNvGrpSpPr>
            <a:grpSpLocks/>
          </p:cNvGrpSpPr>
          <p:nvPr/>
        </p:nvGrpSpPr>
        <p:grpSpPr bwMode="auto">
          <a:xfrm>
            <a:off x="129117" y="76200"/>
            <a:ext cx="11961283" cy="6019800"/>
            <a:chOff x="61" y="48"/>
            <a:chExt cx="5651" cy="3792"/>
          </a:xfrm>
        </p:grpSpPr>
        <p:sp>
          <p:nvSpPr>
            <p:cNvPr id="35844" name="Text Box 55"/>
            <p:cNvSpPr txBox="1">
              <a:spLocks noChangeArrowheads="1"/>
            </p:cNvSpPr>
            <p:nvPr/>
          </p:nvSpPr>
          <p:spPr bwMode="auto">
            <a:xfrm>
              <a:off x="144" y="48"/>
              <a:ext cx="5376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zh-CN" altLang="en-US" sz="3200" b="1" i="1" smtClean="0">
                  <a:solidFill>
                    <a:srgbClr val="0000FF"/>
                  </a:solidFill>
                </a:rPr>
                <a:t>例</a:t>
              </a:r>
              <a:r>
                <a:rPr kumimoji="1" lang="zh-CN" altLang="en-US" sz="2400" b="1" smtClean="0">
                  <a:solidFill>
                    <a:srgbClr val="000000"/>
                  </a:solidFill>
                </a:rPr>
                <a:t>      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与系统的连线如下， 片选译码地址为</a:t>
              </a:r>
              <a:r>
                <a:rPr kumimoji="1" lang="en-US" altLang="zh-CN" sz="2400" b="1" smtClean="0">
                  <a:solidFill>
                    <a:srgbClr val="FF3300"/>
                  </a:solidFill>
                  <a:ea typeface="楷体_GB2312" pitchFamily="49" charset="-122"/>
                </a:rPr>
                <a:t>F0~F3h</a:t>
              </a:r>
              <a:endPara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            1)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确定各端口地址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;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            2)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编程设置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 :  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口方式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0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输入，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PC7~PC4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输出</a:t>
              </a:r>
            </a:p>
            <a:p>
              <a:pPr lvl="1" algn="just"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                                     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口方式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0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输出，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PC3~PC0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输入</a:t>
              </a:r>
              <a:endParaRPr kumimoji="1" lang="zh-CN" altLang="en-US" sz="2400" b="1" smtClean="0">
                <a:solidFill>
                  <a:srgbClr val="808080"/>
                </a:solidFill>
                <a:ea typeface="楷体_GB2312" pitchFamily="49" charset="-122"/>
              </a:endParaRPr>
            </a:p>
          </p:txBody>
        </p:sp>
        <p:grpSp>
          <p:nvGrpSpPr>
            <p:cNvPr id="3" name="Group 369"/>
            <p:cNvGrpSpPr>
              <a:grpSpLocks/>
            </p:cNvGrpSpPr>
            <p:nvPr/>
          </p:nvGrpSpPr>
          <p:grpSpPr bwMode="auto">
            <a:xfrm>
              <a:off x="61" y="1447"/>
              <a:ext cx="5651" cy="2393"/>
              <a:chOff x="61" y="1447"/>
              <a:chExt cx="5651" cy="2393"/>
            </a:xfrm>
          </p:grpSpPr>
          <p:sp>
            <p:nvSpPr>
              <p:cNvPr id="35846" name="AutoShape 293"/>
              <p:cNvSpPr>
                <a:spLocks noChangeArrowheads="1"/>
              </p:cNvSpPr>
              <p:nvPr/>
            </p:nvSpPr>
            <p:spPr bwMode="auto">
              <a:xfrm>
                <a:off x="525" y="2982"/>
                <a:ext cx="323" cy="186"/>
              </a:xfrm>
              <a:prstGeom prst="rightArrow">
                <a:avLst>
                  <a:gd name="adj1" fmla="val 56074"/>
                  <a:gd name="adj2" fmla="val 67034"/>
                </a:avLst>
              </a:prstGeom>
              <a:solidFill>
                <a:srgbClr val="FFCC00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47" name="Text Box 294"/>
              <p:cNvSpPr txBox="1">
                <a:spLocks noChangeArrowheads="1"/>
              </p:cNvSpPr>
              <p:nvPr/>
            </p:nvSpPr>
            <p:spPr bwMode="auto">
              <a:xfrm>
                <a:off x="61" y="1447"/>
                <a:ext cx="499" cy="2351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35848" name="Text Box 295"/>
              <p:cNvSpPr txBox="1">
                <a:spLocks noChangeArrowheads="1"/>
              </p:cNvSpPr>
              <p:nvPr/>
            </p:nvSpPr>
            <p:spPr bwMode="auto">
              <a:xfrm>
                <a:off x="139" y="1478"/>
                <a:ext cx="416" cy="17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reset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35849" name="Text Box 296"/>
              <p:cNvSpPr txBox="1">
                <a:spLocks noChangeArrowheads="1"/>
              </p:cNvSpPr>
              <p:nvPr/>
            </p:nvSpPr>
            <p:spPr bwMode="auto">
              <a:xfrm>
                <a:off x="219" y="1783"/>
                <a:ext cx="416" cy="4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D7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35850" name="Text Box 297"/>
              <p:cNvSpPr txBox="1">
                <a:spLocks noChangeArrowheads="1"/>
              </p:cNvSpPr>
              <p:nvPr/>
            </p:nvSpPr>
            <p:spPr bwMode="auto">
              <a:xfrm>
                <a:off x="192" y="2916"/>
                <a:ext cx="416" cy="4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A9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A2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35851" name="Text Box 298"/>
              <p:cNvSpPr txBox="1">
                <a:spLocks noChangeArrowheads="1"/>
              </p:cNvSpPr>
              <p:nvPr/>
            </p:nvSpPr>
            <p:spPr bwMode="auto">
              <a:xfrm>
                <a:off x="112" y="3301"/>
                <a:ext cx="416" cy="37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A1</a:t>
                </a:r>
              </a:p>
              <a:p>
                <a:pPr algn="r" defTabSz="914400" fontAlgn="base">
                  <a:spcBef>
                    <a:spcPct val="0"/>
                  </a:spcBef>
                  <a:spcAft>
                    <a:spcPct val="5000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A0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35852" name="Text Box 299"/>
              <p:cNvSpPr txBox="1">
                <a:spLocks noChangeArrowheads="1"/>
              </p:cNvSpPr>
              <p:nvPr/>
            </p:nvSpPr>
            <p:spPr bwMode="auto">
              <a:xfrm>
                <a:off x="157" y="2471"/>
                <a:ext cx="403" cy="31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IOR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IOW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35853" name="Line 300"/>
              <p:cNvSpPr>
                <a:spLocks noChangeShapeType="1"/>
              </p:cNvSpPr>
              <p:nvPr/>
            </p:nvSpPr>
            <p:spPr bwMode="auto">
              <a:xfrm>
                <a:off x="219" y="2484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54" name="Line 301"/>
              <p:cNvSpPr>
                <a:spLocks noChangeShapeType="1"/>
              </p:cNvSpPr>
              <p:nvPr/>
            </p:nvSpPr>
            <p:spPr bwMode="auto">
              <a:xfrm>
                <a:off x="224" y="2649"/>
                <a:ext cx="2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55" name="Text Box 302"/>
              <p:cNvSpPr txBox="1">
                <a:spLocks noChangeArrowheads="1"/>
              </p:cNvSpPr>
              <p:nvPr/>
            </p:nvSpPr>
            <p:spPr bwMode="auto">
              <a:xfrm>
                <a:off x="816" y="2839"/>
                <a:ext cx="432" cy="43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 smtClean="0">
                    <a:solidFill>
                      <a:srgbClr val="000000"/>
                    </a:solidFill>
                  </a:rPr>
                  <a:t>片选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 smtClean="0">
                    <a:solidFill>
                      <a:srgbClr val="000000"/>
                    </a:solidFill>
                  </a:rPr>
                  <a:t>译码</a:t>
                </a: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56" name="Text Box 303"/>
              <p:cNvSpPr txBox="1">
                <a:spLocks noChangeArrowheads="1"/>
              </p:cNvSpPr>
              <p:nvPr/>
            </p:nvSpPr>
            <p:spPr bwMode="auto">
              <a:xfrm>
                <a:off x="1809" y="1500"/>
                <a:ext cx="2970" cy="2340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57" name="Line 304"/>
              <p:cNvSpPr>
                <a:spLocks noChangeShapeType="1"/>
              </p:cNvSpPr>
              <p:nvPr/>
            </p:nvSpPr>
            <p:spPr bwMode="auto">
              <a:xfrm>
                <a:off x="2578" y="3443"/>
                <a:ext cx="61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58" name="Line 305"/>
              <p:cNvSpPr>
                <a:spLocks noChangeShapeType="1"/>
              </p:cNvSpPr>
              <p:nvPr/>
            </p:nvSpPr>
            <p:spPr bwMode="auto">
              <a:xfrm flipV="1">
                <a:off x="2578" y="3519"/>
                <a:ext cx="7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59" name="Line 306"/>
              <p:cNvSpPr>
                <a:spLocks noChangeShapeType="1"/>
              </p:cNvSpPr>
              <p:nvPr/>
            </p:nvSpPr>
            <p:spPr bwMode="auto">
              <a:xfrm>
                <a:off x="2588" y="3596"/>
                <a:ext cx="8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60" name="Line 307"/>
              <p:cNvSpPr>
                <a:spLocks noChangeShapeType="1"/>
              </p:cNvSpPr>
              <p:nvPr/>
            </p:nvSpPr>
            <p:spPr bwMode="auto">
              <a:xfrm>
                <a:off x="2578" y="3672"/>
                <a:ext cx="11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61" name="AutoShape 308"/>
              <p:cNvSpPr>
                <a:spLocks noChangeArrowheads="1"/>
              </p:cNvSpPr>
              <p:nvPr/>
            </p:nvSpPr>
            <p:spPr bwMode="auto">
              <a:xfrm rot="10800000">
                <a:off x="2557" y="1888"/>
                <a:ext cx="429" cy="189"/>
              </a:xfrm>
              <a:prstGeom prst="rightArrow">
                <a:avLst>
                  <a:gd name="adj1" fmla="val 56093"/>
                  <a:gd name="adj2" fmla="val 63556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62" name="Text Box 309"/>
              <p:cNvSpPr txBox="1">
                <a:spLocks noChangeArrowheads="1"/>
              </p:cNvSpPr>
              <p:nvPr/>
            </p:nvSpPr>
            <p:spPr bwMode="auto">
              <a:xfrm>
                <a:off x="1944" y="1728"/>
                <a:ext cx="619" cy="543"/>
              </a:xfrm>
              <a:prstGeom prst="rect">
                <a:avLst/>
              </a:prstGeom>
              <a:solidFill>
                <a:srgbClr val="CC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数据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缓冲器</a:t>
                </a:r>
                <a:endParaRPr kumimoji="1" lang="zh-CN" altLang="en-US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35863" name="Text Box 310"/>
              <p:cNvSpPr txBox="1">
                <a:spLocks noChangeArrowheads="1"/>
              </p:cNvSpPr>
              <p:nvPr/>
            </p:nvSpPr>
            <p:spPr bwMode="auto">
              <a:xfrm>
                <a:off x="1960" y="2525"/>
                <a:ext cx="620" cy="517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读写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控制</a:t>
                </a:r>
                <a:endParaRPr kumimoji="1" lang="zh-CN" altLang="en-US" sz="1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64" name="Text Box 311"/>
              <p:cNvSpPr txBox="1">
                <a:spLocks noChangeArrowheads="1"/>
              </p:cNvSpPr>
              <p:nvPr/>
            </p:nvSpPr>
            <p:spPr bwMode="auto">
              <a:xfrm>
                <a:off x="1969" y="3168"/>
                <a:ext cx="619" cy="588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片内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</a:rPr>
                  <a:t>译码</a:t>
                </a:r>
                <a:endParaRPr kumimoji="1" lang="zh-CN" altLang="en-US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35865" name="Text Box 312"/>
              <p:cNvSpPr txBox="1">
                <a:spLocks noChangeArrowheads="1"/>
              </p:cNvSpPr>
              <p:nvPr/>
            </p:nvSpPr>
            <p:spPr bwMode="auto">
              <a:xfrm>
                <a:off x="1217" y="1447"/>
                <a:ext cx="655" cy="17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RESET</a:t>
                </a:r>
                <a:endParaRPr kumimoji="1" lang="en-US" altLang="zh-CN" b="1" smtClean="0">
                  <a:solidFill>
                    <a:srgbClr val="000000"/>
                  </a:solidFill>
                  <a:latin typeface="宋体" charset="-122"/>
                </a:endParaRPr>
              </a:p>
            </p:txBody>
          </p:sp>
          <p:sp>
            <p:nvSpPr>
              <p:cNvPr id="35866" name="Text Box 313"/>
              <p:cNvSpPr txBox="1">
                <a:spLocks noChangeArrowheads="1"/>
              </p:cNvSpPr>
              <p:nvPr/>
            </p:nvSpPr>
            <p:spPr bwMode="auto">
              <a:xfrm>
                <a:off x="1354" y="3210"/>
                <a:ext cx="416" cy="31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A1</a:t>
                </a:r>
              </a:p>
              <a:p>
                <a:pPr algn="r" defTabSz="914400" fontAlgn="base">
                  <a:spcBef>
                    <a:spcPct val="0"/>
                  </a:spcBef>
                  <a:spcAft>
                    <a:spcPct val="5000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A0</a:t>
                </a:r>
                <a:endParaRPr kumimoji="1" lang="en-US" altLang="zh-CN" b="1" smtClean="0">
                  <a:solidFill>
                    <a:srgbClr val="808080"/>
                  </a:solidFill>
                </a:endParaRPr>
              </a:p>
            </p:txBody>
          </p:sp>
          <p:grpSp>
            <p:nvGrpSpPr>
              <p:cNvPr id="4" name="Group 314"/>
              <p:cNvGrpSpPr>
                <a:grpSpLocks/>
              </p:cNvGrpSpPr>
              <p:nvPr/>
            </p:nvGrpSpPr>
            <p:grpSpPr bwMode="auto">
              <a:xfrm>
                <a:off x="4416" y="1825"/>
                <a:ext cx="238" cy="1637"/>
                <a:chOff x="3890" y="1824"/>
                <a:chExt cx="238" cy="1872"/>
              </a:xfrm>
            </p:grpSpPr>
            <p:sp>
              <p:nvSpPr>
                <p:cNvPr id="35913" name="Line 315"/>
                <p:cNvSpPr>
                  <a:spLocks noChangeShapeType="1"/>
                </p:cNvSpPr>
                <p:nvPr/>
              </p:nvSpPr>
              <p:spPr bwMode="auto">
                <a:xfrm flipH="1">
                  <a:off x="4124" y="1824"/>
                  <a:ext cx="4" cy="1872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914" name="Line 316"/>
                <p:cNvSpPr>
                  <a:spLocks noChangeShapeType="1"/>
                </p:cNvSpPr>
                <p:nvPr/>
              </p:nvSpPr>
              <p:spPr bwMode="auto">
                <a:xfrm>
                  <a:off x="3900" y="3696"/>
                  <a:ext cx="224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915" name="Line 317"/>
                <p:cNvSpPr>
                  <a:spLocks noChangeShapeType="1"/>
                </p:cNvSpPr>
                <p:nvPr/>
              </p:nvSpPr>
              <p:spPr bwMode="auto">
                <a:xfrm flipH="1">
                  <a:off x="3890" y="3120"/>
                  <a:ext cx="234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916" name="Line 318"/>
                <p:cNvSpPr>
                  <a:spLocks noChangeShapeType="1"/>
                </p:cNvSpPr>
                <p:nvPr/>
              </p:nvSpPr>
              <p:spPr bwMode="auto">
                <a:xfrm flipH="1" flipV="1">
                  <a:off x="3900" y="2478"/>
                  <a:ext cx="224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917" name="Line 319"/>
                <p:cNvSpPr>
                  <a:spLocks noChangeShapeType="1"/>
                </p:cNvSpPr>
                <p:nvPr/>
              </p:nvSpPr>
              <p:spPr bwMode="auto">
                <a:xfrm flipH="1" flipV="1">
                  <a:off x="3890" y="1824"/>
                  <a:ext cx="238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5868" name="AutoShape 320"/>
              <p:cNvSpPr>
                <a:spLocks noChangeArrowheads="1"/>
              </p:cNvSpPr>
              <p:nvPr/>
            </p:nvSpPr>
            <p:spPr bwMode="auto">
              <a:xfrm>
                <a:off x="4418" y="1550"/>
                <a:ext cx="848" cy="183"/>
              </a:xfrm>
              <a:prstGeom prst="leftRightArrow">
                <a:avLst>
                  <a:gd name="adj1" fmla="val 50000"/>
                  <a:gd name="adj2" fmla="val 42713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69" name="AutoShape 321"/>
              <p:cNvSpPr>
                <a:spLocks noChangeArrowheads="1"/>
              </p:cNvSpPr>
              <p:nvPr/>
            </p:nvSpPr>
            <p:spPr bwMode="auto">
              <a:xfrm>
                <a:off x="4443" y="2147"/>
                <a:ext cx="848" cy="183"/>
              </a:xfrm>
              <a:prstGeom prst="leftRightArrow">
                <a:avLst>
                  <a:gd name="adj1" fmla="val 55481"/>
                  <a:gd name="adj2" fmla="val 42713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0" name="AutoShape 322"/>
              <p:cNvSpPr>
                <a:spLocks noChangeArrowheads="1"/>
              </p:cNvSpPr>
              <p:nvPr/>
            </p:nvSpPr>
            <p:spPr bwMode="auto">
              <a:xfrm>
                <a:off x="4425" y="2728"/>
                <a:ext cx="848" cy="183"/>
              </a:xfrm>
              <a:prstGeom prst="leftRightArrow">
                <a:avLst>
                  <a:gd name="adj1" fmla="val 50000"/>
                  <a:gd name="adj2" fmla="val 42713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1" name="Text Box 323"/>
              <p:cNvSpPr txBox="1">
                <a:spLocks noChangeArrowheads="1"/>
              </p:cNvSpPr>
              <p:nvPr/>
            </p:nvSpPr>
            <p:spPr bwMode="auto">
              <a:xfrm>
                <a:off x="4784" y="2077"/>
                <a:ext cx="367" cy="5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000000"/>
                    </a:solidFill>
                  </a:rPr>
                  <a:t>PC7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 smtClean="0">
                  <a:solidFill>
                    <a:srgbClr val="000000"/>
                  </a:solidFill>
                </a:endParaRP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000000"/>
                    </a:solidFill>
                  </a:rPr>
                  <a:t>PC0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35872" name="Text Box 324"/>
              <p:cNvSpPr txBox="1">
                <a:spLocks noChangeArrowheads="1"/>
              </p:cNvSpPr>
              <p:nvPr/>
            </p:nvSpPr>
            <p:spPr bwMode="auto">
              <a:xfrm>
                <a:off x="4759" y="2623"/>
                <a:ext cx="367" cy="50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000000"/>
                    </a:solidFill>
                  </a:rPr>
                  <a:t>PB7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 smtClean="0">
                  <a:solidFill>
                    <a:srgbClr val="000000"/>
                  </a:solidFill>
                </a:endParaRP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000000"/>
                    </a:solidFill>
                  </a:rPr>
                  <a:t>PB0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35873" name="Line 325"/>
              <p:cNvSpPr>
                <a:spLocks noChangeShapeType="1"/>
              </p:cNvSpPr>
              <p:nvPr/>
            </p:nvSpPr>
            <p:spPr bwMode="auto">
              <a:xfrm flipV="1">
                <a:off x="3466" y="2958"/>
                <a:ext cx="0" cy="6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4" name="Line 326"/>
              <p:cNvSpPr>
                <a:spLocks noChangeShapeType="1"/>
              </p:cNvSpPr>
              <p:nvPr/>
            </p:nvSpPr>
            <p:spPr bwMode="auto">
              <a:xfrm flipH="1" flipV="1">
                <a:off x="3322" y="2371"/>
                <a:ext cx="0" cy="11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5" name="Line 327"/>
              <p:cNvSpPr>
                <a:spLocks noChangeShapeType="1"/>
              </p:cNvSpPr>
              <p:nvPr/>
            </p:nvSpPr>
            <p:spPr bwMode="auto">
              <a:xfrm flipH="1" flipV="1">
                <a:off x="3178" y="1806"/>
                <a:ext cx="0" cy="16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6" name="Line 328"/>
              <p:cNvSpPr>
                <a:spLocks noChangeShapeType="1"/>
              </p:cNvSpPr>
              <p:nvPr/>
            </p:nvSpPr>
            <p:spPr bwMode="auto">
              <a:xfrm flipV="1">
                <a:off x="3178" y="1802"/>
                <a:ext cx="4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7" name="Line 329"/>
              <p:cNvSpPr>
                <a:spLocks noChangeShapeType="1"/>
              </p:cNvSpPr>
              <p:nvPr/>
            </p:nvSpPr>
            <p:spPr bwMode="auto">
              <a:xfrm flipV="1">
                <a:off x="3316" y="2371"/>
                <a:ext cx="3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8" name="Line 330"/>
              <p:cNvSpPr>
                <a:spLocks noChangeShapeType="1"/>
              </p:cNvSpPr>
              <p:nvPr/>
            </p:nvSpPr>
            <p:spPr bwMode="auto">
              <a:xfrm>
                <a:off x="3466" y="2958"/>
                <a:ext cx="24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9" name="Rectangle 331"/>
              <p:cNvSpPr>
                <a:spLocks noChangeArrowheads="1"/>
              </p:cNvSpPr>
              <p:nvPr/>
            </p:nvSpPr>
            <p:spPr bwMode="auto">
              <a:xfrm>
                <a:off x="2955" y="1590"/>
                <a:ext cx="122" cy="1788"/>
              </a:xfrm>
              <a:prstGeom prst="rect">
                <a:avLst/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0" name="AutoShape 332"/>
              <p:cNvSpPr>
                <a:spLocks noChangeArrowheads="1"/>
              </p:cNvSpPr>
              <p:nvPr/>
            </p:nvSpPr>
            <p:spPr bwMode="auto">
              <a:xfrm>
                <a:off x="3077" y="1548"/>
                <a:ext cx="634" cy="210"/>
              </a:xfrm>
              <a:prstGeom prst="rightArrow">
                <a:avLst>
                  <a:gd name="adj1" fmla="val 56519"/>
                  <a:gd name="adj2" fmla="val 48109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1" name="AutoShape 333"/>
              <p:cNvSpPr>
                <a:spLocks noChangeArrowheads="1"/>
              </p:cNvSpPr>
              <p:nvPr/>
            </p:nvSpPr>
            <p:spPr bwMode="auto">
              <a:xfrm>
                <a:off x="3077" y="2119"/>
                <a:ext cx="634" cy="218"/>
              </a:xfrm>
              <a:prstGeom prst="rightArrow">
                <a:avLst>
                  <a:gd name="adj1" fmla="val 56519"/>
                  <a:gd name="adj2" fmla="val 46344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2" name="AutoShape 334"/>
              <p:cNvSpPr>
                <a:spLocks noChangeArrowheads="1"/>
              </p:cNvSpPr>
              <p:nvPr/>
            </p:nvSpPr>
            <p:spPr bwMode="auto">
              <a:xfrm>
                <a:off x="3077" y="2748"/>
                <a:ext cx="634" cy="189"/>
              </a:xfrm>
              <a:prstGeom prst="rightArrow">
                <a:avLst>
                  <a:gd name="adj1" fmla="val 56519"/>
                  <a:gd name="adj2" fmla="val 53455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3" name="AutoShape 335"/>
              <p:cNvSpPr>
                <a:spLocks noChangeArrowheads="1"/>
              </p:cNvSpPr>
              <p:nvPr/>
            </p:nvSpPr>
            <p:spPr bwMode="auto">
              <a:xfrm>
                <a:off x="3077" y="3210"/>
                <a:ext cx="634" cy="210"/>
              </a:xfrm>
              <a:prstGeom prst="rightArrow">
                <a:avLst>
                  <a:gd name="adj1" fmla="val 56519"/>
                  <a:gd name="adj2" fmla="val 48109"/>
                </a:avLst>
              </a:prstGeom>
              <a:solidFill>
                <a:srgbClr val="3366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4" name="AutoShape 336"/>
              <p:cNvSpPr>
                <a:spLocks noChangeArrowheads="1"/>
              </p:cNvSpPr>
              <p:nvPr/>
            </p:nvSpPr>
            <p:spPr bwMode="auto">
              <a:xfrm>
                <a:off x="3886" y="1849"/>
                <a:ext cx="269" cy="294"/>
              </a:xfrm>
              <a:prstGeom prst="upDownArrow">
                <a:avLst>
                  <a:gd name="adj1" fmla="val 50000"/>
                  <a:gd name="adj2" fmla="val 21859"/>
                </a:avLst>
              </a:prstGeom>
              <a:solidFill>
                <a:srgbClr val="FF99CC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5" name="Text Box 337"/>
              <p:cNvSpPr txBox="1">
                <a:spLocks noChangeArrowheads="1"/>
              </p:cNvSpPr>
              <p:nvPr/>
            </p:nvSpPr>
            <p:spPr bwMode="auto">
              <a:xfrm>
                <a:off x="3722" y="3230"/>
                <a:ext cx="689" cy="484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控制口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D</a:t>
                </a:r>
                <a:endParaRPr kumimoji="1" lang="en-US" altLang="zh-CN" sz="24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35886" name="AutoShape 338"/>
              <p:cNvSpPr>
                <a:spLocks noChangeArrowheads="1"/>
              </p:cNvSpPr>
              <p:nvPr/>
            </p:nvSpPr>
            <p:spPr bwMode="auto">
              <a:xfrm>
                <a:off x="3895" y="2444"/>
                <a:ext cx="260" cy="306"/>
              </a:xfrm>
              <a:prstGeom prst="upDownArrow">
                <a:avLst>
                  <a:gd name="adj1" fmla="val 50000"/>
                  <a:gd name="adj2" fmla="val 23538"/>
                </a:avLst>
              </a:prstGeom>
              <a:solidFill>
                <a:srgbClr val="FF99CC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7" name="Text Box 339"/>
              <p:cNvSpPr txBox="1">
                <a:spLocks noChangeArrowheads="1"/>
              </p:cNvSpPr>
              <p:nvPr/>
            </p:nvSpPr>
            <p:spPr bwMode="auto">
              <a:xfrm>
                <a:off x="3706" y="1573"/>
                <a:ext cx="689" cy="276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A</a:t>
                </a: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35888" name="Text Box 340"/>
              <p:cNvSpPr txBox="1">
                <a:spLocks noChangeArrowheads="1"/>
              </p:cNvSpPr>
              <p:nvPr/>
            </p:nvSpPr>
            <p:spPr bwMode="auto">
              <a:xfrm>
                <a:off x="3723" y="2161"/>
                <a:ext cx="689" cy="27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C</a:t>
                </a:r>
                <a:endParaRPr kumimoji="1" lang="en-US" altLang="zh-CN" sz="1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9" name="Text Box 341"/>
              <p:cNvSpPr txBox="1">
                <a:spLocks noChangeArrowheads="1"/>
              </p:cNvSpPr>
              <p:nvPr/>
            </p:nvSpPr>
            <p:spPr bwMode="auto">
              <a:xfrm>
                <a:off x="3706" y="2748"/>
                <a:ext cx="689" cy="277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</a:rPr>
                  <a:t>端口</a:t>
                </a:r>
                <a:r>
                  <a:rPr kumimoji="1" lang="en-US" altLang="zh-CN" sz="2400" b="1" smtClean="0">
                    <a:solidFill>
                      <a:srgbClr val="000000"/>
                    </a:solidFill>
                  </a:rPr>
                  <a:t>B</a:t>
                </a:r>
                <a:endParaRPr kumimoji="1" lang="en-US" altLang="zh-CN" sz="1000" smtClean="0">
                  <a:solidFill>
                    <a:srgbClr val="808080"/>
                  </a:solidFill>
                </a:endParaRPr>
              </a:p>
            </p:txBody>
          </p:sp>
          <p:grpSp>
            <p:nvGrpSpPr>
              <p:cNvPr id="5" name="Group 342"/>
              <p:cNvGrpSpPr>
                <a:grpSpLocks/>
              </p:cNvGrpSpPr>
              <p:nvPr/>
            </p:nvGrpSpPr>
            <p:grpSpPr bwMode="auto">
              <a:xfrm>
                <a:off x="4731" y="3294"/>
                <a:ext cx="500" cy="195"/>
                <a:chOff x="1290" y="452"/>
                <a:chExt cx="500" cy="223"/>
              </a:xfrm>
            </p:grpSpPr>
            <p:sp>
              <p:nvSpPr>
                <p:cNvPr id="35911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1338" y="675"/>
                  <a:ext cx="45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912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1290" y="452"/>
                  <a:ext cx="416" cy="20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</a:rPr>
                    <a:t> +5V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</p:grpSp>
          <p:sp>
            <p:nvSpPr>
              <p:cNvPr id="35891" name="Line 345"/>
              <p:cNvSpPr>
                <a:spLocks noChangeShapeType="1"/>
              </p:cNvSpPr>
              <p:nvPr/>
            </p:nvSpPr>
            <p:spPr bwMode="auto">
              <a:xfrm>
                <a:off x="4779" y="3699"/>
                <a:ext cx="45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2" name="Text Box 346"/>
              <p:cNvSpPr txBox="1">
                <a:spLocks noChangeArrowheads="1"/>
              </p:cNvSpPr>
              <p:nvPr/>
            </p:nvSpPr>
            <p:spPr bwMode="auto">
              <a:xfrm>
                <a:off x="4779" y="3504"/>
                <a:ext cx="416" cy="17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GND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35893" name="Line 347"/>
              <p:cNvSpPr>
                <a:spLocks noChangeShapeType="1"/>
              </p:cNvSpPr>
              <p:nvPr/>
            </p:nvSpPr>
            <p:spPr bwMode="auto">
              <a:xfrm>
                <a:off x="1248" y="2983"/>
                <a:ext cx="7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4" name="Text Box 348"/>
              <p:cNvSpPr txBox="1">
                <a:spLocks noChangeArrowheads="1"/>
              </p:cNvSpPr>
              <p:nvPr/>
            </p:nvSpPr>
            <p:spPr bwMode="auto">
              <a:xfrm>
                <a:off x="1466" y="1783"/>
                <a:ext cx="416" cy="4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D7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~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35895" name="Text Box 349"/>
              <p:cNvSpPr txBox="1">
                <a:spLocks noChangeArrowheads="1"/>
              </p:cNvSpPr>
              <p:nvPr/>
            </p:nvSpPr>
            <p:spPr bwMode="auto">
              <a:xfrm>
                <a:off x="5328" y="1475"/>
                <a:ext cx="384" cy="2024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2400" smtClean="0">
                  <a:solidFill>
                    <a:srgbClr val="000000"/>
                  </a:solidFill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3200" b="1" smtClean="0">
                    <a:solidFill>
                      <a:srgbClr val="000000"/>
                    </a:solidFill>
                    <a:ea typeface="楷体_GB2312" pitchFamily="49" charset="-122"/>
                  </a:rPr>
                  <a:t>外</a:t>
                </a: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3200" b="1" smtClean="0">
                    <a:solidFill>
                      <a:srgbClr val="000000"/>
                    </a:solidFill>
                    <a:ea typeface="楷体_GB2312" pitchFamily="49" charset="-122"/>
                  </a:rPr>
                  <a:t>设</a:t>
                </a:r>
                <a:endParaRPr kumimoji="1" lang="zh-CN" altLang="en-US" sz="2400" smtClean="0">
                  <a:solidFill>
                    <a:srgbClr val="000000"/>
                  </a:solidFill>
                </a:endParaRPr>
              </a:p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en-US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6" name="Line 350"/>
              <p:cNvSpPr>
                <a:spLocks noChangeShapeType="1"/>
              </p:cNvSpPr>
              <p:nvPr/>
            </p:nvSpPr>
            <p:spPr bwMode="auto">
              <a:xfrm flipV="1">
                <a:off x="539" y="1615"/>
                <a:ext cx="12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7" name="AutoShape 351"/>
              <p:cNvSpPr>
                <a:spLocks noChangeArrowheads="1"/>
              </p:cNvSpPr>
              <p:nvPr/>
            </p:nvSpPr>
            <p:spPr bwMode="auto">
              <a:xfrm>
                <a:off x="555" y="1869"/>
                <a:ext cx="1406" cy="198"/>
              </a:xfrm>
              <a:prstGeom prst="leftRightArrow">
                <a:avLst>
                  <a:gd name="adj1" fmla="val 60176"/>
                  <a:gd name="adj2" fmla="val 63120"/>
                </a:avLst>
              </a:prstGeom>
              <a:solidFill>
                <a:srgbClr val="00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8" name="Line 352"/>
              <p:cNvSpPr>
                <a:spLocks noChangeShapeType="1"/>
              </p:cNvSpPr>
              <p:nvPr/>
            </p:nvSpPr>
            <p:spPr bwMode="auto">
              <a:xfrm>
                <a:off x="555" y="2581"/>
                <a:ext cx="13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9" name="Line 353"/>
              <p:cNvSpPr>
                <a:spLocks noChangeShapeType="1"/>
              </p:cNvSpPr>
              <p:nvPr/>
            </p:nvSpPr>
            <p:spPr bwMode="auto">
              <a:xfrm>
                <a:off x="566" y="2766"/>
                <a:ext cx="13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0" name="Line 354"/>
              <p:cNvSpPr>
                <a:spLocks noChangeShapeType="1"/>
              </p:cNvSpPr>
              <p:nvPr/>
            </p:nvSpPr>
            <p:spPr bwMode="auto">
              <a:xfrm>
                <a:off x="555" y="3395"/>
                <a:ext cx="14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1" name="Line 355"/>
              <p:cNvSpPr>
                <a:spLocks noChangeShapeType="1"/>
              </p:cNvSpPr>
              <p:nvPr/>
            </p:nvSpPr>
            <p:spPr bwMode="auto">
              <a:xfrm>
                <a:off x="563" y="3580"/>
                <a:ext cx="13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2" name="Line 357"/>
              <p:cNvSpPr>
                <a:spLocks noChangeShapeType="1"/>
              </p:cNvSpPr>
              <p:nvPr/>
            </p:nvSpPr>
            <p:spPr bwMode="auto">
              <a:xfrm flipH="1" flipV="1">
                <a:off x="2256" y="2337"/>
                <a:ext cx="0" cy="20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3" name="Oval 358"/>
              <p:cNvSpPr>
                <a:spLocks noChangeArrowheads="1"/>
              </p:cNvSpPr>
              <p:nvPr/>
            </p:nvSpPr>
            <p:spPr bwMode="auto">
              <a:xfrm>
                <a:off x="2213" y="2253"/>
                <a:ext cx="79" cy="79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4" name="Text Box 359"/>
              <p:cNvSpPr txBox="1">
                <a:spLocks noChangeArrowheads="1"/>
              </p:cNvSpPr>
              <p:nvPr/>
            </p:nvSpPr>
            <p:spPr bwMode="auto">
              <a:xfrm>
                <a:off x="1469" y="2413"/>
                <a:ext cx="403" cy="31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1000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RD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WR</a:t>
                </a:r>
                <a:endParaRPr kumimoji="1" lang="en-US" altLang="zh-CN" sz="2200" b="1" smtClean="0">
                  <a:solidFill>
                    <a:srgbClr val="FF3300"/>
                  </a:solidFill>
                </a:endParaRPr>
              </a:p>
            </p:txBody>
          </p:sp>
          <p:sp>
            <p:nvSpPr>
              <p:cNvPr id="35905" name="Text Box 360"/>
              <p:cNvSpPr txBox="1">
                <a:spLocks noChangeArrowheads="1"/>
              </p:cNvSpPr>
              <p:nvPr/>
            </p:nvSpPr>
            <p:spPr bwMode="auto">
              <a:xfrm>
                <a:off x="1535" y="2832"/>
                <a:ext cx="281" cy="17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CS</a:t>
                </a: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6" name="Line 361"/>
              <p:cNvSpPr>
                <a:spLocks noChangeShapeType="1"/>
              </p:cNvSpPr>
              <p:nvPr/>
            </p:nvSpPr>
            <p:spPr bwMode="auto">
              <a:xfrm flipV="1">
                <a:off x="1576" y="2426"/>
                <a:ext cx="1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7" name="Line 362"/>
              <p:cNvSpPr>
                <a:spLocks noChangeShapeType="1"/>
              </p:cNvSpPr>
              <p:nvPr/>
            </p:nvSpPr>
            <p:spPr bwMode="auto">
              <a:xfrm>
                <a:off x="1584" y="2832"/>
                <a:ext cx="1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8" name="Line 363"/>
              <p:cNvSpPr>
                <a:spLocks noChangeShapeType="1"/>
              </p:cNvSpPr>
              <p:nvPr/>
            </p:nvSpPr>
            <p:spPr bwMode="auto">
              <a:xfrm>
                <a:off x="1574" y="2614"/>
                <a:ext cx="1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9" name="Text Box 364"/>
              <p:cNvSpPr txBox="1">
                <a:spLocks noChangeArrowheads="1"/>
              </p:cNvSpPr>
              <p:nvPr/>
            </p:nvSpPr>
            <p:spPr bwMode="auto">
              <a:xfrm>
                <a:off x="4769" y="1447"/>
                <a:ext cx="367" cy="5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000000"/>
                    </a:solidFill>
                  </a:rPr>
                  <a:t>PA7</a:t>
                </a: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b="1" smtClean="0">
                  <a:solidFill>
                    <a:srgbClr val="000000"/>
                  </a:solidFill>
                </a:endParaRPr>
              </a:p>
              <a:p>
                <a:pPr algn="ctr" defTabSz="914400" fontAlgn="base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000000"/>
                    </a:solidFill>
                  </a:rPr>
                  <a:t>PA0</a:t>
                </a:r>
                <a:endParaRPr kumimoji="1" lang="en-US" altLang="zh-CN" sz="20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35910" name="Text Box 365"/>
              <p:cNvSpPr txBox="1">
                <a:spLocks noChangeArrowheads="1"/>
              </p:cNvSpPr>
              <p:nvPr/>
            </p:nvSpPr>
            <p:spPr bwMode="auto">
              <a:xfrm>
                <a:off x="1269" y="3024"/>
                <a:ext cx="528" cy="1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10000"/>
                  </a:spcAft>
                </a:pPr>
                <a:r>
                  <a:rPr kumimoji="1" lang="en-US" altLang="zh-CN" sz="2000" b="1" smtClean="0">
                    <a:solidFill>
                      <a:srgbClr val="FF3300"/>
                    </a:solidFill>
                  </a:rPr>
                  <a:t>F0~F3h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CC0E5D-B5BD-47C9-BFA9-C7055871C117}" type="slidenum">
              <a:rPr lang="en-US" altLang="zh-CN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08000" y="4191000"/>
            <a:ext cx="487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Monotype Sorts" pitchFamily="2" charset="2"/>
              <a:buChar char="¯"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最后得出结论：  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口地址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为 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F0 H</a:t>
            </a:r>
            <a:endParaRPr kumimoji="1"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口地址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为 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F1 H</a:t>
            </a:r>
            <a:endParaRPr kumimoji="1"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口地址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为 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F2 H</a:t>
            </a:r>
            <a:endParaRPr kumimoji="1"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口地址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为 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F3 H</a:t>
            </a:r>
            <a:endParaRPr kumimoji="1"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868" name="Text Box 17"/>
          <p:cNvSpPr txBox="1">
            <a:spLocks noChangeArrowheads="1"/>
          </p:cNvSpPr>
          <p:nvPr/>
        </p:nvSpPr>
        <p:spPr bwMode="auto">
          <a:xfrm>
            <a:off x="203200" y="3"/>
            <a:ext cx="3556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1) 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确定端口地址</a:t>
            </a:r>
            <a:endParaRPr kumimoji="1" lang="zh-CN" altLang="en-US" sz="2000" b="1" smtClean="0">
              <a:solidFill>
                <a:srgbClr val="808080"/>
              </a:solidFill>
              <a:latin typeface="宋体" charset="-122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9600" y="228600"/>
            <a:ext cx="8940800" cy="1981200"/>
            <a:chOff x="288" y="144"/>
            <a:chExt cx="4224" cy="1248"/>
          </a:xfrm>
        </p:grpSpPr>
        <p:sp>
          <p:nvSpPr>
            <p:cNvPr id="36887" name="Text Box 16"/>
            <p:cNvSpPr txBox="1">
              <a:spLocks noChangeArrowheads="1"/>
            </p:cNvSpPr>
            <p:nvPr/>
          </p:nvSpPr>
          <p:spPr bwMode="auto">
            <a:xfrm>
              <a:off x="288" y="528"/>
              <a:ext cx="2688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3300"/>
                </a:buClr>
                <a:buFont typeface="Monotype Sorts" pitchFamily="2" charset="2"/>
                <a:buChar char="¬"/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由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编程结构知：</a:t>
              </a:r>
              <a:endParaRPr kumimoji="1" lang="zh-CN" altLang="en-US" sz="20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graphicFrame>
          <p:nvGraphicFramePr>
            <p:cNvPr id="36888" name="Object 19"/>
            <p:cNvGraphicFramePr>
              <a:graphicFrameLocks noChangeAspect="1"/>
            </p:cNvGraphicFramePr>
            <p:nvPr/>
          </p:nvGraphicFramePr>
          <p:xfrm>
            <a:off x="1488" y="144"/>
            <a:ext cx="3024" cy="1248"/>
          </p:xfrm>
          <a:graphic>
            <a:graphicData uri="http://schemas.openxmlformats.org/presentationml/2006/ole">
              <p:oleObj spid="_x0000_s11266" name="文档" r:id="rId3" imgW="5629656" imgH="2554224" progId="Word.Document.8">
                <p:embed/>
              </p:oleObj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8000" y="2133602"/>
            <a:ext cx="8026400" cy="1347788"/>
            <a:chOff x="240" y="1466"/>
            <a:chExt cx="3792" cy="849"/>
          </a:xfrm>
        </p:grpSpPr>
        <p:sp>
          <p:nvSpPr>
            <p:cNvPr id="36884" name="Text Box 4"/>
            <p:cNvSpPr txBox="1">
              <a:spLocks noChangeArrowheads="1"/>
            </p:cNvSpPr>
            <p:nvPr/>
          </p:nvSpPr>
          <p:spPr bwMode="auto">
            <a:xfrm>
              <a:off x="240" y="1466"/>
              <a:ext cx="3792" cy="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20000"/>
                </a:spcAft>
                <a:buClr>
                  <a:srgbClr val="FF3300"/>
                </a:buClr>
                <a:buFont typeface="Monotype Sorts" pitchFamily="2" charset="2"/>
                <a:buChar char="­"/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由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的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CS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与系统总线的连线知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 </a:t>
              </a:r>
            </a:p>
            <a:p>
              <a:pPr defTabSz="914400" fontAlgn="base">
                <a:spcBef>
                  <a:spcPct val="0"/>
                </a:spcBef>
                <a:spcAft>
                  <a:spcPct val="20000"/>
                </a:spcAft>
                <a:buClr>
                  <a:srgbClr val="FF3300"/>
                </a:buClr>
                <a:buFont typeface="Monotype Sorts" pitchFamily="2" charset="2"/>
                <a:buNone/>
              </a:pP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  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地址在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F0~F3h</a:t>
              </a:r>
              <a:r>
                <a:rPr kumimoji="1" lang="zh-CN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可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CS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有效，故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: </a:t>
              </a:r>
            </a:p>
            <a:p>
              <a:pPr defTabSz="914400" fontAlgn="base">
                <a:spcBef>
                  <a:spcPct val="0"/>
                </a:spcBef>
                <a:spcAft>
                  <a:spcPct val="2000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    4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个端口的地址在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F0~F3h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中。</a:t>
              </a:r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1085" y="15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6886" name="Line 27"/>
            <p:cNvSpPr>
              <a:spLocks noChangeShapeType="1"/>
            </p:cNvSpPr>
            <p:nvPr/>
          </p:nvSpPr>
          <p:spPr bwMode="auto">
            <a:xfrm>
              <a:off x="1589" y="178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08000" y="3471866"/>
            <a:ext cx="11988800" cy="2624137"/>
            <a:chOff x="240" y="2331"/>
            <a:chExt cx="5664" cy="1653"/>
          </a:xfrm>
        </p:grpSpPr>
        <p:sp>
          <p:nvSpPr>
            <p:cNvPr id="36872" name="Text Box 20"/>
            <p:cNvSpPr txBox="1">
              <a:spLocks noChangeArrowheads="1"/>
            </p:cNvSpPr>
            <p:nvPr/>
          </p:nvSpPr>
          <p:spPr bwMode="auto">
            <a:xfrm>
              <a:off x="240" y="2414"/>
              <a:ext cx="27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20000"/>
                </a:spcAft>
                <a:buClr>
                  <a:srgbClr val="FF3300"/>
                </a:buClr>
                <a:buFont typeface="Monotype Sorts" pitchFamily="2" charset="2"/>
                <a:buChar char="®"/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结合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与系统总线的连线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: </a:t>
              </a:r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2640" y="2331"/>
              <a:ext cx="3264" cy="1653"/>
              <a:chOff x="2640" y="2331"/>
              <a:chExt cx="3264" cy="1653"/>
            </a:xfrm>
          </p:grpSpPr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2832" y="2331"/>
                <a:ext cx="3072" cy="1653"/>
                <a:chOff x="2832" y="2571"/>
                <a:chExt cx="3072" cy="1653"/>
              </a:xfrm>
            </p:grpSpPr>
            <p:sp>
              <p:nvSpPr>
                <p:cNvPr id="3687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832" y="3043"/>
                  <a:ext cx="2912" cy="118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dirty="0" smtClean="0">
                      <a:solidFill>
                        <a:srgbClr val="808080"/>
                      </a:solidFill>
                    </a:rPr>
                    <a:t>        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A7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A6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A5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A4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A3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A2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A1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A0     </a:t>
                  </a:r>
                </a:p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dirty="0" smtClean="0">
                      <a:solidFill>
                        <a:srgbClr val="0000FF"/>
                      </a:solidFill>
                    </a:rPr>
                    <a:t>F0H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1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1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1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0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0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FF3300"/>
                      </a:solidFill>
                    </a:rPr>
                    <a:t>0   </a:t>
                  </a:r>
                  <a:r>
                    <a:rPr kumimoji="1" lang="en-US" altLang="zh-CN" sz="1000" b="1" dirty="0" smtClean="0">
                      <a:solidFill>
                        <a:srgbClr val="FF33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FF3300"/>
                      </a:solidFill>
                    </a:rPr>
                    <a:t> 0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  </a:t>
                  </a:r>
                  <a:r>
                    <a:rPr kumimoji="1" lang="en-US" altLang="zh-CN" sz="2200" b="1" dirty="0" smtClean="0">
                      <a:solidFill>
                        <a:srgbClr val="FF00FF"/>
                      </a:solidFill>
                      <a:ea typeface="楷体_GB2312" pitchFamily="49" charset="-122"/>
                    </a:rPr>
                    <a:t>A</a:t>
                  </a:r>
                  <a:r>
                    <a:rPr kumimoji="1" lang="zh-CN" altLang="en-US" sz="2200" b="1" dirty="0" smtClean="0">
                      <a:solidFill>
                        <a:srgbClr val="FF00FF"/>
                      </a:solidFill>
                      <a:ea typeface="楷体_GB2312" pitchFamily="49" charset="-122"/>
                    </a:rPr>
                    <a:t>口</a:t>
                  </a:r>
                  <a:endParaRPr kumimoji="1" lang="zh-CN" altLang="en-US" sz="2200" b="1" dirty="0" smtClean="0">
                    <a:solidFill>
                      <a:srgbClr val="000000"/>
                    </a:solidFill>
                  </a:endParaRPr>
                </a:p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dirty="0" smtClean="0">
                      <a:solidFill>
                        <a:srgbClr val="0000FF"/>
                      </a:solidFill>
                    </a:rPr>
                    <a:t>F1H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1   1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1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0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0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FF3300"/>
                      </a:solidFill>
                    </a:rPr>
                    <a:t>0</a:t>
                  </a:r>
                  <a:r>
                    <a:rPr kumimoji="1" lang="en-US" altLang="zh-CN" sz="1000" b="1" dirty="0" smtClean="0">
                      <a:solidFill>
                        <a:srgbClr val="FF3300"/>
                      </a:solidFill>
                    </a:rPr>
                    <a:t>       </a:t>
                  </a:r>
                  <a:r>
                    <a:rPr kumimoji="1" lang="en-US" altLang="zh-CN" sz="2200" b="1" dirty="0" smtClean="0">
                      <a:solidFill>
                        <a:srgbClr val="FF3300"/>
                      </a:solidFill>
                    </a:rPr>
                    <a:t> 1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  </a:t>
                  </a:r>
                  <a:r>
                    <a:rPr kumimoji="1" lang="en-US" altLang="zh-CN" sz="2200" b="1" dirty="0" smtClean="0">
                      <a:solidFill>
                        <a:srgbClr val="FF00FF"/>
                      </a:solidFill>
                      <a:ea typeface="楷体_GB2312" pitchFamily="49" charset="-122"/>
                    </a:rPr>
                    <a:t>B</a:t>
                  </a:r>
                  <a:r>
                    <a:rPr kumimoji="1" lang="zh-CN" altLang="en-US" sz="2200" b="1" dirty="0" smtClean="0">
                      <a:solidFill>
                        <a:srgbClr val="FF00FF"/>
                      </a:solidFill>
                      <a:ea typeface="楷体_GB2312" pitchFamily="49" charset="-122"/>
                    </a:rPr>
                    <a:t>口</a:t>
                  </a:r>
                  <a:endParaRPr kumimoji="1" lang="zh-CN" altLang="en-US" sz="2200" b="1" dirty="0" smtClean="0">
                    <a:solidFill>
                      <a:srgbClr val="FF33CC"/>
                    </a:solidFill>
                  </a:endParaRPr>
                </a:p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dirty="0" smtClean="0">
                      <a:solidFill>
                        <a:srgbClr val="0000FF"/>
                      </a:solidFill>
                    </a:rPr>
                    <a:t>F2H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1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0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0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</a:t>
                  </a:r>
                  <a:r>
                    <a:rPr kumimoji="1" lang="en-US" altLang="zh-CN" sz="2200" b="1" dirty="0" smtClean="0">
                      <a:solidFill>
                        <a:srgbClr val="FF3300"/>
                      </a:solidFill>
                    </a:rPr>
                    <a:t>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 </a:t>
                  </a:r>
                  <a:r>
                    <a:rPr kumimoji="1" lang="en-US" altLang="zh-CN" sz="2200" b="1" dirty="0" smtClean="0">
                      <a:solidFill>
                        <a:srgbClr val="FF3300"/>
                      </a:solidFill>
                    </a:rPr>
                    <a:t>0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 </a:t>
                  </a:r>
                  <a:r>
                    <a:rPr kumimoji="1" lang="en-US" altLang="zh-CN" sz="2200" b="1" dirty="0" smtClean="0">
                      <a:solidFill>
                        <a:srgbClr val="FF00FF"/>
                      </a:solidFill>
                      <a:ea typeface="楷体_GB2312" pitchFamily="49" charset="-122"/>
                    </a:rPr>
                    <a:t>C</a:t>
                  </a:r>
                  <a:r>
                    <a:rPr kumimoji="1" lang="zh-CN" altLang="en-US" sz="2200" b="1" dirty="0" smtClean="0">
                      <a:solidFill>
                        <a:srgbClr val="FF00FF"/>
                      </a:solidFill>
                      <a:ea typeface="楷体_GB2312" pitchFamily="49" charset="-122"/>
                    </a:rPr>
                    <a:t>口</a:t>
                  </a:r>
                  <a:endParaRPr kumimoji="1" lang="zh-CN" altLang="en-US" sz="2200" b="1" dirty="0" smtClean="0">
                    <a:solidFill>
                      <a:srgbClr val="FF33CC"/>
                    </a:solidFill>
                  </a:endParaRPr>
                </a:p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dirty="0" smtClean="0">
                      <a:solidFill>
                        <a:srgbClr val="0000FF"/>
                      </a:solidFill>
                    </a:rPr>
                    <a:t>F3H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1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0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0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</a:t>
                  </a:r>
                  <a:r>
                    <a:rPr kumimoji="1" lang="en-US" altLang="zh-CN" sz="2200" b="1" dirty="0" smtClean="0">
                      <a:solidFill>
                        <a:srgbClr val="FF3300"/>
                      </a:solidFill>
                    </a:rPr>
                    <a:t>1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  </a:t>
                  </a:r>
                  <a:r>
                    <a:rPr kumimoji="1" lang="en-US" altLang="zh-CN" sz="2200" b="1" dirty="0" smtClean="0">
                      <a:solidFill>
                        <a:srgbClr val="FF3300"/>
                      </a:solidFill>
                    </a:rPr>
                    <a:t>1</a:t>
                  </a:r>
                  <a:r>
                    <a:rPr kumimoji="1" lang="en-US" altLang="zh-CN" sz="2200" b="1" dirty="0" smtClean="0">
                      <a:solidFill>
                        <a:srgbClr val="000000"/>
                      </a:solidFill>
                    </a:rPr>
                    <a:t>  </a:t>
                  </a:r>
                  <a:r>
                    <a:rPr kumimoji="1" lang="en-US" altLang="zh-CN" sz="1000" b="1" dirty="0" smtClean="0">
                      <a:solidFill>
                        <a:srgbClr val="000000"/>
                      </a:solidFill>
                    </a:rPr>
                    <a:t>     </a:t>
                  </a:r>
                  <a:r>
                    <a:rPr kumimoji="1" lang="en-US" altLang="zh-CN" sz="2200" b="1" dirty="0" smtClean="0">
                      <a:solidFill>
                        <a:srgbClr val="FF00FF"/>
                      </a:solidFill>
                      <a:ea typeface="楷体_GB2312" pitchFamily="49" charset="-122"/>
                    </a:rPr>
                    <a:t>D</a:t>
                  </a:r>
                  <a:r>
                    <a:rPr kumimoji="1" lang="zh-CN" altLang="en-US" sz="2200" b="1" dirty="0" smtClean="0">
                      <a:solidFill>
                        <a:srgbClr val="FF00FF"/>
                      </a:solidFill>
                      <a:ea typeface="楷体_GB2312" pitchFamily="49" charset="-122"/>
                    </a:rPr>
                    <a:t>口</a:t>
                  </a:r>
                  <a:r>
                    <a:rPr kumimoji="1" lang="zh-CN" altLang="en-US" sz="2200" b="1" dirty="0" smtClean="0">
                      <a:solidFill>
                        <a:srgbClr val="808080"/>
                      </a:solidFill>
                      <a:latin typeface="宋体" charset="-122"/>
                    </a:rPr>
                    <a:t> </a:t>
                  </a:r>
                  <a:r>
                    <a:rPr kumimoji="1" lang="zh-CN" altLang="en-US" sz="1000" b="1" dirty="0" smtClean="0">
                      <a:solidFill>
                        <a:srgbClr val="808080"/>
                      </a:solidFill>
                    </a:rPr>
                    <a:t> </a:t>
                  </a:r>
                  <a:r>
                    <a:rPr kumimoji="1" lang="zh-CN" altLang="en-US" sz="2200" b="1" dirty="0" smtClean="0">
                      <a:solidFill>
                        <a:srgbClr val="808080"/>
                      </a:solidFill>
                      <a:latin typeface="宋体" charset="-122"/>
                    </a:rPr>
                    <a:t> </a:t>
                  </a:r>
                </a:p>
              </p:txBody>
            </p:sp>
            <p:sp>
              <p:nvSpPr>
                <p:cNvPr id="3687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56" y="2571"/>
                  <a:ext cx="248" cy="22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CS</a:t>
                  </a:r>
                </a:p>
              </p:txBody>
            </p:sp>
            <p:sp>
              <p:nvSpPr>
                <p:cNvPr id="368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592" y="2571"/>
                  <a:ext cx="552" cy="22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A1 A0</a:t>
                  </a:r>
                </a:p>
              </p:txBody>
            </p:sp>
            <p:sp>
              <p:nvSpPr>
                <p:cNvPr id="3687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144" y="2581"/>
                  <a:ext cx="760" cy="299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</a:rPr>
                    <a:t> 8255A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3688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736" y="2795"/>
                  <a:ext cx="0" cy="248"/>
                </a:xfrm>
                <a:prstGeom prst="line">
                  <a:avLst/>
                </a:prstGeom>
                <a:noFill/>
                <a:ln w="25400">
                  <a:solidFill>
                    <a:srgbClr val="339933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8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928" y="2795"/>
                  <a:ext cx="0" cy="248"/>
                </a:xfrm>
                <a:prstGeom prst="line">
                  <a:avLst/>
                </a:prstGeom>
                <a:noFill/>
                <a:ln w="25400">
                  <a:solidFill>
                    <a:srgbClr val="339933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82" name="Line 12"/>
                <p:cNvSpPr>
                  <a:spLocks noChangeShapeType="1"/>
                </p:cNvSpPr>
                <p:nvPr/>
              </p:nvSpPr>
              <p:spPr bwMode="auto">
                <a:xfrm>
                  <a:off x="3864" y="2571"/>
                  <a:ext cx="200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83" name="AutoShape 13"/>
                <p:cNvSpPr>
                  <a:spLocks/>
                </p:cNvSpPr>
                <p:nvPr/>
              </p:nvSpPr>
              <p:spPr bwMode="auto">
                <a:xfrm rot="5400000">
                  <a:off x="3916" y="2367"/>
                  <a:ext cx="152" cy="1200"/>
                </a:xfrm>
                <a:prstGeom prst="leftBrace">
                  <a:avLst>
                    <a:gd name="adj1" fmla="val 65789"/>
                    <a:gd name="adj2" fmla="val 50000"/>
                  </a:avLst>
                </a:prstGeom>
                <a:noFill/>
                <a:ln w="25400">
                  <a:solidFill>
                    <a:srgbClr val="3399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6875" name="Text Box 31"/>
              <p:cNvSpPr txBox="1">
                <a:spLocks noChangeArrowheads="1"/>
              </p:cNvSpPr>
              <p:nvPr/>
            </p:nvSpPr>
            <p:spPr bwMode="auto">
              <a:xfrm>
                <a:off x="2640" y="2736"/>
                <a:ext cx="5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000000"/>
                    </a:solidFill>
                    <a:ea typeface="楷体_GB2312" pitchFamily="49" charset="-122"/>
                  </a:rPr>
                  <a:t>总线</a:t>
                </a: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FD0998-F2DE-4E73-8CBC-D58E5B5D400B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1016000" y="4495840"/>
            <a:ext cx="10058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just"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数据的各位同时由源到达目的地 </a:t>
            </a:r>
            <a:r>
              <a:rPr kumimoji="1"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→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快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lvl="2" algn="just"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多根数据线 </a:t>
            </a:r>
            <a:r>
              <a:rPr kumimoji="1"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→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距离短、远程费用高</a:t>
            </a: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914400" y="76200"/>
            <a:ext cx="11277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50000"/>
              </a:spcAft>
              <a:buClr>
                <a:srgbClr val="FF33CC"/>
              </a:buClr>
              <a:buSzPct val="90000"/>
              <a:buFont typeface="Monotype Sorts" pitchFamily="2" charset="2"/>
              <a:buChar char="r"/>
            </a:pPr>
            <a:r>
              <a:rPr kumimoji="1"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并行通信</a:t>
            </a:r>
            <a:endParaRPr kumimoji="1" lang="zh-CN" altLang="en-US" sz="2400" b="1" smtClean="0">
              <a:solidFill>
                <a:srgbClr val="0000FF"/>
              </a:solidFill>
              <a:ea typeface="楷体_GB2312" pitchFamily="49" charset="-12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将数据的各位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同时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多根并行传输线上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进行传输。</a:t>
            </a:r>
            <a:endParaRPr kumimoji="1" lang="zh-CN" altLang="en-US" sz="24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369736" y="1447841"/>
            <a:ext cx="4741333" cy="2417763"/>
            <a:chOff x="1592" y="912"/>
            <a:chExt cx="2240" cy="1523"/>
          </a:xfrm>
        </p:grpSpPr>
        <p:grpSp>
          <p:nvGrpSpPr>
            <p:cNvPr id="3" name="Group 57"/>
            <p:cNvGrpSpPr>
              <a:grpSpLocks/>
            </p:cNvGrpSpPr>
            <p:nvPr/>
          </p:nvGrpSpPr>
          <p:grpSpPr bwMode="auto">
            <a:xfrm>
              <a:off x="1592" y="1104"/>
              <a:ext cx="2240" cy="1331"/>
              <a:chOff x="1592" y="1104"/>
              <a:chExt cx="2240" cy="1331"/>
            </a:xfrm>
          </p:grpSpPr>
          <p:sp>
            <p:nvSpPr>
              <p:cNvPr id="7194" name="Line 8"/>
              <p:cNvSpPr>
                <a:spLocks noChangeShapeType="1"/>
              </p:cNvSpPr>
              <p:nvPr/>
            </p:nvSpPr>
            <p:spPr bwMode="auto">
              <a:xfrm flipV="1">
                <a:off x="1592" y="1104"/>
                <a:ext cx="2240" cy="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5" name="Line 11"/>
              <p:cNvSpPr>
                <a:spLocks noChangeShapeType="1"/>
              </p:cNvSpPr>
              <p:nvPr/>
            </p:nvSpPr>
            <p:spPr bwMode="auto">
              <a:xfrm flipV="1">
                <a:off x="1592" y="1292"/>
                <a:ext cx="2240" cy="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6" name="Line 15"/>
              <p:cNvSpPr>
                <a:spLocks noChangeShapeType="1"/>
              </p:cNvSpPr>
              <p:nvPr/>
            </p:nvSpPr>
            <p:spPr bwMode="auto">
              <a:xfrm flipV="1">
                <a:off x="1592" y="1487"/>
                <a:ext cx="2240" cy="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7" name="Line 19"/>
              <p:cNvSpPr>
                <a:spLocks noChangeShapeType="1"/>
              </p:cNvSpPr>
              <p:nvPr/>
            </p:nvSpPr>
            <p:spPr bwMode="auto">
              <a:xfrm flipV="1">
                <a:off x="1592" y="1675"/>
                <a:ext cx="2240" cy="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8" name="Line 23"/>
              <p:cNvSpPr>
                <a:spLocks noChangeShapeType="1"/>
              </p:cNvSpPr>
              <p:nvPr/>
            </p:nvSpPr>
            <p:spPr bwMode="auto">
              <a:xfrm flipV="1">
                <a:off x="1592" y="1856"/>
                <a:ext cx="2240" cy="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9" name="Line 27"/>
              <p:cNvSpPr>
                <a:spLocks noChangeShapeType="1"/>
              </p:cNvSpPr>
              <p:nvPr/>
            </p:nvSpPr>
            <p:spPr bwMode="auto">
              <a:xfrm flipV="1">
                <a:off x="1592" y="2044"/>
                <a:ext cx="2240" cy="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00" name="Line 31"/>
              <p:cNvSpPr>
                <a:spLocks noChangeShapeType="1"/>
              </p:cNvSpPr>
              <p:nvPr/>
            </p:nvSpPr>
            <p:spPr bwMode="auto">
              <a:xfrm flipV="1">
                <a:off x="1592" y="2239"/>
                <a:ext cx="2240" cy="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01" name="Line 35"/>
              <p:cNvSpPr>
                <a:spLocks noChangeShapeType="1"/>
              </p:cNvSpPr>
              <p:nvPr/>
            </p:nvSpPr>
            <p:spPr bwMode="auto">
              <a:xfrm flipV="1">
                <a:off x="1592" y="2428"/>
                <a:ext cx="2240" cy="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1712" y="912"/>
              <a:ext cx="88" cy="1523"/>
              <a:chOff x="1712" y="912"/>
              <a:chExt cx="88" cy="1523"/>
            </a:xfrm>
          </p:grpSpPr>
          <p:sp>
            <p:nvSpPr>
              <p:cNvPr id="7186" name="Text Box 4"/>
              <p:cNvSpPr txBox="1">
                <a:spLocks noChangeArrowheads="1"/>
              </p:cNvSpPr>
              <p:nvPr/>
            </p:nvSpPr>
            <p:spPr bwMode="auto">
              <a:xfrm>
                <a:off x="1712" y="912"/>
                <a:ext cx="88" cy="20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FF"/>
                    </a:solidFill>
                  </a:rPr>
                  <a:t>0</a:t>
                </a: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87" name="Text Box 12"/>
              <p:cNvSpPr txBox="1">
                <a:spLocks noChangeArrowheads="1"/>
              </p:cNvSpPr>
              <p:nvPr/>
            </p:nvSpPr>
            <p:spPr bwMode="auto">
              <a:xfrm>
                <a:off x="1712" y="1096"/>
                <a:ext cx="88" cy="20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FF"/>
                    </a:solidFill>
                  </a:rPr>
                  <a:t>1</a:t>
                </a: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88" name="Text Box 16"/>
              <p:cNvSpPr txBox="1">
                <a:spLocks noChangeArrowheads="1"/>
              </p:cNvSpPr>
              <p:nvPr/>
            </p:nvSpPr>
            <p:spPr bwMode="auto">
              <a:xfrm>
                <a:off x="1712" y="1288"/>
                <a:ext cx="88" cy="20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FF"/>
                    </a:solidFill>
                  </a:rPr>
                  <a:t>0</a:t>
                </a: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89" name="Text Box 20"/>
              <p:cNvSpPr txBox="1">
                <a:spLocks noChangeArrowheads="1"/>
              </p:cNvSpPr>
              <p:nvPr/>
            </p:nvSpPr>
            <p:spPr bwMode="auto">
              <a:xfrm>
                <a:off x="1712" y="1481"/>
                <a:ext cx="88" cy="20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FF"/>
                    </a:solidFill>
                  </a:rPr>
                  <a:t>1</a:t>
                </a: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0" name="Text Box 24"/>
              <p:cNvSpPr txBox="1">
                <a:spLocks noChangeArrowheads="1"/>
              </p:cNvSpPr>
              <p:nvPr/>
            </p:nvSpPr>
            <p:spPr bwMode="auto">
              <a:xfrm>
                <a:off x="1712" y="1664"/>
                <a:ext cx="88" cy="20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FF"/>
                    </a:solidFill>
                  </a:rPr>
                  <a:t>0</a:t>
                </a:r>
              </a:p>
            </p:txBody>
          </p:sp>
          <p:sp>
            <p:nvSpPr>
              <p:cNvPr id="7191" name="Text Box 28"/>
              <p:cNvSpPr txBox="1">
                <a:spLocks noChangeArrowheads="1"/>
              </p:cNvSpPr>
              <p:nvPr/>
            </p:nvSpPr>
            <p:spPr bwMode="auto">
              <a:xfrm>
                <a:off x="1712" y="1849"/>
                <a:ext cx="88" cy="20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FF"/>
                    </a:solidFill>
                  </a:rPr>
                  <a:t>1</a:t>
                </a: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2" name="Text Box 32"/>
              <p:cNvSpPr txBox="1">
                <a:spLocks noChangeArrowheads="1"/>
              </p:cNvSpPr>
              <p:nvPr/>
            </p:nvSpPr>
            <p:spPr bwMode="auto">
              <a:xfrm>
                <a:off x="1712" y="2041"/>
                <a:ext cx="88" cy="20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FF"/>
                    </a:solidFill>
                  </a:rPr>
                  <a:t>1</a:t>
                </a: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3" name="Text Box 36"/>
              <p:cNvSpPr txBox="1">
                <a:spLocks noChangeArrowheads="1"/>
              </p:cNvSpPr>
              <p:nvPr/>
            </p:nvSpPr>
            <p:spPr bwMode="auto">
              <a:xfrm>
                <a:off x="1712" y="2234"/>
                <a:ext cx="88" cy="2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FF"/>
                    </a:solidFill>
                  </a:rPr>
                  <a:t>0</a:t>
                </a: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828800" y="1490663"/>
            <a:ext cx="7823200" cy="2603500"/>
            <a:chOff x="864" y="1096"/>
            <a:chExt cx="3696" cy="1640"/>
          </a:xfrm>
        </p:grpSpPr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3840" y="1096"/>
              <a:ext cx="720" cy="1640"/>
              <a:chOff x="3840" y="1096"/>
              <a:chExt cx="720" cy="1640"/>
            </a:xfrm>
          </p:grpSpPr>
          <p:sp>
            <p:nvSpPr>
              <p:cNvPr id="7181" name="Text Box 7"/>
              <p:cNvSpPr txBox="1">
                <a:spLocks noChangeArrowheads="1"/>
              </p:cNvSpPr>
              <p:nvPr/>
            </p:nvSpPr>
            <p:spPr bwMode="auto">
              <a:xfrm>
                <a:off x="3840" y="1096"/>
                <a:ext cx="712" cy="164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smtClean="0">
                  <a:solidFill>
                    <a:srgbClr val="000000"/>
                  </a:solidFill>
                </a:endParaRPr>
              </a:p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smtClean="0">
                  <a:solidFill>
                    <a:srgbClr val="000000"/>
                  </a:solidFill>
                </a:endParaRPr>
              </a:p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     </a:t>
                </a:r>
              </a:p>
            </p:txBody>
          </p:sp>
          <p:sp>
            <p:nvSpPr>
              <p:cNvPr id="7182" name="Text Box 43"/>
              <p:cNvSpPr txBox="1">
                <a:spLocks noChangeArrowheads="1"/>
              </p:cNvSpPr>
              <p:nvPr/>
            </p:nvSpPr>
            <p:spPr bwMode="auto">
              <a:xfrm>
                <a:off x="3888" y="1152"/>
                <a:ext cx="336" cy="14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D0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D1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D2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D3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D4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D5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D6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D7</a:t>
                </a:r>
              </a:p>
            </p:txBody>
          </p:sp>
          <p:sp>
            <p:nvSpPr>
              <p:cNvPr id="7183" name="Text Box 46"/>
              <p:cNvSpPr txBox="1">
                <a:spLocks noChangeArrowheads="1"/>
              </p:cNvSpPr>
              <p:nvPr/>
            </p:nvSpPr>
            <p:spPr bwMode="auto">
              <a:xfrm>
                <a:off x="4320" y="1680"/>
                <a:ext cx="240" cy="48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目</a:t>
                </a:r>
              </a:p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的</a:t>
                </a:r>
              </a:p>
            </p:txBody>
          </p:sp>
        </p:grp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864" y="1104"/>
              <a:ext cx="712" cy="1632"/>
              <a:chOff x="864" y="1104"/>
              <a:chExt cx="712" cy="1632"/>
            </a:xfrm>
          </p:grpSpPr>
          <p:sp>
            <p:nvSpPr>
              <p:cNvPr id="7178" name="Text Box 6"/>
              <p:cNvSpPr txBox="1">
                <a:spLocks noChangeArrowheads="1"/>
              </p:cNvSpPr>
              <p:nvPr/>
            </p:nvSpPr>
            <p:spPr bwMode="auto">
              <a:xfrm>
                <a:off x="864" y="1104"/>
                <a:ext cx="712" cy="163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smtClean="0">
                  <a:solidFill>
                    <a:srgbClr val="000000"/>
                  </a:solidFill>
                </a:endParaRPr>
              </a:p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smtClean="0">
                  <a:solidFill>
                    <a:srgbClr val="000000"/>
                  </a:solidFill>
                </a:endParaRPr>
              </a:p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1000" smtClean="0">
                  <a:solidFill>
                    <a:srgbClr val="000000"/>
                  </a:solidFill>
                </a:endParaRPr>
              </a:p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smtClean="0">
                  <a:solidFill>
                    <a:srgbClr val="000000"/>
                  </a:solidFill>
                </a:endParaRPr>
              </a:p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smtClean="0">
                  <a:solidFill>
                    <a:srgbClr val="000000"/>
                  </a:solidFill>
                </a:endParaRPr>
              </a:p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9" name="Text Box 45"/>
              <p:cNvSpPr txBox="1">
                <a:spLocks noChangeArrowheads="1"/>
              </p:cNvSpPr>
              <p:nvPr/>
            </p:nvSpPr>
            <p:spPr bwMode="auto">
              <a:xfrm>
                <a:off x="1200" y="1152"/>
                <a:ext cx="336" cy="14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D0</a:t>
                </a:r>
              </a:p>
              <a:p>
                <a:pPr algn="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D1</a:t>
                </a:r>
              </a:p>
              <a:p>
                <a:pPr algn="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D2</a:t>
                </a:r>
              </a:p>
              <a:p>
                <a:pPr algn="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D3</a:t>
                </a:r>
              </a:p>
              <a:p>
                <a:pPr algn="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D4</a:t>
                </a:r>
              </a:p>
              <a:p>
                <a:pPr algn="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D5</a:t>
                </a:r>
              </a:p>
              <a:p>
                <a:pPr algn="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D6</a:t>
                </a:r>
              </a:p>
              <a:p>
                <a:pPr algn="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D7</a:t>
                </a:r>
              </a:p>
            </p:txBody>
          </p:sp>
          <p:sp>
            <p:nvSpPr>
              <p:cNvPr id="7180" name="Text Box 47"/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240" cy="1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源</a:t>
                </a: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75" name="Rectangle 60"/>
          <p:cNvSpPr>
            <a:spLocks noChangeArrowheads="1"/>
          </p:cNvSpPr>
          <p:nvPr/>
        </p:nvSpPr>
        <p:spPr bwMode="auto">
          <a:xfrm>
            <a:off x="3191112" y="5715001"/>
            <a:ext cx="5234125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并行通信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适于</a:t>
            </a:r>
            <a:r>
              <a:rPr kumimoji="1"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短距离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高速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7C380-C5FF-4100-8E10-17AA6914F3DF}" type="slidenum">
              <a:rPr lang="en-US" altLang="zh-CN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39729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</a:rPr>
              <a:t>2) </a:t>
            </a:r>
            <a:r>
              <a:rPr kumimoji="1" lang="en-US" altLang="zh-CN" sz="2400" b="1" smtClean="0">
                <a:solidFill>
                  <a:srgbClr val="80808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确定方式控制字</a:t>
            </a:r>
            <a:endParaRPr kumimoji="1" lang="zh-CN" altLang="en-US" sz="2400" b="1" smtClean="0">
              <a:solidFill>
                <a:srgbClr val="808080"/>
              </a:solidFill>
            </a:endParaRP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1168400" y="990600"/>
            <a:ext cx="10312400" cy="2413000"/>
            <a:chOff x="552" y="624"/>
            <a:chExt cx="4872" cy="152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52" y="624"/>
              <a:ext cx="4618" cy="728"/>
              <a:chOff x="492" y="3197"/>
              <a:chExt cx="10820" cy="1820"/>
            </a:xfrm>
          </p:grpSpPr>
          <p:sp>
            <p:nvSpPr>
              <p:cNvPr id="37915" name="Text Box 6"/>
              <p:cNvSpPr txBox="1">
                <a:spLocks noChangeArrowheads="1"/>
              </p:cNvSpPr>
              <p:nvPr/>
            </p:nvSpPr>
            <p:spPr bwMode="auto">
              <a:xfrm>
                <a:off x="492" y="3937"/>
                <a:ext cx="1351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37916" name="Text Box 7"/>
              <p:cNvSpPr txBox="1">
                <a:spLocks noChangeArrowheads="1"/>
              </p:cNvSpPr>
              <p:nvPr/>
            </p:nvSpPr>
            <p:spPr bwMode="auto">
              <a:xfrm>
                <a:off x="1849" y="3937"/>
                <a:ext cx="1353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37917" name="Text Box 8"/>
              <p:cNvSpPr txBox="1">
                <a:spLocks noChangeArrowheads="1"/>
              </p:cNvSpPr>
              <p:nvPr/>
            </p:nvSpPr>
            <p:spPr bwMode="auto">
              <a:xfrm>
                <a:off x="3211" y="3937"/>
                <a:ext cx="1355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37918" name="Text Box 9"/>
              <p:cNvSpPr txBox="1">
                <a:spLocks noChangeArrowheads="1"/>
              </p:cNvSpPr>
              <p:nvPr/>
            </p:nvSpPr>
            <p:spPr bwMode="auto">
              <a:xfrm>
                <a:off x="4576" y="3937"/>
                <a:ext cx="1352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37919" name="Text Box 10"/>
              <p:cNvSpPr txBox="1">
                <a:spLocks noChangeArrowheads="1"/>
              </p:cNvSpPr>
              <p:nvPr/>
            </p:nvSpPr>
            <p:spPr bwMode="auto">
              <a:xfrm>
                <a:off x="5916" y="3937"/>
                <a:ext cx="1353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37920" name="Text Box 11"/>
              <p:cNvSpPr txBox="1">
                <a:spLocks noChangeArrowheads="1"/>
              </p:cNvSpPr>
              <p:nvPr/>
            </p:nvSpPr>
            <p:spPr bwMode="auto">
              <a:xfrm>
                <a:off x="7260" y="3937"/>
                <a:ext cx="1354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37921" name="Text Box 12"/>
              <p:cNvSpPr txBox="1">
                <a:spLocks noChangeArrowheads="1"/>
              </p:cNvSpPr>
              <p:nvPr/>
            </p:nvSpPr>
            <p:spPr bwMode="auto">
              <a:xfrm>
                <a:off x="8620" y="3937"/>
                <a:ext cx="1351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37922" name="Text Box 13"/>
              <p:cNvSpPr txBox="1">
                <a:spLocks noChangeArrowheads="1"/>
              </p:cNvSpPr>
              <p:nvPr/>
            </p:nvSpPr>
            <p:spPr bwMode="auto">
              <a:xfrm>
                <a:off x="9961" y="3937"/>
                <a:ext cx="1351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</a:t>
                </a:r>
              </a:p>
            </p:txBody>
          </p:sp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492" y="3197"/>
                <a:ext cx="10820" cy="880"/>
                <a:chOff x="1292" y="2357"/>
                <a:chExt cx="9080" cy="880"/>
              </a:xfrm>
            </p:grpSpPr>
            <p:sp>
              <p:nvSpPr>
                <p:cNvPr id="3792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292" y="2357"/>
                  <a:ext cx="1134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D7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792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31" y="2357"/>
                  <a:ext cx="1135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D6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79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574" y="2357"/>
                  <a:ext cx="1137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D5</a:t>
                  </a:r>
                </a:p>
              </p:txBody>
            </p:sp>
            <p:sp>
              <p:nvSpPr>
                <p:cNvPr id="3792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719" y="2357"/>
                  <a:ext cx="1135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D4</a:t>
                  </a:r>
                </a:p>
              </p:txBody>
            </p:sp>
            <p:sp>
              <p:nvSpPr>
                <p:cNvPr id="3792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844" y="2357"/>
                  <a:ext cx="1135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D3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793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972" y="2357"/>
                  <a:ext cx="1136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D2</a:t>
                  </a:r>
                </a:p>
              </p:txBody>
            </p:sp>
            <p:sp>
              <p:nvSpPr>
                <p:cNvPr id="379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113" y="2357"/>
                  <a:ext cx="1134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D1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793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238" y="2357"/>
                  <a:ext cx="1134" cy="88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D0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7924" name="AutoShape 23"/>
              <p:cNvSpPr>
                <a:spLocks/>
              </p:cNvSpPr>
              <p:nvPr/>
            </p:nvSpPr>
            <p:spPr bwMode="auto">
              <a:xfrm rot="-5400000">
                <a:off x="3012" y="4104"/>
                <a:ext cx="300" cy="1525"/>
              </a:xfrm>
              <a:prstGeom prst="leftBrace">
                <a:avLst>
                  <a:gd name="adj1" fmla="val 42361"/>
                  <a:gd name="adj2" fmla="val 50000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601" y="1208"/>
              <a:ext cx="556" cy="832"/>
              <a:chOff x="432" y="4657"/>
              <a:chExt cx="1351" cy="2080"/>
            </a:xfrm>
          </p:grpSpPr>
          <p:sp>
            <p:nvSpPr>
              <p:cNvPr id="37913" name="Line 25"/>
              <p:cNvSpPr>
                <a:spLocks noChangeShapeType="1"/>
              </p:cNvSpPr>
              <p:nvPr/>
            </p:nvSpPr>
            <p:spPr bwMode="auto">
              <a:xfrm rot="10800000">
                <a:off x="992" y="4657"/>
                <a:ext cx="0" cy="14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4" name="Text Box 26"/>
              <p:cNvSpPr txBox="1">
                <a:spLocks noChangeArrowheads="1"/>
              </p:cNvSpPr>
              <p:nvPr/>
            </p:nvSpPr>
            <p:spPr bwMode="auto">
              <a:xfrm>
                <a:off x="432" y="6017"/>
                <a:ext cx="1351" cy="7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特征位</a:t>
                </a:r>
                <a:endParaRPr kumimoji="1" lang="zh-CN" altLang="en-US" sz="2200" b="1" smtClean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897" name="Line 27"/>
            <p:cNvSpPr>
              <a:spLocks noChangeShapeType="1"/>
            </p:cNvSpPr>
            <p:nvPr/>
          </p:nvSpPr>
          <p:spPr bwMode="auto">
            <a:xfrm rot="10800000">
              <a:off x="1680" y="1376"/>
              <a:ext cx="0" cy="2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7898" name="Text Box 28"/>
            <p:cNvSpPr txBox="1">
              <a:spLocks noChangeArrowheads="1"/>
            </p:cNvSpPr>
            <p:nvPr/>
          </p:nvSpPr>
          <p:spPr bwMode="auto">
            <a:xfrm>
              <a:off x="1293" y="1656"/>
              <a:ext cx="765" cy="4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方式 </a:t>
              </a: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endParaRPr kumimoji="1" lang="en-US" altLang="zh-CN" sz="2200" b="1" smtClean="0">
                <a:solidFill>
                  <a:srgbClr val="FF00FF"/>
                </a:solidFill>
                <a:ea typeface="楷体_GB2312" pitchFamily="49" charset="-122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133" y="1200"/>
              <a:ext cx="765" cy="936"/>
              <a:chOff x="4292" y="4637"/>
              <a:chExt cx="1860" cy="2340"/>
            </a:xfrm>
          </p:grpSpPr>
          <p:sp>
            <p:nvSpPr>
              <p:cNvPr id="37911" name="Line 30"/>
              <p:cNvSpPr>
                <a:spLocks noChangeShapeType="1"/>
              </p:cNvSpPr>
              <p:nvPr/>
            </p:nvSpPr>
            <p:spPr bwMode="auto">
              <a:xfrm rot="10800000">
                <a:off x="5212" y="4637"/>
                <a:ext cx="0" cy="11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2" name="Text Box 31"/>
              <p:cNvSpPr txBox="1">
                <a:spLocks noChangeArrowheads="1"/>
              </p:cNvSpPr>
              <p:nvPr/>
            </p:nvSpPr>
            <p:spPr bwMode="auto">
              <a:xfrm>
                <a:off x="4292" y="5757"/>
                <a:ext cx="1860" cy="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FF"/>
                    </a:solidFill>
                    <a:ea typeface="楷体_GB2312" pitchFamily="49" charset="-122"/>
                  </a:rPr>
                  <a:t>A</a:t>
                </a:r>
                <a:r>
                  <a:rPr kumimoji="1" lang="zh-CN" altLang="en-US" sz="2200" b="1" smtClean="0">
                    <a:solidFill>
                      <a:srgbClr val="FF00FF"/>
                    </a:solidFill>
                    <a:ea typeface="楷体_GB2312" pitchFamily="49" charset="-122"/>
                  </a:rPr>
                  <a:t>口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FF00FF"/>
                    </a:solidFill>
                    <a:ea typeface="楷体_GB2312" pitchFamily="49" charset="-122"/>
                  </a:rPr>
                  <a:t>输入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FF00FF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2775" y="1208"/>
              <a:ext cx="765" cy="936"/>
              <a:chOff x="4292" y="4637"/>
              <a:chExt cx="1860" cy="2340"/>
            </a:xfrm>
          </p:grpSpPr>
          <p:sp>
            <p:nvSpPr>
              <p:cNvPr id="37909" name="Line 33"/>
              <p:cNvSpPr>
                <a:spLocks noChangeShapeType="1"/>
              </p:cNvSpPr>
              <p:nvPr/>
            </p:nvSpPr>
            <p:spPr bwMode="auto">
              <a:xfrm rot="10800000">
                <a:off x="5212" y="4637"/>
                <a:ext cx="0" cy="11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0" name="Text Box 34"/>
              <p:cNvSpPr txBox="1">
                <a:spLocks noChangeArrowheads="1"/>
              </p:cNvSpPr>
              <p:nvPr/>
            </p:nvSpPr>
            <p:spPr bwMode="auto">
              <a:xfrm>
                <a:off x="4292" y="5757"/>
                <a:ext cx="1860" cy="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FF3300"/>
                    </a:solidFill>
                    <a:ea typeface="楷体_GB2312" pitchFamily="49" charset="-122"/>
                  </a:rPr>
                  <a:t>PC7~PC4</a:t>
                </a:r>
                <a:endPara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FF3300"/>
                    </a:solidFill>
                    <a:ea typeface="楷体_GB2312" pitchFamily="49" charset="-122"/>
                  </a:rPr>
                  <a:t>输出</a:t>
                </a:r>
                <a:endParaRPr kumimoji="1" lang="zh-CN" altLang="en-US" sz="2200" b="1" smtClean="0">
                  <a:solidFill>
                    <a:srgbClr val="FF00FF"/>
                  </a:solidFill>
                  <a:ea typeface="楷体_GB2312" pitchFamily="49" charset="-122"/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3359" y="1200"/>
              <a:ext cx="766" cy="936"/>
              <a:chOff x="4292" y="4637"/>
              <a:chExt cx="1860" cy="2340"/>
            </a:xfrm>
          </p:grpSpPr>
          <p:sp>
            <p:nvSpPr>
              <p:cNvPr id="37907" name="Line 36"/>
              <p:cNvSpPr>
                <a:spLocks noChangeShapeType="1"/>
              </p:cNvSpPr>
              <p:nvPr/>
            </p:nvSpPr>
            <p:spPr bwMode="auto">
              <a:xfrm rot="10800000">
                <a:off x="5212" y="4637"/>
                <a:ext cx="0" cy="11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8" name="Text Box 37"/>
              <p:cNvSpPr txBox="1">
                <a:spLocks noChangeArrowheads="1"/>
              </p:cNvSpPr>
              <p:nvPr/>
            </p:nvSpPr>
            <p:spPr bwMode="auto">
              <a:xfrm>
                <a:off x="4292" y="5757"/>
                <a:ext cx="1860" cy="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B</a:t>
                </a:r>
                <a:r>
                  <a:rPr kumimoji="1" lang="zh-CN" altLang="en-US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口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方式 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0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3944" y="1200"/>
              <a:ext cx="765" cy="936"/>
              <a:chOff x="4292" y="4637"/>
              <a:chExt cx="1860" cy="2340"/>
            </a:xfrm>
          </p:grpSpPr>
          <p:sp>
            <p:nvSpPr>
              <p:cNvPr id="37905" name="Line 39"/>
              <p:cNvSpPr>
                <a:spLocks noChangeShapeType="1"/>
              </p:cNvSpPr>
              <p:nvPr/>
            </p:nvSpPr>
            <p:spPr bwMode="auto">
              <a:xfrm rot="10800000">
                <a:off x="5212" y="4637"/>
                <a:ext cx="0" cy="11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6" name="Text Box 40"/>
              <p:cNvSpPr txBox="1">
                <a:spLocks noChangeArrowheads="1"/>
              </p:cNvSpPr>
              <p:nvPr/>
            </p:nvSpPr>
            <p:spPr bwMode="auto">
              <a:xfrm>
                <a:off x="4292" y="5757"/>
                <a:ext cx="1860" cy="1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FF"/>
                    </a:solidFill>
                    <a:ea typeface="楷体_GB2312" pitchFamily="49" charset="-122"/>
                  </a:rPr>
                  <a:t>B</a:t>
                </a:r>
                <a:r>
                  <a:rPr kumimoji="1" lang="zh-CN" altLang="en-US" sz="2200" b="1" smtClean="0">
                    <a:solidFill>
                      <a:srgbClr val="FF00FF"/>
                    </a:solidFill>
                    <a:ea typeface="楷体_GB2312" pitchFamily="49" charset="-122"/>
                  </a:rPr>
                  <a:t>口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FF00FF"/>
                    </a:solidFill>
                    <a:ea typeface="楷体_GB2312" pitchFamily="49" charset="-122"/>
                  </a:rPr>
                  <a:t>输出</a:t>
                </a:r>
                <a:endParaRPr kumimoji="1" lang="zh-CN" altLang="en-US" sz="2200" b="1" smtClean="0">
                  <a:solidFill>
                    <a:srgbClr val="0000FF"/>
                  </a:solidFill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903" name="Line 42"/>
            <p:cNvSpPr>
              <a:spLocks noChangeShapeType="1"/>
            </p:cNvSpPr>
            <p:nvPr/>
          </p:nvSpPr>
          <p:spPr bwMode="auto">
            <a:xfrm rot="10800000">
              <a:off x="4882" y="1200"/>
              <a:ext cx="0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37904" name="Text Box 43"/>
            <p:cNvSpPr txBox="1">
              <a:spLocks noChangeArrowheads="1"/>
            </p:cNvSpPr>
            <p:nvPr/>
          </p:nvSpPr>
          <p:spPr bwMode="auto">
            <a:xfrm>
              <a:off x="4658" y="1648"/>
              <a:ext cx="766" cy="4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PC3~PC0</a:t>
              </a:r>
              <a:endParaRPr kumimoji="1" lang="en-US" altLang="zh-CN" sz="2000" b="1" smtClean="0">
                <a:solidFill>
                  <a:srgbClr val="FF3300"/>
                </a:solidFill>
                <a:ea typeface="楷体_GB2312" pitchFamily="49" charset="-122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FF3300"/>
                  </a:solidFill>
                  <a:ea typeface="楷体_GB2312" pitchFamily="49" charset="-122"/>
                </a:rPr>
                <a:t>输入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1219200" y="5041902"/>
            <a:ext cx="82571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所以，方式控制字为 </a:t>
            </a:r>
            <a:r>
              <a:rPr kumimoji="1"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1001 0001B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，即</a:t>
            </a:r>
            <a:r>
              <a:rPr kumimoji="1"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91H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1117600" y="3746500"/>
            <a:ext cx="84328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要求设置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:  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口方式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输入，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PC7~PC4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输出</a:t>
            </a:r>
          </a:p>
          <a:p>
            <a:pPr lvl="1"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        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口方式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输出，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PC3~PC0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输入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4" grpId="0" autoUpdateAnimBg="0"/>
      <p:bldP spid="974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4D9B3-8269-48E1-9E87-ED511B6C88EB}" type="slidenum">
              <a:rPr lang="en-US" altLang="zh-CN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914400" y="685800"/>
            <a:ext cx="10261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algn="just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设置方式控制字的程序段为：</a:t>
            </a:r>
            <a:endParaRPr kumimoji="1" lang="zh-CN" altLang="en-US" sz="2800" b="1" dirty="0" smtClean="0">
              <a:solidFill>
                <a:srgbClr val="000000"/>
              </a:solidFill>
            </a:endParaRPr>
          </a:p>
          <a:p>
            <a:pPr marL="1143000" lvl="2" indent="-228600" algn="just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</a:rPr>
              <a:t>MOV     DX,  </a:t>
            </a:r>
            <a:r>
              <a:rPr kumimoji="1" lang="en-US" altLang="zh-CN" sz="2800" b="1" dirty="0" smtClean="0">
                <a:solidFill>
                  <a:srgbClr val="FF3300"/>
                </a:solidFill>
              </a:rPr>
              <a:t> 0F3H 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           </a:t>
            </a:r>
            <a:r>
              <a:rPr kumimoji="1" lang="en-US" altLang="zh-CN" sz="2800" b="1" dirty="0" smtClean="0">
                <a:solidFill>
                  <a:srgbClr val="FF00FF"/>
                </a:solidFill>
              </a:rPr>
              <a:t>;</a:t>
            </a:r>
            <a:r>
              <a:rPr kumimoji="1" lang="zh-CN" altLang="en-US" sz="2800" b="1" dirty="0" smtClean="0">
                <a:solidFill>
                  <a:srgbClr val="FF00FF"/>
                </a:solidFill>
                <a:ea typeface="楷体_GB2312" pitchFamily="49" charset="-122"/>
              </a:rPr>
              <a:t>控制口地址</a:t>
            </a:r>
            <a:endParaRPr kumimoji="1" lang="zh-CN" altLang="en-US" sz="2800" b="1" dirty="0" smtClean="0">
              <a:solidFill>
                <a:srgbClr val="000000"/>
              </a:solidFill>
            </a:endParaRPr>
          </a:p>
          <a:p>
            <a:pPr marL="1143000" lvl="2" indent="-228600" algn="just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</a:rPr>
              <a:t>MOV     AL,   </a:t>
            </a:r>
            <a:r>
              <a:rPr kumimoji="1" lang="en-US" altLang="zh-CN" sz="2800" b="1" dirty="0" smtClean="0">
                <a:solidFill>
                  <a:srgbClr val="FF3300"/>
                </a:solidFill>
              </a:rPr>
              <a:t>91H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              </a:t>
            </a:r>
            <a:r>
              <a:rPr kumimoji="1" lang="en-US" altLang="zh-CN" sz="2800" b="1" dirty="0" smtClean="0">
                <a:solidFill>
                  <a:srgbClr val="FF00FF"/>
                </a:solidFill>
                <a:ea typeface="楷体_GB2312" pitchFamily="49" charset="-122"/>
              </a:rPr>
              <a:t>;</a:t>
            </a:r>
            <a:r>
              <a:rPr kumimoji="1" lang="zh-CN" altLang="zh-CN" sz="2800" b="1" dirty="0" smtClean="0">
                <a:solidFill>
                  <a:srgbClr val="FF00FF"/>
                </a:solidFill>
                <a:ea typeface="楷体_GB2312" pitchFamily="49" charset="-122"/>
              </a:rPr>
              <a:t>方式</a:t>
            </a:r>
            <a:r>
              <a:rPr kumimoji="1" lang="zh-CN" altLang="en-US" sz="2800" b="1" dirty="0" smtClean="0">
                <a:solidFill>
                  <a:srgbClr val="FF00FF"/>
                </a:solidFill>
                <a:ea typeface="楷体_GB2312" pitchFamily="49" charset="-122"/>
              </a:rPr>
              <a:t>控制字</a:t>
            </a:r>
            <a:endParaRPr kumimoji="1" lang="zh-CN" altLang="en-US" sz="28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1143000" lvl="2" indent="-228600" algn="just" defTabSz="914400" fontAlgn="base">
              <a:spcBef>
                <a:spcPct val="20000"/>
              </a:spcBef>
              <a:spcAft>
                <a:spcPct val="10000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</a:rPr>
              <a:t>OUT       DX,   AL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zh-CN" altLang="en-US" sz="3200" b="1" dirty="0" smtClean="0">
                <a:solidFill>
                  <a:srgbClr val="009900"/>
                </a:solidFill>
                <a:ea typeface="楷体_GB2312" pitchFamily="49" charset="-122"/>
              </a:rPr>
              <a:t>或</a:t>
            </a:r>
            <a:r>
              <a:rPr kumimoji="1" lang="zh-CN" altLang="en-US" sz="3200" b="1" dirty="0" smtClean="0">
                <a:solidFill>
                  <a:srgbClr val="FF3300"/>
                </a:solidFill>
              </a:rPr>
              <a:t> 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    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MOV      AL,    </a:t>
            </a:r>
            <a:r>
              <a:rPr kumimoji="1" lang="en-US" altLang="zh-CN" sz="2800" b="1" dirty="0" smtClean="0">
                <a:solidFill>
                  <a:srgbClr val="FF3300"/>
                </a:solidFill>
              </a:rPr>
              <a:t>91H 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          </a:t>
            </a:r>
            <a:r>
              <a:rPr kumimoji="1" lang="en-US" altLang="zh-CN" sz="2800" b="1" dirty="0" smtClean="0">
                <a:solidFill>
                  <a:srgbClr val="FF00FF"/>
                </a:solidFill>
                <a:ea typeface="楷体_GB2312" pitchFamily="49" charset="-122"/>
              </a:rPr>
              <a:t>; </a:t>
            </a:r>
            <a:r>
              <a:rPr kumimoji="1" lang="zh-CN" altLang="en-US" sz="2800" b="1" dirty="0" smtClean="0">
                <a:solidFill>
                  <a:srgbClr val="FF00FF"/>
                </a:solidFill>
                <a:ea typeface="楷体_GB2312" pitchFamily="49" charset="-122"/>
              </a:rPr>
              <a:t>方式控制字</a:t>
            </a:r>
            <a:endParaRPr kumimoji="1" lang="zh-CN" altLang="en-US" sz="2800" b="1" dirty="0" smtClean="0">
              <a:solidFill>
                <a:srgbClr val="000000"/>
              </a:solidFill>
            </a:endParaRPr>
          </a:p>
          <a:p>
            <a:pPr marL="1143000" lvl="2" indent="-228600" algn="just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</a:rPr>
              <a:t>OUT       </a:t>
            </a:r>
            <a:r>
              <a:rPr kumimoji="1" lang="en-US" altLang="zh-CN" sz="2800" b="1" dirty="0" smtClean="0">
                <a:solidFill>
                  <a:srgbClr val="FF3300"/>
                </a:solidFill>
              </a:rPr>
              <a:t>0F3H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,  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FEE8E-9280-44EB-8FA3-A633F53D53FE}" type="slidenum">
              <a:rPr lang="en-US" altLang="zh-CN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508000" y="381002"/>
            <a:ext cx="111760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100000"/>
              </a:spcAft>
            </a:pPr>
            <a:r>
              <a: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2.  C</a:t>
            </a: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口按位置位</a:t>
            </a:r>
            <a:r>
              <a: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/</a:t>
            </a: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复位控制字</a:t>
            </a:r>
          </a:p>
          <a:p>
            <a:pPr algn="just"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作用是：</a:t>
            </a:r>
          </a:p>
          <a:p>
            <a:pPr algn="just"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使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口中的某一位为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（置位）或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（复位）；</a:t>
            </a:r>
          </a:p>
          <a:p>
            <a:pPr algn="just"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或在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口采用中断方式时，</a:t>
            </a:r>
          </a:p>
          <a:p>
            <a:pPr algn="just"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    通过向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口的指定位置位，允许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的中断信号发出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284D6B-63EC-428B-9756-B75A8189EFF5}" type="slidenum">
              <a:rPr lang="en-US" altLang="zh-CN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03200" y="76200"/>
            <a:ext cx="13106400" cy="6116638"/>
            <a:chOff x="96" y="48"/>
            <a:chExt cx="6192" cy="3853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5023" y="1060"/>
              <a:ext cx="737" cy="4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0 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复位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1 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置位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72" y="732"/>
              <a:ext cx="4132" cy="301"/>
              <a:chOff x="452" y="2045"/>
              <a:chExt cx="9080" cy="720"/>
            </a:xfrm>
          </p:grpSpPr>
          <p:sp>
            <p:nvSpPr>
              <p:cNvPr id="42010" name="Text Box 6"/>
              <p:cNvSpPr txBox="1">
                <a:spLocks noChangeArrowheads="1"/>
              </p:cNvSpPr>
              <p:nvPr/>
            </p:nvSpPr>
            <p:spPr bwMode="auto">
              <a:xfrm>
                <a:off x="452" y="2045"/>
                <a:ext cx="1134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42011" name="Text Box 7"/>
              <p:cNvSpPr txBox="1">
                <a:spLocks noChangeArrowheads="1"/>
              </p:cNvSpPr>
              <p:nvPr/>
            </p:nvSpPr>
            <p:spPr bwMode="auto">
              <a:xfrm>
                <a:off x="1591" y="2045"/>
                <a:ext cx="1135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012" name="Text Box 8"/>
              <p:cNvSpPr txBox="1">
                <a:spLocks noChangeArrowheads="1"/>
              </p:cNvSpPr>
              <p:nvPr/>
            </p:nvSpPr>
            <p:spPr bwMode="auto">
              <a:xfrm>
                <a:off x="2734" y="2045"/>
                <a:ext cx="1137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013" name="Text Box 9"/>
              <p:cNvSpPr txBox="1">
                <a:spLocks noChangeArrowheads="1"/>
              </p:cNvSpPr>
              <p:nvPr/>
            </p:nvSpPr>
            <p:spPr bwMode="auto">
              <a:xfrm>
                <a:off x="3879" y="2045"/>
                <a:ext cx="1135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014" name="Text Box 10"/>
              <p:cNvSpPr txBox="1">
                <a:spLocks noChangeArrowheads="1"/>
              </p:cNvSpPr>
              <p:nvPr/>
            </p:nvSpPr>
            <p:spPr bwMode="auto">
              <a:xfrm>
                <a:off x="5004" y="2045"/>
                <a:ext cx="1135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015" name="Text Box 11"/>
              <p:cNvSpPr txBox="1">
                <a:spLocks noChangeArrowheads="1"/>
              </p:cNvSpPr>
              <p:nvPr/>
            </p:nvSpPr>
            <p:spPr bwMode="auto">
              <a:xfrm>
                <a:off x="6132" y="2045"/>
                <a:ext cx="1136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016" name="Text Box 12"/>
              <p:cNvSpPr txBox="1">
                <a:spLocks noChangeArrowheads="1"/>
              </p:cNvSpPr>
              <p:nvPr/>
            </p:nvSpPr>
            <p:spPr bwMode="auto">
              <a:xfrm>
                <a:off x="7273" y="2045"/>
                <a:ext cx="1134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017" name="Text Box 13"/>
              <p:cNvSpPr txBox="1">
                <a:spLocks noChangeArrowheads="1"/>
              </p:cNvSpPr>
              <p:nvPr/>
            </p:nvSpPr>
            <p:spPr bwMode="auto">
              <a:xfrm>
                <a:off x="8398" y="2045"/>
                <a:ext cx="1134" cy="7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672" y="422"/>
              <a:ext cx="4132" cy="368"/>
              <a:chOff x="1292" y="2357"/>
              <a:chExt cx="9080" cy="880"/>
            </a:xfrm>
          </p:grpSpPr>
          <p:sp>
            <p:nvSpPr>
              <p:cNvPr id="42002" name="Text Box 15"/>
              <p:cNvSpPr txBox="1">
                <a:spLocks noChangeArrowheads="1"/>
              </p:cNvSpPr>
              <p:nvPr/>
            </p:nvSpPr>
            <p:spPr bwMode="auto">
              <a:xfrm>
                <a:off x="1292" y="2357"/>
                <a:ext cx="1134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D7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003" name="Text Box 16"/>
              <p:cNvSpPr txBox="1">
                <a:spLocks noChangeArrowheads="1"/>
              </p:cNvSpPr>
              <p:nvPr/>
            </p:nvSpPr>
            <p:spPr bwMode="auto">
              <a:xfrm>
                <a:off x="2431" y="2357"/>
                <a:ext cx="1135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D6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004" name="Text Box 17"/>
              <p:cNvSpPr txBox="1">
                <a:spLocks noChangeArrowheads="1"/>
              </p:cNvSpPr>
              <p:nvPr/>
            </p:nvSpPr>
            <p:spPr bwMode="auto">
              <a:xfrm>
                <a:off x="3574" y="2357"/>
                <a:ext cx="1137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D5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005" name="Text Box 18"/>
              <p:cNvSpPr txBox="1">
                <a:spLocks noChangeArrowheads="1"/>
              </p:cNvSpPr>
              <p:nvPr/>
            </p:nvSpPr>
            <p:spPr bwMode="auto">
              <a:xfrm>
                <a:off x="4719" y="2357"/>
                <a:ext cx="1135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D4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006" name="Text Box 19"/>
              <p:cNvSpPr txBox="1">
                <a:spLocks noChangeArrowheads="1"/>
              </p:cNvSpPr>
              <p:nvPr/>
            </p:nvSpPr>
            <p:spPr bwMode="auto">
              <a:xfrm>
                <a:off x="5844" y="2357"/>
                <a:ext cx="1135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D3</a:t>
                </a:r>
              </a:p>
            </p:txBody>
          </p:sp>
          <p:sp>
            <p:nvSpPr>
              <p:cNvPr id="42007" name="Text Box 20"/>
              <p:cNvSpPr txBox="1">
                <a:spLocks noChangeArrowheads="1"/>
              </p:cNvSpPr>
              <p:nvPr/>
            </p:nvSpPr>
            <p:spPr bwMode="auto">
              <a:xfrm>
                <a:off x="6972" y="2357"/>
                <a:ext cx="1136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D2</a:t>
                </a:r>
              </a:p>
            </p:txBody>
          </p:sp>
          <p:sp>
            <p:nvSpPr>
              <p:cNvPr id="42008" name="Text Box 21"/>
              <p:cNvSpPr txBox="1">
                <a:spLocks noChangeArrowheads="1"/>
              </p:cNvSpPr>
              <p:nvPr/>
            </p:nvSpPr>
            <p:spPr bwMode="auto">
              <a:xfrm>
                <a:off x="8113" y="2357"/>
                <a:ext cx="1134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D1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009" name="Text Box 22"/>
              <p:cNvSpPr txBox="1">
                <a:spLocks noChangeArrowheads="1"/>
              </p:cNvSpPr>
              <p:nvPr/>
            </p:nvSpPr>
            <p:spPr bwMode="auto">
              <a:xfrm>
                <a:off x="9238" y="2357"/>
                <a:ext cx="1134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1991" name="AutoShape 23"/>
            <p:cNvSpPr>
              <a:spLocks/>
            </p:cNvSpPr>
            <p:nvPr/>
          </p:nvSpPr>
          <p:spPr bwMode="auto">
            <a:xfrm rot="-5400000">
              <a:off x="1842" y="616"/>
              <a:ext cx="145" cy="1029"/>
            </a:xfrm>
            <a:prstGeom prst="leftBrace">
              <a:avLst>
                <a:gd name="adj1" fmla="val 59138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1992" name="Line 24"/>
            <p:cNvSpPr>
              <a:spLocks noChangeShapeType="1"/>
            </p:cNvSpPr>
            <p:nvPr/>
          </p:nvSpPr>
          <p:spPr bwMode="auto">
            <a:xfrm flipV="1">
              <a:off x="4504" y="1025"/>
              <a:ext cx="0" cy="3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1993" name="Line 25"/>
            <p:cNvSpPr>
              <a:spLocks noChangeShapeType="1"/>
            </p:cNvSpPr>
            <p:nvPr/>
          </p:nvSpPr>
          <p:spPr bwMode="auto">
            <a:xfrm>
              <a:off x="4504" y="1334"/>
              <a:ext cx="5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1994" name="Text Box 26"/>
            <p:cNvSpPr txBox="1">
              <a:spLocks noChangeArrowheads="1"/>
            </p:cNvSpPr>
            <p:nvPr/>
          </p:nvSpPr>
          <p:spPr bwMode="auto">
            <a:xfrm>
              <a:off x="4272" y="1344"/>
              <a:ext cx="865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设置内容</a:t>
              </a:r>
              <a:endParaRPr kumimoji="1" lang="zh-CN" altLang="en-US" sz="2000" b="1" smtClean="0">
                <a:solidFill>
                  <a:srgbClr val="0000FF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41995" name="Line 27"/>
            <p:cNvSpPr>
              <a:spLocks noChangeShapeType="1"/>
            </p:cNvSpPr>
            <p:nvPr/>
          </p:nvSpPr>
          <p:spPr bwMode="auto">
            <a:xfrm flipV="1">
              <a:off x="909" y="1041"/>
              <a:ext cx="0" cy="14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1996" name="Text Box 28"/>
            <p:cNvSpPr txBox="1">
              <a:spLocks noChangeArrowheads="1"/>
            </p:cNvSpPr>
            <p:nvPr/>
          </p:nvSpPr>
          <p:spPr bwMode="auto">
            <a:xfrm>
              <a:off x="576" y="2592"/>
              <a:ext cx="1510" cy="8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特征位，</a:t>
              </a: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D7=0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表示是</a:t>
              </a: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口按位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置位</a:t>
              </a: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复位控制字</a:t>
              </a:r>
            </a:p>
          </p:txBody>
        </p:sp>
        <p:sp>
          <p:nvSpPr>
            <p:cNvPr id="41997" name="Text Box 29"/>
            <p:cNvSpPr txBox="1">
              <a:spLocks noChangeArrowheads="1"/>
            </p:cNvSpPr>
            <p:nvPr/>
          </p:nvSpPr>
          <p:spPr bwMode="auto">
            <a:xfrm>
              <a:off x="1509" y="1203"/>
              <a:ext cx="865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无意义</a:t>
              </a:r>
              <a:endParaRPr kumimoji="1" lang="zh-CN" altLang="en-US" sz="2200" b="1" smtClean="0">
                <a:solidFill>
                  <a:srgbClr val="0000FF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41998" name="AutoShape 30"/>
            <p:cNvSpPr>
              <a:spLocks/>
            </p:cNvSpPr>
            <p:nvPr/>
          </p:nvSpPr>
          <p:spPr bwMode="auto">
            <a:xfrm rot="-5400000">
              <a:off x="3369" y="646"/>
              <a:ext cx="167" cy="1029"/>
            </a:xfrm>
            <a:prstGeom prst="leftBrace">
              <a:avLst>
                <a:gd name="adj1" fmla="val 5134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1999" name="Text Box 31"/>
            <p:cNvSpPr txBox="1">
              <a:spLocks noChangeArrowheads="1"/>
            </p:cNvSpPr>
            <p:nvPr/>
          </p:nvSpPr>
          <p:spPr bwMode="auto">
            <a:xfrm>
              <a:off x="2993" y="1253"/>
              <a:ext cx="1138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选择设置位</a:t>
              </a:r>
              <a:endParaRPr kumimoji="1" lang="zh-CN" altLang="en-US" sz="2200" b="1" smtClean="0">
                <a:solidFill>
                  <a:srgbClr val="0000FF"/>
                </a:solidFill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42000" name="Text Box 37"/>
            <p:cNvSpPr txBox="1">
              <a:spLocks noChangeArrowheads="1"/>
            </p:cNvSpPr>
            <p:nvPr/>
          </p:nvSpPr>
          <p:spPr bwMode="auto">
            <a:xfrm>
              <a:off x="96" y="48"/>
              <a:ext cx="45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20000"/>
                </a:spcAft>
              </a:pPr>
              <a:r>
                <a:rPr kumimoji="1" lang="en-US" altLang="zh-CN" sz="2800" b="1" smtClean="0">
                  <a:solidFill>
                    <a:srgbClr val="FF00FF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800" b="1" smtClean="0">
                  <a:solidFill>
                    <a:srgbClr val="FF00FF"/>
                  </a:solidFill>
                  <a:ea typeface="楷体_GB2312" pitchFamily="49" charset="-122"/>
                </a:rPr>
                <a:t>口按位置位</a:t>
              </a:r>
              <a:r>
                <a:rPr kumimoji="1" lang="en-US" altLang="zh-CN" sz="2800" b="1" smtClean="0">
                  <a:solidFill>
                    <a:srgbClr val="FF00FF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800" b="1" smtClean="0">
                  <a:solidFill>
                    <a:srgbClr val="FF00FF"/>
                  </a:solidFill>
                  <a:ea typeface="楷体_GB2312" pitchFamily="49" charset="-122"/>
                </a:rPr>
                <a:t>复位控制字各位含义</a:t>
              </a:r>
              <a:r>
                <a:rPr kumimoji="1" lang="en-US" altLang="zh-CN" sz="2800" b="1" smtClean="0">
                  <a:solidFill>
                    <a:srgbClr val="FF00FF"/>
                  </a:solidFill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42001" name="Object 38"/>
            <p:cNvGraphicFramePr>
              <a:graphicFrameLocks noChangeAspect="1"/>
            </p:cNvGraphicFramePr>
            <p:nvPr/>
          </p:nvGraphicFramePr>
          <p:xfrm>
            <a:off x="2592" y="1680"/>
            <a:ext cx="3696" cy="2221"/>
          </p:xfrm>
          <a:graphic>
            <a:graphicData uri="http://schemas.openxmlformats.org/presentationml/2006/ole">
              <p:oleObj spid="_x0000_s12290" name="文档" r:id="rId3" imgW="5440680" imgH="3526536" progId="Word.Document.8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826C7D-CF53-4361-8CA0-0D1848BC6248}" type="slidenum">
              <a:rPr lang="en-US" altLang="zh-CN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914400" y="4572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zh-CN" altLang="en-US" sz="3200" b="1" i="1" dirty="0" smtClean="0">
                <a:solidFill>
                  <a:srgbClr val="0000FF"/>
                </a:solidFill>
              </a:rPr>
              <a:t>例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     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连线如上例，</a:t>
            </a:r>
          </a:p>
          <a:p>
            <a:pPr marL="742950" lvl="1" indent="-285750" algn="just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 通过控制口置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PC2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为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，置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PC4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为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  <a:p>
            <a:pPr marL="742950" lvl="1" indent="-285750" algn="just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</a:rPr>
              <a:t>     </a:t>
            </a:r>
            <a:endParaRPr kumimoji="1" lang="en-US" altLang="zh-CN" sz="900" b="1" dirty="0" smtClean="0">
              <a:solidFill>
                <a:srgbClr val="000000"/>
              </a:solidFill>
            </a:endParaRPr>
          </a:p>
          <a:p>
            <a:pPr marL="742950" lvl="1" indent="-285750" algn="just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</a:rPr>
              <a:t>      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MOV     DX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0F3H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                 </a:t>
            </a:r>
            <a:r>
              <a:rPr kumimoji="1" lang="en-US" altLang="zh-CN" sz="2400" b="1" dirty="0" smtClean="0">
                <a:solidFill>
                  <a:srgbClr val="FF00FF"/>
                </a:solidFill>
                <a:ea typeface="楷体_GB2312" pitchFamily="49" charset="-122"/>
              </a:rPr>
              <a:t>;</a:t>
            </a:r>
            <a:r>
              <a:rPr kumimoji="1" lang="zh-CN" altLang="en-US" sz="2400" b="1" dirty="0" smtClean="0">
                <a:solidFill>
                  <a:srgbClr val="FF00FF"/>
                </a:solidFill>
                <a:ea typeface="楷体_GB2312" pitchFamily="49" charset="-122"/>
              </a:rPr>
              <a:t>置</a:t>
            </a:r>
            <a:r>
              <a:rPr kumimoji="1" lang="en-US" altLang="zh-CN" sz="2400" b="1" dirty="0" smtClean="0">
                <a:solidFill>
                  <a:srgbClr val="FF00FF"/>
                </a:solidFill>
                <a:ea typeface="楷体_GB2312" pitchFamily="49" charset="-122"/>
              </a:rPr>
              <a:t>DX</a:t>
            </a:r>
            <a:r>
              <a:rPr kumimoji="1" lang="zh-CN" altLang="en-US" sz="2400" b="1" dirty="0" smtClean="0">
                <a:solidFill>
                  <a:srgbClr val="FF00FF"/>
                </a:solidFill>
                <a:ea typeface="楷体_GB2312" pitchFamily="49" charset="-122"/>
              </a:rPr>
              <a:t>为控制口地址</a:t>
            </a:r>
            <a:endParaRPr kumimoji="1" lang="zh-CN" altLang="en-US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MOV     AL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000 </a:t>
            </a:r>
            <a:r>
              <a:rPr kumimoji="1"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010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B        </a:t>
            </a:r>
            <a:r>
              <a:rPr kumimoji="1" lang="en-US" altLang="zh-CN" sz="2400" b="1" dirty="0" smtClean="0">
                <a:solidFill>
                  <a:srgbClr val="FF00FF"/>
                </a:solidFill>
                <a:ea typeface="楷体_GB2312" pitchFamily="49" charset="-122"/>
              </a:rPr>
              <a:t>;</a:t>
            </a:r>
            <a:r>
              <a:rPr kumimoji="1" lang="zh-CN" altLang="en-US" sz="2400" b="1" dirty="0" smtClean="0">
                <a:solidFill>
                  <a:srgbClr val="FF00FF"/>
                </a:solidFill>
                <a:ea typeface="楷体_GB2312" pitchFamily="49" charset="-122"/>
              </a:rPr>
              <a:t>置</a:t>
            </a:r>
            <a:r>
              <a:rPr kumimoji="1" lang="en-US" altLang="zh-CN" sz="2400" b="1" dirty="0" smtClean="0">
                <a:solidFill>
                  <a:srgbClr val="FF00FF"/>
                </a:solidFill>
                <a:ea typeface="楷体_GB2312" pitchFamily="49" charset="-122"/>
              </a:rPr>
              <a:t>PC2</a:t>
            </a:r>
            <a:r>
              <a:rPr kumimoji="1" lang="zh-CN" altLang="en-US" sz="2400" b="1" dirty="0" smtClean="0">
                <a:solidFill>
                  <a:srgbClr val="FF00FF"/>
                </a:solidFill>
                <a:ea typeface="楷体_GB2312" pitchFamily="49" charset="-122"/>
              </a:rPr>
              <a:t>为</a:t>
            </a:r>
            <a:r>
              <a:rPr kumimoji="1" lang="en-US" altLang="zh-CN" sz="2400" b="1" dirty="0" smtClean="0">
                <a:solidFill>
                  <a:srgbClr val="FF00FF"/>
                </a:solidFill>
                <a:ea typeface="楷体_GB2312" pitchFamily="49" charset="-122"/>
              </a:rPr>
              <a:t>0</a:t>
            </a:r>
          </a:p>
          <a:p>
            <a:pPr marL="742950" lvl="1" indent="-285750" algn="just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      OUT      DX,  AL 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      MOV     AL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000 </a:t>
            </a:r>
            <a:r>
              <a:rPr kumimoji="1"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100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B        </a:t>
            </a:r>
            <a:r>
              <a:rPr kumimoji="1" lang="en-US" altLang="zh-CN" sz="2400" b="1" dirty="0" smtClean="0">
                <a:solidFill>
                  <a:srgbClr val="FF00FF"/>
                </a:solidFill>
                <a:ea typeface="楷体_GB2312" pitchFamily="49" charset="-122"/>
              </a:rPr>
              <a:t>;</a:t>
            </a:r>
            <a:r>
              <a:rPr kumimoji="1" lang="zh-CN" altLang="en-US" sz="2400" b="1" dirty="0" smtClean="0">
                <a:solidFill>
                  <a:srgbClr val="FF00FF"/>
                </a:solidFill>
                <a:ea typeface="楷体_GB2312" pitchFamily="49" charset="-122"/>
              </a:rPr>
              <a:t>置</a:t>
            </a:r>
            <a:r>
              <a:rPr kumimoji="1" lang="en-US" altLang="zh-CN" sz="2400" b="1" dirty="0" smtClean="0">
                <a:solidFill>
                  <a:srgbClr val="FF00FF"/>
                </a:solidFill>
                <a:ea typeface="楷体_GB2312" pitchFamily="49" charset="-122"/>
              </a:rPr>
              <a:t>PC4</a:t>
            </a:r>
            <a:r>
              <a:rPr kumimoji="1" lang="zh-CN" altLang="en-US" sz="2400" b="1" dirty="0" smtClean="0">
                <a:solidFill>
                  <a:srgbClr val="FF00FF"/>
                </a:solidFill>
                <a:ea typeface="楷体_GB2312" pitchFamily="49" charset="-122"/>
              </a:rPr>
              <a:t>为</a:t>
            </a:r>
            <a:r>
              <a:rPr kumimoji="1" lang="en-US" altLang="zh-CN" sz="2400" b="1" dirty="0" smtClean="0">
                <a:solidFill>
                  <a:srgbClr val="FF00FF"/>
                </a:solidFill>
                <a:ea typeface="楷体_GB2312" pitchFamily="49" charset="-122"/>
              </a:rPr>
              <a:t>1</a:t>
            </a:r>
          </a:p>
          <a:p>
            <a:pPr marL="742950" lvl="1" indent="-285750" algn="just" defTabSz="914400" fontAlgn="base">
              <a:spcBef>
                <a:spcPct val="20000"/>
              </a:spcBef>
              <a:spcAft>
                <a:spcPct val="5000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      OUT      DX,  AL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4448E1-871C-464F-BF1F-60DD1C00D69F}" type="slidenum">
              <a:rPr lang="en-US" altLang="zh-CN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FF"/>
                </a:solidFill>
                <a:ea typeface="楷体_GB2312" pitchFamily="49" charset="-122"/>
              </a:rPr>
              <a:t>三、</a:t>
            </a: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8255A</a:t>
            </a:r>
            <a:r>
              <a:rPr kumimoji="1" lang="zh-CN" altLang="en-US" sz="3200" b="1" smtClean="0">
                <a:solidFill>
                  <a:srgbClr val="0000FF"/>
                </a:solidFill>
                <a:ea typeface="楷体_GB2312" pitchFamily="49" charset="-122"/>
              </a:rPr>
              <a:t>的工作方式</a:t>
            </a:r>
            <a:endParaRPr kumimoji="1" lang="zh-CN" altLang="en-US" sz="2400" b="1" smtClean="0">
              <a:solidFill>
                <a:srgbClr val="808080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422400" y="1447803"/>
            <a:ext cx="64008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1.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三种工作方式</a:t>
            </a:r>
          </a:p>
          <a:p>
            <a:pPr defTabSz="914400" fontAlgn="base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2.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方式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0 </a:t>
            </a:r>
          </a:p>
          <a:p>
            <a:pPr defTabSz="914400" fontAlgn="base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3.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方式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  <a:p>
            <a:pPr defTabSz="914400" fontAlgn="base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4.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方式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9712A6-68C4-4552-B294-F0FA21D64DE7}" type="slidenum">
              <a:rPr lang="en-US" altLang="zh-CN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04800" y="1354138"/>
            <a:ext cx="11684000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100000"/>
              </a:spcAft>
              <a:buClr>
                <a:srgbClr val="FF33CC"/>
              </a:buClr>
              <a:buSzPct val="90000"/>
              <a:buFont typeface="Monotype Sorts" pitchFamily="2" charset="2"/>
              <a:buChar char="r"/>
            </a:pPr>
            <a:r>
              <a:rPr kumimoji="1" lang="en-US" altLang="zh-CN" sz="2400" b="1" smtClean="0">
                <a:solidFill>
                  <a:srgbClr val="808080"/>
                </a:solidFill>
              </a:rPr>
              <a:t> 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内部硬件结构中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A</a:t>
            </a:r>
            <a:r>
              <a:rPr kumimoji="1"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口和</a:t>
            </a: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B</a:t>
            </a:r>
            <a:r>
              <a:rPr kumimoji="1"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口之间没有硬件关系，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10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           即可分别作为独立的输入或输出端口；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zh-CN" altLang="zh-CN" sz="2800" b="1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C</a:t>
            </a:r>
            <a:r>
              <a:rPr kumimoji="1"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口和</a:t>
            </a: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A</a:t>
            </a:r>
            <a:r>
              <a:rPr kumimoji="1"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口，</a:t>
            </a: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C</a:t>
            </a:r>
            <a:r>
              <a:rPr kumimoji="1"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口和</a:t>
            </a: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B</a:t>
            </a:r>
            <a:r>
              <a:rPr kumimoji="1"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口之间有硬件联系，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            通过向控制口设置控制字可以改变这种联系。</a:t>
            </a:r>
            <a:endParaRPr kumimoji="1" lang="zh-CN" altLang="en-US" sz="2800" b="1" smtClean="0">
              <a:solidFill>
                <a:srgbClr val="808080"/>
              </a:solidFill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01600" y="228603"/>
            <a:ext cx="5283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1. </a:t>
            </a:r>
            <a:r>
              <a:rPr kumimoji="1" lang="zh-CN" altLang="en-US" sz="3200" b="1" smtClean="0">
                <a:solidFill>
                  <a:srgbClr val="0000FF"/>
                </a:solidFill>
                <a:ea typeface="楷体_GB2312" pitchFamily="49" charset="-122"/>
              </a:rPr>
              <a:t>三种工作方式</a:t>
            </a:r>
            <a:endParaRPr kumimoji="1"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DA26BD-72F1-4096-967C-7E905D24024B}" type="slidenum">
              <a:rPr lang="en-US" altLang="zh-CN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223"/>
          <p:cNvGrpSpPr>
            <a:grpSpLocks/>
          </p:cNvGrpSpPr>
          <p:nvPr/>
        </p:nvGrpSpPr>
        <p:grpSpPr bwMode="auto">
          <a:xfrm>
            <a:off x="101600" y="547688"/>
            <a:ext cx="11988800" cy="4786312"/>
            <a:chOff x="48" y="144"/>
            <a:chExt cx="5664" cy="3015"/>
          </a:xfrm>
        </p:grpSpPr>
        <p:sp>
          <p:nvSpPr>
            <p:cNvPr id="46084" name="AutoShape 224"/>
            <p:cNvSpPr>
              <a:spLocks noChangeArrowheads="1"/>
            </p:cNvSpPr>
            <p:nvPr/>
          </p:nvSpPr>
          <p:spPr bwMode="auto">
            <a:xfrm>
              <a:off x="576" y="2178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085" name="Text Box 225"/>
            <p:cNvSpPr txBox="1">
              <a:spLocks noChangeArrowheads="1"/>
            </p:cNvSpPr>
            <p:nvPr/>
          </p:nvSpPr>
          <p:spPr bwMode="auto">
            <a:xfrm>
              <a:off x="61" y="423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46086" name="Text Box 226"/>
            <p:cNvSpPr txBox="1">
              <a:spLocks noChangeArrowheads="1"/>
            </p:cNvSpPr>
            <p:nvPr/>
          </p:nvSpPr>
          <p:spPr bwMode="auto">
            <a:xfrm>
              <a:off x="139" y="459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6087" name="Text Box 227"/>
            <p:cNvSpPr txBox="1">
              <a:spLocks noChangeArrowheads="1"/>
            </p:cNvSpPr>
            <p:nvPr/>
          </p:nvSpPr>
          <p:spPr bwMode="auto">
            <a:xfrm>
              <a:off x="219" y="807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6088" name="Text Box 228"/>
            <p:cNvSpPr txBox="1">
              <a:spLocks noChangeArrowheads="1"/>
            </p:cNvSpPr>
            <p:nvPr/>
          </p:nvSpPr>
          <p:spPr bwMode="auto">
            <a:xfrm>
              <a:off x="226" y="2103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6089" name="Text Box 229"/>
            <p:cNvSpPr txBox="1">
              <a:spLocks noChangeArrowheads="1"/>
            </p:cNvSpPr>
            <p:nvPr/>
          </p:nvSpPr>
          <p:spPr bwMode="auto">
            <a:xfrm>
              <a:off x="112" y="2543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6090" name="Text Box 230"/>
            <p:cNvSpPr txBox="1">
              <a:spLocks noChangeArrowheads="1"/>
            </p:cNvSpPr>
            <p:nvPr/>
          </p:nvSpPr>
          <p:spPr bwMode="auto">
            <a:xfrm>
              <a:off x="157" y="1594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6091" name="Line 231"/>
            <p:cNvSpPr>
              <a:spLocks noChangeShapeType="1"/>
            </p:cNvSpPr>
            <p:nvPr/>
          </p:nvSpPr>
          <p:spPr bwMode="auto">
            <a:xfrm>
              <a:off x="219" y="1609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092" name="Line 232"/>
            <p:cNvSpPr>
              <a:spLocks noChangeShapeType="1"/>
            </p:cNvSpPr>
            <p:nvPr/>
          </p:nvSpPr>
          <p:spPr bwMode="auto">
            <a:xfrm>
              <a:off x="224" y="1834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093" name="Text Box 233"/>
            <p:cNvSpPr txBox="1">
              <a:spLocks noChangeArrowheads="1"/>
            </p:cNvSpPr>
            <p:nvPr/>
          </p:nvSpPr>
          <p:spPr bwMode="auto">
            <a:xfrm>
              <a:off x="848" y="2015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46094" name="Text Box 234"/>
            <p:cNvSpPr txBox="1">
              <a:spLocks noChangeArrowheads="1"/>
            </p:cNvSpPr>
            <p:nvPr/>
          </p:nvSpPr>
          <p:spPr bwMode="auto">
            <a:xfrm>
              <a:off x="1809" y="484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095" name="Line 235"/>
            <p:cNvSpPr>
              <a:spLocks noChangeShapeType="1"/>
            </p:cNvSpPr>
            <p:nvPr/>
          </p:nvSpPr>
          <p:spPr bwMode="auto">
            <a:xfrm>
              <a:off x="2578" y="2705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096" name="Line 236"/>
            <p:cNvSpPr>
              <a:spLocks noChangeShapeType="1"/>
            </p:cNvSpPr>
            <p:nvPr/>
          </p:nvSpPr>
          <p:spPr bwMode="auto">
            <a:xfrm flipV="1">
              <a:off x="2578" y="2792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097" name="Line 237"/>
            <p:cNvSpPr>
              <a:spLocks noChangeShapeType="1"/>
            </p:cNvSpPr>
            <p:nvPr/>
          </p:nvSpPr>
          <p:spPr bwMode="auto">
            <a:xfrm>
              <a:off x="2588" y="2880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098" name="Line 238"/>
            <p:cNvSpPr>
              <a:spLocks noChangeShapeType="1"/>
            </p:cNvSpPr>
            <p:nvPr/>
          </p:nvSpPr>
          <p:spPr bwMode="auto">
            <a:xfrm>
              <a:off x="2578" y="2967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099" name="AutoShape 239"/>
            <p:cNvSpPr>
              <a:spLocks noChangeArrowheads="1"/>
            </p:cNvSpPr>
            <p:nvPr/>
          </p:nvSpPr>
          <p:spPr bwMode="auto">
            <a:xfrm rot="10800000">
              <a:off x="2557" y="927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00" name="Text Box 240"/>
            <p:cNvSpPr txBox="1">
              <a:spLocks noChangeArrowheads="1"/>
            </p:cNvSpPr>
            <p:nvPr/>
          </p:nvSpPr>
          <p:spPr bwMode="auto">
            <a:xfrm>
              <a:off x="1944" y="744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6101" name="Text Box 241"/>
            <p:cNvSpPr txBox="1">
              <a:spLocks noChangeArrowheads="1"/>
            </p:cNvSpPr>
            <p:nvPr/>
          </p:nvSpPr>
          <p:spPr bwMode="auto">
            <a:xfrm>
              <a:off x="1960" y="1656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6102" name="Text Box 242"/>
            <p:cNvSpPr txBox="1">
              <a:spLocks noChangeArrowheads="1"/>
            </p:cNvSpPr>
            <p:nvPr/>
          </p:nvSpPr>
          <p:spPr bwMode="auto">
            <a:xfrm>
              <a:off x="1969" y="2391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46103" name="Text Box 243"/>
            <p:cNvSpPr txBox="1">
              <a:spLocks noChangeArrowheads="1"/>
            </p:cNvSpPr>
            <p:nvPr/>
          </p:nvSpPr>
          <p:spPr bwMode="auto">
            <a:xfrm>
              <a:off x="1497" y="2007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46104" name="Text Box 244"/>
            <p:cNvSpPr txBox="1">
              <a:spLocks noChangeArrowheads="1"/>
            </p:cNvSpPr>
            <p:nvPr/>
          </p:nvSpPr>
          <p:spPr bwMode="auto">
            <a:xfrm>
              <a:off x="1179" y="423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46105" name="Text Box 245"/>
            <p:cNvSpPr txBox="1">
              <a:spLocks noChangeArrowheads="1"/>
            </p:cNvSpPr>
            <p:nvPr/>
          </p:nvSpPr>
          <p:spPr bwMode="auto">
            <a:xfrm>
              <a:off x="1354" y="2439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6106" name="Text Box 246"/>
            <p:cNvSpPr txBox="1">
              <a:spLocks noChangeArrowheads="1"/>
            </p:cNvSpPr>
            <p:nvPr/>
          </p:nvSpPr>
          <p:spPr bwMode="auto">
            <a:xfrm>
              <a:off x="1431" y="1527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6107" name="Line 247"/>
            <p:cNvSpPr>
              <a:spLocks noChangeShapeType="1"/>
            </p:cNvSpPr>
            <p:nvPr/>
          </p:nvSpPr>
          <p:spPr bwMode="auto">
            <a:xfrm>
              <a:off x="1493" y="1542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08" name="Line 248"/>
            <p:cNvSpPr>
              <a:spLocks noChangeShapeType="1"/>
            </p:cNvSpPr>
            <p:nvPr/>
          </p:nvSpPr>
          <p:spPr bwMode="auto">
            <a:xfrm>
              <a:off x="1498" y="1767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09" name="Line 249"/>
            <p:cNvSpPr>
              <a:spLocks noChangeShapeType="1"/>
            </p:cNvSpPr>
            <p:nvPr/>
          </p:nvSpPr>
          <p:spPr bwMode="auto">
            <a:xfrm>
              <a:off x="1546" y="200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10" name="Line 250"/>
            <p:cNvSpPr>
              <a:spLocks noChangeShapeType="1"/>
            </p:cNvSpPr>
            <p:nvPr/>
          </p:nvSpPr>
          <p:spPr bwMode="auto">
            <a:xfrm flipH="1">
              <a:off x="4650" y="855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11" name="Line 251"/>
            <p:cNvSpPr>
              <a:spLocks noChangeShapeType="1"/>
            </p:cNvSpPr>
            <p:nvPr/>
          </p:nvSpPr>
          <p:spPr bwMode="auto">
            <a:xfrm>
              <a:off x="4426" y="2727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12" name="Line 252"/>
            <p:cNvSpPr>
              <a:spLocks noChangeShapeType="1"/>
            </p:cNvSpPr>
            <p:nvPr/>
          </p:nvSpPr>
          <p:spPr bwMode="auto">
            <a:xfrm flipH="1">
              <a:off x="4416" y="2151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13" name="Line 253"/>
            <p:cNvSpPr>
              <a:spLocks noChangeShapeType="1"/>
            </p:cNvSpPr>
            <p:nvPr/>
          </p:nvSpPr>
          <p:spPr bwMode="auto">
            <a:xfrm flipH="1" flipV="1">
              <a:off x="4426" y="1509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14" name="Line 254"/>
            <p:cNvSpPr>
              <a:spLocks noChangeShapeType="1"/>
            </p:cNvSpPr>
            <p:nvPr/>
          </p:nvSpPr>
          <p:spPr bwMode="auto">
            <a:xfrm flipH="1" flipV="1">
              <a:off x="4416" y="855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15" name="AutoShape 255"/>
            <p:cNvSpPr>
              <a:spLocks noChangeArrowheads="1"/>
            </p:cNvSpPr>
            <p:nvPr/>
          </p:nvSpPr>
          <p:spPr bwMode="auto">
            <a:xfrm>
              <a:off x="4418" y="541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16" name="AutoShape 256"/>
            <p:cNvSpPr>
              <a:spLocks noChangeArrowheads="1"/>
            </p:cNvSpPr>
            <p:nvPr/>
          </p:nvSpPr>
          <p:spPr bwMode="auto">
            <a:xfrm>
              <a:off x="4443" y="1223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17" name="AutoShape 257"/>
            <p:cNvSpPr>
              <a:spLocks noChangeArrowheads="1"/>
            </p:cNvSpPr>
            <p:nvPr/>
          </p:nvSpPr>
          <p:spPr bwMode="auto">
            <a:xfrm>
              <a:off x="4425" y="1888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18" name="Text Box 258"/>
            <p:cNvSpPr txBox="1">
              <a:spLocks noChangeArrowheads="1"/>
            </p:cNvSpPr>
            <p:nvPr/>
          </p:nvSpPr>
          <p:spPr bwMode="auto">
            <a:xfrm>
              <a:off x="4784" y="1143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6119" name="Text Box 259"/>
            <p:cNvSpPr txBox="1">
              <a:spLocks noChangeArrowheads="1"/>
            </p:cNvSpPr>
            <p:nvPr/>
          </p:nvSpPr>
          <p:spPr bwMode="auto">
            <a:xfrm>
              <a:off x="4759" y="1767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6120" name="Text Box 260"/>
            <p:cNvSpPr txBox="1">
              <a:spLocks noChangeArrowheads="1"/>
            </p:cNvSpPr>
            <p:nvPr/>
          </p:nvSpPr>
          <p:spPr bwMode="auto">
            <a:xfrm>
              <a:off x="4769" y="423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6121" name="Line 261"/>
            <p:cNvSpPr>
              <a:spLocks noChangeShapeType="1"/>
            </p:cNvSpPr>
            <p:nvPr/>
          </p:nvSpPr>
          <p:spPr bwMode="auto">
            <a:xfrm flipV="1">
              <a:off x="3466" y="2151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22" name="Line 262"/>
            <p:cNvSpPr>
              <a:spLocks noChangeShapeType="1"/>
            </p:cNvSpPr>
            <p:nvPr/>
          </p:nvSpPr>
          <p:spPr bwMode="auto">
            <a:xfrm flipH="1" flipV="1">
              <a:off x="3322" y="1479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23" name="Line 263"/>
            <p:cNvSpPr>
              <a:spLocks noChangeShapeType="1"/>
            </p:cNvSpPr>
            <p:nvPr/>
          </p:nvSpPr>
          <p:spPr bwMode="auto">
            <a:xfrm flipH="1" flipV="1">
              <a:off x="3178" y="833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24" name="Line 264"/>
            <p:cNvSpPr>
              <a:spLocks noChangeShapeType="1"/>
            </p:cNvSpPr>
            <p:nvPr/>
          </p:nvSpPr>
          <p:spPr bwMode="auto">
            <a:xfrm flipV="1">
              <a:off x="3178" y="829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25" name="Line 265"/>
            <p:cNvSpPr>
              <a:spLocks noChangeShapeType="1"/>
            </p:cNvSpPr>
            <p:nvPr/>
          </p:nvSpPr>
          <p:spPr bwMode="auto">
            <a:xfrm flipV="1">
              <a:off x="3316" y="1479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26" name="Line 266"/>
            <p:cNvSpPr>
              <a:spLocks noChangeShapeType="1"/>
            </p:cNvSpPr>
            <p:nvPr/>
          </p:nvSpPr>
          <p:spPr bwMode="auto">
            <a:xfrm>
              <a:off x="3466" y="2151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27" name="Rectangle 267"/>
            <p:cNvSpPr>
              <a:spLocks noChangeArrowheads="1"/>
            </p:cNvSpPr>
            <p:nvPr/>
          </p:nvSpPr>
          <p:spPr bwMode="auto">
            <a:xfrm>
              <a:off x="2955" y="587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28" name="AutoShape 268"/>
            <p:cNvSpPr>
              <a:spLocks noChangeArrowheads="1"/>
            </p:cNvSpPr>
            <p:nvPr/>
          </p:nvSpPr>
          <p:spPr bwMode="auto">
            <a:xfrm>
              <a:off x="3077" y="539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29" name="AutoShape 269"/>
            <p:cNvSpPr>
              <a:spLocks noChangeArrowheads="1"/>
            </p:cNvSpPr>
            <p:nvPr/>
          </p:nvSpPr>
          <p:spPr bwMode="auto">
            <a:xfrm>
              <a:off x="3077" y="1191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30" name="AutoShape 270"/>
            <p:cNvSpPr>
              <a:spLocks noChangeArrowheads="1"/>
            </p:cNvSpPr>
            <p:nvPr/>
          </p:nvSpPr>
          <p:spPr bwMode="auto">
            <a:xfrm>
              <a:off x="3077" y="1911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31" name="AutoShape 271"/>
            <p:cNvSpPr>
              <a:spLocks noChangeArrowheads="1"/>
            </p:cNvSpPr>
            <p:nvPr/>
          </p:nvSpPr>
          <p:spPr bwMode="auto">
            <a:xfrm>
              <a:off x="3077" y="2439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32" name="AutoShape 272"/>
            <p:cNvSpPr>
              <a:spLocks noChangeArrowheads="1"/>
            </p:cNvSpPr>
            <p:nvPr/>
          </p:nvSpPr>
          <p:spPr bwMode="auto">
            <a:xfrm>
              <a:off x="3886" y="883"/>
              <a:ext cx="269" cy="336"/>
            </a:xfrm>
            <a:prstGeom prst="upDownArrow">
              <a:avLst>
                <a:gd name="adj1" fmla="val 50000"/>
                <a:gd name="adj2" fmla="val 24981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33" name="Text Box 273"/>
            <p:cNvSpPr txBox="1">
              <a:spLocks noChangeArrowheads="1"/>
            </p:cNvSpPr>
            <p:nvPr/>
          </p:nvSpPr>
          <p:spPr bwMode="auto">
            <a:xfrm>
              <a:off x="3722" y="2461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46134" name="AutoShape 274"/>
            <p:cNvSpPr>
              <a:spLocks noChangeArrowheads="1"/>
            </p:cNvSpPr>
            <p:nvPr/>
          </p:nvSpPr>
          <p:spPr bwMode="auto">
            <a:xfrm>
              <a:off x="3895" y="1563"/>
              <a:ext cx="260" cy="350"/>
            </a:xfrm>
            <a:prstGeom prst="upDownArrow">
              <a:avLst>
                <a:gd name="adj1" fmla="val 50000"/>
                <a:gd name="adj2" fmla="val 26923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35" name="Text Box 275"/>
            <p:cNvSpPr txBox="1">
              <a:spLocks noChangeArrowheads="1"/>
            </p:cNvSpPr>
            <p:nvPr/>
          </p:nvSpPr>
          <p:spPr bwMode="auto">
            <a:xfrm>
              <a:off x="3706" y="567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46136" name="Text Box 276"/>
            <p:cNvSpPr txBox="1">
              <a:spLocks noChangeArrowheads="1"/>
            </p:cNvSpPr>
            <p:nvPr/>
          </p:nvSpPr>
          <p:spPr bwMode="auto">
            <a:xfrm>
              <a:off x="3723" y="1239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46137" name="Text Box 277"/>
            <p:cNvSpPr txBox="1">
              <a:spLocks noChangeArrowheads="1"/>
            </p:cNvSpPr>
            <p:nvPr/>
          </p:nvSpPr>
          <p:spPr bwMode="auto">
            <a:xfrm>
              <a:off x="3706" y="1911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46138" name="Line 278"/>
            <p:cNvSpPr>
              <a:spLocks noChangeShapeType="1"/>
            </p:cNvSpPr>
            <p:nvPr/>
          </p:nvSpPr>
          <p:spPr bwMode="auto">
            <a:xfrm flipV="1">
              <a:off x="4779" y="275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39" name="Text Box 279"/>
            <p:cNvSpPr txBox="1">
              <a:spLocks noChangeArrowheads="1"/>
            </p:cNvSpPr>
            <p:nvPr/>
          </p:nvSpPr>
          <p:spPr bwMode="auto">
            <a:xfrm>
              <a:off x="4731" y="2535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6140" name="Line 280"/>
            <p:cNvSpPr>
              <a:spLocks noChangeShapeType="1"/>
            </p:cNvSpPr>
            <p:nvPr/>
          </p:nvSpPr>
          <p:spPr bwMode="auto">
            <a:xfrm flipV="1">
              <a:off x="4779" y="299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41" name="Text Box 281"/>
            <p:cNvSpPr txBox="1">
              <a:spLocks noChangeArrowheads="1"/>
            </p:cNvSpPr>
            <p:nvPr/>
          </p:nvSpPr>
          <p:spPr bwMode="auto">
            <a:xfrm>
              <a:off x="4779" y="2775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6142" name="Line 282"/>
            <p:cNvSpPr>
              <a:spLocks noChangeShapeType="1"/>
            </p:cNvSpPr>
            <p:nvPr/>
          </p:nvSpPr>
          <p:spPr bwMode="auto">
            <a:xfrm>
              <a:off x="1467" y="2199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43" name="Text Box 283"/>
            <p:cNvSpPr txBox="1">
              <a:spLocks noChangeArrowheads="1"/>
            </p:cNvSpPr>
            <p:nvPr/>
          </p:nvSpPr>
          <p:spPr bwMode="auto">
            <a:xfrm>
              <a:off x="1466" y="807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6144" name="Text Box 284"/>
            <p:cNvSpPr txBox="1">
              <a:spLocks noChangeArrowheads="1"/>
            </p:cNvSpPr>
            <p:nvPr/>
          </p:nvSpPr>
          <p:spPr bwMode="auto">
            <a:xfrm>
              <a:off x="5328" y="455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6145" name="Line 285"/>
            <p:cNvSpPr>
              <a:spLocks noChangeShapeType="1"/>
            </p:cNvSpPr>
            <p:nvPr/>
          </p:nvSpPr>
          <p:spPr bwMode="auto">
            <a:xfrm flipV="1">
              <a:off x="539" y="615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46" name="AutoShape 286"/>
            <p:cNvSpPr>
              <a:spLocks noChangeArrowheads="1"/>
            </p:cNvSpPr>
            <p:nvPr/>
          </p:nvSpPr>
          <p:spPr bwMode="auto">
            <a:xfrm>
              <a:off x="555" y="906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47" name="Line 287"/>
            <p:cNvSpPr>
              <a:spLocks noChangeShapeType="1"/>
            </p:cNvSpPr>
            <p:nvPr/>
          </p:nvSpPr>
          <p:spPr bwMode="auto">
            <a:xfrm>
              <a:off x="555" y="1719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48" name="Line 288"/>
            <p:cNvSpPr>
              <a:spLocks noChangeShapeType="1"/>
            </p:cNvSpPr>
            <p:nvPr/>
          </p:nvSpPr>
          <p:spPr bwMode="auto">
            <a:xfrm>
              <a:off x="566" y="1931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49" name="Line 289"/>
            <p:cNvSpPr>
              <a:spLocks noChangeShapeType="1"/>
            </p:cNvSpPr>
            <p:nvPr/>
          </p:nvSpPr>
          <p:spPr bwMode="auto">
            <a:xfrm>
              <a:off x="555" y="2650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50" name="Line 290"/>
            <p:cNvSpPr>
              <a:spLocks noChangeShapeType="1"/>
            </p:cNvSpPr>
            <p:nvPr/>
          </p:nvSpPr>
          <p:spPr bwMode="auto">
            <a:xfrm>
              <a:off x="563" y="2862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51" name="Text Box 291"/>
            <p:cNvSpPr txBox="1">
              <a:spLocks noChangeArrowheads="1"/>
            </p:cNvSpPr>
            <p:nvPr/>
          </p:nvSpPr>
          <p:spPr bwMode="auto">
            <a:xfrm>
              <a:off x="2928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</a:rPr>
                <a:t>8255A</a:t>
              </a: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6152" name="Text Box 292"/>
            <p:cNvSpPr txBox="1">
              <a:spLocks noChangeArrowheads="1"/>
            </p:cNvSpPr>
            <p:nvPr/>
          </p:nvSpPr>
          <p:spPr bwMode="auto">
            <a:xfrm>
              <a:off x="48" y="14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总线</a:t>
              </a:r>
            </a:p>
          </p:txBody>
        </p:sp>
        <p:sp>
          <p:nvSpPr>
            <p:cNvPr id="46153" name="Line 293"/>
            <p:cNvSpPr>
              <a:spLocks noChangeShapeType="1"/>
            </p:cNvSpPr>
            <p:nvPr/>
          </p:nvSpPr>
          <p:spPr bwMode="auto">
            <a:xfrm flipH="1" flipV="1">
              <a:off x="2256" y="1440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6154" name="Oval 294"/>
            <p:cNvSpPr>
              <a:spLocks noChangeArrowheads="1"/>
            </p:cNvSpPr>
            <p:nvPr/>
          </p:nvSpPr>
          <p:spPr bwMode="auto">
            <a:xfrm>
              <a:off x="2208" y="1344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2C2183-B418-40A8-9651-8D0F10BD2072}" type="slidenum">
              <a:rPr lang="en-US" altLang="zh-CN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016001" y="133351"/>
            <a:ext cx="733726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Char char="r"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根据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口之间硬件关系的不同，</a:t>
            </a:r>
          </a:p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可以有三种不同的工作方式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分别称为方式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47108" name="Rectangle 77"/>
          <p:cNvSpPr>
            <a:spLocks noChangeArrowheads="1"/>
          </p:cNvSpPr>
          <p:nvPr/>
        </p:nvSpPr>
        <p:spPr bwMode="auto">
          <a:xfrm>
            <a:off x="1625600" y="2200277"/>
            <a:ext cx="10160000" cy="373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方式 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0: 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口之间</a:t>
            </a:r>
            <a:r>
              <a:rPr kumimoji="1"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没有硬件联系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kumimoji="1" lang="zh-CN" altLang="en-US" sz="2400" b="1" dirty="0" smtClean="0">
              <a:solidFill>
                <a:srgbClr val="000000"/>
              </a:solidFill>
            </a:endParaRPr>
          </a:p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              </a:t>
            </a:r>
            <a:endParaRPr kumimoji="1" lang="zh-CN" altLang="en-US" sz="22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方式 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1: 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口的</a:t>
            </a:r>
            <a:r>
              <a:rPr kumimoji="1"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某</a:t>
            </a:r>
            <a:r>
              <a:rPr kumimoji="1"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根引脚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作为端口与外设的联络信号。</a:t>
            </a:r>
            <a:endParaRPr kumimoji="1" lang="zh-CN" altLang="en-US" sz="22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3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endParaRPr kumimoji="1" lang="zh-CN" altLang="en-US" sz="2400" b="1" dirty="0" smtClean="0">
              <a:solidFill>
                <a:srgbClr val="0000FF"/>
              </a:solidFill>
            </a:endParaRPr>
          </a:p>
          <a:p>
            <a:pPr defTabSz="9144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方式 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2: 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口的</a:t>
            </a:r>
            <a:r>
              <a:rPr kumimoji="1"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某</a:t>
            </a:r>
            <a:r>
              <a:rPr kumimoji="1"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根引脚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作为端口与外设的联络信号。</a:t>
            </a:r>
            <a:endParaRPr kumimoji="1" lang="zh-CN" altLang="en-US" sz="2400" b="1" dirty="0" smtClean="0">
              <a:solidFill>
                <a:srgbClr val="0000FF"/>
              </a:solidFill>
            </a:endParaRPr>
          </a:p>
          <a:p>
            <a:pPr defTabSz="9144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zh-CN" altLang="en-US" sz="2200" b="1" dirty="0" smtClean="0">
                <a:solidFill>
                  <a:srgbClr val="000000"/>
                </a:solidFill>
                <a:ea typeface="楷体_GB2312" pitchFamily="49" charset="-122"/>
              </a:rPr>
              <a:t>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B84BA-FAFF-45B2-B2B4-A2DBD3FF766D}" type="slidenum">
              <a:rPr lang="en-US" altLang="zh-CN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304800" y="152400"/>
            <a:ext cx="11379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1. </a:t>
            </a:r>
            <a:r>
              <a:rPr kumimoji="1" lang="zh-CN" altLang="en-US" sz="3200" b="1" smtClean="0">
                <a:solidFill>
                  <a:srgbClr val="0000FF"/>
                </a:solidFill>
                <a:ea typeface="楷体_GB2312" pitchFamily="49" charset="-122"/>
              </a:rPr>
              <a:t>方式</a:t>
            </a: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（基本输入输出方式）</a:t>
            </a:r>
            <a:endParaRPr kumimoji="1" lang="zh-CN" altLang="en-US" sz="2800" b="1" smtClean="0">
              <a:solidFill>
                <a:srgbClr val="000000"/>
              </a:solidFill>
            </a:endParaRPr>
          </a:p>
          <a:p>
            <a:pPr marL="1143000" lvl="2" indent="-228600" algn="just" defTabSz="9144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zh-CN" altLang="zh-CN" sz="500" b="1" smtClean="0">
              <a:solidFill>
                <a:srgbClr val="000000"/>
              </a:solidFill>
            </a:endParaRPr>
          </a:p>
          <a:p>
            <a:pPr marL="742950" lvl="1" indent="-285750" algn="just" defTabSz="914400" fontAlgn="base">
              <a:spcBef>
                <a:spcPct val="20000"/>
              </a:spcBef>
              <a:spcAft>
                <a:spcPct val="3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000" b="1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口工作在方式 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时，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和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口之间没有硬件联系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742950" lvl="1" indent="-285750" algn="just" defTabSz="914400" fontAlgn="base">
              <a:spcBef>
                <a:spcPct val="20000"/>
              </a:spcBef>
              <a:spcAft>
                <a:spcPct val="5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口工作在方式 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时，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和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口之间没有硬件联系</a:t>
            </a:r>
          </a:p>
        </p:txBody>
      </p:sp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101600" y="1981200"/>
            <a:ext cx="11988800" cy="4343400"/>
            <a:chOff x="48" y="1344"/>
            <a:chExt cx="5664" cy="2736"/>
          </a:xfrm>
        </p:grpSpPr>
        <p:sp>
          <p:nvSpPr>
            <p:cNvPr id="48133" name="Text Box 71"/>
            <p:cNvSpPr txBox="1">
              <a:spLocks noChangeArrowheads="1"/>
            </p:cNvSpPr>
            <p:nvPr/>
          </p:nvSpPr>
          <p:spPr bwMode="auto">
            <a:xfrm>
              <a:off x="2928" y="1977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8134" name="Text Box 72"/>
            <p:cNvSpPr txBox="1">
              <a:spLocks noChangeArrowheads="1"/>
            </p:cNvSpPr>
            <p:nvPr/>
          </p:nvSpPr>
          <p:spPr bwMode="auto">
            <a:xfrm>
              <a:off x="48" y="1929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8135" name="AutoShape 77"/>
            <p:cNvSpPr>
              <a:spLocks noChangeArrowheads="1"/>
            </p:cNvSpPr>
            <p:nvPr/>
          </p:nvSpPr>
          <p:spPr bwMode="auto">
            <a:xfrm>
              <a:off x="576" y="3099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36" name="Text Box 78"/>
            <p:cNvSpPr txBox="1">
              <a:spLocks noChangeArrowheads="1"/>
            </p:cNvSpPr>
            <p:nvPr/>
          </p:nvSpPr>
          <p:spPr bwMode="auto">
            <a:xfrm>
              <a:off x="61" y="1344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48137" name="Text Box 79"/>
            <p:cNvSpPr txBox="1">
              <a:spLocks noChangeArrowheads="1"/>
            </p:cNvSpPr>
            <p:nvPr/>
          </p:nvSpPr>
          <p:spPr bwMode="auto">
            <a:xfrm>
              <a:off x="139" y="1380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8138" name="Text Box 80"/>
            <p:cNvSpPr txBox="1">
              <a:spLocks noChangeArrowheads="1"/>
            </p:cNvSpPr>
            <p:nvPr/>
          </p:nvSpPr>
          <p:spPr bwMode="auto">
            <a:xfrm>
              <a:off x="219" y="1728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8139" name="Text Box 81"/>
            <p:cNvSpPr txBox="1">
              <a:spLocks noChangeArrowheads="1"/>
            </p:cNvSpPr>
            <p:nvPr/>
          </p:nvSpPr>
          <p:spPr bwMode="auto">
            <a:xfrm>
              <a:off x="226" y="3024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8140" name="Text Box 82"/>
            <p:cNvSpPr txBox="1">
              <a:spLocks noChangeArrowheads="1"/>
            </p:cNvSpPr>
            <p:nvPr/>
          </p:nvSpPr>
          <p:spPr bwMode="auto">
            <a:xfrm>
              <a:off x="112" y="3464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8141" name="Text Box 83"/>
            <p:cNvSpPr txBox="1">
              <a:spLocks noChangeArrowheads="1"/>
            </p:cNvSpPr>
            <p:nvPr/>
          </p:nvSpPr>
          <p:spPr bwMode="auto">
            <a:xfrm>
              <a:off x="157" y="2515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8142" name="Line 84"/>
            <p:cNvSpPr>
              <a:spLocks noChangeShapeType="1"/>
            </p:cNvSpPr>
            <p:nvPr/>
          </p:nvSpPr>
          <p:spPr bwMode="auto">
            <a:xfrm>
              <a:off x="219" y="2530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43" name="Line 85"/>
            <p:cNvSpPr>
              <a:spLocks noChangeShapeType="1"/>
            </p:cNvSpPr>
            <p:nvPr/>
          </p:nvSpPr>
          <p:spPr bwMode="auto">
            <a:xfrm>
              <a:off x="224" y="2755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44" name="Text Box 86"/>
            <p:cNvSpPr txBox="1">
              <a:spLocks noChangeArrowheads="1"/>
            </p:cNvSpPr>
            <p:nvPr/>
          </p:nvSpPr>
          <p:spPr bwMode="auto">
            <a:xfrm>
              <a:off x="848" y="2936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48145" name="Text Box 87"/>
            <p:cNvSpPr txBox="1">
              <a:spLocks noChangeArrowheads="1"/>
            </p:cNvSpPr>
            <p:nvPr/>
          </p:nvSpPr>
          <p:spPr bwMode="auto">
            <a:xfrm>
              <a:off x="1809" y="1405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46" name="Line 88"/>
            <p:cNvSpPr>
              <a:spLocks noChangeShapeType="1"/>
            </p:cNvSpPr>
            <p:nvPr/>
          </p:nvSpPr>
          <p:spPr bwMode="auto">
            <a:xfrm>
              <a:off x="2578" y="3626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47" name="Line 89"/>
            <p:cNvSpPr>
              <a:spLocks noChangeShapeType="1"/>
            </p:cNvSpPr>
            <p:nvPr/>
          </p:nvSpPr>
          <p:spPr bwMode="auto">
            <a:xfrm flipV="1">
              <a:off x="2578" y="3713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48" name="Line 90"/>
            <p:cNvSpPr>
              <a:spLocks noChangeShapeType="1"/>
            </p:cNvSpPr>
            <p:nvPr/>
          </p:nvSpPr>
          <p:spPr bwMode="auto">
            <a:xfrm>
              <a:off x="2588" y="3801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49" name="Line 91"/>
            <p:cNvSpPr>
              <a:spLocks noChangeShapeType="1"/>
            </p:cNvSpPr>
            <p:nvPr/>
          </p:nvSpPr>
          <p:spPr bwMode="auto">
            <a:xfrm>
              <a:off x="2578" y="3888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50" name="AutoShape 92"/>
            <p:cNvSpPr>
              <a:spLocks noChangeArrowheads="1"/>
            </p:cNvSpPr>
            <p:nvPr/>
          </p:nvSpPr>
          <p:spPr bwMode="auto">
            <a:xfrm rot="10800000">
              <a:off x="2557" y="1848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51" name="Text Box 93"/>
            <p:cNvSpPr txBox="1">
              <a:spLocks noChangeArrowheads="1"/>
            </p:cNvSpPr>
            <p:nvPr/>
          </p:nvSpPr>
          <p:spPr bwMode="auto">
            <a:xfrm>
              <a:off x="1944" y="1665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1960" y="2577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8153" name="Text Box 95"/>
            <p:cNvSpPr txBox="1">
              <a:spLocks noChangeArrowheads="1"/>
            </p:cNvSpPr>
            <p:nvPr/>
          </p:nvSpPr>
          <p:spPr bwMode="auto">
            <a:xfrm>
              <a:off x="1969" y="3312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48154" name="Text Box 96"/>
            <p:cNvSpPr txBox="1">
              <a:spLocks noChangeArrowheads="1"/>
            </p:cNvSpPr>
            <p:nvPr/>
          </p:nvSpPr>
          <p:spPr bwMode="auto">
            <a:xfrm>
              <a:off x="1497" y="2928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48155" name="Text Box 97"/>
            <p:cNvSpPr txBox="1">
              <a:spLocks noChangeArrowheads="1"/>
            </p:cNvSpPr>
            <p:nvPr/>
          </p:nvSpPr>
          <p:spPr bwMode="auto">
            <a:xfrm>
              <a:off x="1179" y="1344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48156" name="Text Box 98"/>
            <p:cNvSpPr txBox="1">
              <a:spLocks noChangeArrowheads="1"/>
            </p:cNvSpPr>
            <p:nvPr/>
          </p:nvSpPr>
          <p:spPr bwMode="auto">
            <a:xfrm>
              <a:off x="1354" y="3360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8157" name="Text Box 99"/>
            <p:cNvSpPr txBox="1">
              <a:spLocks noChangeArrowheads="1"/>
            </p:cNvSpPr>
            <p:nvPr/>
          </p:nvSpPr>
          <p:spPr bwMode="auto">
            <a:xfrm>
              <a:off x="1431" y="2448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8158" name="Line 100"/>
            <p:cNvSpPr>
              <a:spLocks noChangeShapeType="1"/>
            </p:cNvSpPr>
            <p:nvPr/>
          </p:nvSpPr>
          <p:spPr bwMode="auto">
            <a:xfrm>
              <a:off x="1493" y="2463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59" name="Line 101"/>
            <p:cNvSpPr>
              <a:spLocks noChangeShapeType="1"/>
            </p:cNvSpPr>
            <p:nvPr/>
          </p:nvSpPr>
          <p:spPr bwMode="auto">
            <a:xfrm>
              <a:off x="1498" y="2688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60" name="Line 102"/>
            <p:cNvSpPr>
              <a:spLocks noChangeShapeType="1"/>
            </p:cNvSpPr>
            <p:nvPr/>
          </p:nvSpPr>
          <p:spPr bwMode="auto">
            <a:xfrm>
              <a:off x="1546" y="292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61" name="Line 103"/>
            <p:cNvSpPr>
              <a:spLocks noChangeShapeType="1"/>
            </p:cNvSpPr>
            <p:nvPr/>
          </p:nvSpPr>
          <p:spPr bwMode="auto">
            <a:xfrm flipH="1">
              <a:off x="4650" y="1776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62" name="Line 104"/>
            <p:cNvSpPr>
              <a:spLocks noChangeShapeType="1"/>
            </p:cNvSpPr>
            <p:nvPr/>
          </p:nvSpPr>
          <p:spPr bwMode="auto">
            <a:xfrm>
              <a:off x="4426" y="3648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63" name="Line 105"/>
            <p:cNvSpPr>
              <a:spLocks noChangeShapeType="1"/>
            </p:cNvSpPr>
            <p:nvPr/>
          </p:nvSpPr>
          <p:spPr bwMode="auto">
            <a:xfrm flipH="1">
              <a:off x="4416" y="3072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64" name="Line 106"/>
            <p:cNvSpPr>
              <a:spLocks noChangeShapeType="1"/>
            </p:cNvSpPr>
            <p:nvPr/>
          </p:nvSpPr>
          <p:spPr bwMode="auto">
            <a:xfrm flipH="1" flipV="1">
              <a:off x="4426" y="2430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65" name="Line 107"/>
            <p:cNvSpPr>
              <a:spLocks noChangeShapeType="1"/>
            </p:cNvSpPr>
            <p:nvPr/>
          </p:nvSpPr>
          <p:spPr bwMode="auto">
            <a:xfrm flipH="1" flipV="1">
              <a:off x="4416" y="1776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66" name="AutoShape 108"/>
            <p:cNvSpPr>
              <a:spLocks noChangeArrowheads="1"/>
            </p:cNvSpPr>
            <p:nvPr/>
          </p:nvSpPr>
          <p:spPr bwMode="auto">
            <a:xfrm>
              <a:off x="4418" y="1462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67" name="AutoShape 109"/>
            <p:cNvSpPr>
              <a:spLocks noChangeArrowheads="1"/>
            </p:cNvSpPr>
            <p:nvPr/>
          </p:nvSpPr>
          <p:spPr bwMode="auto">
            <a:xfrm>
              <a:off x="4443" y="2144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68" name="AutoShape 110"/>
            <p:cNvSpPr>
              <a:spLocks noChangeArrowheads="1"/>
            </p:cNvSpPr>
            <p:nvPr/>
          </p:nvSpPr>
          <p:spPr bwMode="auto">
            <a:xfrm>
              <a:off x="4425" y="2809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69" name="Text Box 111"/>
            <p:cNvSpPr txBox="1">
              <a:spLocks noChangeArrowheads="1"/>
            </p:cNvSpPr>
            <p:nvPr/>
          </p:nvSpPr>
          <p:spPr bwMode="auto">
            <a:xfrm>
              <a:off x="4784" y="2064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8170" name="Text Box 112"/>
            <p:cNvSpPr txBox="1">
              <a:spLocks noChangeArrowheads="1"/>
            </p:cNvSpPr>
            <p:nvPr/>
          </p:nvSpPr>
          <p:spPr bwMode="auto">
            <a:xfrm>
              <a:off x="4759" y="2688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8171" name="Text Box 113"/>
            <p:cNvSpPr txBox="1">
              <a:spLocks noChangeArrowheads="1"/>
            </p:cNvSpPr>
            <p:nvPr/>
          </p:nvSpPr>
          <p:spPr bwMode="auto">
            <a:xfrm>
              <a:off x="4769" y="1344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8172" name="Line 114"/>
            <p:cNvSpPr>
              <a:spLocks noChangeShapeType="1"/>
            </p:cNvSpPr>
            <p:nvPr/>
          </p:nvSpPr>
          <p:spPr bwMode="auto">
            <a:xfrm flipV="1">
              <a:off x="3466" y="3072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73" name="Line 115"/>
            <p:cNvSpPr>
              <a:spLocks noChangeShapeType="1"/>
            </p:cNvSpPr>
            <p:nvPr/>
          </p:nvSpPr>
          <p:spPr bwMode="auto">
            <a:xfrm flipH="1" flipV="1">
              <a:off x="3322" y="2400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74" name="Line 116"/>
            <p:cNvSpPr>
              <a:spLocks noChangeShapeType="1"/>
            </p:cNvSpPr>
            <p:nvPr/>
          </p:nvSpPr>
          <p:spPr bwMode="auto">
            <a:xfrm flipH="1" flipV="1">
              <a:off x="3178" y="1754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75" name="Line 117"/>
            <p:cNvSpPr>
              <a:spLocks noChangeShapeType="1"/>
            </p:cNvSpPr>
            <p:nvPr/>
          </p:nvSpPr>
          <p:spPr bwMode="auto">
            <a:xfrm flipV="1">
              <a:off x="3178" y="1750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76" name="Line 118"/>
            <p:cNvSpPr>
              <a:spLocks noChangeShapeType="1"/>
            </p:cNvSpPr>
            <p:nvPr/>
          </p:nvSpPr>
          <p:spPr bwMode="auto">
            <a:xfrm flipV="1">
              <a:off x="3316" y="2400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77" name="Line 119"/>
            <p:cNvSpPr>
              <a:spLocks noChangeShapeType="1"/>
            </p:cNvSpPr>
            <p:nvPr/>
          </p:nvSpPr>
          <p:spPr bwMode="auto">
            <a:xfrm>
              <a:off x="3466" y="3072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78" name="Rectangle 120"/>
            <p:cNvSpPr>
              <a:spLocks noChangeArrowheads="1"/>
            </p:cNvSpPr>
            <p:nvPr/>
          </p:nvSpPr>
          <p:spPr bwMode="auto">
            <a:xfrm>
              <a:off x="2955" y="1508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79" name="AutoShape 121"/>
            <p:cNvSpPr>
              <a:spLocks noChangeArrowheads="1"/>
            </p:cNvSpPr>
            <p:nvPr/>
          </p:nvSpPr>
          <p:spPr bwMode="auto">
            <a:xfrm>
              <a:off x="3077" y="1460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80" name="AutoShape 122"/>
            <p:cNvSpPr>
              <a:spLocks noChangeArrowheads="1"/>
            </p:cNvSpPr>
            <p:nvPr/>
          </p:nvSpPr>
          <p:spPr bwMode="auto">
            <a:xfrm>
              <a:off x="3077" y="2112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81" name="AutoShape 123"/>
            <p:cNvSpPr>
              <a:spLocks noChangeArrowheads="1"/>
            </p:cNvSpPr>
            <p:nvPr/>
          </p:nvSpPr>
          <p:spPr bwMode="auto">
            <a:xfrm>
              <a:off x="3077" y="2832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82" name="AutoShape 124"/>
            <p:cNvSpPr>
              <a:spLocks noChangeArrowheads="1"/>
            </p:cNvSpPr>
            <p:nvPr/>
          </p:nvSpPr>
          <p:spPr bwMode="auto">
            <a:xfrm>
              <a:off x="3077" y="3360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83" name="Text Box 126"/>
            <p:cNvSpPr txBox="1">
              <a:spLocks noChangeArrowheads="1"/>
            </p:cNvSpPr>
            <p:nvPr/>
          </p:nvSpPr>
          <p:spPr bwMode="auto">
            <a:xfrm>
              <a:off x="3722" y="3382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48184" name="Text Box 128"/>
            <p:cNvSpPr txBox="1">
              <a:spLocks noChangeArrowheads="1"/>
            </p:cNvSpPr>
            <p:nvPr/>
          </p:nvSpPr>
          <p:spPr bwMode="auto">
            <a:xfrm>
              <a:off x="3706" y="1488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48185" name="Text Box 129"/>
            <p:cNvSpPr txBox="1">
              <a:spLocks noChangeArrowheads="1"/>
            </p:cNvSpPr>
            <p:nvPr/>
          </p:nvSpPr>
          <p:spPr bwMode="auto">
            <a:xfrm>
              <a:off x="3723" y="2160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48186" name="Text Box 130"/>
            <p:cNvSpPr txBox="1">
              <a:spLocks noChangeArrowheads="1"/>
            </p:cNvSpPr>
            <p:nvPr/>
          </p:nvSpPr>
          <p:spPr bwMode="auto">
            <a:xfrm>
              <a:off x="3706" y="2832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48187" name="Line 131"/>
            <p:cNvSpPr>
              <a:spLocks noChangeShapeType="1"/>
            </p:cNvSpPr>
            <p:nvPr/>
          </p:nvSpPr>
          <p:spPr bwMode="auto">
            <a:xfrm flipV="1">
              <a:off x="4779" y="3679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88" name="Text Box 132"/>
            <p:cNvSpPr txBox="1">
              <a:spLocks noChangeArrowheads="1"/>
            </p:cNvSpPr>
            <p:nvPr/>
          </p:nvSpPr>
          <p:spPr bwMode="auto">
            <a:xfrm>
              <a:off x="4731" y="3456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8189" name="Line 133"/>
            <p:cNvSpPr>
              <a:spLocks noChangeShapeType="1"/>
            </p:cNvSpPr>
            <p:nvPr/>
          </p:nvSpPr>
          <p:spPr bwMode="auto">
            <a:xfrm flipV="1">
              <a:off x="4779" y="3919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90" name="Text Box 134"/>
            <p:cNvSpPr txBox="1">
              <a:spLocks noChangeArrowheads="1"/>
            </p:cNvSpPr>
            <p:nvPr/>
          </p:nvSpPr>
          <p:spPr bwMode="auto">
            <a:xfrm>
              <a:off x="4779" y="3696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48191" name="Line 135"/>
            <p:cNvSpPr>
              <a:spLocks noChangeShapeType="1"/>
            </p:cNvSpPr>
            <p:nvPr/>
          </p:nvSpPr>
          <p:spPr bwMode="auto">
            <a:xfrm>
              <a:off x="1467" y="3120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92" name="Text Box 136"/>
            <p:cNvSpPr txBox="1">
              <a:spLocks noChangeArrowheads="1"/>
            </p:cNvSpPr>
            <p:nvPr/>
          </p:nvSpPr>
          <p:spPr bwMode="auto">
            <a:xfrm>
              <a:off x="1466" y="1728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48193" name="Text Box 137"/>
            <p:cNvSpPr txBox="1">
              <a:spLocks noChangeArrowheads="1"/>
            </p:cNvSpPr>
            <p:nvPr/>
          </p:nvSpPr>
          <p:spPr bwMode="auto">
            <a:xfrm>
              <a:off x="5328" y="1376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8194" name="Line 138"/>
            <p:cNvSpPr>
              <a:spLocks noChangeShapeType="1"/>
            </p:cNvSpPr>
            <p:nvPr/>
          </p:nvSpPr>
          <p:spPr bwMode="auto">
            <a:xfrm flipV="1">
              <a:off x="539" y="1536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95" name="AutoShape 139"/>
            <p:cNvSpPr>
              <a:spLocks noChangeArrowheads="1"/>
            </p:cNvSpPr>
            <p:nvPr/>
          </p:nvSpPr>
          <p:spPr bwMode="auto">
            <a:xfrm>
              <a:off x="555" y="1827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96" name="Line 140"/>
            <p:cNvSpPr>
              <a:spLocks noChangeShapeType="1"/>
            </p:cNvSpPr>
            <p:nvPr/>
          </p:nvSpPr>
          <p:spPr bwMode="auto">
            <a:xfrm>
              <a:off x="555" y="2640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97" name="Line 141"/>
            <p:cNvSpPr>
              <a:spLocks noChangeShapeType="1"/>
            </p:cNvSpPr>
            <p:nvPr/>
          </p:nvSpPr>
          <p:spPr bwMode="auto">
            <a:xfrm>
              <a:off x="566" y="2852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98" name="Line 142"/>
            <p:cNvSpPr>
              <a:spLocks noChangeShapeType="1"/>
            </p:cNvSpPr>
            <p:nvPr/>
          </p:nvSpPr>
          <p:spPr bwMode="auto">
            <a:xfrm>
              <a:off x="555" y="3571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199" name="Line 143"/>
            <p:cNvSpPr>
              <a:spLocks noChangeShapeType="1"/>
            </p:cNvSpPr>
            <p:nvPr/>
          </p:nvSpPr>
          <p:spPr bwMode="auto">
            <a:xfrm>
              <a:off x="563" y="3783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200" name="Line 146"/>
            <p:cNvSpPr>
              <a:spLocks noChangeShapeType="1"/>
            </p:cNvSpPr>
            <p:nvPr/>
          </p:nvSpPr>
          <p:spPr bwMode="auto">
            <a:xfrm flipH="1" flipV="1">
              <a:off x="2256" y="2361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48201" name="Oval 147"/>
            <p:cNvSpPr>
              <a:spLocks noChangeArrowheads="1"/>
            </p:cNvSpPr>
            <p:nvPr/>
          </p:nvSpPr>
          <p:spPr bwMode="auto">
            <a:xfrm>
              <a:off x="2208" y="2265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CE220-A827-4764-8DE7-2A008921E0C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812800" y="4495836"/>
            <a:ext cx="9347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just" eaLnBrk="1" hangingPunct="1">
              <a:spcAft>
                <a:spcPct val="50000"/>
              </a:spcAft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数据的各位依次由源到达目的地 →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慢</a:t>
            </a: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  <a:p>
            <a:pPr lvl="2" algn="just" eaLnBrk="1" hangingPunct="1">
              <a:spcAft>
                <a:spcPct val="50000"/>
              </a:spcAft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数据线少 →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远程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费用低</a:t>
            </a: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107696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Aft>
                <a:spcPct val="50000"/>
              </a:spcAft>
              <a:buClr>
                <a:srgbClr val="FF33CC"/>
              </a:buClr>
              <a:buSzPct val="90000"/>
              <a:buFont typeface="Monotype Sorts" pitchFamily="2" charset="2"/>
              <a:buChar char="r"/>
            </a:pPr>
            <a:r>
              <a:rPr lang="en-US" altLang="zh-CN" sz="2800"/>
              <a:t>  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串行通信</a:t>
            </a:r>
          </a:p>
          <a:p>
            <a:pPr lvl="1" algn="just" eaLnBrk="1" hangingPunct="1"/>
            <a:r>
              <a:rPr lang="zh-CN" altLang="en-US" sz="2400"/>
              <a:t>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将数据的各位</a:t>
            </a: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按时间顺序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依次在</a:t>
            </a: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一根传输线上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传输。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640668" y="2468563"/>
            <a:ext cx="2455333" cy="3175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zh-CN" sz="2400">
                <a:solidFill>
                  <a:srgbClr val="FF00FF"/>
                </a:solidFill>
              </a:rPr>
              <a:t>0 1 1 0 1 0 1 0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727200" y="1524000"/>
            <a:ext cx="7823200" cy="2603500"/>
            <a:chOff x="816" y="960"/>
            <a:chExt cx="3696" cy="1640"/>
          </a:xfrm>
        </p:grpSpPr>
        <p:sp>
          <p:nvSpPr>
            <p:cNvPr id="8200" name="Line 22"/>
            <p:cNvSpPr>
              <a:spLocks noChangeShapeType="1"/>
            </p:cNvSpPr>
            <p:nvPr/>
          </p:nvSpPr>
          <p:spPr bwMode="auto">
            <a:xfrm flipV="1">
              <a:off x="1544" y="1790"/>
              <a:ext cx="2240" cy="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816" y="960"/>
              <a:ext cx="3696" cy="1640"/>
              <a:chOff x="816" y="1179"/>
              <a:chExt cx="3696" cy="1640"/>
            </a:xfrm>
          </p:grpSpPr>
          <p:grpSp>
            <p:nvGrpSpPr>
              <p:cNvPr id="4" name="Group 41"/>
              <p:cNvGrpSpPr>
                <a:grpSpLocks/>
              </p:cNvGrpSpPr>
              <p:nvPr/>
            </p:nvGrpSpPr>
            <p:grpSpPr bwMode="auto">
              <a:xfrm>
                <a:off x="3792" y="1179"/>
                <a:ext cx="720" cy="1640"/>
                <a:chOff x="3792" y="1179"/>
                <a:chExt cx="720" cy="1640"/>
              </a:xfrm>
            </p:grpSpPr>
            <p:sp>
              <p:nvSpPr>
                <p:cNvPr id="82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792" y="1179"/>
                  <a:ext cx="712" cy="164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1" hangingPunct="1"/>
                  <a:endParaRPr lang="en-US" altLang="zh-CN" sz="1000" b="0">
                    <a:solidFill>
                      <a:srgbClr val="000000"/>
                    </a:solidFill>
                  </a:endParaRPr>
                </a:p>
                <a:p>
                  <a:pPr algn="just" eaLnBrk="1" hangingPunct="1"/>
                  <a:endParaRPr lang="en-US" altLang="zh-CN" sz="1000" b="0">
                    <a:solidFill>
                      <a:srgbClr val="000000"/>
                    </a:solidFill>
                  </a:endParaRPr>
                </a:p>
                <a:p>
                  <a:pPr algn="r" eaLnBrk="1" hangingPunct="1"/>
                  <a:endParaRPr lang="en-US" altLang="zh-CN">
                    <a:solidFill>
                      <a:srgbClr val="000000"/>
                    </a:solidFill>
                  </a:endParaRPr>
                </a:p>
                <a:p>
                  <a:pPr algn="just" eaLnBrk="1" hangingPunct="1"/>
                  <a:r>
                    <a:rPr lang="en-US" altLang="zh-CN">
                      <a:solidFill>
                        <a:srgbClr val="000000"/>
                      </a:solidFill>
                    </a:rPr>
                    <a:t>     </a:t>
                  </a:r>
                </a:p>
              </p:txBody>
            </p:sp>
            <p:sp>
              <p:nvSpPr>
                <p:cNvPr id="820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40" y="1907"/>
                  <a:ext cx="336" cy="205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1" hangingPunct="1">
                    <a:lnSpc>
                      <a:spcPct val="90000"/>
                    </a:lnSpc>
                  </a:pPr>
                  <a:r>
                    <a:rPr lang="en-US" altLang="zh-CN"/>
                    <a:t>R</a:t>
                  </a:r>
                  <a:r>
                    <a:rPr lang="en-US" altLang="zh-CN" sz="2000"/>
                    <a:t>D</a:t>
                  </a:r>
                  <a:endParaRPr lang="en-US" altLang="zh-CN"/>
                </a:p>
                <a:p>
                  <a:pPr algn="just" eaLnBrk="1" hangingPunct="1">
                    <a:lnSpc>
                      <a:spcPct val="90000"/>
                    </a:lnSpc>
                  </a:pPr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0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" y="1763"/>
                  <a:ext cx="240" cy="48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1" hangingPunct="1"/>
                  <a:r>
                    <a:rPr lang="zh-CN" altLang="en-US"/>
                    <a:t>目</a:t>
                  </a:r>
                </a:p>
                <a:p>
                  <a:pPr algn="just" eaLnBrk="1" hangingPunct="1"/>
                  <a:r>
                    <a:rPr lang="zh-CN" altLang="en-US"/>
                    <a:t>的</a:t>
                  </a: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" name="Group 40"/>
              <p:cNvGrpSpPr>
                <a:grpSpLocks/>
              </p:cNvGrpSpPr>
              <p:nvPr/>
            </p:nvGrpSpPr>
            <p:grpSpPr bwMode="auto">
              <a:xfrm>
                <a:off x="816" y="1187"/>
                <a:ext cx="712" cy="1632"/>
                <a:chOff x="816" y="1187"/>
                <a:chExt cx="712" cy="1632"/>
              </a:xfrm>
            </p:grpSpPr>
            <p:sp>
              <p:nvSpPr>
                <p:cNvPr id="820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16" y="1187"/>
                  <a:ext cx="712" cy="163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1" hangingPunct="1"/>
                  <a:endParaRPr lang="en-US" altLang="zh-CN" sz="1000" b="0">
                    <a:solidFill>
                      <a:srgbClr val="000000"/>
                    </a:solidFill>
                  </a:endParaRPr>
                </a:p>
                <a:p>
                  <a:pPr algn="just" eaLnBrk="1" hangingPunct="1"/>
                  <a:endParaRPr lang="en-US" altLang="zh-CN" sz="1000" b="0">
                    <a:solidFill>
                      <a:srgbClr val="000000"/>
                    </a:solidFill>
                  </a:endParaRPr>
                </a:p>
                <a:p>
                  <a:pPr algn="just" eaLnBrk="1" hangingPunct="1"/>
                  <a:endParaRPr lang="en-US" altLang="zh-CN" sz="1000" b="0">
                    <a:solidFill>
                      <a:srgbClr val="000000"/>
                    </a:solidFill>
                  </a:endParaRPr>
                </a:p>
                <a:p>
                  <a:pPr algn="just" eaLnBrk="1" hangingPunct="1"/>
                  <a:endParaRPr lang="en-US" altLang="zh-CN" b="0">
                    <a:solidFill>
                      <a:srgbClr val="000000"/>
                    </a:solidFill>
                  </a:endParaRPr>
                </a:p>
                <a:p>
                  <a:pPr algn="just" eaLnBrk="1" hangingPunct="1"/>
                  <a:endParaRPr lang="en-US" altLang="zh-CN" b="0">
                    <a:solidFill>
                      <a:srgbClr val="000000"/>
                    </a:solidFill>
                  </a:endParaRPr>
                </a:p>
                <a:p>
                  <a:pPr algn="just" eaLnBrk="1" hangingPunct="1"/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0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104" y="1907"/>
                  <a:ext cx="336" cy="25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 eaLnBrk="1" hangingPunct="1">
                    <a:lnSpc>
                      <a:spcPct val="90000"/>
                    </a:lnSpc>
                  </a:pPr>
                  <a:r>
                    <a:rPr lang="en-US" altLang="zh-CN">
                      <a:solidFill>
                        <a:srgbClr val="000000"/>
                      </a:solidFill>
                    </a:rPr>
                    <a:t>T</a:t>
                  </a:r>
                  <a:r>
                    <a:rPr lang="en-US" altLang="zh-CN" sz="2000">
                      <a:solidFill>
                        <a:srgbClr val="000000"/>
                      </a:solidFill>
                    </a:rPr>
                    <a:t>D</a:t>
                  </a:r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20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864" y="1872"/>
                  <a:ext cx="240" cy="19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1" hangingPunct="1"/>
                  <a:r>
                    <a:rPr lang="zh-CN" altLang="en-US"/>
                    <a:t>源</a:t>
                  </a:r>
                </a:p>
                <a:p>
                  <a:pPr algn="just" eaLnBrk="1" hangingPunct="1"/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8199" name="Rectangle 44"/>
          <p:cNvSpPr>
            <a:spLocks noChangeArrowheads="1"/>
          </p:cNvSpPr>
          <p:nvPr/>
        </p:nvSpPr>
        <p:spPr bwMode="auto">
          <a:xfrm>
            <a:off x="2851307" y="5715001"/>
            <a:ext cx="5570756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spcAft>
                <a:spcPct val="50000"/>
              </a:spcAft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串行通信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适于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长距离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中低速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  <p:bldP spid="717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572EC-CFF0-475A-A8FF-88E194850A44}" type="slidenum">
              <a:rPr lang="en-US" altLang="zh-CN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1600" y="76203"/>
            <a:ext cx="11887200" cy="2676525"/>
            <a:chOff x="48" y="48"/>
            <a:chExt cx="5616" cy="1686"/>
          </a:xfrm>
        </p:grpSpPr>
        <p:sp>
          <p:nvSpPr>
            <p:cNvPr id="49157" name="Rectangle 3"/>
            <p:cNvSpPr>
              <a:spLocks noChangeArrowheads="1"/>
            </p:cNvSpPr>
            <p:nvPr/>
          </p:nvSpPr>
          <p:spPr bwMode="auto">
            <a:xfrm>
              <a:off x="48" y="48"/>
              <a:ext cx="56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 algn="just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Monotype Sorts" pitchFamily="2" charset="2"/>
                <a:buNone/>
              </a:pPr>
              <a:r>
                <a:rPr kumimoji="1" lang="en-US" altLang="zh-CN" sz="2000" b="1" smtClean="0">
                  <a:solidFill>
                    <a:srgbClr val="000000"/>
                  </a:solidFill>
                  <a:ea typeface="楷体_GB2312" pitchFamily="49" charset="-122"/>
                  <a:sym typeface="Wingdings 2" pitchFamily="18" charset="2"/>
                </a:rPr>
                <a:t>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工作在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方式 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0 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的端口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，为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单向传送端口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，</a:t>
              </a:r>
            </a:p>
            <a:p>
              <a:pPr marL="742950" lvl="1" indent="-285750" algn="just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由方式控制字决定是输入还是输出。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88" y="768"/>
              <a:ext cx="5280" cy="966"/>
              <a:chOff x="288" y="858"/>
              <a:chExt cx="5280" cy="966"/>
            </a:xfrm>
          </p:grpSpPr>
          <p:sp>
            <p:nvSpPr>
              <p:cNvPr id="49159" name="Text Box 5"/>
              <p:cNvSpPr txBox="1">
                <a:spLocks noChangeArrowheads="1"/>
              </p:cNvSpPr>
              <p:nvPr/>
            </p:nvSpPr>
            <p:spPr bwMode="auto">
              <a:xfrm>
                <a:off x="288" y="858"/>
                <a:ext cx="645" cy="227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9160" name="Text Box 6"/>
              <p:cNvSpPr txBox="1">
                <a:spLocks noChangeArrowheads="1"/>
              </p:cNvSpPr>
              <p:nvPr/>
            </p:nvSpPr>
            <p:spPr bwMode="auto">
              <a:xfrm>
                <a:off x="936" y="858"/>
                <a:ext cx="647" cy="227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0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9161" name="Text Box 7"/>
              <p:cNvSpPr txBox="1">
                <a:spLocks noChangeArrowheads="1"/>
              </p:cNvSpPr>
              <p:nvPr/>
            </p:nvSpPr>
            <p:spPr bwMode="auto">
              <a:xfrm>
                <a:off x="1587" y="858"/>
                <a:ext cx="647" cy="227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0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9162" name="Text Box 8"/>
              <p:cNvSpPr txBox="1">
                <a:spLocks noChangeArrowheads="1"/>
              </p:cNvSpPr>
              <p:nvPr/>
            </p:nvSpPr>
            <p:spPr bwMode="auto">
              <a:xfrm>
                <a:off x="2239" y="858"/>
                <a:ext cx="646" cy="227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1/0</a:t>
                </a:r>
              </a:p>
            </p:txBody>
          </p:sp>
          <p:sp>
            <p:nvSpPr>
              <p:cNvPr id="49163" name="Text Box 9"/>
              <p:cNvSpPr txBox="1">
                <a:spLocks noChangeArrowheads="1"/>
              </p:cNvSpPr>
              <p:nvPr/>
            </p:nvSpPr>
            <p:spPr bwMode="auto">
              <a:xfrm>
                <a:off x="2879" y="858"/>
                <a:ext cx="647" cy="227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1/0</a:t>
                </a:r>
              </a:p>
            </p:txBody>
          </p:sp>
          <p:sp>
            <p:nvSpPr>
              <p:cNvPr id="49164" name="Text Box 10"/>
              <p:cNvSpPr txBox="1">
                <a:spLocks noChangeArrowheads="1"/>
              </p:cNvSpPr>
              <p:nvPr/>
            </p:nvSpPr>
            <p:spPr bwMode="auto">
              <a:xfrm>
                <a:off x="3521" y="858"/>
                <a:ext cx="647" cy="227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0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9165" name="Text Box 11"/>
              <p:cNvSpPr txBox="1">
                <a:spLocks noChangeArrowheads="1"/>
              </p:cNvSpPr>
              <p:nvPr/>
            </p:nvSpPr>
            <p:spPr bwMode="auto">
              <a:xfrm>
                <a:off x="4171" y="858"/>
                <a:ext cx="645" cy="227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1/0</a:t>
                </a:r>
              </a:p>
            </p:txBody>
          </p:sp>
          <p:sp>
            <p:nvSpPr>
              <p:cNvPr id="49166" name="Text Box 12"/>
              <p:cNvSpPr txBox="1">
                <a:spLocks noChangeArrowheads="1"/>
              </p:cNvSpPr>
              <p:nvPr/>
            </p:nvSpPr>
            <p:spPr bwMode="auto">
              <a:xfrm>
                <a:off x="4812" y="858"/>
                <a:ext cx="645" cy="227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1/0</a:t>
                </a:r>
              </a:p>
            </p:txBody>
          </p:sp>
          <p:sp>
            <p:nvSpPr>
              <p:cNvPr id="49167" name="AutoShape 13"/>
              <p:cNvSpPr>
                <a:spLocks/>
              </p:cNvSpPr>
              <p:nvPr/>
            </p:nvSpPr>
            <p:spPr bwMode="auto">
              <a:xfrm rot="-5400000">
                <a:off x="1516" y="787"/>
                <a:ext cx="95" cy="729"/>
              </a:xfrm>
              <a:prstGeom prst="leftBrace">
                <a:avLst>
                  <a:gd name="adj1" fmla="val 63947"/>
                  <a:gd name="adj2" fmla="val 50000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68" name="Line 14"/>
              <p:cNvSpPr>
                <a:spLocks noChangeShapeType="1"/>
              </p:cNvSpPr>
              <p:nvPr/>
            </p:nvSpPr>
            <p:spPr bwMode="auto">
              <a:xfrm rot="10800000">
                <a:off x="601" y="1085"/>
                <a:ext cx="0" cy="4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69" name="Text Box 15"/>
              <p:cNvSpPr txBox="1">
                <a:spLocks noChangeArrowheads="1"/>
              </p:cNvSpPr>
              <p:nvPr/>
            </p:nvSpPr>
            <p:spPr bwMode="auto">
              <a:xfrm>
                <a:off x="343" y="1515"/>
                <a:ext cx="623" cy="2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特征位</a:t>
                </a:r>
              </a:p>
            </p:txBody>
          </p:sp>
          <p:sp>
            <p:nvSpPr>
              <p:cNvPr id="49170" name="Line 16"/>
              <p:cNvSpPr>
                <a:spLocks noChangeShapeType="1"/>
              </p:cNvSpPr>
              <p:nvPr/>
            </p:nvSpPr>
            <p:spPr bwMode="auto">
              <a:xfrm rot="10800000">
                <a:off x="1550" y="1218"/>
                <a:ext cx="0" cy="22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71" name="Text Box 17"/>
              <p:cNvSpPr txBox="1">
                <a:spLocks noChangeArrowheads="1"/>
              </p:cNvSpPr>
              <p:nvPr/>
            </p:nvSpPr>
            <p:spPr bwMode="auto">
              <a:xfrm>
                <a:off x="1117" y="1439"/>
                <a:ext cx="857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A</a:t>
                </a:r>
                <a:r>
                  <a:rPr kumimoji="1" lang="zh-CN" altLang="en-US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口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工作方式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 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9172" name="Line 18"/>
              <p:cNvSpPr>
                <a:spLocks noChangeShapeType="1"/>
              </p:cNvSpPr>
              <p:nvPr/>
            </p:nvSpPr>
            <p:spPr bwMode="auto">
              <a:xfrm rot="10800000">
                <a:off x="2481" y="1079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73" name="Text Box 19"/>
              <p:cNvSpPr txBox="1">
                <a:spLocks noChangeArrowheads="1"/>
              </p:cNvSpPr>
              <p:nvPr/>
            </p:nvSpPr>
            <p:spPr bwMode="auto">
              <a:xfrm>
                <a:off x="2057" y="1432"/>
                <a:ext cx="857" cy="38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A</a:t>
                </a:r>
                <a:r>
                  <a:rPr kumimoji="1" lang="zh-CN" altLang="en-US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口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I/O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9174" name="Line 20"/>
              <p:cNvSpPr>
                <a:spLocks noChangeShapeType="1"/>
              </p:cNvSpPr>
              <p:nvPr/>
            </p:nvSpPr>
            <p:spPr bwMode="auto">
              <a:xfrm rot="10800000">
                <a:off x="3200" y="1085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75" name="Text Box 21"/>
              <p:cNvSpPr txBox="1">
                <a:spLocks noChangeArrowheads="1"/>
              </p:cNvSpPr>
              <p:nvPr/>
            </p:nvSpPr>
            <p:spPr bwMode="auto">
              <a:xfrm>
                <a:off x="2776" y="1439"/>
                <a:ext cx="857" cy="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PC4</a:t>
                </a:r>
                <a:endPara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I/O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9176" name="Line 22"/>
              <p:cNvSpPr>
                <a:spLocks noChangeShapeType="1"/>
              </p:cNvSpPr>
              <p:nvPr/>
            </p:nvSpPr>
            <p:spPr bwMode="auto">
              <a:xfrm rot="10800000">
                <a:off x="3854" y="1079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77" name="Text Box 23"/>
              <p:cNvSpPr txBox="1">
                <a:spLocks noChangeArrowheads="1"/>
              </p:cNvSpPr>
              <p:nvPr/>
            </p:nvSpPr>
            <p:spPr bwMode="auto">
              <a:xfrm>
                <a:off x="3430" y="1432"/>
                <a:ext cx="857" cy="38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B</a:t>
                </a:r>
                <a:r>
                  <a:rPr kumimoji="1" lang="zh-CN" altLang="en-US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口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工作方式 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9178" name="Line 24"/>
              <p:cNvSpPr>
                <a:spLocks noChangeShapeType="1"/>
              </p:cNvSpPr>
              <p:nvPr/>
            </p:nvSpPr>
            <p:spPr bwMode="auto">
              <a:xfrm rot="10800000">
                <a:off x="4508" y="1079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79" name="Text Box 25"/>
              <p:cNvSpPr txBox="1">
                <a:spLocks noChangeArrowheads="1"/>
              </p:cNvSpPr>
              <p:nvPr/>
            </p:nvSpPr>
            <p:spPr bwMode="auto">
              <a:xfrm>
                <a:off x="4084" y="1432"/>
                <a:ext cx="857" cy="38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B</a:t>
                </a:r>
                <a:r>
                  <a:rPr kumimoji="1" lang="zh-CN" altLang="en-US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口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I/O</a:t>
                </a:r>
                <a:endPara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9180" name="Line 26"/>
              <p:cNvSpPr>
                <a:spLocks noChangeShapeType="1"/>
              </p:cNvSpPr>
              <p:nvPr/>
            </p:nvSpPr>
            <p:spPr bwMode="auto">
              <a:xfrm rot="10800000">
                <a:off x="5135" y="1079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81" name="Text Box 27"/>
              <p:cNvSpPr txBox="1">
                <a:spLocks noChangeArrowheads="1"/>
              </p:cNvSpPr>
              <p:nvPr/>
            </p:nvSpPr>
            <p:spPr bwMode="auto">
              <a:xfrm>
                <a:off x="4711" y="1432"/>
                <a:ext cx="857" cy="38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PC3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PC0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ea typeface="楷体_GB2312" pitchFamily="49" charset="-122"/>
                  </a:rPr>
                  <a:t>I/O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49156" name="Text Box 28"/>
          <p:cNvSpPr txBox="1">
            <a:spLocks noChangeArrowheads="1"/>
          </p:cNvSpPr>
          <p:nvPr/>
        </p:nvSpPr>
        <p:spPr bwMode="auto">
          <a:xfrm>
            <a:off x="1701642" y="3775075"/>
            <a:ext cx="8699818" cy="294234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just" defTabSz="914400" fontAlgn="base">
              <a:spcBef>
                <a:spcPct val="0"/>
              </a:spcBef>
              <a:spcAft>
                <a:spcPct val="2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000" b="1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工作在方式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的端口：</a:t>
            </a:r>
          </a:p>
          <a:p>
            <a:pPr lvl="3" algn="just"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作为输入口相当于普通的三态门</a:t>
            </a:r>
          </a:p>
          <a:p>
            <a:pPr lvl="3" algn="just" defTabSz="914400" fontAlgn="base">
              <a:spcBef>
                <a:spcPct val="0"/>
              </a:spcBef>
              <a:spcAft>
                <a:spcPct val="8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作为输出口相当于普通的锁存器</a:t>
            </a:r>
            <a:endParaRPr kumimoji="1" lang="zh-CN" altLang="en-US" sz="20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lvl="1" algn="just" defTabSz="914400" fontAlgn="base">
              <a:spcBef>
                <a:spcPct val="0"/>
              </a:spcBef>
              <a:spcAft>
                <a:spcPct val="3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000" b="1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CPU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可利用方式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下的端口，直接对端口进行读写操作，</a:t>
            </a:r>
          </a:p>
          <a:p>
            <a:pPr lvl="1" algn="just" defTabSz="914400" fontAlgn="base">
              <a:spcBef>
                <a:spcPct val="0"/>
              </a:spcBef>
              <a:spcAft>
                <a:spcPct val="3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实现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CPU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与外设间的数据传送。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1BB60C-4276-4B43-9334-D5F40E36294C}" type="slidenum">
              <a:rPr lang="en-US" altLang="zh-CN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641602" y="2276478"/>
            <a:ext cx="2224617" cy="1382713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2985751" y="2743201"/>
            <a:ext cx="15468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三态缓冲器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5994402" y="2738438"/>
            <a:ext cx="2546351" cy="920750"/>
          </a:xfrm>
          <a:prstGeom prst="rect">
            <a:avLst/>
          </a:prstGeom>
          <a:solidFill>
            <a:srgbClr val="FFFF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6541751" y="3048001"/>
            <a:ext cx="15468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地址译码器</a:t>
            </a:r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5050367" y="4121153"/>
            <a:ext cx="734484" cy="1381125"/>
          </a:xfrm>
          <a:prstGeom prst="rect">
            <a:avLst/>
          </a:prstGeom>
          <a:solidFill>
            <a:srgbClr val="F8E0F7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 rot="10800000">
            <a:off x="5311287" y="5098536"/>
            <a:ext cx="155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宋体" charset="-122"/>
              </a:rPr>
              <a:t>&amp;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0185" name="Freeform 10"/>
          <p:cNvSpPr>
            <a:spLocks/>
          </p:cNvSpPr>
          <p:nvPr/>
        </p:nvSpPr>
        <p:spPr bwMode="auto">
          <a:xfrm>
            <a:off x="5784852" y="5184778"/>
            <a:ext cx="169333" cy="169863"/>
          </a:xfrm>
          <a:custGeom>
            <a:avLst/>
            <a:gdLst>
              <a:gd name="T0" fmla="*/ 2147483646 w 80"/>
              <a:gd name="T1" fmla="*/ 2147483646 h 107"/>
              <a:gd name="T2" fmla="*/ 2147483646 w 80"/>
              <a:gd name="T3" fmla="*/ 2147483646 h 107"/>
              <a:gd name="T4" fmla="*/ 2147483646 w 80"/>
              <a:gd name="T5" fmla="*/ 2147483646 h 107"/>
              <a:gd name="T6" fmla="*/ 2147483646 w 80"/>
              <a:gd name="T7" fmla="*/ 0 h 107"/>
              <a:gd name="T8" fmla="*/ 2147483646 w 80"/>
              <a:gd name="T9" fmla="*/ 2147483646 h 107"/>
              <a:gd name="T10" fmla="*/ 2147483646 w 80"/>
              <a:gd name="T11" fmla="*/ 2147483646 h 107"/>
              <a:gd name="T12" fmla="*/ 0 w 80"/>
              <a:gd name="T13" fmla="*/ 2147483646 h 107"/>
              <a:gd name="T14" fmla="*/ 0 w 80"/>
              <a:gd name="T15" fmla="*/ 2147483646 h 107"/>
              <a:gd name="T16" fmla="*/ 2147483646 w 80"/>
              <a:gd name="T17" fmla="*/ 2147483646 h 107"/>
              <a:gd name="T18" fmla="*/ 2147483646 w 80"/>
              <a:gd name="T19" fmla="*/ 2147483646 h 107"/>
              <a:gd name="T20" fmla="*/ 2147483646 w 80"/>
              <a:gd name="T21" fmla="*/ 2147483646 h 107"/>
              <a:gd name="T22" fmla="*/ 2147483646 w 80"/>
              <a:gd name="T23" fmla="*/ 2147483646 h 107"/>
              <a:gd name="T24" fmla="*/ 2147483646 w 80"/>
              <a:gd name="T25" fmla="*/ 2147483646 h 107"/>
              <a:gd name="T26" fmla="*/ 2147483646 w 80"/>
              <a:gd name="T27" fmla="*/ 2147483646 h 1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0"/>
              <a:gd name="T43" fmla="*/ 0 h 107"/>
              <a:gd name="T44" fmla="*/ 80 w 80"/>
              <a:gd name="T45" fmla="*/ 107 h 10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0" h="107">
                <a:moveTo>
                  <a:pt x="80" y="55"/>
                </a:moveTo>
                <a:lnTo>
                  <a:pt x="75" y="29"/>
                </a:lnTo>
                <a:lnTo>
                  <a:pt x="63" y="10"/>
                </a:lnTo>
                <a:lnTo>
                  <a:pt x="46" y="0"/>
                </a:lnTo>
                <a:lnTo>
                  <a:pt x="27" y="4"/>
                </a:lnTo>
                <a:lnTo>
                  <a:pt x="10" y="20"/>
                </a:lnTo>
                <a:lnTo>
                  <a:pt x="0" y="42"/>
                </a:lnTo>
                <a:lnTo>
                  <a:pt x="0" y="68"/>
                </a:lnTo>
                <a:lnTo>
                  <a:pt x="10" y="91"/>
                </a:lnTo>
                <a:lnTo>
                  <a:pt x="27" y="104"/>
                </a:lnTo>
                <a:lnTo>
                  <a:pt x="46" y="107"/>
                </a:lnTo>
                <a:lnTo>
                  <a:pt x="63" y="100"/>
                </a:lnTo>
                <a:lnTo>
                  <a:pt x="75" y="81"/>
                </a:lnTo>
                <a:lnTo>
                  <a:pt x="80" y="55"/>
                </a:lnTo>
                <a:close/>
              </a:path>
            </a:pathLst>
          </a:custGeom>
          <a:solidFill>
            <a:srgbClr val="F8E0F7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>
            <a:off x="5954186" y="5272091"/>
            <a:ext cx="749300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5784851" y="4811716"/>
            <a:ext cx="91863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88" name="Line 13"/>
          <p:cNvSpPr>
            <a:spLocks noChangeShapeType="1"/>
          </p:cNvSpPr>
          <p:nvPr/>
        </p:nvSpPr>
        <p:spPr bwMode="auto">
          <a:xfrm>
            <a:off x="5784851" y="4351341"/>
            <a:ext cx="91863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>
            <a:off x="7622119" y="3659188"/>
            <a:ext cx="2116" cy="6921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90" name="Line 15"/>
          <p:cNvSpPr>
            <a:spLocks noChangeShapeType="1"/>
          </p:cNvSpPr>
          <p:nvPr/>
        </p:nvSpPr>
        <p:spPr bwMode="auto">
          <a:xfrm>
            <a:off x="6587068" y="4351341"/>
            <a:ext cx="1035051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91" name="Line 16"/>
          <p:cNvSpPr>
            <a:spLocks noChangeShapeType="1"/>
          </p:cNvSpPr>
          <p:nvPr/>
        </p:nvSpPr>
        <p:spPr bwMode="auto">
          <a:xfrm>
            <a:off x="8540752" y="3198816"/>
            <a:ext cx="1837267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92" name="Line 17"/>
          <p:cNvSpPr>
            <a:spLocks noChangeShapeType="1"/>
          </p:cNvSpPr>
          <p:nvPr/>
        </p:nvSpPr>
        <p:spPr bwMode="auto">
          <a:xfrm>
            <a:off x="4866217" y="2506666"/>
            <a:ext cx="5511800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93" name="Line 18"/>
          <p:cNvSpPr>
            <a:spLocks noChangeShapeType="1"/>
          </p:cNvSpPr>
          <p:nvPr/>
        </p:nvSpPr>
        <p:spPr bwMode="auto">
          <a:xfrm flipH="1">
            <a:off x="7503584" y="2389191"/>
            <a:ext cx="118533" cy="2301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94" name="Line 19"/>
          <p:cNvSpPr>
            <a:spLocks noChangeShapeType="1"/>
          </p:cNvSpPr>
          <p:nvPr/>
        </p:nvSpPr>
        <p:spPr bwMode="auto">
          <a:xfrm flipH="1">
            <a:off x="9459386" y="3081341"/>
            <a:ext cx="112183" cy="2301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95" name="Freeform 20"/>
          <p:cNvSpPr>
            <a:spLocks/>
          </p:cNvSpPr>
          <p:nvPr/>
        </p:nvSpPr>
        <p:spPr bwMode="auto">
          <a:xfrm>
            <a:off x="1016002" y="2667003"/>
            <a:ext cx="1437217" cy="460375"/>
          </a:xfrm>
          <a:custGeom>
            <a:avLst/>
            <a:gdLst>
              <a:gd name="T0" fmla="*/ 0 w 679"/>
              <a:gd name="T1" fmla="*/ 2147483646 h 290"/>
              <a:gd name="T2" fmla="*/ 2147483646 w 679"/>
              <a:gd name="T3" fmla="*/ 2147483646 h 290"/>
              <a:gd name="T4" fmla="*/ 2147483646 w 679"/>
              <a:gd name="T5" fmla="*/ 0 h 290"/>
              <a:gd name="T6" fmla="*/ 2147483646 w 679"/>
              <a:gd name="T7" fmla="*/ 2147483646 h 290"/>
              <a:gd name="T8" fmla="*/ 2147483646 w 679"/>
              <a:gd name="T9" fmla="*/ 2147483646 h 290"/>
              <a:gd name="T10" fmla="*/ 2147483646 w 679"/>
              <a:gd name="T11" fmla="*/ 2147483646 h 290"/>
              <a:gd name="T12" fmla="*/ 0 w 679"/>
              <a:gd name="T13" fmla="*/ 2147483646 h 290"/>
              <a:gd name="T14" fmla="*/ 0 w 679"/>
              <a:gd name="T15" fmla="*/ 2147483646 h 2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9"/>
              <a:gd name="T25" fmla="*/ 0 h 290"/>
              <a:gd name="T26" fmla="*/ 679 w 679"/>
              <a:gd name="T27" fmla="*/ 290 h 29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9" h="290">
                <a:moveTo>
                  <a:pt x="0" y="58"/>
                </a:moveTo>
                <a:lnTo>
                  <a:pt x="571" y="58"/>
                </a:lnTo>
                <a:lnTo>
                  <a:pt x="571" y="0"/>
                </a:lnTo>
                <a:lnTo>
                  <a:pt x="679" y="145"/>
                </a:lnTo>
                <a:lnTo>
                  <a:pt x="571" y="290"/>
                </a:lnTo>
                <a:lnTo>
                  <a:pt x="571" y="232"/>
                </a:lnTo>
                <a:lnTo>
                  <a:pt x="0" y="232"/>
                </a:lnTo>
                <a:lnTo>
                  <a:pt x="0" y="58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96" name="Freeform 21"/>
          <p:cNvSpPr>
            <a:spLocks/>
          </p:cNvSpPr>
          <p:nvPr/>
        </p:nvSpPr>
        <p:spPr bwMode="auto">
          <a:xfrm>
            <a:off x="1016002" y="2667003"/>
            <a:ext cx="1437217" cy="460375"/>
          </a:xfrm>
          <a:custGeom>
            <a:avLst/>
            <a:gdLst>
              <a:gd name="T0" fmla="*/ 0 w 679"/>
              <a:gd name="T1" fmla="*/ 2147483646 h 290"/>
              <a:gd name="T2" fmla="*/ 2147483646 w 679"/>
              <a:gd name="T3" fmla="*/ 2147483646 h 290"/>
              <a:gd name="T4" fmla="*/ 2147483646 w 679"/>
              <a:gd name="T5" fmla="*/ 0 h 290"/>
              <a:gd name="T6" fmla="*/ 2147483646 w 679"/>
              <a:gd name="T7" fmla="*/ 2147483646 h 290"/>
              <a:gd name="T8" fmla="*/ 2147483646 w 679"/>
              <a:gd name="T9" fmla="*/ 2147483646 h 290"/>
              <a:gd name="T10" fmla="*/ 2147483646 w 679"/>
              <a:gd name="T11" fmla="*/ 2147483646 h 290"/>
              <a:gd name="T12" fmla="*/ 0 w 679"/>
              <a:gd name="T13" fmla="*/ 2147483646 h 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9"/>
              <a:gd name="T22" fmla="*/ 0 h 290"/>
              <a:gd name="T23" fmla="*/ 679 w 679"/>
              <a:gd name="T24" fmla="*/ 290 h 2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9" h="290">
                <a:moveTo>
                  <a:pt x="0" y="58"/>
                </a:moveTo>
                <a:lnTo>
                  <a:pt x="571" y="58"/>
                </a:lnTo>
                <a:lnTo>
                  <a:pt x="571" y="0"/>
                </a:lnTo>
                <a:lnTo>
                  <a:pt x="679" y="145"/>
                </a:lnTo>
                <a:lnTo>
                  <a:pt x="571" y="290"/>
                </a:lnTo>
                <a:lnTo>
                  <a:pt x="571" y="232"/>
                </a:lnTo>
                <a:lnTo>
                  <a:pt x="0" y="2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197" name="Rectangle 22"/>
          <p:cNvSpPr>
            <a:spLocks noChangeArrowheads="1"/>
          </p:cNvSpPr>
          <p:nvPr/>
        </p:nvSpPr>
        <p:spPr bwMode="auto">
          <a:xfrm>
            <a:off x="1390652" y="2286001"/>
            <a:ext cx="1149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数据</a:t>
            </a:r>
            <a:endParaRPr kumimoji="1" lang="zh-CN" altLang="en-US" sz="22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0198" name="Rectangle 24"/>
          <p:cNvSpPr>
            <a:spLocks noChangeArrowheads="1"/>
          </p:cNvSpPr>
          <p:nvPr/>
        </p:nvSpPr>
        <p:spPr bwMode="auto">
          <a:xfrm>
            <a:off x="814917" y="3213101"/>
            <a:ext cx="1818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来自外设</a:t>
            </a:r>
          </a:p>
        </p:txBody>
      </p:sp>
      <p:sp>
        <p:nvSpPr>
          <p:cNvPr id="50199" name="Rectangle 25"/>
          <p:cNvSpPr>
            <a:spLocks noChangeArrowheads="1"/>
          </p:cNvSpPr>
          <p:nvPr/>
        </p:nvSpPr>
        <p:spPr bwMode="auto">
          <a:xfrm>
            <a:off x="7736987" y="2193926"/>
            <a:ext cx="155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宋体" charset="-122"/>
              </a:rPr>
              <a:t>8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0200" name="Rectangle 26"/>
          <p:cNvSpPr>
            <a:spLocks noChangeArrowheads="1"/>
          </p:cNvSpPr>
          <p:nvPr/>
        </p:nvSpPr>
        <p:spPr bwMode="auto">
          <a:xfrm>
            <a:off x="9747822" y="2886076"/>
            <a:ext cx="155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宋体" charset="-122"/>
              </a:rPr>
              <a:t>8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0201" name="Line 27"/>
          <p:cNvSpPr>
            <a:spLocks noChangeShapeType="1"/>
          </p:cNvSpPr>
          <p:nvPr/>
        </p:nvSpPr>
        <p:spPr bwMode="auto">
          <a:xfrm>
            <a:off x="6959600" y="4652966"/>
            <a:ext cx="1524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202" name="Rectangle 28"/>
          <p:cNvSpPr>
            <a:spLocks noChangeArrowheads="1"/>
          </p:cNvSpPr>
          <p:nvPr/>
        </p:nvSpPr>
        <p:spPr bwMode="auto">
          <a:xfrm>
            <a:off x="6671735" y="4652964"/>
            <a:ext cx="673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宋体" charset="-122"/>
              </a:rPr>
              <a:t>IO/</a:t>
            </a:r>
            <a:endParaRPr kumimoji="1" lang="en-US" altLang="zh-CN" sz="2200" b="1" dirty="0" smtClean="0">
              <a:solidFill>
                <a:srgbClr val="000000"/>
              </a:solidFill>
            </a:endParaRPr>
          </a:p>
        </p:txBody>
      </p:sp>
      <p:sp>
        <p:nvSpPr>
          <p:cNvPr id="50203" name="Rectangle 29"/>
          <p:cNvSpPr>
            <a:spLocks noChangeArrowheads="1"/>
          </p:cNvSpPr>
          <p:nvPr/>
        </p:nvSpPr>
        <p:spPr bwMode="auto">
          <a:xfrm>
            <a:off x="7344835" y="4652964"/>
            <a:ext cx="4042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</a:rPr>
              <a:t>M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0204" name="Line 30"/>
          <p:cNvSpPr>
            <a:spLocks noChangeShapeType="1"/>
          </p:cNvSpPr>
          <p:nvPr/>
        </p:nvSpPr>
        <p:spPr bwMode="auto">
          <a:xfrm>
            <a:off x="6891868" y="5119691"/>
            <a:ext cx="30691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205" name="Rectangle 31"/>
          <p:cNvSpPr>
            <a:spLocks noChangeArrowheads="1"/>
          </p:cNvSpPr>
          <p:nvPr/>
        </p:nvSpPr>
        <p:spPr bwMode="auto">
          <a:xfrm>
            <a:off x="6891868" y="5133976"/>
            <a:ext cx="6434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宋体" charset="-122"/>
              </a:rPr>
              <a:t>RD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0206" name="Freeform 32"/>
          <p:cNvSpPr>
            <a:spLocks/>
          </p:cNvSpPr>
          <p:nvPr/>
        </p:nvSpPr>
        <p:spPr bwMode="auto">
          <a:xfrm>
            <a:off x="4866219" y="4724403"/>
            <a:ext cx="169333" cy="169863"/>
          </a:xfrm>
          <a:custGeom>
            <a:avLst/>
            <a:gdLst>
              <a:gd name="T0" fmla="*/ 2147483646 w 80"/>
              <a:gd name="T1" fmla="*/ 2147483646 h 107"/>
              <a:gd name="T2" fmla="*/ 2147483646 w 80"/>
              <a:gd name="T3" fmla="*/ 2147483646 h 107"/>
              <a:gd name="T4" fmla="*/ 2147483646 w 80"/>
              <a:gd name="T5" fmla="*/ 2147483646 h 107"/>
              <a:gd name="T6" fmla="*/ 2147483646 w 80"/>
              <a:gd name="T7" fmla="*/ 0 h 107"/>
              <a:gd name="T8" fmla="*/ 2147483646 w 80"/>
              <a:gd name="T9" fmla="*/ 2147483646 h 107"/>
              <a:gd name="T10" fmla="*/ 2147483646 w 80"/>
              <a:gd name="T11" fmla="*/ 2147483646 h 107"/>
              <a:gd name="T12" fmla="*/ 0 w 80"/>
              <a:gd name="T13" fmla="*/ 2147483646 h 107"/>
              <a:gd name="T14" fmla="*/ 0 w 80"/>
              <a:gd name="T15" fmla="*/ 2147483646 h 107"/>
              <a:gd name="T16" fmla="*/ 2147483646 w 80"/>
              <a:gd name="T17" fmla="*/ 2147483646 h 107"/>
              <a:gd name="T18" fmla="*/ 2147483646 w 80"/>
              <a:gd name="T19" fmla="*/ 2147483646 h 107"/>
              <a:gd name="T20" fmla="*/ 2147483646 w 80"/>
              <a:gd name="T21" fmla="*/ 2147483646 h 107"/>
              <a:gd name="T22" fmla="*/ 2147483646 w 80"/>
              <a:gd name="T23" fmla="*/ 2147483646 h 107"/>
              <a:gd name="T24" fmla="*/ 2147483646 w 80"/>
              <a:gd name="T25" fmla="*/ 2147483646 h 107"/>
              <a:gd name="T26" fmla="*/ 2147483646 w 80"/>
              <a:gd name="T27" fmla="*/ 2147483646 h 1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0"/>
              <a:gd name="T43" fmla="*/ 0 h 107"/>
              <a:gd name="T44" fmla="*/ 80 w 80"/>
              <a:gd name="T45" fmla="*/ 107 h 10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0" h="107">
                <a:moveTo>
                  <a:pt x="80" y="55"/>
                </a:moveTo>
                <a:lnTo>
                  <a:pt x="75" y="29"/>
                </a:lnTo>
                <a:lnTo>
                  <a:pt x="63" y="10"/>
                </a:lnTo>
                <a:lnTo>
                  <a:pt x="46" y="0"/>
                </a:lnTo>
                <a:lnTo>
                  <a:pt x="27" y="3"/>
                </a:lnTo>
                <a:lnTo>
                  <a:pt x="10" y="16"/>
                </a:lnTo>
                <a:lnTo>
                  <a:pt x="0" y="42"/>
                </a:lnTo>
                <a:lnTo>
                  <a:pt x="0" y="68"/>
                </a:lnTo>
                <a:lnTo>
                  <a:pt x="10" y="90"/>
                </a:lnTo>
                <a:lnTo>
                  <a:pt x="27" y="103"/>
                </a:lnTo>
                <a:lnTo>
                  <a:pt x="46" y="107"/>
                </a:lnTo>
                <a:lnTo>
                  <a:pt x="63" y="100"/>
                </a:lnTo>
                <a:lnTo>
                  <a:pt x="75" y="81"/>
                </a:lnTo>
                <a:lnTo>
                  <a:pt x="80" y="55"/>
                </a:lnTo>
                <a:close/>
              </a:path>
            </a:pathLst>
          </a:custGeom>
          <a:solidFill>
            <a:srgbClr val="F8E0F7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207" name="Line 33"/>
          <p:cNvSpPr>
            <a:spLocks noChangeShapeType="1"/>
          </p:cNvSpPr>
          <p:nvPr/>
        </p:nvSpPr>
        <p:spPr bwMode="auto">
          <a:xfrm flipH="1">
            <a:off x="3947586" y="4811716"/>
            <a:ext cx="91863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208" name="Line 34"/>
          <p:cNvSpPr>
            <a:spLocks noChangeShapeType="1"/>
          </p:cNvSpPr>
          <p:nvPr/>
        </p:nvSpPr>
        <p:spPr bwMode="auto">
          <a:xfrm flipV="1">
            <a:off x="3947586" y="3659191"/>
            <a:ext cx="2116" cy="11525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209" name="Rectangle 35"/>
          <p:cNvSpPr>
            <a:spLocks noChangeArrowheads="1"/>
          </p:cNvSpPr>
          <p:nvPr/>
        </p:nvSpPr>
        <p:spPr bwMode="auto">
          <a:xfrm>
            <a:off x="10648258" y="2368551"/>
            <a:ext cx="1237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数据总线</a:t>
            </a:r>
            <a:endParaRPr kumimoji="1" lang="zh-CN" altLang="en-US" sz="22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0210" name="Rectangle 36"/>
          <p:cNvSpPr>
            <a:spLocks noChangeArrowheads="1"/>
          </p:cNvSpPr>
          <p:nvPr/>
        </p:nvSpPr>
        <p:spPr bwMode="auto">
          <a:xfrm>
            <a:off x="10648258" y="3060701"/>
            <a:ext cx="1237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地址总线</a:t>
            </a:r>
            <a:endParaRPr kumimoji="1" lang="zh-CN" altLang="en-US" sz="22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0211" name="Freeform 37"/>
          <p:cNvSpPr>
            <a:spLocks/>
          </p:cNvSpPr>
          <p:nvPr/>
        </p:nvSpPr>
        <p:spPr bwMode="auto">
          <a:xfrm>
            <a:off x="3860800" y="3659188"/>
            <a:ext cx="169333" cy="169862"/>
          </a:xfrm>
          <a:custGeom>
            <a:avLst/>
            <a:gdLst>
              <a:gd name="T0" fmla="*/ 2147483646 w 80"/>
              <a:gd name="T1" fmla="*/ 2147483646 h 107"/>
              <a:gd name="T2" fmla="*/ 2147483646 w 80"/>
              <a:gd name="T3" fmla="*/ 2147483646 h 107"/>
              <a:gd name="T4" fmla="*/ 2147483646 w 80"/>
              <a:gd name="T5" fmla="*/ 2147483646 h 107"/>
              <a:gd name="T6" fmla="*/ 2147483646 w 80"/>
              <a:gd name="T7" fmla="*/ 0 h 107"/>
              <a:gd name="T8" fmla="*/ 2147483646 w 80"/>
              <a:gd name="T9" fmla="*/ 2147483646 h 107"/>
              <a:gd name="T10" fmla="*/ 2147483646 w 80"/>
              <a:gd name="T11" fmla="*/ 2147483646 h 107"/>
              <a:gd name="T12" fmla="*/ 0 w 80"/>
              <a:gd name="T13" fmla="*/ 2147483646 h 107"/>
              <a:gd name="T14" fmla="*/ 0 w 80"/>
              <a:gd name="T15" fmla="*/ 2147483646 h 107"/>
              <a:gd name="T16" fmla="*/ 2147483646 w 80"/>
              <a:gd name="T17" fmla="*/ 2147483646 h 107"/>
              <a:gd name="T18" fmla="*/ 2147483646 w 80"/>
              <a:gd name="T19" fmla="*/ 2147483646 h 107"/>
              <a:gd name="T20" fmla="*/ 2147483646 w 80"/>
              <a:gd name="T21" fmla="*/ 2147483646 h 107"/>
              <a:gd name="T22" fmla="*/ 2147483646 w 80"/>
              <a:gd name="T23" fmla="*/ 2147483646 h 107"/>
              <a:gd name="T24" fmla="*/ 2147483646 w 80"/>
              <a:gd name="T25" fmla="*/ 2147483646 h 107"/>
              <a:gd name="T26" fmla="*/ 2147483646 w 80"/>
              <a:gd name="T27" fmla="*/ 2147483646 h 1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0"/>
              <a:gd name="T43" fmla="*/ 0 h 107"/>
              <a:gd name="T44" fmla="*/ 80 w 80"/>
              <a:gd name="T45" fmla="*/ 107 h 10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0" h="107">
                <a:moveTo>
                  <a:pt x="80" y="55"/>
                </a:moveTo>
                <a:lnTo>
                  <a:pt x="77" y="29"/>
                </a:lnTo>
                <a:lnTo>
                  <a:pt x="63" y="10"/>
                </a:lnTo>
                <a:lnTo>
                  <a:pt x="46" y="0"/>
                </a:lnTo>
                <a:lnTo>
                  <a:pt x="27" y="3"/>
                </a:lnTo>
                <a:lnTo>
                  <a:pt x="10" y="16"/>
                </a:lnTo>
                <a:lnTo>
                  <a:pt x="0" y="39"/>
                </a:lnTo>
                <a:lnTo>
                  <a:pt x="0" y="68"/>
                </a:lnTo>
                <a:lnTo>
                  <a:pt x="10" y="91"/>
                </a:lnTo>
                <a:lnTo>
                  <a:pt x="27" y="103"/>
                </a:lnTo>
                <a:lnTo>
                  <a:pt x="46" y="107"/>
                </a:lnTo>
                <a:lnTo>
                  <a:pt x="63" y="97"/>
                </a:lnTo>
                <a:lnTo>
                  <a:pt x="77" y="78"/>
                </a:lnTo>
                <a:lnTo>
                  <a:pt x="80" y="55"/>
                </a:lnTo>
                <a:close/>
              </a:path>
            </a:pathLst>
          </a:custGeom>
          <a:solidFill>
            <a:srgbClr val="00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212" name="Text Box 3"/>
          <p:cNvSpPr txBox="1">
            <a:spLocks noChangeArrowheads="1"/>
          </p:cNvSpPr>
          <p:nvPr/>
        </p:nvSpPr>
        <p:spPr bwMode="auto">
          <a:xfrm>
            <a:off x="486835" y="100013"/>
            <a:ext cx="8202084" cy="18158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¨"/>
            </a:pPr>
            <a:r>
              <a:rPr kumimoji="1" lang="zh-CN" altLang="en-US" sz="4400" b="1" smtClean="0">
                <a:solidFill>
                  <a:srgbClr val="0000FF"/>
                </a:solidFill>
              </a:rPr>
              <a:t>方式 </a:t>
            </a:r>
            <a:r>
              <a:rPr kumimoji="1" lang="en-US" altLang="zh-CN" sz="4400" b="1" smtClean="0">
                <a:solidFill>
                  <a:srgbClr val="0000FF"/>
                </a:solidFill>
              </a:rPr>
              <a:t>0 </a:t>
            </a:r>
            <a:r>
              <a:rPr kumimoji="1" lang="zh-CN" altLang="en-US" sz="4400" b="1" smtClean="0">
                <a:solidFill>
                  <a:srgbClr val="0000FF"/>
                </a:solidFill>
              </a:rPr>
              <a:t>输入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¨"/>
            </a:pPr>
            <a:endParaRPr kumimoji="1" lang="zh-CN" altLang="en-US" sz="4400" b="1" smtClean="0">
              <a:solidFill>
                <a:srgbClr val="0000FF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3300"/>
                </a:solidFill>
              </a:rPr>
              <a:t>	方式</a:t>
            </a:r>
            <a:r>
              <a:rPr kumimoji="1" lang="en-US" altLang="zh-CN" sz="2400" b="1" smtClean="0">
                <a:solidFill>
                  <a:srgbClr val="FF33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FF3300"/>
                </a:solidFill>
              </a:rPr>
              <a:t>输入（</a:t>
            </a:r>
            <a:r>
              <a:rPr kumimoji="1" lang="en-US" altLang="zh-CN" sz="2400" b="1" smtClean="0">
                <a:solidFill>
                  <a:srgbClr val="FF3300"/>
                </a:solidFill>
              </a:rPr>
              <a:t>IN    AL</a:t>
            </a:r>
            <a:r>
              <a:rPr kumimoji="1" lang="zh-CN" altLang="en-US" sz="2400" b="1" smtClean="0">
                <a:solidFill>
                  <a:srgbClr val="FF3300"/>
                </a:solidFill>
              </a:rPr>
              <a:t>，</a:t>
            </a:r>
            <a:r>
              <a:rPr kumimoji="1" lang="en-US" altLang="zh-CN" sz="2400" b="1" smtClean="0">
                <a:solidFill>
                  <a:srgbClr val="FF3300"/>
                </a:solidFill>
              </a:rPr>
              <a:t>PORT</a:t>
            </a:r>
            <a:r>
              <a:rPr kumimoji="1" lang="zh-CN" altLang="en-US" sz="2400" b="1" smtClean="0">
                <a:solidFill>
                  <a:srgbClr val="FF3300"/>
                </a:solidFill>
              </a:rPr>
              <a:t>） 框图</a:t>
            </a:r>
            <a:endParaRPr kumimoji="1" lang="zh-CN" altLang="en-US" sz="4400" b="1" smtClean="0">
              <a:solidFill>
                <a:srgbClr val="FF3300"/>
              </a:solidFill>
            </a:endParaRPr>
          </a:p>
        </p:txBody>
      </p:sp>
      <p:sp>
        <p:nvSpPr>
          <p:cNvPr id="50213" name="Freeform 39"/>
          <p:cNvSpPr>
            <a:spLocks/>
          </p:cNvSpPr>
          <p:nvPr/>
        </p:nvSpPr>
        <p:spPr bwMode="auto">
          <a:xfrm>
            <a:off x="5712884" y="4724403"/>
            <a:ext cx="169333" cy="169863"/>
          </a:xfrm>
          <a:custGeom>
            <a:avLst/>
            <a:gdLst>
              <a:gd name="T0" fmla="*/ 2147483646 w 80"/>
              <a:gd name="T1" fmla="*/ 2147483646 h 107"/>
              <a:gd name="T2" fmla="*/ 2147483646 w 80"/>
              <a:gd name="T3" fmla="*/ 2147483646 h 107"/>
              <a:gd name="T4" fmla="*/ 2147483646 w 80"/>
              <a:gd name="T5" fmla="*/ 2147483646 h 107"/>
              <a:gd name="T6" fmla="*/ 2147483646 w 80"/>
              <a:gd name="T7" fmla="*/ 0 h 107"/>
              <a:gd name="T8" fmla="*/ 2147483646 w 80"/>
              <a:gd name="T9" fmla="*/ 2147483646 h 107"/>
              <a:gd name="T10" fmla="*/ 2147483646 w 80"/>
              <a:gd name="T11" fmla="*/ 2147483646 h 107"/>
              <a:gd name="T12" fmla="*/ 0 w 80"/>
              <a:gd name="T13" fmla="*/ 2147483646 h 107"/>
              <a:gd name="T14" fmla="*/ 0 w 80"/>
              <a:gd name="T15" fmla="*/ 2147483646 h 107"/>
              <a:gd name="T16" fmla="*/ 2147483646 w 80"/>
              <a:gd name="T17" fmla="*/ 2147483646 h 107"/>
              <a:gd name="T18" fmla="*/ 2147483646 w 80"/>
              <a:gd name="T19" fmla="*/ 2147483646 h 107"/>
              <a:gd name="T20" fmla="*/ 2147483646 w 80"/>
              <a:gd name="T21" fmla="*/ 2147483646 h 107"/>
              <a:gd name="T22" fmla="*/ 2147483646 w 80"/>
              <a:gd name="T23" fmla="*/ 2147483646 h 107"/>
              <a:gd name="T24" fmla="*/ 2147483646 w 80"/>
              <a:gd name="T25" fmla="*/ 2147483646 h 107"/>
              <a:gd name="T26" fmla="*/ 2147483646 w 80"/>
              <a:gd name="T27" fmla="*/ 2147483646 h 1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0"/>
              <a:gd name="T43" fmla="*/ 0 h 107"/>
              <a:gd name="T44" fmla="*/ 80 w 80"/>
              <a:gd name="T45" fmla="*/ 107 h 10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0" h="107">
                <a:moveTo>
                  <a:pt x="80" y="55"/>
                </a:moveTo>
                <a:lnTo>
                  <a:pt x="75" y="29"/>
                </a:lnTo>
                <a:lnTo>
                  <a:pt x="63" y="10"/>
                </a:lnTo>
                <a:lnTo>
                  <a:pt x="46" y="0"/>
                </a:lnTo>
                <a:lnTo>
                  <a:pt x="27" y="4"/>
                </a:lnTo>
                <a:lnTo>
                  <a:pt x="10" y="20"/>
                </a:lnTo>
                <a:lnTo>
                  <a:pt x="0" y="42"/>
                </a:lnTo>
                <a:lnTo>
                  <a:pt x="0" y="68"/>
                </a:lnTo>
                <a:lnTo>
                  <a:pt x="10" y="91"/>
                </a:lnTo>
                <a:lnTo>
                  <a:pt x="27" y="104"/>
                </a:lnTo>
                <a:lnTo>
                  <a:pt x="46" y="107"/>
                </a:lnTo>
                <a:lnTo>
                  <a:pt x="63" y="100"/>
                </a:lnTo>
                <a:lnTo>
                  <a:pt x="75" y="81"/>
                </a:lnTo>
                <a:lnTo>
                  <a:pt x="80" y="55"/>
                </a:lnTo>
                <a:close/>
              </a:path>
            </a:pathLst>
          </a:custGeom>
          <a:solidFill>
            <a:srgbClr val="F8E0F7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0214" name="Freeform 40"/>
          <p:cNvSpPr>
            <a:spLocks/>
          </p:cNvSpPr>
          <p:nvPr/>
        </p:nvSpPr>
        <p:spPr bwMode="auto">
          <a:xfrm>
            <a:off x="5712884" y="4221163"/>
            <a:ext cx="169333" cy="169862"/>
          </a:xfrm>
          <a:custGeom>
            <a:avLst/>
            <a:gdLst>
              <a:gd name="T0" fmla="*/ 2147483646 w 80"/>
              <a:gd name="T1" fmla="*/ 2147483646 h 107"/>
              <a:gd name="T2" fmla="*/ 2147483646 w 80"/>
              <a:gd name="T3" fmla="*/ 2147483646 h 107"/>
              <a:gd name="T4" fmla="*/ 2147483646 w 80"/>
              <a:gd name="T5" fmla="*/ 2147483646 h 107"/>
              <a:gd name="T6" fmla="*/ 2147483646 w 80"/>
              <a:gd name="T7" fmla="*/ 0 h 107"/>
              <a:gd name="T8" fmla="*/ 2147483646 w 80"/>
              <a:gd name="T9" fmla="*/ 2147483646 h 107"/>
              <a:gd name="T10" fmla="*/ 2147483646 w 80"/>
              <a:gd name="T11" fmla="*/ 2147483646 h 107"/>
              <a:gd name="T12" fmla="*/ 0 w 80"/>
              <a:gd name="T13" fmla="*/ 2147483646 h 107"/>
              <a:gd name="T14" fmla="*/ 0 w 80"/>
              <a:gd name="T15" fmla="*/ 2147483646 h 107"/>
              <a:gd name="T16" fmla="*/ 2147483646 w 80"/>
              <a:gd name="T17" fmla="*/ 2147483646 h 107"/>
              <a:gd name="T18" fmla="*/ 2147483646 w 80"/>
              <a:gd name="T19" fmla="*/ 2147483646 h 107"/>
              <a:gd name="T20" fmla="*/ 2147483646 w 80"/>
              <a:gd name="T21" fmla="*/ 2147483646 h 107"/>
              <a:gd name="T22" fmla="*/ 2147483646 w 80"/>
              <a:gd name="T23" fmla="*/ 2147483646 h 107"/>
              <a:gd name="T24" fmla="*/ 2147483646 w 80"/>
              <a:gd name="T25" fmla="*/ 2147483646 h 107"/>
              <a:gd name="T26" fmla="*/ 2147483646 w 80"/>
              <a:gd name="T27" fmla="*/ 2147483646 h 1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0"/>
              <a:gd name="T43" fmla="*/ 0 h 107"/>
              <a:gd name="T44" fmla="*/ 80 w 80"/>
              <a:gd name="T45" fmla="*/ 107 h 10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0" h="107">
                <a:moveTo>
                  <a:pt x="80" y="55"/>
                </a:moveTo>
                <a:lnTo>
                  <a:pt x="75" y="29"/>
                </a:lnTo>
                <a:lnTo>
                  <a:pt x="63" y="10"/>
                </a:lnTo>
                <a:lnTo>
                  <a:pt x="46" y="0"/>
                </a:lnTo>
                <a:lnTo>
                  <a:pt x="27" y="4"/>
                </a:lnTo>
                <a:lnTo>
                  <a:pt x="10" y="20"/>
                </a:lnTo>
                <a:lnTo>
                  <a:pt x="0" y="42"/>
                </a:lnTo>
                <a:lnTo>
                  <a:pt x="0" y="68"/>
                </a:lnTo>
                <a:lnTo>
                  <a:pt x="10" y="91"/>
                </a:lnTo>
                <a:lnTo>
                  <a:pt x="27" y="104"/>
                </a:lnTo>
                <a:lnTo>
                  <a:pt x="46" y="107"/>
                </a:lnTo>
                <a:lnTo>
                  <a:pt x="63" y="100"/>
                </a:lnTo>
                <a:lnTo>
                  <a:pt x="75" y="81"/>
                </a:lnTo>
                <a:lnTo>
                  <a:pt x="80" y="55"/>
                </a:lnTo>
                <a:close/>
              </a:path>
            </a:pathLst>
          </a:custGeom>
          <a:solidFill>
            <a:srgbClr val="F8E0F7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54228A-71F1-4009-A859-DD75BBF55CB9}" type="slidenum">
              <a:rPr lang="en-US" altLang="zh-CN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3" name="Line 4"/>
          <p:cNvSpPr>
            <a:spLocks noChangeShapeType="1"/>
          </p:cNvSpPr>
          <p:nvPr/>
        </p:nvSpPr>
        <p:spPr bwMode="auto">
          <a:xfrm>
            <a:off x="8500535" y="1333500"/>
            <a:ext cx="2117" cy="51006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04" name="Freeform 5"/>
          <p:cNvSpPr>
            <a:spLocks/>
          </p:cNvSpPr>
          <p:nvPr/>
        </p:nvSpPr>
        <p:spPr bwMode="auto">
          <a:xfrm>
            <a:off x="2956985" y="1898650"/>
            <a:ext cx="2283883" cy="566738"/>
          </a:xfrm>
          <a:custGeom>
            <a:avLst/>
            <a:gdLst>
              <a:gd name="T0" fmla="*/ 0 w 1079"/>
              <a:gd name="T1" fmla="*/ 0 h 357"/>
              <a:gd name="T2" fmla="*/ 2147483646 w 1079"/>
              <a:gd name="T3" fmla="*/ 0 h 357"/>
              <a:gd name="T4" fmla="*/ 2147483646 w 1079"/>
              <a:gd name="T5" fmla="*/ 2147483646 h 357"/>
              <a:gd name="T6" fmla="*/ 0 60000 65536"/>
              <a:gd name="T7" fmla="*/ 0 60000 65536"/>
              <a:gd name="T8" fmla="*/ 0 60000 65536"/>
              <a:gd name="T9" fmla="*/ 0 w 1079"/>
              <a:gd name="T10" fmla="*/ 0 h 357"/>
              <a:gd name="T11" fmla="*/ 1079 w 1079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9" h="357">
                <a:moveTo>
                  <a:pt x="0" y="0"/>
                </a:moveTo>
                <a:lnTo>
                  <a:pt x="925" y="0"/>
                </a:lnTo>
                <a:lnTo>
                  <a:pt x="1079" y="357"/>
                </a:lnTo>
              </a:path>
            </a:pathLst>
          </a:custGeom>
          <a:solidFill>
            <a:schemeClr val="bg1"/>
          </a:solidFill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5240868" y="2465391"/>
            <a:ext cx="3100917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 flipV="1">
            <a:off x="8341786" y="1898650"/>
            <a:ext cx="325967" cy="56673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>
            <a:off x="8667751" y="1898650"/>
            <a:ext cx="1957916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9154585" y="3030541"/>
            <a:ext cx="1471083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>
            <a:off x="9154585" y="3597275"/>
            <a:ext cx="14710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 flipH="1">
            <a:off x="2956984" y="3030541"/>
            <a:ext cx="1464733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 flipH="1">
            <a:off x="2956984" y="3597275"/>
            <a:ext cx="146473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12" name="Line 13"/>
          <p:cNvSpPr>
            <a:spLocks noChangeShapeType="1"/>
          </p:cNvSpPr>
          <p:nvPr/>
        </p:nvSpPr>
        <p:spPr bwMode="auto">
          <a:xfrm>
            <a:off x="4747684" y="3030541"/>
            <a:ext cx="4078816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13" name="Line 14"/>
          <p:cNvSpPr>
            <a:spLocks noChangeShapeType="1"/>
          </p:cNvSpPr>
          <p:nvPr/>
        </p:nvSpPr>
        <p:spPr bwMode="auto">
          <a:xfrm>
            <a:off x="4747684" y="3597275"/>
            <a:ext cx="4078816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>
            <a:off x="9971620" y="4446591"/>
            <a:ext cx="654049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15" name="Line 16"/>
          <p:cNvSpPr>
            <a:spLocks noChangeShapeType="1"/>
          </p:cNvSpPr>
          <p:nvPr/>
        </p:nvSpPr>
        <p:spPr bwMode="auto">
          <a:xfrm>
            <a:off x="9971620" y="5011741"/>
            <a:ext cx="654049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16" name="Line 17"/>
          <p:cNvSpPr>
            <a:spLocks noChangeShapeType="1"/>
          </p:cNvSpPr>
          <p:nvPr/>
        </p:nvSpPr>
        <p:spPr bwMode="auto">
          <a:xfrm flipH="1">
            <a:off x="2956984" y="4446591"/>
            <a:ext cx="651933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17" name="Line 18"/>
          <p:cNvSpPr>
            <a:spLocks noChangeShapeType="1"/>
          </p:cNvSpPr>
          <p:nvPr/>
        </p:nvSpPr>
        <p:spPr bwMode="auto">
          <a:xfrm flipH="1">
            <a:off x="2956984" y="5011741"/>
            <a:ext cx="651933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18" name="Line 19"/>
          <p:cNvSpPr>
            <a:spLocks noChangeShapeType="1"/>
          </p:cNvSpPr>
          <p:nvPr/>
        </p:nvSpPr>
        <p:spPr bwMode="auto">
          <a:xfrm>
            <a:off x="3934886" y="5011741"/>
            <a:ext cx="5710767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19" name="Line 20"/>
          <p:cNvSpPr>
            <a:spLocks noChangeShapeType="1"/>
          </p:cNvSpPr>
          <p:nvPr/>
        </p:nvSpPr>
        <p:spPr bwMode="auto">
          <a:xfrm>
            <a:off x="3608919" y="4446588"/>
            <a:ext cx="325967" cy="565150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20" name="Line 21"/>
          <p:cNvSpPr>
            <a:spLocks noChangeShapeType="1"/>
          </p:cNvSpPr>
          <p:nvPr/>
        </p:nvSpPr>
        <p:spPr bwMode="auto">
          <a:xfrm flipH="1">
            <a:off x="3608919" y="4446588"/>
            <a:ext cx="325967" cy="565150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21" name="Line 22"/>
          <p:cNvSpPr>
            <a:spLocks noChangeShapeType="1"/>
          </p:cNvSpPr>
          <p:nvPr/>
        </p:nvSpPr>
        <p:spPr bwMode="auto">
          <a:xfrm flipH="1">
            <a:off x="9645653" y="4446588"/>
            <a:ext cx="325967" cy="565150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9645653" y="4446588"/>
            <a:ext cx="325967" cy="565150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 flipH="1">
            <a:off x="8826502" y="3030541"/>
            <a:ext cx="328084" cy="56673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>
            <a:off x="8826502" y="3030541"/>
            <a:ext cx="328084" cy="56673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4421719" y="3030541"/>
            <a:ext cx="325967" cy="56673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 flipH="1">
            <a:off x="4421719" y="3030541"/>
            <a:ext cx="325967" cy="56673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 flipH="1">
            <a:off x="9806519" y="5578478"/>
            <a:ext cx="165100" cy="288925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28" name="Line 29"/>
          <p:cNvSpPr>
            <a:spLocks noChangeShapeType="1"/>
          </p:cNvSpPr>
          <p:nvPr/>
        </p:nvSpPr>
        <p:spPr bwMode="auto">
          <a:xfrm>
            <a:off x="9806519" y="5295903"/>
            <a:ext cx="165100" cy="282575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>
            <a:off x="7522636" y="5578478"/>
            <a:ext cx="167217" cy="288925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 flipH="1">
            <a:off x="7522636" y="5295903"/>
            <a:ext cx="167217" cy="282575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 flipH="1">
            <a:off x="7363884" y="5578478"/>
            <a:ext cx="158749" cy="288925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32" name="Line 33"/>
          <p:cNvSpPr>
            <a:spLocks noChangeShapeType="1"/>
          </p:cNvSpPr>
          <p:nvPr/>
        </p:nvSpPr>
        <p:spPr bwMode="auto">
          <a:xfrm>
            <a:off x="7363884" y="5295903"/>
            <a:ext cx="158749" cy="282575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33" name="Line 34"/>
          <p:cNvSpPr>
            <a:spLocks noChangeShapeType="1"/>
          </p:cNvSpPr>
          <p:nvPr/>
        </p:nvSpPr>
        <p:spPr bwMode="auto">
          <a:xfrm>
            <a:off x="5240869" y="5578478"/>
            <a:ext cx="158751" cy="288925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34" name="Line 35"/>
          <p:cNvSpPr>
            <a:spLocks noChangeShapeType="1"/>
          </p:cNvSpPr>
          <p:nvPr/>
        </p:nvSpPr>
        <p:spPr bwMode="auto">
          <a:xfrm flipH="1">
            <a:off x="5240869" y="5295903"/>
            <a:ext cx="158751" cy="282575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35" name="Line 36"/>
          <p:cNvSpPr>
            <a:spLocks noChangeShapeType="1"/>
          </p:cNvSpPr>
          <p:nvPr/>
        </p:nvSpPr>
        <p:spPr bwMode="auto">
          <a:xfrm>
            <a:off x="5399617" y="5295900"/>
            <a:ext cx="1964267" cy="6350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36" name="Line 37"/>
          <p:cNvSpPr>
            <a:spLocks noChangeShapeType="1"/>
          </p:cNvSpPr>
          <p:nvPr/>
        </p:nvSpPr>
        <p:spPr bwMode="auto">
          <a:xfrm>
            <a:off x="5399617" y="5867400"/>
            <a:ext cx="1964267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37" name="Line 38"/>
          <p:cNvSpPr>
            <a:spLocks noChangeShapeType="1"/>
          </p:cNvSpPr>
          <p:nvPr/>
        </p:nvSpPr>
        <p:spPr bwMode="auto">
          <a:xfrm>
            <a:off x="2956986" y="5578475"/>
            <a:ext cx="867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38" name="Line 39"/>
          <p:cNvSpPr>
            <a:spLocks noChangeShapeType="1"/>
          </p:cNvSpPr>
          <p:nvPr/>
        </p:nvSpPr>
        <p:spPr bwMode="auto">
          <a:xfrm>
            <a:off x="3130553" y="5578475"/>
            <a:ext cx="867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39" name="Line 40"/>
          <p:cNvSpPr>
            <a:spLocks noChangeShapeType="1"/>
          </p:cNvSpPr>
          <p:nvPr/>
        </p:nvSpPr>
        <p:spPr bwMode="auto">
          <a:xfrm>
            <a:off x="3304119" y="5578475"/>
            <a:ext cx="88900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40" name="Line 41"/>
          <p:cNvSpPr>
            <a:spLocks noChangeShapeType="1"/>
          </p:cNvSpPr>
          <p:nvPr/>
        </p:nvSpPr>
        <p:spPr bwMode="auto">
          <a:xfrm>
            <a:off x="3479800" y="5578475"/>
            <a:ext cx="86784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41" name="Line 42"/>
          <p:cNvSpPr>
            <a:spLocks noChangeShapeType="1"/>
          </p:cNvSpPr>
          <p:nvPr/>
        </p:nvSpPr>
        <p:spPr bwMode="auto">
          <a:xfrm>
            <a:off x="3653367" y="5578475"/>
            <a:ext cx="86784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42" name="Line 43"/>
          <p:cNvSpPr>
            <a:spLocks noChangeShapeType="1"/>
          </p:cNvSpPr>
          <p:nvPr/>
        </p:nvSpPr>
        <p:spPr bwMode="auto">
          <a:xfrm>
            <a:off x="3826933" y="5578475"/>
            <a:ext cx="86784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43" name="Line 44"/>
          <p:cNvSpPr>
            <a:spLocks noChangeShapeType="1"/>
          </p:cNvSpPr>
          <p:nvPr/>
        </p:nvSpPr>
        <p:spPr bwMode="auto">
          <a:xfrm>
            <a:off x="4000500" y="5578475"/>
            <a:ext cx="86784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44" name="Line 45"/>
          <p:cNvSpPr>
            <a:spLocks noChangeShapeType="1"/>
          </p:cNvSpPr>
          <p:nvPr/>
        </p:nvSpPr>
        <p:spPr bwMode="auto">
          <a:xfrm>
            <a:off x="4174067" y="5578475"/>
            <a:ext cx="86784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45" name="Line 46"/>
          <p:cNvSpPr>
            <a:spLocks noChangeShapeType="1"/>
          </p:cNvSpPr>
          <p:nvPr/>
        </p:nvSpPr>
        <p:spPr bwMode="auto">
          <a:xfrm>
            <a:off x="4349753" y="5578475"/>
            <a:ext cx="867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46" name="Line 47"/>
          <p:cNvSpPr>
            <a:spLocks noChangeShapeType="1"/>
          </p:cNvSpPr>
          <p:nvPr/>
        </p:nvSpPr>
        <p:spPr bwMode="auto">
          <a:xfrm>
            <a:off x="4523319" y="5578475"/>
            <a:ext cx="867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47" name="Line 48"/>
          <p:cNvSpPr>
            <a:spLocks noChangeShapeType="1"/>
          </p:cNvSpPr>
          <p:nvPr/>
        </p:nvSpPr>
        <p:spPr bwMode="auto">
          <a:xfrm>
            <a:off x="4696886" y="5578475"/>
            <a:ext cx="867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48" name="Line 49"/>
          <p:cNvSpPr>
            <a:spLocks noChangeShapeType="1"/>
          </p:cNvSpPr>
          <p:nvPr/>
        </p:nvSpPr>
        <p:spPr bwMode="auto">
          <a:xfrm>
            <a:off x="4870453" y="5578475"/>
            <a:ext cx="867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49" name="Line 50"/>
          <p:cNvSpPr>
            <a:spLocks noChangeShapeType="1"/>
          </p:cNvSpPr>
          <p:nvPr/>
        </p:nvSpPr>
        <p:spPr bwMode="auto">
          <a:xfrm>
            <a:off x="5044019" y="5578475"/>
            <a:ext cx="867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50" name="Line 51"/>
          <p:cNvSpPr>
            <a:spLocks noChangeShapeType="1"/>
          </p:cNvSpPr>
          <p:nvPr/>
        </p:nvSpPr>
        <p:spPr bwMode="auto">
          <a:xfrm>
            <a:off x="5217585" y="5578475"/>
            <a:ext cx="232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51" name="Line 52"/>
          <p:cNvSpPr>
            <a:spLocks noChangeShapeType="1"/>
          </p:cNvSpPr>
          <p:nvPr/>
        </p:nvSpPr>
        <p:spPr bwMode="auto">
          <a:xfrm>
            <a:off x="5073651" y="1333500"/>
            <a:ext cx="2116" cy="51006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52" name="Line 53"/>
          <p:cNvSpPr>
            <a:spLocks noChangeShapeType="1"/>
          </p:cNvSpPr>
          <p:nvPr/>
        </p:nvSpPr>
        <p:spPr bwMode="auto">
          <a:xfrm>
            <a:off x="7522635" y="5295900"/>
            <a:ext cx="2117" cy="11382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53" name="Line 54"/>
          <p:cNvSpPr>
            <a:spLocks noChangeShapeType="1"/>
          </p:cNvSpPr>
          <p:nvPr/>
        </p:nvSpPr>
        <p:spPr bwMode="auto">
          <a:xfrm>
            <a:off x="5283202" y="6289675"/>
            <a:ext cx="203623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54" name="Freeform 55"/>
          <p:cNvSpPr>
            <a:spLocks/>
          </p:cNvSpPr>
          <p:nvPr/>
        </p:nvSpPr>
        <p:spPr bwMode="auto">
          <a:xfrm>
            <a:off x="5073653" y="6226178"/>
            <a:ext cx="224367" cy="125413"/>
          </a:xfrm>
          <a:custGeom>
            <a:avLst/>
            <a:gdLst>
              <a:gd name="T0" fmla="*/ 2147483646 w 106"/>
              <a:gd name="T1" fmla="*/ 2147483646 h 79"/>
              <a:gd name="T2" fmla="*/ 0 w 106"/>
              <a:gd name="T3" fmla="*/ 2147483646 h 79"/>
              <a:gd name="T4" fmla="*/ 2147483646 w 106"/>
              <a:gd name="T5" fmla="*/ 0 h 79"/>
              <a:gd name="T6" fmla="*/ 2147483646 w 106"/>
              <a:gd name="T7" fmla="*/ 214748364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79"/>
              <a:gd name="T14" fmla="*/ 106 w 106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79">
                <a:moveTo>
                  <a:pt x="106" y="79"/>
                </a:moveTo>
                <a:lnTo>
                  <a:pt x="0" y="40"/>
                </a:lnTo>
                <a:lnTo>
                  <a:pt x="106" y="0"/>
                </a:lnTo>
                <a:lnTo>
                  <a:pt x="106" y="7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55" name="Freeform 56"/>
          <p:cNvSpPr>
            <a:spLocks/>
          </p:cNvSpPr>
          <p:nvPr/>
        </p:nvSpPr>
        <p:spPr bwMode="auto">
          <a:xfrm>
            <a:off x="7304617" y="6226178"/>
            <a:ext cx="218016" cy="125413"/>
          </a:xfrm>
          <a:custGeom>
            <a:avLst/>
            <a:gdLst>
              <a:gd name="T0" fmla="*/ 0 w 103"/>
              <a:gd name="T1" fmla="*/ 0 h 79"/>
              <a:gd name="T2" fmla="*/ 2147483646 w 103"/>
              <a:gd name="T3" fmla="*/ 2147483646 h 79"/>
              <a:gd name="T4" fmla="*/ 0 w 103"/>
              <a:gd name="T5" fmla="*/ 2147483646 h 79"/>
              <a:gd name="T6" fmla="*/ 0 w 103"/>
              <a:gd name="T7" fmla="*/ 0 h 79"/>
              <a:gd name="T8" fmla="*/ 0 60000 65536"/>
              <a:gd name="T9" fmla="*/ 0 60000 65536"/>
              <a:gd name="T10" fmla="*/ 0 60000 65536"/>
              <a:gd name="T11" fmla="*/ 0 60000 65536"/>
              <a:gd name="T12" fmla="*/ 0 w 103"/>
              <a:gd name="T13" fmla="*/ 0 h 79"/>
              <a:gd name="T14" fmla="*/ 103 w 103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" h="79">
                <a:moveTo>
                  <a:pt x="0" y="0"/>
                </a:moveTo>
                <a:lnTo>
                  <a:pt x="103" y="40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56" name="Rectangle 57"/>
          <p:cNvSpPr>
            <a:spLocks noChangeArrowheads="1"/>
          </p:cNvSpPr>
          <p:nvPr/>
        </p:nvSpPr>
        <p:spPr bwMode="auto">
          <a:xfrm>
            <a:off x="6087536" y="6100766"/>
            <a:ext cx="421217" cy="42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57" name="Rectangle 58"/>
          <p:cNvSpPr>
            <a:spLocks noChangeArrowheads="1"/>
          </p:cNvSpPr>
          <p:nvPr/>
        </p:nvSpPr>
        <p:spPr bwMode="auto">
          <a:xfrm>
            <a:off x="6144064" y="6149977"/>
            <a:ext cx="12824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258" name="Rectangle 59"/>
          <p:cNvSpPr>
            <a:spLocks noChangeArrowheads="1"/>
          </p:cNvSpPr>
          <p:nvPr/>
        </p:nvSpPr>
        <p:spPr bwMode="auto">
          <a:xfrm>
            <a:off x="6296277" y="6302377"/>
            <a:ext cx="166712" cy="2000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RD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259" name="Line 60"/>
          <p:cNvSpPr>
            <a:spLocks noChangeShapeType="1"/>
          </p:cNvSpPr>
          <p:nvPr/>
        </p:nvSpPr>
        <p:spPr bwMode="auto">
          <a:xfrm>
            <a:off x="9965267" y="5572125"/>
            <a:ext cx="86784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60" name="Line 61"/>
          <p:cNvSpPr>
            <a:spLocks noChangeShapeType="1"/>
          </p:cNvSpPr>
          <p:nvPr/>
        </p:nvSpPr>
        <p:spPr bwMode="auto">
          <a:xfrm>
            <a:off x="10138833" y="5572125"/>
            <a:ext cx="86784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61" name="Line 62"/>
          <p:cNvSpPr>
            <a:spLocks noChangeShapeType="1"/>
          </p:cNvSpPr>
          <p:nvPr/>
        </p:nvSpPr>
        <p:spPr bwMode="auto">
          <a:xfrm>
            <a:off x="10312400" y="5572125"/>
            <a:ext cx="86784" cy="6350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62" name="Line 63"/>
          <p:cNvSpPr>
            <a:spLocks noChangeShapeType="1"/>
          </p:cNvSpPr>
          <p:nvPr/>
        </p:nvSpPr>
        <p:spPr bwMode="auto">
          <a:xfrm>
            <a:off x="10488086" y="5578475"/>
            <a:ext cx="867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63" name="Line 64"/>
          <p:cNvSpPr>
            <a:spLocks noChangeShapeType="1"/>
          </p:cNvSpPr>
          <p:nvPr/>
        </p:nvSpPr>
        <p:spPr bwMode="auto">
          <a:xfrm>
            <a:off x="10661653" y="5578475"/>
            <a:ext cx="867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64" name="Rectangle 65"/>
          <p:cNvSpPr>
            <a:spLocks noChangeArrowheads="1"/>
          </p:cNvSpPr>
          <p:nvPr/>
        </p:nvSpPr>
        <p:spPr bwMode="auto">
          <a:xfrm>
            <a:off x="7689852" y="5295900"/>
            <a:ext cx="2116667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65" name="Line 66"/>
          <p:cNvSpPr>
            <a:spLocks noChangeShapeType="1"/>
          </p:cNvSpPr>
          <p:nvPr/>
        </p:nvSpPr>
        <p:spPr bwMode="auto">
          <a:xfrm>
            <a:off x="7681385" y="5302250"/>
            <a:ext cx="2131483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66" name="Line 67"/>
          <p:cNvSpPr>
            <a:spLocks noChangeShapeType="1"/>
          </p:cNvSpPr>
          <p:nvPr/>
        </p:nvSpPr>
        <p:spPr bwMode="auto">
          <a:xfrm>
            <a:off x="7689852" y="5867400"/>
            <a:ext cx="2116667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67" name="Rectangle 68"/>
          <p:cNvSpPr>
            <a:spLocks noChangeArrowheads="1"/>
          </p:cNvSpPr>
          <p:nvPr/>
        </p:nvSpPr>
        <p:spPr bwMode="auto">
          <a:xfrm>
            <a:off x="8227632" y="5408615"/>
            <a:ext cx="1282402" cy="3847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500" smtClean="0">
                <a:solidFill>
                  <a:srgbClr val="000000"/>
                </a:solidFill>
                <a:latin typeface="宋体" charset="-122"/>
              </a:rPr>
              <a:t>数据有效</a:t>
            </a: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68" name="Line 69"/>
          <p:cNvSpPr>
            <a:spLocks noChangeShapeType="1"/>
          </p:cNvSpPr>
          <p:nvPr/>
        </p:nvSpPr>
        <p:spPr bwMode="auto">
          <a:xfrm>
            <a:off x="9971619" y="5295900"/>
            <a:ext cx="2116" cy="11382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69" name="Line 70"/>
          <p:cNvSpPr>
            <a:spLocks noChangeShapeType="1"/>
          </p:cNvSpPr>
          <p:nvPr/>
        </p:nvSpPr>
        <p:spPr bwMode="auto">
          <a:xfrm>
            <a:off x="8703733" y="6289675"/>
            <a:ext cx="106680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70" name="Freeform 71"/>
          <p:cNvSpPr>
            <a:spLocks/>
          </p:cNvSpPr>
          <p:nvPr/>
        </p:nvSpPr>
        <p:spPr bwMode="auto">
          <a:xfrm>
            <a:off x="8500535" y="6226178"/>
            <a:ext cx="226484" cy="125413"/>
          </a:xfrm>
          <a:custGeom>
            <a:avLst/>
            <a:gdLst>
              <a:gd name="T0" fmla="*/ 2147483646 w 107"/>
              <a:gd name="T1" fmla="*/ 2147483646 h 79"/>
              <a:gd name="T2" fmla="*/ 0 w 107"/>
              <a:gd name="T3" fmla="*/ 2147483646 h 79"/>
              <a:gd name="T4" fmla="*/ 2147483646 w 107"/>
              <a:gd name="T5" fmla="*/ 0 h 79"/>
              <a:gd name="T6" fmla="*/ 2147483646 w 107"/>
              <a:gd name="T7" fmla="*/ 214748364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79"/>
              <a:gd name="T14" fmla="*/ 107 w 107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79">
                <a:moveTo>
                  <a:pt x="107" y="79"/>
                </a:moveTo>
                <a:lnTo>
                  <a:pt x="0" y="40"/>
                </a:lnTo>
                <a:lnTo>
                  <a:pt x="107" y="0"/>
                </a:lnTo>
                <a:lnTo>
                  <a:pt x="107" y="7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71" name="Freeform 72"/>
          <p:cNvSpPr>
            <a:spLocks/>
          </p:cNvSpPr>
          <p:nvPr/>
        </p:nvSpPr>
        <p:spPr bwMode="auto">
          <a:xfrm>
            <a:off x="9747253" y="6226178"/>
            <a:ext cx="224367" cy="125413"/>
          </a:xfrm>
          <a:custGeom>
            <a:avLst/>
            <a:gdLst>
              <a:gd name="T0" fmla="*/ 0 w 106"/>
              <a:gd name="T1" fmla="*/ 0 h 79"/>
              <a:gd name="T2" fmla="*/ 2147483646 w 106"/>
              <a:gd name="T3" fmla="*/ 2147483646 h 79"/>
              <a:gd name="T4" fmla="*/ 0 w 106"/>
              <a:gd name="T5" fmla="*/ 2147483646 h 79"/>
              <a:gd name="T6" fmla="*/ 0 w 106"/>
              <a:gd name="T7" fmla="*/ 0 h 79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79"/>
              <a:gd name="T14" fmla="*/ 106 w 106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79">
                <a:moveTo>
                  <a:pt x="0" y="0"/>
                </a:moveTo>
                <a:lnTo>
                  <a:pt x="106" y="40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72" name="Rectangle 73"/>
          <p:cNvSpPr>
            <a:spLocks noChangeArrowheads="1"/>
          </p:cNvSpPr>
          <p:nvPr/>
        </p:nvSpPr>
        <p:spPr bwMode="auto">
          <a:xfrm>
            <a:off x="9023353" y="6100766"/>
            <a:ext cx="427567" cy="420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73" name="Rectangle 74"/>
          <p:cNvSpPr>
            <a:spLocks noChangeArrowheads="1"/>
          </p:cNvSpPr>
          <p:nvPr/>
        </p:nvSpPr>
        <p:spPr bwMode="auto">
          <a:xfrm>
            <a:off x="9079880" y="6149977"/>
            <a:ext cx="12824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274" name="Rectangle 75"/>
          <p:cNvSpPr>
            <a:spLocks noChangeArrowheads="1"/>
          </p:cNvSpPr>
          <p:nvPr/>
        </p:nvSpPr>
        <p:spPr bwMode="auto">
          <a:xfrm>
            <a:off x="9238444" y="6302377"/>
            <a:ext cx="166712" cy="2000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DF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275" name="Line 76"/>
          <p:cNvSpPr>
            <a:spLocks noChangeShapeType="1"/>
          </p:cNvSpPr>
          <p:nvPr/>
        </p:nvSpPr>
        <p:spPr bwMode="auto">
          <a:xfrm>
            <a:off x="9806519" y="4024316"/>
            <a:ext cx="2116" cy="11334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76" name="Line 77"/>
          <p:cNvSpPr>
            <a:spLocks noChangeShapeType="1"/>
          </p:cNvSpPr>
          <p:nvPr/>
        </p:nvSpPr>
        <p:spPr bwMode="auto">
          <a:xfrm>
            <a:off x="8703733" y="4164016"/>
            <a:ext cx="899584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77" name="Freeform 78"/>
          <p:cNvSpPr>
            <a:spLocks/>
          </p:cNvSpPr>
          <p:nvPr/>
        </p:nvSpPr>
        <p:spPr bwMode="auto">
          <a:xfrm>
            <a:off x="8500535" y="4100513"/>
            <a:ext cx="226484" cy="131762"/>
          </a:xfrm>
          <a:custGeom>
            <a:avLst/>
            <a:gdLst>
              <a:gd name="T0" fmla="*/ 2147483646 w 107"/>
              <a:gd name="T1" fmla="*/ 2147483646 h 83"/>
              <a:gd name="T2" fmla="*/ 0 w 107"/>
              <a:gd name="T3" fmla="*/ 2147483646 h 83"/>
              <a:gd name="T4" fmla="*/ 2147483646 w 107"/>
              <a:gd name="T5" fmla="*/ 0 h 83"/>
              <a:gd name="T6" fmla="*/ 2147483646 w 107"/>
              <a:gd name="T7" fmla="*/ 2147483646 h 83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83"/>
              <a:gd name="T14" fmla="*/ 107 w 107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83">
                <a:moveTo>
                  <a:pt x="107" y="83"/>
                </a:moveTo>
                <a:lnTo>
                  <a:pt x="0" y="40"/>
                </a:lnTo>
                <a:lnTo>
                  <a:pt x="107" y="0"/>
                </a:lnTo>
                <a:lnTo>
                  <a:pt x="107" y="8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78" name="Freeform 79"/>
          <p:cNvSpPr>
            <a:spLocks/>
          </p:cNvSpPr>
          <p:nvPr/>
        </p:nvSpPr>
        <p:spPr bwMode="auto">
          <a:xfrm>
            <a:off x="9588502" y="4100513"/>
            <a:ext cx="218017" cy="131762"/>
          </a:xfrm>
          <a:custGeom>
            <a:avLst/>
            <a:gdLst>
              <a:gd name="T0" fmla="*/ 0 w 103"/>
              <a:gd name="T1" fmla="*/ 0 h 83"/>
              <a:gd name="T2" fmla="*/ 2147483646 w 103"/>
              <a:gd name="T3" fmla="*/ 2147483646 h 83"/>
              <a:gd name="T4" fmla="*/ 0 w 103"/>
              <a:gd name="T5" fmla="*/ 2147483646 h 83"/>
              <a:gd name="T6" fmla="*/ 0 w 10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103"/>
              <a:gd name="T13" fmla="*/ 0 h 83"/>
              <a:gd name="T14" fmla="*/ 103 w 10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" h="83">
                <a:moveTo>
                  <a:pt x="0" y="0"/>
                </a:moveTo>
                <a:lnTo>
                  <a:pt x="103" y="40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79" name="Rectangle 80"/>
          <p:cNvSpPr>
            <a:spLocks noChangeArrowheads="1"/>
          </p:cNvSpPr>
          <p:nvPr/>
        </p:nvSpPr>
        <p:spPr bwMode="auto">
          <a:xfrm>
            <a:off x="8942917" y="3975100"/>
            <a:ext cx="421216" cy="4206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80" name="Rectangle 81"/>
          <p:cNvSpPr>
            <a:spLocks noChangeArrowheads="1"/>
          </p:cNvSpPr>
          <p:nvPr/>
        </p:nvSpPr>
        <p:spPr bwMode="auto">
          <a:xfrm>
            <a:off x="8999446" y="4024315"/>
            <a:ext cx="12824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281" name="Rectangle 82"/>
          <p:cNvSpPr>
            <a:spLocks noChangeArrowheads="1"/>
          </p:cNvSpPr>
          <p:nvPr/>
        </p:nvSpPr>
        <p:spPr bwMode="auto">
          <a:xfrm>
            <a:off x="9151661" y="4183066"/>
            <a:ext cx="166712" cy="2000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RA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282" name="Line 83"/>
          <p:cNvSpPr>
            <a:spLocks noChangeShapeType="1"/>
          </p:cNvSpPr>
          <p:nvPr/>
        </p:nvSpPr>
        <p:spPr bwMode="auto">
          <a:xfrm>
            <a:off x="8993719" y="2609850"/>
            <a:ext cx="2116" cy="11318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83" name="Line 84"/>
          <p:cNvSpPr>
            <a:spLocks noChangeShapeType="1"/>
          </p:cNvSpPr>
          <p:nvPr/>
        </p:nvSpPr>
        <p:spPr bwMode="auto">
          <a:xfrm>
            <a:off x="7848600" y="2747966"/>
            <a:ext cx="450851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84" name="Freeform 85"/>
          <p:cNvSpPr>
            <a:spLocks/>
          </p:cNvSpPr>
          <p:nvPr/>
        </p:nvSpPr>
        <p:spPr bwMode="auto">
          <a:xfrm>
            <a:off x="8284635" y="2686053"/>
            <a:ext cx="215900" cy="125413"/>
          </a:xfrm>
          <a:custGeom>
            <a:avLst/>
            <a:gdLst>
              <a:gd name="T0" fmla="*/ 0 w 102"/>
              <a:gd name="T1" fmla="*/ 0 h 79"/>
              <a:gd name="T2" fmla="*/ 2147483646 w 102"/>
              <a:gd name="T3" fmla="*/ 2147483646 h 79"/>
              <a:gd name="T4" fmla="*/ 0 w 102"/>
              <a:gd name="T5" fmla="*/ 2147483646 h 79"/>
              <a:gd name="T6" fmla="*/ 0 w 102"/>
              <a:gd name="T7" fmla="*/ 0 h 79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79"/>
              <a:gd name="T14" fmla="*/ 102 w 102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79">
                <a:moveTo>
                  <a:pt x="0" y="0"/>
                </a:moveTo>
                <a:lnTo>
                  <a:pt x="102" y="3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85" name="Line 86"/>
          <p:cNvSpPr>
            <a:spLocks noChangeShapeType="1"/>
          </p:cNvSpPr>
          <p:nvPr/>
        </p:nvSpPr>
        <p:spPr bwMode="auto">
          <a:xfrm flipH="1">
            <a:off x="9196919" y="2747966"/>
            <a:ext cx="44873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86" name="Freeform 87"/>
          <p:cNvSpPr>
            <a:spLocks/>
          </p:cNvSpPr>
          <p:nvPr/>
        </p:nvSpPr>
        <p:spPr bwMode="auto">
          <a:xfrm>
            <a:off x="8993717" y="2686053"/>
            <a:ext cx="218016" cy="125413"/>
          </a:xfrm>
          <a:custGeom>
            <a:avLst/>
            <a:gdLst>
              <a:gd name="T0" fmla="*/ 2147483646 w 103"/>
              <a:gd name="T1" fmla="*/ 2147483646 h 79"/>
              <a:gd name="T2" fmla="*/ 0 w 103"/>
              <a:gd name="T3" fmla="*/ 2147483646 h 79"/>
              <a:gd name="T4" fmla="*/ 2147483646 w 103"/>
              <a:gd name="T5" fmla="*/ 0 h 79"/>
              <a:gd name="T6" fmla="*/ 2147483646 w 103"/>
              <a:gd name="T7" fmla="*/ 214748364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103"/>
              <a:gd name="T13" fmla="*/ 0 h 79"/>
              <a:gd name="T14" fmla="*/ 103 w 103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" h="79">
                <a:moveTo>
                  <a:pt x="103" y="79"/>
                </a:moveTo>
                <a:lnTo>
                  <a:pt x="0" y="39"/>
                </a:lnTo>
                <a:lnTo>
                  <a:pt x="103" y="0"/>
                </a:lnTo>
                <a:lnTo>
                  <a:pt x="103" y="7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87" name="Rectangle 88"/>
          <p:cNvSpPr>
            <a:spLocks noChangeArrowheads="1"/>
          </p:cNvSpPr>
          <p:nvPr/>
        </p:nvSpPr>
        <p:spPr bwMode="auto">
          <a:xfrm>
            <a:off x="8595164" y="2578102"/>
            <a:ext cx="12824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288" name="Rectangle 89"/>
          <p:cNvSpPr>
            <a:spLocks noChangeArrowheads="1"/>
          </p:cNvSpPr>
          <p:nvPr/>
        </p:nvSpPr>
        <p:spPr bwMode="auto">
          <a:xfrm>
            <a:off x="8745261" y="2735266"/>
            <a:ext cx="166712" cy="2000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HR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289" name="Line 90"/>
          <p:cNvSpPr>
            <a:spLocks noChangeShapeType="1"/>
          </p:cNvSpPr>
          <p:nvPr/>
        </p:nvSpPr>
        <p:spPr bwMode="auto">
          <a:xfrm>
            <a:off x="5283201" y="1760539"/>
            <a:ext cx="3016251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90" name="Freeform 91"/>
          <p:cNvSpPr>
            <a:spLocks/>
          </p:cNvSpPr>
          <p:nvPr/>
        </p:nvSpPr>
        <p:spPr bwMode="auto">
          <a:xfrm>
            <a:off x="5073653" y="1692278"/>
            <a:ext cx="224367" cy="131763"/>
          </a:xfrm>
          <a:custGeom>
            <a:avLst/>
            <a:gdLst>
              <a:gd name="T0" fmla="*/ 2147483646 w 106"/>
              <a:gd name="T1" fmla="*/ 2147483646 h 83"/>
              <a:gd name="T2" fmla="*/ 0 w 106"/>
              <a:gd name="T3" fmla="*/ 2147483646 h 83"/>
              <a:gd name="T4" fmla="*/ 2147483646 w 106"/>
              <a:gd name="T5" fmla="*/ 0 h 83"/>
              <a:gd name="T6" fmla="*/ 2147483646 w 106"/>
              <a:gd name="T7" fmla="*/ 2147483646 h 83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83"/>
              <a:gd name="T14" fmla="*/ 106 w 106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83">
                <a:moveTo>
                  <a:pt x="106" y="83"/>
                </a:moveTo>
                <a:lnTo>
                  <a:pt x="0" y="43"/>
                </a:lnTo>
                <a:lnTo>
                  <a:pt x="106" y="0"/>
                </a:lnTo>
                <a:lnTo>
                  <a:pt x="106" y="8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91" name="Freeform 92"/>
          <p:cNvSpPr>
            <a:spLocks/>
          </p:cNvSpPr>
          <p:nvPr/>
        </p:nvSpPr>
        <p:spPr bwMode="auto">
          <a:xfrm>
            <a:off x="8284635" y="1692278"/>
            <a:ext cx="215900" cy="131763"/>
          </a:xfrm>
          <a:custGeom>
            <a:avLst/>
            <a:gdLst>
              <a:gd name="T0" fmla="*/ 0 w 102"/>
              <a:gd name="T1" fmla="*/ 0 h 83"/>
              <a:gd name="T2" fmla="*/ 2147483646 w 102"/>
              <a:gd name="T3" fmla="*/ 2147483646 h 83"/>
              <a:gd name="T4" fmla="*/ 0 w 102"/>
              <a:gd name="T5" fmla="*/ 2147483646 h 83"/>
              <a:gd name="T6" fmla="*/ 0 w 102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83"/>
              <a:gd name="T14" fmla="*/ 102 w 102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83">
                <a:moveTo>
                  <a:pt x="0" y="0"/>
                </a:moveTo>
                <a:lnTo>
                  <a:pt x="102" y="43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92" name="Rectangle 93"/>
          <p:cNvSpPr>
            <a:spLocks noChangeArrowheads="1"/>
          </p:cNvSpPr>
          <p:nvPr/>
        </p:nvSpPr>
        <p:spPr bwMode="auto">
          <a:xfrm>
            <a:off x="6580717" y="1571625"/>
            <a:ext cx="421216" cy="42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93" name="Rectangle 94"/>
          <p:cNvSpPr>
            <a:spLocks noChangeArrowheads="1"/>
          </p:cNvSpPr>
          <p:nvPr/>
        </p:nvSpPr>
        <p:spPr bwMode="auto">
          <a:xfrm>
            <a:off x="6637246" y="1622427"/>
            <a:ext cx="12824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294" name="Rectangle 95"/>
          <p:cNvSpPr>
            <a:spLocks noChangeArrowheads="1"/>
          </p:cNvSpPr>
          <p:nvPr/>
        </p:nvSpPr>
        <p:spPr bwMode="auto">
          <a:xfrm>
            <a:off x="6789461" y="1773241"/>
            <a:ext cx="166712" cy="2000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RR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295" name="Line 96"/>
          <p:cNvSpPr>
            <a:spLocks noChangeShapeType="1"/>
          </p:cNvSpPr>
          <p:nvPr/>
        </p:nvSpPr>
        <p:spPr bwMode="auto">
          <a:xfrm>
            <a:off x="4588935" y="2533653"/>
            <a:ext cx="2117" cy="11398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96" name="Line 97"/>
          <p:cNvSpPr>
            <a:spLocks noChangeShapeType="1"/>
          </p:cNvSpPr>
          <p:nvPr/>
        </p:nvSpPr>
        <p:spPr bwMode="auto">
          <a:xfrm>
            <a:off x="3934886" y="2747966"/>
            <a:ext cx="450849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97" name="Freeform 98"/>
          <p:cNvSpPr>
            <a:spLocks/>
          </p:cNvSpPr>
          <p:nvPr/>
        </p:nvSpPr>
        <p:spPr bwMode="auto">
          <a:xfrm>
            <a:off x="4362452" y="2686053"/>
            <a:ext cx="226483" cy="125413"/>
          </a:xfrm>
          <a:custGeom>
            <a:avLst/>
            <a:gdLst>
              <a:gd name="T0" fmla="*/ 0 w 107"/>
              <a:gd name="T1" fmla="*/ 0 h 79"/>
              <a:gd name="T2" fmla="*/ 2147483646 w 107"/>
              <a:gd name="T3" fmla="*/ 2147483646 h 79"/>
              <a:gd name="T4" fmla="*/ 0 w 107"/>
              <a:gd name="T5" fmla="*/ 2147483646 h 79"/>
              <a:gd name="T6" fmla="*/ 0 w 107"/>
              <a:gd name="T7" fmla="*/ 0 h 79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79"/>
              <a:gd name="T14" fmla="*/ 107 w 107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79">
                <a:moveTo>
                  <a:pt x="0" y="0"/>
                </a:moveTo>
                <a:lnTo>
                  <a:pt x="107" y="39"/>
                </a:lnTo>
                <a:lnTo>
                  <a:pt x="0" y="7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98" name="Line 99"/>
          <p:cNvSpPr>
            <a:spLocks noChangeShapeType="1"/>
          </p:cNvSpPr>
          <p:nvPr/>
        </p:nvSpPr>
        <p:spPr bwMode="auto">
          <a:xfrm flipH="1">
            <a:off x="5283200" y="2747966"/>
            <a:ext cx="44873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299" name="Freeform 100"/>
          <p:cNvSpPr>
            <a:spLocks/>
          </p:cNvSpPr>
          <p:nvPr/>
        </p:nvSpPr>
        <p:spPr bwMode="auto">
          <a:xfrm>
            <a:off x="5073653" y="2686053"/>
            <a:ext cx="224367" cy="125413"/>
          </a:xfrm>
          <a:custGeom>
            <a:avLst/>
            <a:gdLst>
              <a:gd name="T0" fmla="*/ 2147483646 w 106"/>
              <a:gd name="T1" fmla="*/ 2147483646 h 79"/>
              <a:gd name="T2" fmla="*/ 0 w 106"/>
              <a:gd name="T3" fmla="*/ 2147483646 h 79"/>
              <a:gd name="T4" fmla="*/ 2147483646 w 106"/>
              <a:gd name="T5" fmla="*/ 0 h 79"/>
              <a:gd name="T6" fmla="*/ 2147483646 w 106"/>
              <a:gd name="T7" fmla="*/ 214748364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79"/>
              <a:gd name="T14" fmla="*/ 106 w 106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79">
                <a:moveTo>
                  <a:pt x="106" y="79"/>
                </a:moveTo>
                <a:lnTo>
                  <a:pt x="0" y="39"/>
                </a:lnTo>
                <a:lnTo>
                  <a:pt x="106" y="0"/>
                </a:lnTo>
                <a:lnTo>
                  <a:pt x="106" y="7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300" name="Rectangle 101"/>
          <p:cNvSpPr>
            <a:spLocks noChangeArrowheads="1"/>
          </p:cNvSpPr>
          <p:nvPr/>
        </p:nvSpPr>
        <p:spPr bwMode="auto">
          <a:xfrm>
            <a:off x="4681446" y="2578102"/>
            <a:ext cx="12824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301" name="Rectangle 102"/>
          <p:cNvSpPr>
            <a:spLocks noChangeArrowheads="1"/>
          </p:cNvSpPr>
          <p:nvPr/>
        </p:nvSpPr>
        <p:spPr bwMode="auto">
          <a:xfrm>
            <a:off x="4831544" y="2735266"/>
            <a:ext cx="166712" cy="2000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IR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302" name="Line 103"/>
          <p:cNvSpPr>
            <a:spLocks noChangeShapeType="1"/>
          </p:cNvSpPr>
          <p:nvPr/>
        </p:nvSpPr>
        <p:spPr bwMode="auto">
          <a:xfrm>
            <a:off x="3769786" y="4024316"/>
            <a:ext cx="2116" cy="11334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303" name="Line 104"/>
          <p:cNvSpPr>
            <a:spLocks noChangeShapeType="1"/>
          </p:cNvSpPr>
          <p:nvPr/>
        </p:nvSpPr>
        <p:spPr bwMode="auto">
          <a:xfrm>
            <a:off x="3970867" y="4164016"/>
            <a:ext cx="899584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304" name="Freeform 105"/>
          <p:cNvSpPr>
            <a:spLocks/>
          </p:cNvSpPr>
          <p:nvPr/>
        </p:nvSpPr>
        <p:spPr bwMode="auto">
          <a:xfrm>
            <a:off x="3769786" y="4100513"/>
            <a:ext cx="224367" cy="131762"/>
          </a:xfrm>
          <a:custGeom>
            <a:avLst/>
            <a:gdLst>
              <a:gd name="T0" fmla="*/ 2147483646 w 106"/>
              <a:gd name="T1" fmla="*/ 2147483646 h 83"/>
              <a:gd name="T2" fmla="*/ 0 w 106"/>
              <a:gd name="T3" fmla="*/ 2147483646 h 83"/>
              <a:gd name="T4" fmla="*/ 2147483646 w 106"/>
              <a:gd name="T5" fmla="*/ 0 h 83"/>
              <a:gd name="T6" fmla="*/ 2147483646 w 106"/>
              <a:gd name="T7" fmla="*/ 2147483646 h 83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83"/>
              <a:gd name="T14" fmla="*/ 106 w 106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83">
                <a:moveTo>
                  <a:pt x="106" y="83"/>
                </a:moveTo>
                <a:lnTo>
                  <a:pt x="0" y="40"/>
                </a:lnTo>
                <a:lnTo>
                  <a:pt x="106" y="0"/>
                </a:lnTo>
                <a:lnTo>
                  <a:pt x="106" y="8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305" name="Freeform 106"/>
          <p:cNvSpPr>
            <a:spLocks/>
          </p:cNvSpPr>
          <p:nvPr/>
        </p:nvSpPr>
        <p:spPr bwMode="auto">
          <a:xfrm>
            <a:off x="4855636" y="4100513"/>
            <a:ext cx="218017" cy="131762"/>
          </a:xfrm>
          <a:custGeom>
            <a:avLst/>
            <a:gdLst>
              <a:gd name="T0" fmla="*/ 0 w 103"/>
              <a:gd name="T1" fmla="*/ 0 h 83"/>
              <a:gd name="T2" fmla="*/ 2147483646 w 103"/>
              <a:gd name="T3" fmla="*/ 2147483646 h 83"/>
              <a:gd name="T4" fmla="*/ 0 w 103"/>
              <a:gd name="T5" fmla="*/ 2147483646 h 83"/>
              <a:gd name="T6" fmla="*/ 0 w 103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103"/>
              <a:gd name="T13" fmla="*/ 0 h 83"/>
              <a:gd name="T14" fmla="*/ 103 w 103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" h="83">
                <a:moveTo>
                  <a:pt x="0" y="0"/>
                </a:moveTo>
                <a:lnTo>
                  <a:pt x="103" y="40"/>
                </a:lnTo>
                <a:lnTo>
                  <a:pt x="0" y="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306" name="Rectangle 107"/>
          <p:cNvSpPr>
            <a:spLocks noChangeArrowheads="1"/>
          </p:cNvSpPr>
          <p:nvPr/>
        </p:nvSpPr>
        <p:spPr bwMode="auto">
          <a:xfrm>
            <a:off x="4210051" y="3975100"/>
            <a:ext cx="421216" cy="4206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307" name="Rectangle 108"/>
          <p:cNvSpPr>
            <a:spLocks noChangeArrowheads="1"/>
          </p:cNvSpPr>
          <p:nvPr/>
        </p:nvSpPr>
        <p:spPr bwMode="auto">
          <a:xfrm>
            <a:off x="4268697" y="4024315"/>
            <a:ext cx="12824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308" name="Rectangle 109"/>
          <p:cNvSpPr>
            <a:spLocks noChangeArrowheads="1"/>
          </p:cNvSpPr>
          <p:nvPr/>
        </p:nvSpPr>
        <p:spPr bwMode="auto">
          <a:xfrm>
            <a:off x="4418794" y="4183066"/>
            <a:ext cx="166712" cy="2000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AR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309" name="Line 110"/>
          <p:cNvSpPr>
            <a:spLocks noChangeShapeType="1"/>
          </p:cNvSpPr>
          <p:nvPr/>
        </p:nvSpPr>
        <p:spPr bwMode="auto">
          <a:xfrm>
            <a:off x="3934886" y="4446591"/>
            <a:ext cx="5710767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310" name="Line 111"/>
          <p:cNvSpPr>
            <a:spLocks noChangeShapeType="1"/>
          </p:cNvSpPr>
          <p:nvPr/>
        </p:nvSpPr>
        <p:spPr bwMode="auto">
          <a:xfrm>
            <a:off x="2247900" y="1949450"/>
            <a:ext cx="43391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311" name="Rectangle 112"/>
          <p:cNvSpPr>
            <a:spLocks noChangeArrowheads="1"/>
          </p:cNvSpPr>
          <p:nvPr/>
        </p:nvSpPr>
        <p:spPr bwMode="auto">
          <a:xfrm>
            <a:off x="2247901" y="1968500"/>
            <a:ext cx="679451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宋体" charset="-122"/>
              </a:rPr>
              <a:t>RD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312" name="Rectangle 113"/>
          <p:cNvSpPr>
            <a:spLocks noChangeArrowheads="1"/>
          </p:cNvSpPr>
          <p:nvPr/>
        </p:nvSpPr>
        <p:spPr bwMode="auto">
          <a:xfrm>
            <a:off x="1066802" y="3100388"/>
            <a:ext cx="214841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0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输入数据</a:t>
            </a:r>
            <a:endParaRPr kumimoji="1" lang="zh-CN" altLang="en-US" sz="22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1313" name="Line 114"/>
          <p:cNvSpPr>
            <a:spLocks noChangeShapeType="1"/>
          </p:cNvSpPr>
          <p:nvPr/>
        </p:nvSpPr>
        <p:spPr bwMode="auto">
          <a:xfrm>
            <a:off x="637120" y="4497391"/>
            <a:ext cx="43603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1314" name="Rectangle 115"/>
          <p:cNvSpPr>
            <a:spLocks noChangeArrowheads="1"/>
          </p:cNvSpPr>
          <p:nvPr/>
        </p:nvSpPr>
        <p:spPr bwMode="auto">
          <a:xfrm>
            <a:off x="508000" y="4572000"/>
            <a:ext cx="594784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宋体" charset="-122"/>
              </a:rPr>
              <a:t>CS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1315" name="Rectangle 116"/>
          <p:cNvSpPr>
            <a:spLocks noChangeArrowheads="1"/>
          </p:cNvSpPr>
          <p:nvPr/>
        </p:nvSpPr>
        <p:spPr bwMode="auto">
          <a:xfrm>
            <a:off x="1073153" y="4514850"/>
            <a:ext cx="79798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smtClean="0">
                <a:solidFill>
                  <a:srgbClr val="000000"/>
                </a:solidFill>
                <a:latin typeface="宋体" charset="-122"/>
              </a:rPr>
              <a:t>,</a:t>
            </a:r>
            <a:r>
              <a:rPr kumimoji="1" lang="en-US" altLang="zh-CN" sz="3000" b="1" smtClean="0">
                <a:solidFill>
                  <a:srgbClr val="000000"/>
                </a:solidFill>
                <a:latin typeface="宋体" charset="-122"/>
              </a:rPr>
              <a:t>A</a:t>
            </a:r>
            <a:r>
              <a:rPr kumimoji="1" lang="en-US" altLang="zh-CN" sz="3000" b="1" baseline="-25000" smtClean="0">
                <a:solidFill>
                  <a:srgbClr val="000000"/>
                </a:solidFill>
                <a:latin typeface="宋体" charset="-122"/>
              </a:rPr>
              <a:t>1</a:t>
            </a:r>
          </a:p>
        </p:txBody>
      </p:sp>
      <p:sp>
        <p:nvSpPr>
          <p:cNvPr id="51316" name="Rectangle 118"/>
          <p:cNvSpPr>
            <a:spLocks noChangeArrowheads="1"/>
          </p:cNvSpPr>
          <p:nvPr/>
        </p:nvSpPr>
        <p:spPr bwMode="auto">
          <a:xfrm>
            <a:off x="1968501" y="4514850"/>
            <a:ext cx="958851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smtClean="0">
                <a:solidFill>
                  <a:srgbClr val="000000"/>
                </a:solidFill>
                <a:latin typeface="宋体" charset="-122"/>
              </a:rPr>
              <a:t>,</a:t>
            </a:r>
            <a:r>
              <a:rPr kumimoji="1" lang="en-US" altLang="zh-CN" sz="3000" b="1" smtClean="0">
                <a:solidFill>
                  <a:srgbClr val="000000"/>
                </a:solidFill>
                <a:latin typeface="宋体" charset="-122"/>
              </a:rPr>
              <a:t>A</a:t>
            </a:r>
            <a:r>
              <a:rPr kumimoji="1" lang="en-US" altLang="zh-CN" sz="3000" b="1" baseline="-25000" smtClean="0">
                <a:solidFill>
                  <a:srgbClr val="000000"/>
                </a:solidFill>
                <a:latin typeface="宋体" charset="-122"/>
              </a:rPr>
              <a:t>0</a:t>
            </a:r>
          </a:p>
        </p:txBody>
      </p:sp>
      <p:sp>
        <p:nvSpPr>
          <p:cNvPr id="51317" name="Rectangle 120"/>
          <p:cNvSpPr>
            <a:spLocks noChangeArrowheads="1"/>
          </p:cNvSpPr>
          <p:nvPr/>
        </p:nvSpPr>
        <p:spPr bwMode="auto">
          <a:xfrm>
            <a:off x="1007533" y="5440363"/>
            <a:ext cx="558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b="1" smtClean="0">
                <a:solidFill>
                  <a:srgbClr val="000000"/>
                </a:solidFill>
                <a:latin typeface="宋体" charset="-122"/>
              </a:rPr>
              <a:t>D</a:t>
            </a:r>
            <a:r>
              <a:rPr kumimoji="1" lang="en-US" altLang="zh-CN" sz="3000" b="1" baseline="-25000" smtClean="0">
                <a:solidFill>
                  <a:srgbClr val="000000"/>
                </a:solidFill>
                <a:latin typeface="宋体" charset="-122"/>
              </a:rPr>
              <a:t>0</a:t>
            </a:r>
          </a:p>
        </p:txBody>
      </p:sp>
      <p:sp>
        <p:nvSpPr>
          <p:cNvPr id="51318" name="Rectangle 122"/>
          <p:cNvSpPr>
            <a:spLocks noChangeArrowheads="1"/>
          </p:cNvSpPr>
          <p:nvPr/>
        </p:nvSpPr>
        <p:spPr bwMode="auto">
          <a:xfrm>
            <a:off x="1500717" y="5440363"/>
            <a:ext cx="1524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smtClean="0">
                <a:solidFill>
                  <a:srgbClr val="000000"/>
                </a:solidFill>
                <a:latin typeface="宋体" charset="-122"/>
              </a:rPr>
              <a:t> -- </a:t>
            </a:r>
            <a:r>
              <a:rPr kumimoji="1" lang="en-US" altLang="zh-CN" sz="3000" b="1" smtClean="0">
                <a:solidFill>
                  <a:srgbClr val="000000"/>
                </a:solidFill>
                <a:latin typeface="宋体" charset="-122"/>
              </a:rPr>
              <a:t>D</a:t>
            </a:r>
            <a:r>
              <a:rPr kumimoji="1" lang="en-US" altLang="zh-CN" sz="3000" b="1" baseline="-25000" smtClean="0">
                <a:solidFill>
                  <a:srgbClr val="000000"/>
                </a:solidFill>
                <a:latin typeface="宋体" charset="-122"/>
              </a:rPr>
              <a:t>7</a:t>
            </a:r>
          </a:p>
        </p:txBody>
      </p:sp>
      <p:sp>
        <p:nvSpPr>
          <p:cNvPr id="51319" name="Text Box 3"/>
          <p:cNvSpPr txBox="1">
            <a:spLocks noChangeArrowheads="1"/>
          </p:cNvSpPr>
          <p:nvPr/>
        </p:nvSpPr>
        <p:spPr bwMode="auto">
          <a:xfrm>
            <a:off x="486836" y="219075"/>
            <a:ext cx="8777817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4336EC"/>
                </a:solidFill>
              </a:rPr>
              <a:t>方式</a:t>
            </a:r>
            <a:r>
              <a:rPr kumimoji="1" lang="en-US" altLang="zh-CN" sz="2800" b="1" smtClean="0">
                <a:solidFill>
                  <a:srgbClr val="4336EC"/>
                </a:solidFill>
              </a:rPr>
              <a:t>0 </a:t>
            </a:r>
            <a:r>
              <a:rPr kumimoji="1" lang="zh-CN" altLang="en-US" sz="2800" b="1" smtClean="0">
                <a:solidFill>
                  <a:srgbClr val="4336EC"/>
                </a:solidFill>
              </a:rPr>
              <a:t>输入（ </a:t>
            </a:r>
            <a:r>
              <a:rPr kumimoji="1" lang="en-US" altLang="zh-CN" sz="2800" b="1" smtClean="0">
                <a:solidFill>
                  <a:srgbClr val="4336EC"/>
                </a:solidFill>
              </a:rPr>
              <a:t>IN  AL</a:t>
            </a:r>
            <a:r>
              <a:rPr kumimoji="1" lang="zh-CN" altLang="en-US" sz="2800" b="1" smtClean="0">
                <a:solidFill>
                  <a:srgbClr val="4336EC"/>
                </a:solidFill>
              </a:rPr>
              <a:t>，</a:t>
            </a:r>
            <a:r>
              <a:rPr kumimoji="1" lang="en-US" altLang="zh-CN" sz="2800" b="1" smtClean="0">
                <a:solidFill>
                  <a:srgbClr val="4336EC"/>
                </a:solidFill>
              </a:rPr>
              <a:t>PORT </a:t>
            </a:r>
            <a:r>
              <a:rPr kumimoji="1" lang="zh-CN" altLang="en-US" sz="2800" b="1" smtClean="0">
                <a:solidFill>
                  <a:srgbClr val="4336EC"/>
                </a:solidFill>
              </a:rPr>
              <a:t>）  时序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C3A58-0FFC-47EF-9F15-91893D08ECDB}" type="slidenum">
              <a:rPr lang="en-US" altLang="zh-CN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86835" y="609602"/>
            <a:ext cx="10619317" cy="432118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3333CC"/>
                </a:solidFill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32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方式</a:t>
            </a:r>
            <a:r>
              <a:rPr kumimoji="1" lang="en-US" altLang="zh-CN" sz="32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0</a:t>
            </a:r>
            <a:r>
              <a:rPr kumimoji="1" lang="zh-CN" altLang="en-US" sz="32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输入时序基本情况：</a:t>
            </a:r>
          </a:p>
          <a:p>
            <a:pPr algn="just" defTabSz="914400"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90000"/>
              <a:buFont typeface="Monotype Sorts" pitchFamily="2" charset="2"/>
              <a:buNone/>
            </a:pPr>
            <a:endParaRPr kumimoji="1" lang="zh-CN" altLang="en-US" sz="3200" b="1" smtClean="0">
              <a:solidFill>
                <a:srgbClr val="000000"/>
              </a:solidFill>
              <a:latin typeface="宋体" charset="-122"/>
              <a:ea typeface="楷体_GB2312" pitchFamily="49" charset="-122"/>
            </a:endParaRPr>
          </a:p>
          <a:p>
            <a:pPr algn="just" defTabSz="914400"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4336EC"/>
                </a:solidFill>
                <a:ea typeface="楷体_GB2312" pitchFamily="49" charset="-122"/>
                <a:sym typeface="Wingdings 2" pitchFamily="18" charset="2"/>
              </a:rPr>
              <a:t> </a:t>
            </a: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外设的数据已经准备好，数据存入接口数据寄存器，</a:t>
            </a:r>
          </a:p>
          <a:p>
            <a:pPr algn="just" defTabSz="914400"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4336EC"/>
                </a:solidFill>
                <a:ea typeface="楷体_GB2312" pitchFamily="49" charset="-122"/>
              </a:rPr>
              <a:t>  </a:t>
            </a:r>
            <a:r>
              <a:rPr kumimoji="1" lang="zh-CN" altLang="en-US" sz="2400" b="1" smtClean="0">
                <a:solidFill>
                  <a:srgbClr val="4336EC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smtClean="0">
                <a:solidFill>
                  <a:srgbClr val="4336EC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CPU</a:t>
            </a: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执行一条 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(IN  AL,PORT)</a:t>
            </a: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指令从</a:t>
            </a:r>
            <a:r>
              <a:rPr kumimoji="1" lang="en-US" altLang="zh-CN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读取数据，</a:t>
            </a:r>
          </a:p>
          <a:p>
            <a:pPr algn="just" defTabSz="914400"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90000"/>
              <a:buFont typeface="Monotype Sort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  <a:latin typeface="宋体" charset="-122"/>
              <a:ea typeface="楷体_GB2312" pitchFamily="49" charset="-122"/>
            </a:endParaRPr>
          </a:p>
          <a:p>
            <a:pPr algn="just" defTabSz="914400"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90000"/>
              <a:buFont typeface="Symbol" pitchFamily="18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4336EC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I/O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读周期，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8088CPU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在时序上不能很好配合，</a:t>
            </a:r>
          </a:p>
          <a:p>
            <a:pPr algn="just" defTabSz="914400"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90000"/>
              <a:buFont typeface="Symbol" pitchFamily="18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4336EC"/>
                </a:solidFill>
                <a:ea typeface="楷体_GB2312" pitchFamily="49" charset="-122"/>
                <a:sym typeface="Wingdings 2" pitchFamily="18" charset="2"/>
              </a:rPr>
              <a:t>    </a:t>
            </a:r>
            <a:r>
              <a:rPr kumimoji="1" lang="zh-CN" altLang="en-US" sz="2400" b="1" smtClean="0">
                <a:solidFill>
                  <a:srgbClr val="4336EC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需要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CPU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插入一个等待状态。</a:t>
            </a:r>
          </a:p>
          <a:p>
            <a:pPr algn="just" defTabSz="914400"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90000"/>
              <a:buFont typeface="Monotype Sorts" pitchFamily="2" charset="2"/>
              <a:buChar char="4"/>
            </a:pPr>
            <a:endParaRPr kumimoji="1" lang="zh-CN" altLang="en-US" sz="3200" smtClean="0">
              <a:solidFill>
                <a:srgbClr val="FF3300"/>
              </a:solidFill>
              <a:ea typeface="楷体_GB2312" pitchFamily="49" charset="-122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200" b="1" smtClean="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34DEFB-3131-4E71-9520-B0C44ECF8572}" type="slidenum">
              <a:rPr lang="en-US" altLang="zh-CN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791633" y="533400"/>
            <a:ext cx="9144000" cy="18158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b="1" smtClean="0">
                <a:solidFill>
                  <a:srgbClr val="000000"/>
                </a:solidFill>
              </a:rPr>
              <a:t>方式</a:t>
            </a:r>
            <a:r>
              <a:rPr kumimoji="1" lang="en-US" altLang="zh-CN" sz="4400" b="1" smtClean="0">
                <a:solidFill>
                  <a:srgbClr val="000000"/>
                </a:solidFill>
              </a:rPr>
              <a:t>0</a:t>
            </a:r>
            <a:r>
              <a:rPr kumimoji="1" lang="zh-CN" altLang="en-US" sz="4400" b="1" smtClean="0">
                <a:solidFill>
                  <a:srgbClr val="000000"/>
                </a:solidFill>
              </a:rPr>
              <a:t>输出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4400" b="1" smtClean="0">
              <a:solidFill>
                <a:srgbClr val="000000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4336EC"/>
                </a:solidFill>
              </a:rPr>
              <a:t>方式</a:t>
            </a:r>
            <a:r>
              <a:rPr kumimoji="1" lang="en-US" altLang="zh-CN" sz="2400" b="1" smtClean="0">
                <a:solidFill>
                  <a:srgbClr val="4336EC"/>
                </a:solidFill>
              </a:rPr>
              <a:t>0</a:t>
            </a:r>
            <a:r>
              <a:rPr kumimoji="1" lang="zh-CN" altLang="en-US" sz="2400" b="1" smtClean="0">
                <a:solidFill>
                  <a:srgbClr val="4336EC"/>
                </a:solidFill>
              </a:rPr>
              <a:t>输出（</a:t>
            </a:r>
            <a:r>
              <a:rPr kumimoji="1" lang="en-US" altLang="zh-CN" sz="2400" b="1" smtClean="0">
                <a:solidFill>
                  <a:srgbClr val="4336EC"/>
                </a:solidFill>
              </a:rPr>
              <a:t>OUT  PORT</a:t>
            </a:r>
            <a:r>
              <a:rPr kumimoji="1" lang="zh-CN" altLang="en-US" sz="2400" b="1" smtClean="0">
                <a:solidFill>
                  <a:srgbClr val="4336EC"/>
                </a:solidFill>
              </a:rPr>
              <a:t>，</a:t>
            </a:r>
            <a:r>
              <a:rPr kumimoji="1" lang="en-US" altLang="zh-CN" sz="2400" b="1" smtClean="0">
                <a:solidFill>
                  <a:srgbClr val="4336EC"/>
                </a:solidFill>
              </a:rPr>
              <a:t>AL</a:t>
            </a:r>
            <a:r>
              <a:rPr kumimoji="1" lang="zh-CN" altLang="en-US" sz="2400" b="1" smtClean="0">
                <a:solidFill>
                  <a:srgbClr val="4336EC"/>
                </a:solidFill>
              </a:rPr>
              <a:t>）  框图：</a:t>
            </a:r>
            <a:endParaRPr kumimoji="1" lang="zh-CN" altLang="en-US" sz="4400" b="1" smtClean="0">
              <a:solidFill>
                <a:srgbClr val="000000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825753" y="2690813"/>
            <a:ext cx="1883833" cy="1058862"/>
          </a:xfrm>
          <a:prstGeom prst="rect">
            <a:avLst/>
          </a:prstGeom>
          <a:solidFill>
            <a:srgbClr val="FF00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415655" y="3087689"/>
            <a:ext cx="735779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9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锁存器</a:t>
            </a:r>
            <a:endParaRPr kumimoji="1" lang="zh-CN" altLang="en-US" sz="22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5827186" y="4986341"/>
            <a:ext cx="764116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5649386" y="4632325"/>
            <a:ext cx="941916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5649386" y="4279900"/>
            <a:ext cx="941916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7537451" y="3749678"/>
            <a:ext cx="2116" cy="5302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6477001" y="4279900"/>
            <a:ext cx="1060451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8724900" y="3397250"/>
            <a:ext cx="1636184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60" name="Freeform 12"/>
          <p:cNvSpPr>
            <a:spLocks/>
          </p:cNvSpPr>
          <p:nvPr/>
        </p:nvSpPr>
        <p:spPr bwMode="auto">
          <a:xfrm>
            <a:off x="8479368" y="3325813"/>
            <a:ext cx="270933" cy="138112"/>
          </a:xfrm>
          <a:custGeom>
            <a:avLst/>
            <a:gdLst>
              <a:gd name="T0" fmla="*/ 2147483646 w 128"/>
              <a:gd name="T1" fmla="*/ 2147483646 h 87"/>
              <a:gd name="T2" fmla="*/ 0 w 128"/>
              <a:gd name="T3" fmla="*/ 2147483646 h 87"/>
              <a:gd name="T4" fmla="*/ 2147483646 w 128"/>
              <a:gd name="T5" fmla="*/ 0 h 87"/>
              <a:gd name="T6" fmla="*/ 2147483646 w 128"/>
              <a:gd name="T7" fmla="*/ 2147483646 h 87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87"/>
              <a:gd name="T14" fmla="*/ 128 w 128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87">
                <a:moveTo>
                  <a:pt x="128" y="87"/>
                </a:moveTo>
                <a:lnTo>
                  <a:pt x="0" y="45"/>
                </a:lnTo>
                <a:lnTo>
                  <a:pt x="128" y="0"/>
                </a:lnTo>
                <a:lnTo>
                  <a:pt x="128" y="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4959352" y="2867025"/>
            <a:ext cx="5401733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62" name="Freeform 14"/>
          <p:cNvSpPr>
            <a:spLocks/>
          </p:cNvSpPr>
          <p:nvPr/>
        </p:nvSpPr>
        <p:spPr bwMode="auto">
          <a:xfrm>
            <a:off x="4709585" y="2797178"/>
            <a:ext cx="277283" cy="136525"/>
          </a:xfrm>
          <a:custGeom>
            <a:avLst/>
            <a:gdLst>
              <a:gd name="T0" fmla="*/ 2147483646 w 131"/>
              <a:gd name="T1" fmla="*/ 2147483646 h 86"/>
              <a:gd name="T2" fmla="*/ 0 w 131"/>
              <a:gd name="T3" fmla="*/ 2147483646 h 86"/>
              <a:gd name="T4" fmla="*/ 2147483646 w 131"/>
              <a:gd name="T5" fmla="*/ 0 h 86"/>
              <a:gd name="T6" fmla="*/ 2147483646 w 131"/>
              <a:gd name="T7" fmla="*/ 2147483646 h 86"/>
              <a:gd name="T8" fmla="*/ 0 60000 65536"/>
              <a:gd name="T9" fmla="*/ 0 60000 65536"/>
              <a:gd name="T10" fmla="*/ 0 60000 65536"/>
              <a:gd name="T11" fmla="*/ 0 60000 65536"/>
              <a:gd name="T12" fmla="*/ 0 w 131"/>
              <a:gd name="T13" fmla="*/ 0 h 86"/>
              <a:gd name="T14" fmla="*/ 131 w 131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" h="86">
                <a:moveTo>
                  <a:pt x="131" y="86"/>
                </a:moveTo>
                <a:lnTo>
                  <a:pt x="0" y="44"/>
                </a:lnTo>
                <a:lnTo>
                  <a:pt x="131" y="0"/>
                </a:lnTo>
                <a:lnTo>
                  <a:pt x="131" y="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H="1">
            <a:off x="7416801" y="2778128"/>
            <a:ext cx="120651" cy="1762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>
            <a:off x="9419169" y="3306763"/>
            <a:ext cx="116417" cy="1762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65" name="Freeform 17"/>
          <p:cNvSpPr>
            <a:spLocks/>
          </p:cNvSpPr>
          <p:nvPr/>
        </p:nvSpPr>
        <p:spPr bwMode="auto">
          <a:xfrm>
            <a:off x="1356786" y="2997203"/>
            <a:ext cx="1468967" cy="352425"/>
          </a:xfrm>
          <a:custGeom>
            <a:avLst/>
            <a:gdLst>
              <a:gd name="T0" fmla="*/ 2147483646 w 694"/>
              <a:gd name="T1" fmla="*/ 2147483646 h 222"/>
              <a:gd name="T2" fmla="*/ 2147483646 w 694"/>
              <a:gd name="T3" fmla="*/ 2147483646 h 222"/>
              <a:gd name="T4" fmla="*/ 2147483646 w 694"/>
              <a:gd name="T5" fmla="*/ 0 h 222"/>
              <a:gd name="T6" fmla="*/ 0 w 694"/>
              <a:gd name="T7" fmla="*/ 2147483646 h 222"/>
              <a:gd name="T8" fmla="*/ 2147483646 w 694"/>
              <a:gd name="T9" fmla="*/ 2147483646 h 222"/>
              <a:gd name="T10" fmla="*/ 2147483646 w 694"/>
              <a:gd name="T11" fmla="*/ 2147483646 h 222"/>
              <a:gd name="T12" fmla="*/ 2147483646 w 694"/>
              <a:gd name="T13" fmla="*/ 2147483646 h 222"/>
              <a:gd name="T14" fmla="*/ 2147483646 w 694"/>
              <a:gd name="T15" fmla="*/ 2147483646 h 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94"/>
              <a:gd name="T25" fmla="*/ 0 h 222"/>
              <a:gd name="T26" fmla="*/ 694 w 694"/>
              <a:gd name="T27" fmla="*/ 222 h 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94" h="222">
                <a:moveTo>
                  <a:pt x="694" y="44"/>
                </a:moveTo>
                <a:lnTo>
                  <a:pt x="111" y="44"/>
                </a:lnTo>
                <a:lnTo>
                  <a:pt x="111" y="0"/>
                </a:lnTo>
                <a:lnTo>
                  <a:pt x="0" y="111"/>
                </a:lnTo>
                <a:lnTo>
                  <a:pt x="111" y="222"/>
                </a:lnTo>
                <a:lnTo>
                  <a:pt x="111" y="178"/>
                </a:lnTo>
                <a:lnTo>
                  <a:pt x="694" y="178"/>
                </a:lnTo>
                <a:lnTo>
                  <a:pt x="694" y="44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66" name="Freeform 18"/>
          <p:cNvSpPr>
            <a:spLocks/>
          </p:cNvSpPr>
          <p:nvPr/>
        </p:nvSpPr>
        <p:spPr bwMode="auto">
          <a:xfrm>
            <a:off x="1356786" y="2997203"/>
            <a:ext cx="1468967" cy="352425"/>
          </a:xfrm>
          <a:custGeom>
            <a:avLst/>
            <a:gdLst>
              <a:gd name="T0" fmla="*/ 2147483646 w 694"/>
              <a:gd name="T1" fmla="*/ 2147483646 h 222"/>
              <a:gd name="T2" fmla="*/ 2147483646 w 694"/>
              <a:gd name="T3" fmla="*/ 2147483646 h 222"/>
              <a:gd name="T4" fmla="*/ 2147483646 w 694"/>
              <a:gd name="T5" fmla="*/ 0 h 222"/>
              <a:gd name="T6" fmla="*/ 0 w 694"/>
              <a:gd name="T7" fmla="*/ 2147483646 h 222"/>
              <a:gd name="T8" fmla="*/ 2147483646 w 694"/>
              <a:gd name="T9" fmla="*/ 2147483646 h 222"/>
              <a:gd name="T10" fmla="*/ 2147483646 w 694"/>
              <a:gd name="T11" fmla="*/ 2147483646 h 222"/>
              <a:gd name="T12" fmla="*/ 2147483646 w 694"/>
              <a:gd name="T13" fmla="*/ 2147483646 h 2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4"/>
              <a:gd name="T22" fmla="*/ 0 h 222"/>
              <a:gd name="T23" fmla="*/ 694 w 694"/>
              <a:gd name="T24" fmla="*/ 222 h 2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4" h="222">
                <a:moveTo>
                  <a:pt x="694" y="44"/>
                </a:moveTo>
                <a:lnTo>
                  <a:pt x="111" y="44"/>
                </a:lnTo>
                <a:lnTo>
                  <a:pt x="111" y="0"/>
                </a:lnTo>
                <a:lnTo>
                  <a:pt x="0" y="111"/>
                </a:lnTo>
                <a:lnTo>
                  <a:pt x="111" y="222"/>
                </a:lnTo>
                <a:lnTo>
                  <a:pt x="111" y="178"/>
                </a:lnTo>
                <a:lnTo>
                  <a:pt x="694" y="17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508000" y="3429001"/>
            <a:ext cx="1422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9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到外设</a:t>
            </a:r>
            <a:endParaRPr kumimoji="1" lang="zh-CN" altLang="en-US" sz="22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7652476" y="2628901"/>
            <a:ext cx="12343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smtClean="0">
                <a:solidFill>
                  <a:srgbClr val="000000"/>
                </a:solidFill>
                <a:latin typeface="宋体" charset="-122"/>
              </a:rPr>
              <a:t>8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9711993" y="3159126"/>
            <a:ext cx="12343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smtClean="0">
                <a:solidFill>
                  <a:srgbClr val="000000"/>
                </a:solidFill>
                <a:latin typeface="宋体" charset="-122"/>
              </a:rPr>
              <a:t>8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3270" name="Line 25"/>
          <p:cNvSpPr>
            <a:spLocks noChangeShapeType="1"/>
          </p:cNvSpPr>
          <p:nvPr/>
        </p:nvSpPr>
        <p:spPr bwMode="auto">
          <a:xfrm>
            <a:off x="6790268" y="4867275"/>
            <a:ext cx="313267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71" name="Rectangle 26"/>
          <p:cNvSpPr>
            <a:spLocks noChangeArrowheads="1"/>
          </p:cNvSpPr>
          <p:nvPr/>
        </p:nvSpPr>
        <p:spPr bwMode="auto">
          <a:xfrm>
            <a:off x="6790267" y="4879976"/>
            <a:ext cx="4572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smtClean="0">
                <a:solidFill>
                  <a:srgbClr val="000000"/>
                </a:solidFill>
                <a:latin typeface="宋体" charset="-122"/>
              </a:rPr>
              <a:t>WR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3272" name="Line 27"/>
          <p:cNvSpPr>
            <a:spLocks noChangeShapeType="1"/>
          </p:cNvSpPr>
          <p:nvPr/>
        </p:nvSpPr>
        <p:spPr bwMode="auto">
          <a:xfrm flipH="1">
            <a:off x="3767668" y="4632325"/>
            <a:ext cx="941917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73" name="Line 28"/>
          <p:cNvSpPr>
            <a:spLocks noChangeShapeType="1"/>
          </p:cNvSpPr>
          <p:nvPr/>
        </p:nvSpPr>
        <p:spPr bwMode="auto">
          <a:xfrm flipV="1">
            <a:off x="3767668" y="3749675"/>
            <a:ext cx="2117" cy="88265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74" name="Rectangle 29"/>
          <p:cNvSpPr>
            <a:spLocks noChangeArrowheads="1"/>
          </p:cNvSpPr>
          <p:nvPr/>
        </p:nvSpPr>
        <p:spPr bwMode="auto">
          <a:xfrm>
            <a:off x="6591301" y="3044825"/>
            <a:ext cx="1888067" cy="704850"/>
          </a:xfrm>
          <a:prstGeom prst="rect">
            <a:avLst/>
          </a:prstGeom>
          <a:solidFill>
            <a:srgbClr val="FFFF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75" name="Rectangle 30"/>
          <p:cNvSpPr>
            <a:spLocks noChangeArrowheads="1"/>
          </p:cNvSpPr>
          <p:nvPr/>
        </p:nvSpPr>
        <p:spPr bwMode="auto">
          <a:xfrm>
            <a:off x="6944410" y="3263901"/>
            <a:ext cx="122629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9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地址译码器</a:t>
            </a:r>
            <a:endParaRPr kumimoji="1" lang="zh-CN" altLang="en-US" sz="22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3276" name="Freeform 31"/>
          <p:cNvSpPr>
            <a:spLocks/>
          </p:cNvSpPr>
          <p:nvPr/>
        </p:nvSpPr>
        <p:spPr bwMode="auto">
          <a:xfrm>
            <a:off x="3685120" y="3749678"/>
            <a:ext cx="171449" cy="130175"/>
          </a:xfrm>
          <a:custGeom>
            <a:avLst/>
            <a:gdLst>
              <a:gd name="T0" fmla="*/ 2147483646 w 81"/>
              <a:gd name="T1" fmla="*/ 2147483646 h 82"/>
              <a:gd name="T2" fmla="*/ 2147483646 w 81"/>
              <a:gd name="T3" fmla="*/ 2147483646 h 82"/>
              <a:gd name="T4" fmla="*/ 2147483646 w 81"/>
              <a:gd name="T5" fmla="*/ 2147483646 h 82"/>
              <a:gd name="T6" fmla="*/ 2147483646 w 81"/>
              <a:gd name="T7" fmla="*/ 0 h 82"/>
              <a:gd name="T8" fmla="*/ 2147483646 w 81"/>
              <a:gd name="T9" fmla="*/ 2147483646 h 82"/>
              <a:gd name="T10" fmla="*/ 2147483646 w 81"/>
              <a:gd name="T11" fmla="*/ 2147483646 h 82"/>
              <a:gd name="T12" fmla="*/ 0 w 81"/>
              <a:gd name="T13" fmla="*/ 2147483646 h 82"/>
              <a:gd name="T14" fmla="*/ 0 w 81"/>
              <a:gd name="T15" fmla="*/ 2147483646 h 82"/>
              <a:gd name="T16" fmla="*/ 2147483646 w 81"/>
              <a:gd name="T17" fmla="*/ 2147483646 h 82"/>
              <a:gd name="T18" fmla="*/ 2147483646 w 81"/>
              <a:gd name="T19" fmla="*/ 2147483646 h 82"/>
              <a:gd name="T20" fmla="*/ 2147483646 w 81"/>
              <a:gd name="T21" fmla="*/ 2147483646 h 82"/>
              <a:gd name="T22" fmla="*/ 2147483646 w 81"/>
              <a:gd name="T23" fmla="*/ 2147483646 h 82"/>
              <a:gd name="T24" fmla="*/ 2147483646 w 81"/>
              <a:gd name="T25" fmla="*/ 2147483646 h 82"/>
              <a:gd name="T26" fmla="*/ 2147483646 w 81"/>
              <a:gd name="T27" fmla="*/ 2147483646 h 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1"/>
              <a:gd name="T43" fmla="*/ 0 h 82"/>
              <a:gd name="T44" fmla="*/ 81 w 81"/>
              <a:gd name="T45" fmla="*/ 82 h 8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1" h="82">
                <a:moveTo>
                  <a:pt x="81" y="42"/>
                </a:moveTo>
                <a:lnTo>
                  <a:pt x="76" y="22"/>
                </a:lnTo>
                <a:lnTo>
                  <a:pt x="64" y="8"/>
                </a:lnTo>
                <a:lnTo>
                  <a:pt x="44" y="0"/>
                </a:lnTo>
                <a:lnTo>
                  <a:pt x="24" y="3"/>
                </a:lnTo>
                <a:lnTo>
                  <a:pt x="9" y="13"/>
                </a:lnTo>
                <a:lnTo>
                  <a:pt x="0" y="30"/>
                </a:lnTo>
                <a:lnTo>
                  <a:pt x="0" y="52"/>
                </a:lnTo>
                <a:lnTo>
                  <a:pt x="9" y="69"/>
                </a:lnTo>
                <a:lnTo>
                  <a:pt x="24" y="79"/>
                </a:lnTo>
                <a:lnTo>
                  <a:pt x="44" y="82"/>
                </a:lnTo>
                <a:lnTo>
                  <a:pt x="64" y="74"/>
                </a:lnTo>
                <a:lnTo>
                  <a:pt x="76" y="60"/>
                </a:lnTo>
                <a:lnTo>
                  <a:pt x="81" y="42"/>
                </a:lnTo>
                <a:close/>
              </a:path>
            </a:pathLst>
          </a:custGeom>
          <a:solidFill>
            <a:srgbClr val="FF00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77" name="Rectangle 32"/>
          <p:cNvSpPr>
            <a:spLocks noChangeArrowheads="1"/>
          </p:cNvSpPr>
          <p:nvPr/>
        </p:nvSpPr>
        <p:spPr bwMode="auto">
          <a:xfrm>
            <a:off x="10318753" y="2762251"/>
            <a:ext cx="1441449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9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数据总线</a:t>
            </a:r>
            <a:endParaRPr kumimoji="1" lang="zh-CN" altLang="en-US" sz="22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3278" name="Rectangle 33"/>
          <p:cNvSpPr>
            <a:spLocks noChangeArrowheads="1"/>
          </p:cNvSpPr>
          <p:nvPr/>
        </p:nvSpPr>
        <p:spPr bwMode="auto">
          <a:xfrm>
            <a:off x="10318751" y="3292476"/>
            <a:ext cx="153881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9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地址总线</a:t>
            </a:r>
          </a:p>
        </p:txBody>
      </p:sp>
      <p:sp>
        <p:nvSpPr>
          <p:cNvPr id="53279" name="Rectangle 34"/>
          <p:cNvSpPr>
            <a:spLocks noChangeArrowheads="1"/>
          </p:cNvSpPr>
          <p:nvPr/>
        </p:nvSpPr>
        <p:spPr bwMode="auto">
          <a:xfrm>
            <a:off x="4897969" y="4103688"/>
            <a:ext cx="751417" cy="1058862"/>
          </a:xfrm>
          <a:prstGeom prst="rect">
            <a:avLst/>
          </a:prstGeom>
          <a:solidFill>
            <a:srgbClr val="F8E0F7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80" name="Rectangle 35"/>
          <p:cNvSpPr>
            <a:spLocks noChangeArrowheads="1"/>
          </p:cNvSpPr>
          <p:nvPr/>
        </p:nvSpPr>
        <p:spPr bwMode="auto">
          <a:xfrm rot="10800000">
            <a:off x="5120943" y="4845700"/>
            <a:ext cx="12343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smtClean="0">
                <a:solidFill>
                  <a:srgbClr val="000000"/>
                </a:solidFill>
                <a:latin typeface="宋体" charset="-122"/>
              </a:rPr>
              <a:t>&amp;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3281" name="Freeform 36"/>
          <p:cNvSpPr>
            <a:spLocks/>
          </p:cNvSpPr>
          <p:nvPr/>
        </p:nvSpPr>
        <p:spPr bwMode="auto">
          <a:xfrm>
            <a:off x="5655733" y="4919663"/>
            <a:ext cx="171451" cy="133350"/>
          </a:xfrm>
          <a:custGeom>
            <a:avLst/>
            <a:gdLst>
              <a:gd name="T0" fmla="*/ 2147483646 w 81"/>
              <a:gd name="T1" fmla="*/ 2147483646 h 84"/>
              <a:gd name="T2" fmla="*/ 2147483646 w 81"/>
              <a:gd name="T3" fmla="*/ 2147483646 h 84"/>
              <a:gd name="T4" fmla="*/ 2147483646 w 81"/>
              <a:gd name="T5" fmla="*/ 2147483646 h 84"/>
              <a:gd name="T6" fmla="*/ 2147483646 w 81"/>
              <a:gd name="T7" fmla="*/ 0 h 84"/>
              <a:gd name="T8" fmla="*/ 2147483646 w 81"/>
              <a:gd name="T9" fmla="*/ 2147483646 h 84"/>
              <a:gd name="T10" fmla="*/ 2147483646 w 81"/>
              <a:gd name="T11" fmla="*/ 2147483646 h 84"/>
              <a:gd name="T12" fmla="*/ 0 w 81"/>
              <a:gd name="T13" fmla="*/ 2147483646 h 84"/>
              <a:gd name="T14" fmla="*/ 0 w 81"/>
              <a:gd name="T15" fmla="*/ 2147483646 h 84"/>
              <a:gd name="T16" fmla="*/ 2147483646 w 81"/>
              <a:gd name="T17" fmla="*/ 2147483646 h 84"/>
              <a:gd name="T18" fmla="*/ 2147483646 w 81"/>
              <a:gd name="T19" fmla="*/ 2147483646 h 84"/>
              <a:gd name="T20" fmla="*/ 2147483646 w 81"/>
              <a:gd name="T21" fmla="*/ 2147483646 h 84"/>
              <a:gd name="T22" fmla="*/ 2147483646 w 81"/>
              <a:gd name="T23" fmla="*/ 2147483646 h 84"/>
              <a:gd name="T24" fmla="*/ 2147483646 w 81"/>
              <a:gd name="T25" fmla="*/ 2147483646 h 84"/>
              <a:gd name="T26" fmla="*/ 2147483646 w 81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1"/>
              <a:gd name="T43" fmla="*/ 0 h 84"/>
              <a:gd name="T44" fmla="*/ 81 w 81"/>
              <a:gd name="T45" fmla="*/ 84 h 8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1" h="84">
                <a:moveTo>
                  <a:pt x="81" y="42"/>
                </a:moveTo>
                <a:lnTo>
                  <a:pt x="76" y="22"/>
                </a:lnTo>
                <a:lnTo>
                  <a:pt x="64" y="7"/>
                </a:lnTo>
                <a:lnTo>
                  <a:pt x="44" y="0"/>
                </a:lnTo>
                <a:lnTo>
                  <a:pt x="25" y="2"/>
                </a:lnTo>
                <a:lnTo>
                  <a:pt x="10" y="14"/>
                </a:lnTo>
                <a:lnTo>
                  <a:pt x="0" y="32"/>
                </a:lnTo>
                <a:lnTo>
                  <a:pt x="0" y="51"/>
                </a:lnTo>
                <a:lnTo>
                  <a:pt x="10" y="69"/>
                </a:lnTo>
                <a:lnTo>
                  <a:pt x="25" y="81"/>
                </a:lnTo>
                <a:lnTo>
                  <a:pt x="44" y="84"/>
                </a:lnTo>
                <a:lnTo>
                  <a:pt x="64" y="76"/>
                </a:lnTo>
                <a:lnTo>
                  <a:pt x="76" y="61"/>
                </a:lnTo>
                <a:lnTo>
                  <a:pt x="81" y="42"/>
                </a:lnTo>
                <a:close/>
              </a:path>
            </a:pathLst>
          </a:custGeom>
          <a:solidFill>
            <a:srgbClr val="F8E0F7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82" name="Freeform 37"/>
          <p:cNvSpPr>
            <a:spLocks/>
          </p:cNvSpPr>
          <p:nvPr/>
        </p:nvSpPr>
        <p:spPr bwMode="auto">
          <a:xfrm>
            <a:off x="4713819" y="4565653"/>
            <a:ext cx="173567" cy="130175"/>
          </a:xfrm>
          <a:custGeom>
            <a:avLst/>
            <a:gdLst>
              <a:gd name="T0" fmla="*/ 2147483646 w 82"/>
              <a:gd name="T1" fmla="*/ 2147483646 h 82"/>
              <a:gd name="T2" fmla="*/ 2147483646 w 82"/>
              <a:gd name="T3" fmla="*/ 2147483646 h 82"/>
              <a:gd name="T4" fmla="*/ 2147483646 w 82"/>
              <a:gd name="T5" fmla="*/ 2147483646 h 82"/>
              <a:gd name="T6" fmla="*/ 2147483646 w 82"/>
              <a:gd name="T7" fmla="*/ 0 h 82"/>
              <a:gd name="T8" fmla="*/ 2147483646 w 82"/>
              <a:gd name="T9" fmla="*/ 2147483646 h 82"/>
              <a:gd name="T10" fmla="*/ 2147483646 w 82"/>
              <a:gd name="T11" fmla="*/ 2147483646 h 82"/>
              <a:gd name="T12" fmla="*/ 0 w 82"/>
              <a:gd name="T13" fmla="*/ 2147483646 h 82"/>
              <a:gd name="T14" fmla="*/ 0 w 82"/>
              <a:gd name="T15" fmla="*/ 2147483646 h 82"/>
              <a:gd name="T16" fmla="*/ 2147483646 w 82"/>
              <a:gd name="T17" fmla="*/ 2147483646 h 82"/>
              <a:gd name="T18" fmla="*/ 2147483646 w 82"/>
              <a:gd name="T19" fmla="*/ 2147483646 h 82"/>
              <a:gd name="T20" fmla="*/ 2147483646 w 82"/>
              <a:gd name="T21" fmla="*/ 2147483646 h 82"/>
              <a:gd name="T22" fmla="*/ 2147483646 w 82"/>
              <a:gd name="T23" fmla="*/ 2147483646 h 82"/>
              <a:gd name="T24" fmla="*/ 2147483646 w 82"/>
              <a:gd name="T25" fmla="*/ 2147483646 h 82"/>
              <a:gd name="T26" fmla="*/ 2147483646 w 82"/>
              <a:gd name="T27" fmla="*/ 2147483646 h 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2"/>
              <a:gd name="T43" fmla="*/ 0 h 82"/>
              <a:gd name="T44" fmla="*/ 82 w 82"/>
              <a:gd name="T45" fmla="*/ 82 h 8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2" h="82">
                <a:moveTo>
                  <a:pt x="82" y="42"/>
                </a:moveTo>
                <a:lnTo>
                  <a:pt x="77" y="22"/>
                </a:lnTo>
                <a:lnTo>
                  <a:pt x="64" y="8"/>
                </a:lnTo>
                <a:lnTo>
                  <a:pt x="45" y="0"/>
                </a:lnTo>
                <a:lnTo>
                  <a:pt x="25" y="3"/>
                </a:lnTo>
                <a:lnTo>
                  <a:pt x="10" y="15"/>
                </a:lnTo>
                <a:lnTo>
                  <a:pt x="0" y="32"/>
                </a:lnTo>
                <a:lnTo>
                  <a:pt x="0" y="52"/>
                </a:lnTo>
                <a:lnTo>
                  <a:pt x="10" y="69"/>
                </a:lnTo>
                <a:lnTo>
                  <a:pt x="25" y="82"/>
                </a:lnTo>
                <a:lnTo>
                  <a:pt x="45" y="82"/>
                </a:lnTo>
                <a:lnTo>
                  <a:pt x="64" y="77"/>
                </a:lnTo>
                <a:lnTo>
                  <a:pt x="77" y="62"/>
                </a:lnTo>
                <a:lnTo>
                  <a:pt x="82" y="42"/>
                </a:lnTo>
                <a:close/>
              </a:path>
            </a:pathLst>
          </a:custGeom>
          <a:solidFill>
            <a:srgbClr val="F8E0F7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83" name="Rectangle 38"/>
          <p:cNvSpPr>
            <a:spLocks noChangeArrowheads="1"/>
          </p:cNvSpPr>
          <p:nvPr/>
        </p:nvSpPr>
        <p:spPr bwMode="auto">
          <a:xfrm>
            <a:off x="3650586" y="3511551"/>
            <a:ext cx="2468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smtClean="0">
                <a:solidFill>
                  <a:srgbClr val="000000"/>
                </a:solidFill>
                <a:latin typeface="宋体" charset="-122"/>
              </a:rPr>
              <a:t>CE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3284" name="Freeform 39"/>
          <p:cNvSpPr>
            <a:spLocks/>
          </p:cNvSpPr>
          <p:nvPr/>
        </p:nvSpPr>
        <p:spPr bwMode="auto">
          <a:xfrm>
            <a:off x="5615520" y="4581525"/>
            <a:ext cx="171449" cy="133350"/>
          </a:xfrm>
          <a:custGeom>
            <a:avLst/>
            <a:gdLst>
              <a:gd name="T0" fmla="*/ 2147483646 w 81"/>
              <a:gd name="T1" fmla="*/ 2147483646 h 84"/>
              <a:gd name="T2" fmla="*/ 2147483646 w 81"/>
              <a:gd name="T3" fmla="*/ 2147483646 h 84"/>
              <a:gd name="T4" fmla="*/ 2147483646 w 81"/>
              <a:gd name="T5" fmla="*/ 2147483646 h 84"/>
              <a:gd name="T6" fmla="*/ 2147483646 w 81"/>
              <a:gd name="T7" fmla="*/ 0 h 84"/>
              <a:gd name="T8" fmla="*/ 2147483646 w 81"/>
              <a:gd name="T9" fmla="*/ 2147483646 h 84"/>
              <a:gd name="T10" fmla="*/ 2147483646 w 81"/>
              <a:gd name="T11" fmla="*/ 2147483646 h 84"/>
              <a:gd name="T12" fmla="*/ 0 w 81"/>
              <a:gd name="T13" fmla="*/ 2147483646 h 84"/>
              <a:gd name="T14" fmla="*/ 0 w 81"/>
              <a:gd name="T15" fmla="*/ 2147483646 h 84"/>
              <a:gd name="T16" fmla="*/ 2147483646 w 81"/>
              <a:gd name="T17" fmla="*/ 2147483646 h 84"/>
              <a:gd name="T18" fmla="*/ 2147483646 w 81"/>
              <a:gd name="T19" fmla="*/ 2147483646 h 84"/>
              <a:gd name="T20" fmla="*/ 2147483646 w 81"/>
              <a:gd name="T21" fmla="*/ 2147483646 h 84"/>
              <a:gd name="T22" fmla="*/ 2147483646 w 81"/>
              <a:gd name="T23" fmla="*/ 2147483646 h 84"/>
              <a:gd name="T24" fmla="*/ 2147483646 w 81"/>
              <a:gd name="T25" fmla="*/ 2147483646 h 84"/>
              <a:gd name="T26" fmla="*/ 2147483646 w 81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1"/>
              <a:gd name="T43" fmla="*/ 0 h 84"/>
              <a:gd name="T44" fmla="*/ 81 w 81"/>
              <a:gd name="T45" fmla="*/ 84 h 8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1" h="84">
                <a:moveTo>
                  <a:pt x="81" y="42"/>
                </a:moveTo>
                <a:lnTo>
                  <a:pt x="76" y="22"/>
                </a:lnTo>
                <a:lnTo>
                  <a:pt x="64" y="7"/>
                </a:lnTo>
                <a:lnTo>
                  <a:pt x="44" y="0"/>
                </a:lnTo>
                <a:lnTo>
                  <a:pt x="25" y="2"/>
                </a:lnTo>
                <a:lnTo>
                  <a:pt x="10" y="14"/>
                </a:lnTo>
                <a:lnTo>
                  <a:pt x="0" y="32"/>
                </a:lnTo>
                <a:lnTo>
                  <a:pt x="0" y="51"/>
                </a:lnTo>
                <a:lnTo>
                  <a:pt x="10" y="69"/>
                </a:lnTo>
                <a:lnTo>
                  <a:pt x="25" y="81"/>
                </a:lnTo>
                <a:lnTo>
                  <a:pt x="44" y="84"/>
                </a:lnTo>
                <a:lnTo>
                  <a:pt x="64" y="76"/>
                </a:lnTo>
                <a:lnTo>
                  <a:pt x="76" y="61"/>
                </a:lnTo>
                <a:lnTo>
                  <a:pt x="81" y="42"/>
                </a:lnTo>
                <a:close/>
              </a:path>
            </a:pathLst>
          </a:custGeom>
          <a:solidFill>
            <a:srgbClr val="F8E0F7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85" name="Freeform 40"/>
          <p:cNvSpPr>
            <a:spLocks/>
          </p:cNvSpPr>
          <p:nvPr/>
        </p:nvSpPr>
        <p:spPr bwMode="auto">
          <a:xfrm>
            <a:off x="5615520" y="4221163"/>
            <a:ext cx="171449" cy="133350"/>
          </a:xfrm>
          <a:custGeom>
            <a:avLst/>
            <a:gdLst>
              <a:gd name="T0" fmla="*/ 2147483646 w 81"/>
              <a:gd name="T1" fmla="*/ 2147483646 h 84"/>
              <a:gd name="T2" fmla="*/ 2147483646 w 81"/>
              <a:gd name="T3" fmla="*/ 2147483646 h 84"/>
              <a:gd name="T4" fmla="*/ 2147483646 w 81"/>
              <a:gd name="T5" fmla="*/ 2147483646 h 84"/>
              <a:gd name="T6" fmla="*/ 2147483646 w 81"/>
              <a:gd name="T7" fmla="*/ 0 h 84"/>
              <a:gd name="T8" fmla="*/ 2147483646 w 81"/>
              <a:gd name="T9" fmla="*/ 2147483646 h 84"/>
              <a:gd name="T10" fmla="*/ 2147483646 w 81"/>
              <a:gd name="T11" fmla="*/ 2147483646 h 84"/>
              <a:gd name="T12" fmla="*/ 0 w 81"/>
              <a:gd name="T13" fmla="*/ 2147483646 h 84"/>
              <a:gd name="T14" fmla="*/ 0 w 81"/>
              <a:gd name="T15" fmla="*/ 2147483646 h 84"/>
              <a:gd name="T16" fmla="*/ 2147483646 w 81"/>
              <a:gd name="T17" fmla="*/ 2147483646 h 84"/>
              <a:gd name="T18" fmla="*/ 2147483646 w 81"/>
              <a:gd name="T19" fmla="*/ 2147483646 h 84"/>
              <a:gd name="T20" fmla="*/ 2147483646 w 81"/>
              <a:gd name="T21" fmla="*/ 2147483646 h 84"/>
              <a:gd name="T22" fmla="*/ 2147483646 w 81"/>
              <a:gd name="T23" fmla="*/ 2147483646 h 84"/>
              <a:gd name="T24" fmla="*/ 2147483646 w 81"/>
              <a:gd name="T25" fmla="*/ 2147483646 h 84"/>
              <a:gd name="T26" fmla="*/ 2147483646 w 81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1"/>
              <a:gd name="T43" fmla="*/ 0 h 84"/>
              <a:gd name="T44" fmla="*/ 81 w 81"/>
              <a:gd name="T45" fmla="*/ 84 h 8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1" h="84">
                <a:moveTo>
                  <a:pt x="81" y="42"/>
                </a:moveTo>
                <a:lnTo>
                  <a:pt x="76" y="22"/>
                </a:lnTo>
                <a:lnTo>
                  <a:pt x="64" y="7"/>
                </a:lnTo>
                <a:lnTo>
                  <a:pt x="44" y="0"/>
                </a:lnTo>
                <a:lnTo>
                  <a:pt x="25" y="2"/>
                </a:lnTo>
                <a:lnTo>
                  <a:pt x="10" y="14"/>
                </a:lnTo>
                <a:lnTo>
                  <a:pt x="0" y="32"/>
                </a:lnTo>
                <a:lnTo>
                  <a:pt x="0" y="51"/>
                </a:lnTo>
                <a:lnTo>
                  <a:pt x="10" y="69"/>
                </a:lnTo>
                <a:lnTo>
                  <a:pt x="25" y="81"/>
                </a:lnTo>
                <a:lnTo>
                  <a:pt x="44" y="84"/>
                </a:lnTo>
                <a:lnTo>
                  <a:pt x="64" y="76"/>
                </a:lnTo>
                <a:lnTo>
                  <a:pt x="76" y="61"/>
                </a:lnTo>
                <a:lnTo>
                  <a:pt x="81" y="42"/>
                </a:lnTo>
                <a:close/>
              </a:path>
            </a:pathLst>
          </a:custGeom>
          <a:solidFill>
            <a:srgbClr val="F8E0F7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86" name="Line 41"/>
          <p:cNvSpPr>
            <a:spLocks noChangeShapeType="1"/>
          </p:cNvSpPr>
          <p:nvPr/>
        </p:nvSpPr>
        <p:spPr bwMode="auto">
          <a:xfrm flipV="1">
            <a:off x="6671733" y="4437066"/>
            <a:ext cx="264584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3287" name="Rectangle 42"/>
          <p:cNvSpPr>
            <a:spLocks noChangeArrowheads="1"/>
          </p:cNvSpPr>
          <p:nvPr/>
        </p:nvSpPr>
        <p:spPr bwMode="auto">
          <a:xfrm>
            <a:off x="6576486" y="4437064"/>
            <a:ext cx="670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宋体" charset="-122"/>
              </a:rPr>
              <a:t>IO/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3288" name="Rectangle 43"/>
          <p:cNvSpPr>
            <a:spLocks noChangeArrowheads="1"/>
          </p:cNvSpPr>
          <p:nvPr/>
        </p:nvSpPr>
        <p:spPr bwMode="auto">
          <a:xfrm>
            <a:off x="7217833" y="4437064"/>
            <a:ext cx="3386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宋体" charset="-122"/>
              </a:rPr>
              <a:t>M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8CAAFF-B7F0-4A77-A882-17AA4533B89A}" type="slidenum">
              <a:rPr lang="en-US" altLang="zh-CN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5" name="Line 4"/>
          <p:cNvSpPr>
            <a:spLocks noChangeShapeType="1"/>
          </p:cNvSpPr>
          <p:nvPr/>
        </p:nvSpPr>
        <p:spPr bwMode="auto">
          <a:xfrm>
            <a:off x="8219019" y="838200"/>
            <a:ext cx="2116" cy="479425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76" name="Freeform 5"/>
          <p:cNvSpPr>
            <a:spLocks/>
          </p:cNvSpPr>
          <p:nvPr/>
        </p:nvSpPr>
        <p:spPr bwMode="auto">
          <a:xfrm>
            <a:off x="2997200" y="1371603"/>
            <a:ext cx="2150533" cy="531813"/>
          </a:xfrm>
          <a:custGeom>
            <a:avLst/>
            <a:gdLst>
              <a:gd name="T0" fmla="*/ 0 w 1016"/>
              <a:gd name="T1" fmla="*/ 0 h 335"/>
              <a:gd name="T2" fmla="*/ 2147483646 w 1016"/>
              <a:gd name="T3" fmla="*/ 0 h 335"/>
              <a:gd name="T4" fmla="*/ 2147483646 w 1016"/>
              <a:gd name="T5" fmla="*/ 2147483646 h 335"/>
              <a:gd name="T6" fmla="*/ 0 60000 65536"/>
              <a:gd name="T7" fmla="*/ 0 60000 65536"/>
              <a:gd name="T8" fmla="*/ 0 60000 65536"/>
              <a:gd name="T9" fmla="*/ 0 w 1016"/>
              <a:gd name="T10" fmla="*/ 0 h 335"/>
              <a:gd name="T11" fmla="*/ 1016 w 1016"/>
              <a:gd name="T12" fmla="*/ 335 h 3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6" h="335">
                <a:moveTo>
                  <a:pt x="0" y="0"/>
                </a:moveTo>
                <a:lnTo>
                  <a:pt x="871" y="0"/>
                </a:lnTo>
                <a:lnTo>
                  <a:pt x="1016" y="335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77" name="Line 6"/>
          <p:cNvSpPr>
            <a:spLocks noChangeShapeType="1"/>
          </p:cNvSpPr>
          <p:nvPr/>
        </p:nvSpPr>
        <p:spPr bwMode="auto">
          <a:xfrm>
            <a:off x="5147733" y="1903416"/>
            <a:ext cx="2921000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8068735" y="1371603"/>
            <a:ext cx="306917" cy="531813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8375652" y="1371600"/>
            <a:ext cx="2607733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9298517" y="2436816"/>
            <a:ext cx="1684867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9298517" y="2968625"/>
            <a:ext cx="1684867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 flipH="1">
            <a:off x="2997201" y="2436816"/>
            <a:ext cx="2457451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 flipH="1">
            <a:off x="2997201" y="2968625"/>
            <a:ext cx="2457451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>
            <a:off x="5761569" y="2436816"/>
            <a:ext cx="3230033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85" name="Line 14"/>
          <p:cNvSpPr>
            <a:spLocks noChangeShapeType="1"/>
          </p:cNvSpPr>
          <p:nvPr/>
        </p:nvSpPr>
        <p:spPr bwMode="auto">
          <a:xfrm>
            <a:off x="5761569" y="2968625"/>
            <a:ext cx="3230033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 flipH="1">
            <a:off x="2997200" y="3768725"/>
            <a:ext cx="615951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 flipH="1">
            <a:off x="2997200" y="4300541"/>
            <a:ext cx="615951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88" name="Line 17"/>
          <p:cNvSpPr>
            <a:spLocks noChangeShapeType="1"/>
          </p:cNvSpPr>
          <p:nvPr/>
        </p:nvSpPr>
        <p:spPr bwMode="auto">
          <a:xfrm>
            <a:off x="3613151" y="3768728"/>
            <a:ext cx="306916" cy="531813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 flipH="1">
            <a:off x="3613151" y="3768728"/>
            <a:ext cx="306916" cy="531813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90" name="Line 19"/>
          <p:cNvSpPr>
            <a:spLocks noChangeShapeType="1"/>
          </p:cNvSpPr>
          <p:nvPr/>
        </p:nvSpPr>
        <p:spPr bwMode="auto">
          <a:xfrm flipH="1">
            <a:off x="9912351" y="3768728"/>
            <a:ext cx="306916" cy="531813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>
            <a:off x="9912351" y="3768728"/>
            <a:ext cx="306916" cy="531813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 flipH="1">
            <a:off x="8991600" y="2436813"/>
            <a:ext cx="306917" cy="5318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93" name="Line 22"/>
          <p:cNvSpPr>
            <a:spLocks noChangeShapeType="1"/>
          </p:cNvSpPr>
          <p:nvPr/>
        </p:nvSpPr>
        <p:spPr bwMode="auto">
          <a:xfrm>
            <a:off x="8991600" y="2436813"/>
            <a:ext cx="306917" cy="5318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94" name="Line 23"/>
          <p:cNvSpPr>
            <a:spLocks noChangeShapeType="1"/>
          </p:cNvSpPr>
          <p:nvPr/>
        </p:nvSpPr>
        <p:spPr bwMode="auto">
          <a:xfrm>
            <a:off x="5454651" y="2436813"/>
            <a:ext cx="306916" cy="5318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 flipH="1">
            <a:off x="5454651" y="2436813"/>
            <a:ext cx="306916" cy="5318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4991100" y="838200"/>
            <a:ext cx="2117" cy="479425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97" name="Line 26"/>
          <p:cNvSpPr>
            <a:spLocks noChangeShapeType="1"/>
          </p:cNvSpPr>
          <p:nvPr/>
        </p:nvSpPr>
        <p:spPr bwMode="auto">
          <a:xfrm>
            <a:off x="9605435" y="4567241"/>
            <a:ext cx="1377951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98" name="Line 27"/>
          <p:cNvSpPr>
            <a:spLocks noChangeShapeType="1"/>
          </p:cNvSpPr>
          <p:nvPr/>
        </p:nvSpPr>
        <p:spPr bwMode="auto">
          <a:xfrm>
            <a:off x="9605435" y="5118100"/>
            <a:ext cx="1377951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9906549" y="4708526"/>
            <a:ext cx="98103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9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数据有效</a:t>
            </a:r>
            <a:endParaRPr kumimoji="1" lang="zh-CN" altLang="en-US" sz="22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4300" name="Line 29"/>
          <p:cNvSpPr>
            <a:spLocks noChangeShapeType="1"/>
          </p:cNvSpPr>
          <p:nvPr/>
        </p:nvSpPr>
        <p:spPr bwMode="auto">
          <a:xfrm>
            <a:off x="9448800" y="4567238"/>
            <a:ext cx="2117" cy="10652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01" name="Line 30"/>
          <p:cNvSpPr>
            <a:spLocks noChangeShapeType="1"/>
          </p:cNvSpPr>
          <p:nvPr/>
        </p:nvSpPr>
        <p:spPr bwMode="auto">
          <a:xfrm>
            <a:off x="10062635" y="3371853"/>
            <a:ext cx="2117" cy="106521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02" name="Line 31"/>
          <p:cNvSpPr>
            <a:spLocks noChangeShapeType="1"/>
          </p:cNvSpPr>
          <p:nvPr/>
        </p:nvSpPr>
        <p:spPr bwMode="auto">
          <a:xfrm>
            <a:off x="8411635" y="3502025"/>
            <a:ext cx="1460500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03" name="Freeform 32"/>
          <p:cNvSpPr>
            <a:spLocks/>
          </p:cNvSpPr>
          <p:nvPr/>
        </p:nvSpPr>
        <p:spPr bwMode="auto">
          <a:xfrm>
            <a:off x="8219017" y="3441703"/>
            <a:ext cx="211667" cy="119063"/>
          </a:xfrm>
          <a:custGeom>
            <a:avLst/>
            <a:gdLst>
              <a:gd name="T0" fmla="*/ 2147483646 w 100"/>
              <a:gd name="T1" fmla="*/ 2147483646 h 75"/>
              <a:gd name="T2" fmla="*/ 0 w 100"/>
              <a:gd name="T3" fmla="*/ 2147483646 h 75"/>
              <a:gd name="T4" fmla="*/ 2147483646 w 100"/>
              <a:gd name="T5" fmla="*/ 0 h 75"/>
              <a:gd name="T6" fmla="*/ 2147483646 w 100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75"/>
              <a:gd name="T14" fmla="*/ 100 w 100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75">
                <a:moveTo>
                  <a:pt x="100" y="75"/>
                </a:moveTo>
                <a:lnTo>
                  <a:pt x="0" y="38"/>
                </a:lnTo>
                <a:lnTo>
                  <a:pt x="100" y="0"/>
                </a:lnTo>
                <a:lnTo>
                  <a:pt x="100" y="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04" name="Freeform 33"/>
          <p:cNvSpPr>
            <a:spLocks/>
          </p:cNvSpPr>
          <p:nvPr/>
        </p:nvSpPr>
        <p:spPr bwMode="auto">
          <a:xfrm>
            <a:off x="9857319" y="3441703"/>
            <a:ext cx="205316" cy="119063"/>
          </a:xfrm>
          <a:custGeom>
            <a:avLst/>
            <a:gdLst>
              <a:gd name="T0" fmla="*/ 0 w 97"/>
              <a:gd name="T1" fmla="*/ 0 h 75"/>
              <a:gd name="T2" fmla="*/ 2147483646 w 97"/>
              <a:gd name="T3" fmla="*/ 2147483646 h 75"/>
              <a:gd name="T4" fmla="*/ 0 w 97"/>
              <a:gd name="T5" fmla="*/ 2147483646 h 75"/>
              <a:gd name="T6" fmla="*/ 0 w 97"/>
              <a:gd name="T7" fmla="*/ 0 h 75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75"/>
              <a:gd name="T14" fmla="*/ 97 w 97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75">
                <a:moveTo>
                  <a:pt x="0" y="0"/>
                </a:moveTo>
                <a:lnTo>
                  <a:pt x="97" y="38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05" name="Rectangle 34"/>
          <p:cNvSpPr>
            <a:spLocks noChangeArrowheads="1"/>
          </p:cNvSpPr>
          <p:nvPr/>
        </p:nvSpPr>
        <p:spPr bwMode="auto">
          <a:xfrm>
            <a:off x="8942917" y="3324227"/>
            <a:ext cx="395816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06" name="Rectangle 35"/>
          <p:cNvSpPr>
            <a:spLocks noChangeArrowheads="1"/>
          </p:cNvSpPr>
          <p:nvPr/>
        </p:nvSpPr>
        <p:spPr bwMode="auto">
          <a:xfrm>
            <a:off x="8996303" y="3371851"/>
            <a:ext cx="12182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07" name="Rectangle 36"/>
          <p:cNvSpPr>
            <a:spLocks noChangeArrowheads="1"/>
          </p:cNvSpPr>
          <p:nvPr/>
        </p:nvSpPr>
        <p:spPr bwMode="auto">
          <a:xfrm>
            <a:off x="9141077" y="3513140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WA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08" name="Line 37"/>
          <p:cNvSpPr>
            <a:spLocks noChangeShapeType="1"/>
          </p:cNvSpPr>
          <p:nvPr/>
        </p:nvSpPr>
        <p:spPr bwMode="auto">
          <a:xfrm>
            <a:off x="9141886" y="2033588"/>
            <a:ext cx="2116" cy="10652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09" name="Line 38"/>
          <p:cNvSpPr>
            <a:spLocks noChangeShapeType="1"/>
          </p:cNvSpPr>
          <p:nvPr/>
        </p:nvSpPr>
        <p:spPr bwMode="auto">
          <a:xfrm>
            <a:off x="5187953" y="1235075"/>
            <a:ext cx="2840567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10" name="Freeform 39"/>
          <p:cNvSpPr>
            <a:spLocks/>
          </p:cNvSpPr>
          <p:nvPr/>
        </p:nvSpPr>
        <p:spPr bwMode="auto">
          <a:xfrm>
            <a:off x="4991101" y="1176341"/>
            <a:ext cx="211667" cy="123825"/>
          </a:xfrm>
          <a:custGeom>
            <a:avLst/>
            <a:gdLst>
              <a:gd name="T0" fmla="*/ 2147483646 w 100"/>
              <a:gd name="T1" fmla="*/ 2147483646 h 78"/>
              <a:gd name="T2" fmla="*/ 0 w 100"/>
              <a:gd name="T3" fmla="*/ 2147483646 h 78"/>
              <a:gd name="T4" fmla="*/ 2147483646 w 100"/>
              <a:gd name="T5" fmla="*/ 0 h 78"/>
              <a:gd name="T6" fmla="*/ 2147483646 w 100"/>
              <a:gd name="T7" fmla="*/ 2147483646 h 78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78"/>
              <a:gd name="T14" fmla="*/ 100 w 100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78">
                <a:moveTo>
                  <a:pt x="100" y="78"/>
                </a:moveTo>
                <a:lnTo>
                  <a:pt x="0" y="37"/>
                </a:lnTo>
                <a:lnTo>
                  <a:pt x="100" y="0"/>
                </a:lnTo>
                <a:lnTo>
                  <a:pt x="100" y="7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11" name="Freeform 40"/>
          <p:cNvSpPr>
            <a:spLocks/>
          </p:cNvSpPr>
          <p:nvPr/>
        </p:nvSpPr>
        <p:spPr bwMode="auto">
          <a:xfrm>
            <a:off x="8015817" y="1176341"/>
            <a:ext cx="203200" cy="123825"/>
          </a:xfrm>
          <a:custGeom>
            <a:avLst/>
            <a:gdLst>
              <a:gd name="T0" fmla="*/ 0 w 96"/>
              <a:gd name="T1" fmla="*/ 0 h 78"/>
              <a:gd name="T2" fmla="*/ 2147483646 w 96"/>
              <a:gd name="T3" fmla="*/ 2147483646 h 78"/>
              <a:gd name="T4" fmla="*/ 0 w 96"/>
              <a:gd name="T5" fmla="*/ 2147483646 h 78"/>
              <a:gd name="T6" fmla="*/ 0 w 96"/>
              <a:gd name="T7" fmla="*/ 0 h 7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78"/>
              <a:gd name="T14" fmla="*/ 96 w 96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78">
                <a:moveTo>
                  <a:pt x="0" y="0"/>
                </a:moveTo>
                <a:lnTo>
                  <a:pt x="96" y="37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12" name="Rectangle 41"/>
          <p:cNvSpPr>
            <a:spLocks noChangeArrowheads="1"/>
          </p:cNvSpPr>
          <p:nvPr/>
        </p:nvSpPr>
        <p:spPr bwMode="auto">
          <a:xfrm>
            <a:off x="6411384" y="1057278"/>
            <a:ext cx="395816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13" name="Rectangle 42"/>
          <p:cNvSpPr>
            <a:spLocks noChangeArrowheads="1"/>
          </p:cNvSpPr>
          <p:nvPr/>
        </p:nvSpPr>
        <p:spPr bwMode="auto">
          <a:xfrm>
            <a:off x="6464771" y="1104901"/>
            <a:ext cx="12182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14" name="Rectangle 43"/>
          <p:cNvSpPr>
            <a:spLocks noChangeArrowheads="1"/>
          </p:cNvSpPr>
          <p:nvPr/>
        </p:nvSpPr>
        <p:spPr bwMode="auto">
          <a:xfrm>
            <a:off x="6607428" y="1252541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WW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15" name="Line 44"/>
          <p:cNvSpPr>
            <a:spLocks noChangeShapeType="1"/>
          </p:cNvSpPr>
          <p:nvPr/>
        </p:nvSpPr>
        <p:spPr bwMode="auto">
          <a:xfrm>
            <a:off x="5604935" y="2033588"/>
            <a:ext cx="2117" cy="10652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16" name="Line 45"/>
          <p:cNvSpPr>
            <a:spLocks noChangeShapeType="1"/>
          </p:cNvSpPr>
          <p:nvPr/>
        </p:nvSpPr>
        <p:spPr bwMode="auto">
          <a:xfrm>
            <a:off x="3761319" y="3371853"/>
            <a:ext cx="2116" cy="106521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17" name="Line 46"/>
          <p:cNvSpPr>
            <a:spLocks noChangeShapeType="1"/>
          </p:cNvSpPr>
          <p:nvPr/>
        </p:nvSpPr>
        <p:spPr bwMode="auto">
          <a:xfrm>
            <a:off x="3953933" y="3502025"/>
            <a:ext cx="846667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18" name="Freeform 47"/>
          <p:cNvSpPr>
            <a:spLocks/>
          </p:cNvSpPr>
          <p:nvPr/>
        </p:nvSpPr>
        <p:spPr bwMode="auto">
          <a:xfrm>
            <a:off x="3761317" y="3441703"/>
            <a:ext cx="211667" cy="119063"/>
          </a:xfrm>
          <a:custGeom>
            <a:avLst/>
            <a:gdLst>
              <a:gd name="T0" fmla="*/ 2147483646 w 100"/>
              <a:gd name="T1" fmla="*/ 2147483646 h 75"/>
              <a:gd name="T2" fmla="*/ 0 w 100"/>
              <a:gd name="T3" fmla="*/ 2147483646 h 75"/>
              <a:gd name="T4" fmla="*/ 2147483646 w 100"/>
              <a:gd name="T5" fmla="*/ 0 h 75"/>
              <a:gd name="T6" fmla="*/ 2147483646 w 100"/>
              <a:gd name="T7" fmla="*/ 2147483646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75"/>
              <a:gd name="T14" fmla="*/ 100 w 100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75">
                <a:moveTo>
                  <a:pt x="100" y="75"/>
                </a:moveTo>
                <a:lnTo>
                  <a:pt x="0" y="38"/>
                </a:lnTo>
                <a:lnTo>
                  <a:pt x="100" y="0"/>
                </a:lnTo>
                <a:lnTo>
                  <a:pt x="100" y="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19" name="Freeform 48"/>
          <p:cNvSpPr>
            <a:spLocks/>
          </p:cNvSpPr>
          <p:nvPr/>
        </p:nvSpPr>
        <p:spPr bwMode="auto">
          <a:xfrm>
            <a:off x="4785786" y="3441703"/>
            <a:ext cx="205316" cy="119063"/>
          </a:xfrm>
          <a:custGeom>
            <a:avLst/>
            <a:gdLst>
              <a:gd name="T0" fmla="*/ 0 w 97"/>
              <a:gd name="T1" fmla="*/ 0 h 75"/>
              <a:gd name="T2" fmla="*/ 2147483646 w 97"/>
              <a:gd name="T3" fmla="*/ 2147483646 h 75"/>
              <a:gd name="T4" fmla="*/ 0 w 97"/>
              <a:gd name="T5" fmla="*/ 2147483646 h 75"/>
              <a:gd name="T6" fmla="*/ 0 w 97"/>
              <a:gd name="T7" fmla="*/ 0 h 75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75"/>
              <a:gd name="T14" fmla="*/ 97 w 97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75">
                <a:moveTo>
                  <a:pt x="0" y="0"/>
                </a:moveTo>
                <a:lnTo>
                  <a:pt x="97" y="38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20" name="Rectangle 49"/>
          <p:cNvSpPr>
            <a:spLocks noChangeArrowheads="1"/>
          </p:cNvSpPr>
          <p:nvPr/>
        </p:nvSpPr>
        <p:spPr bwMode="auto">
          <a:xfrm>
            <a:off x="4178302" y="3324227"/>
            <a:ext cx="395817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21" name="Rectangle 50"/>
          <p:cNvSpPr>
            <a:spLocks noChangeArrowheads="1"/>
          </p:cNvSpPr>
          <p:nvPr/>
        </p:nvSpPr>
        <p:spPr bwMode="auto">
          <a:xfrm>
            <a:off x="4231687" y="3371851"/>
            <a:ext cx="12182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22" name="Rectangle 51"/>
          <p:cNvSpPr>
            <a:spLocks noChangeArrowheads="1"/>
          </p:cNvSpPr>
          <p:nvPr/>
        </p:nvSpPr>
        <p:spPr bwMode="auto">
          <a:xfrm>
            <a:off x="4376461" y="3513140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AW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23" name="Line 52"/>
          <p:cNvSpPr>
            <a:spLocks noChangeShapeType="1"/>
          </p:cNvSpPr>
          <p:nvPr/>
        </p:nvSpPr>
        <p:spPr bwMode="auto">
          <a:xfrm>
            <a:off x="2328336" y="1417641"/>
            <a:ext cx="41063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24" name="Rectangle 53"/>
          <p:cNvSpPr>
            <a:spLocks noChangeArrowheads="1"/>
          </p:cNvSpPr>
          <p:nvPr/>
        </p:nvSpPr>
        <p:spPr bwMode="auto">
          <a:xfrm>
            <a:off x="2386379" y="1436691"/>
            <a:ext cx="3622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宋体" charset="-122"/>
              </a:rPr>
              <a:t>WR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25" name="Rectangle 54"/>
          <p:cNvSpPr>
            <a:spLocks noChangeArrowheads="1"/>
          </p:cNvSpPr>
          <p:nvPr/>
        </p:nvSpPr>
        <p:spPr bwMode="auto">
          <a:xfrm>
            <a:off x="1448233" y="4632327"/>
            <a:ext cx="1442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输出数据</a:t>
            </a:r>
          </a:p>
        </p:txBody>
      </p:sp>
      <p:sp>
        <p:nvSpPr>
          <p:cNvPr id="54326" name="Line 55"/>
          <p:cNvSpPr>
            <a:spLocks noChangeShapeType="1"/>
          </p:cNvSpPr>
          <p:nvPr/>
        </p:nvSpPr>
        <p:spPr bwMode="auto">
          <a:xfrm>
            <a:off x="812802" y="3814766"/>
            <a:ext cx="41063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27" name="Rectangle 56"/>
          <p:cNvSpPr>
            <a:spLocks noChangeArrowheads="1"/>
          </p:cNvSpPr>
          <p:nvPr/>
        </p:nvSpPr>
        <p:spPr bwMode="auto">
          <a:xfrm>
            <a:off x="870846" y="3832227"/>
            <a:ext cx="3622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宋体" charset="-122"/>
              </a:rPr>
              <a:t>CS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28" name="Rectangle 57"/>
          <p:cNvSpPr>
            <a:spLocks noChangeArrowheads="1"/>
          </p:cNvSpPr>
          <p:nvPr/>
        </p:nvSpPr>
        <p:spPr bwMode="auto">
          <a:xfrm>
            <a:off x="1311044" y="3832227"/>
            <a:ext cx="5402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宋体" charset="-122"/>
              </a:rPr>
              <a:t>, </a:t>
            </a:r>
            <a:r>
              <a:rPr kumimoji="1" lang="en-US" altLang="zh-CN" sz="2800" b="1" smtClean="0">
                <a:solidFill>
                  <a:srgbClr val="000000"/>
                </a:solidFill>
                <a:latin typeface="宋体" charset="-122"/>
              </a:rPr>
              <a:t>A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29" name="Rectangle 58"/>
          <p:cNvSpPr>
            <a:spLocks noChangeArrowheads="1"/>
          </p:cNvSpPr>
          <p:nvPr/>
        </p:nvSpPr>
        <p:spPr bwMode="auto">
          <a:xfrm>
            <a:off x="1857043" y="4057651"/>
            <a:ext cx="12343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smtClean="0">
                <a:solidFill>
                  <a:srgbClr val="000000"/>
                </a:solidFill>
                <a:latin typeface="宋体" charset="-122"/>
              </a:rPr>
              <a:t>1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30" name="Rectangle 59"/>
          <p:cNvSpPr>
            <a:spLocks noChangeArrowheads="1"/>
          </p:cNvSpPr>
          <p:nvPr/>
        </p:nvSpPr>
        <p:spPr bwMode="auto">
          <a:xfrm>
            <a:off x="2062463" y="3832227"/>
            <a:ext cx="5402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宋体" charset="-122"/>
              </a:rPr>
              <a:t>, </a:t>
            </a:r>
            <a:r>
              <a:rPr kumimoji="1" lang="en-US" altLang="zh-CN" sz="2800" b="1" smtClean="0">
                <a:solidFill>
                  <a:srgbClr val="000000"/>
                </a:solidFill>
                <a:latin typeface="宋体" charset="-122"/>
              </a:rPr>
              <a:t>A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31" name="Rectangle 60"/>
          <p:cNvSpPr>
            <a:spLocks noChangeArrowheads="1"/>
          </p:cNvSpPr>
          <p:nvPr/>
        </p:nvSpPr>
        <p:spPr bwMode="auto">
          <a:xfrm>
            <a:off x="2608460" y="4057651"/>
            <a:ext cx="12343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smtClean="0">
                <a:solidFill>
                  <a:srgbClr val="000000"/>
                </a:solidFill>
                <a:latin typeface="宋体" charset="-122"/>
              </a:rPr>
              <a:t>0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32" name="Rectangle 61"/>
          <p:cNvSpPr>
            <a:spLocks noChangeArrowheads="1"/>
          </p:cNvSpPr>
          <p:nvPr/>
        </p:nvSpPr>
        <p:spPr bwMode="auto">
          <a:xfrm>
            <a:off x="1314899" y="2501902"/>
            <a:ext cx="1811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宋体" charset="-122"/>
              </a:rPr>
              <a:t>D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33" name="Rectangle 62"/>
          <p:cNvSpPr>
            <a:spLocks noChangeArrowheads="1"/>
          </p:cNvSpPr>
          <p:nvPr/>
        </p:nvSpPr>
        <p:spPr bwMode="auto">
          <a:xfrm>
            <a:off x="1509909" y="2725739"/>
            <a:ext cx="12343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smtClean="0">
                <a:solidFill>
                  <a:srgbClr val="000000"/>
                </a:solidFill>
                <a:latin typeface="宋体" charset="-122"/>
              </a:rPr>
              <a:t>7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34" name="Rectangle 63"/>
          <p:cNvSpPr>
            <a:spLocks noChangeArrowheads="1"/>
          </p:cNvSpPr>
          <p:nvPr/>
        </p:nvSpPr>
        <p:spPr bwMode="auto">
          <a:xfrm>
            <a:off x="1769686" y="2501902"/>
            <a:ext cx="89928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宋体" charset="-122"/>
              </a:rPr>
              <a:t> -- </a:t>
            </a:r>
            <a:r>
              <a:rPr kumimoji="1" lang="en-US" altLang="zh-CN" sz="2800" b="1" smtClean="0">
                <a:solidFill>
                  <a:srgbClr val="000000"/>
                </a:solidFill>
                <a:latin typeface="宋体" charset="-122"/>
              </a:rPr>
              <a:t>D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35" name="Rectangle 64"/>
          <p:cNvSpPr>
            <a:spLocks noChangeArrowheads="1"/>
          </p:cNvSpPr>
          <p:nvPr/>
        </p:nvSpPr>
        <p:spPr bwMode="auto">
          <a:xfrm>
            <a:off x="2669843" y="2725739"/>
            <a:ext cx="12343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b="1" smtClean="0">
                <a:solidFill>
                  <a:srgbClr val="000000"/>
                </a:solidFill>
                <a:latin typeface="宋体" charset="-122"/>
              </a:rPr>
              <a:t>0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36" name="Line 65"/>
          <p:cNvSpPr>
            <a:spLocks noChangeShapeType="1"/>
          </p:cNvSpPr>
          <p:nvPr/>
        </p:nvSpPr>
        <p:spPr bwMode="auto">
          <a:xfrm>
            <a:off x="5803902" y="2170116"/>
            <a:ext cx="2224617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37" name="Freeform 66"/>
          <p:cNvSpPr>
            <a:spLocks/>
          </p:cNvSpPr>
          <p:nvPr/>
        </p:nvSpPr>
        <p:spPr bwMode="auto">
          <a:xfrm>
            <a:off x="5604933" y="2111378"/>
            <a:ext cx="211667" cy="117475"/>
          </a:xfrm>
          <a:custGeom>
            <a:avLst/>
            <a:gdLst>
              <a:gd name="T0" fmla="*/ 2147483646 w 100"/>
              <a:gd name="T1" fmla="*/ 2147483646 h 74"/>
              <a:gd name="T2" fmla="*/ 0 w 100"/>
              <a:gd name="T3" fmla="*/ 2147483646 h 74"/>
              <a:gd name="T4" fmla="*/ 2147483646 w 100"/>
              <a:gd name="T5" fmla="*/ 0 h 74"/>
              <a:gd name="T6" fmla="*/ 2147483646 w 100"/>
              <a:gd name="T7" fmla="*/ 2147483646 h 74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74"/>
              <a:gd name="T14" fmla="*/ 100 w 100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74">
                <a:moveTo>
                  <a:pt x="100" y="74"/>
                </a:moveTo>
                <a:lnTo>
                  <a:pt x="0" y="37"/>
                </a:lnTo>
                <a:lnTo>
                  <a:pt x="100" y="0"/>
                </a:lnTo>
                <a:lnTo>
                  <a:pt x="10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38" name="Freeform 67"/>
          <p:cNvSpPr>
            <a:spLocks/>
          </p:cNvSpPr>
          <p:nvPr/>
        </p:nvSpPr>
        <p:spPr bwMode="auto">
          <a:xfrm>
            <a:off x="8015817" y="2111378"/>
            <a:ext cx="203200" cy="117475"/>
          </a:xfrm>
          <a:custGeom>
            <a:avLst/>
            <a:gdLst>
              <a:gd name="T0" fmla="*/ 0 w 96"/>
              <a:gd name="T1" fmla="*/ 0 h 74"/>
              <a:gd name="T2" fmla="*/ 2147483646 w 96"/>
              <a:gd name="T3" fmla="*/ 2147483646 h 74"/>
              <a:gd name="T4" fmla="*/ 0 w 96"/>
              <a:gd name="T5" fmla="*/ 2147483646 h 74"/>
              <a:gd name="T6" fmla="*/ 0 w 96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74"/>
              <a:gd name="T14" fmla="*/ 96 w 96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74">
                <a:moveTo>
                  <a:pt x="0" y="0"/>
                </a:moveTo>
                <a:lnTo>
                  <a:pt x="96" y="37"/>
                </a:lnTo>
                <a:lnTo>
                  <a:pt x="0" y="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39" name="Rectangle 68"/>
          <p:cNvSpPr>
            <a:spLocks noChangeArrowheads="1"/>
          </p:cNvSpPr>
          <p:nvPr/>
        </p:nvSpPr>
        <p:spPr bwMode="auto">
          <a:xfrm>
            <a:off x="6718302" y="1992316"/>
            <a:ext cx="395817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40" name="Rectangle 69"/>
          <p:cNvSpPr>
            <a:spLocks noChangeArrowheads="1"/>
          </p:cNvSpPr>
          <p:nvPr/>
        </p:nvSpPr>
        <p:spPr bwMode="auto">
          <a:xfrm>
            <a:off x="6771687" y="2039939"/>
            <a:ext cx="12182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41" name="Rectangle 70"/>
          <p:cNvSpPr>
            <a:spLocks noChangeArrowheads="1"/>
          </p:cNvSpPr>
          <p:nvPr/>
        </p:nvSpPr>
        <p:spPr bwMode="auto">
          <a:xfrm>
            <a:off x="6914344" y="2181227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DW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42" name="Line 71"/>
          <p:cNvSpPr>
            <a:spLocks noChangeShapeType="1"/>
          </p:cNvSpPr>
          <p:nvPr/>
        </p:nvSpPr>
        <p:spPr bwMode="auto">
          <a:xfrm flipH="1">
            <a:off x="9298519" y="4567238"/>
            <a:ext cx="306916" cy="5318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43" name="Line 72"/>
          <p:cNvSpPr>
            <a:spLocks noChangeShapeType="1"/>
          </p:cNvSpPr>
          <p:nvPr/>
        </p:nvSpPr>
        <p:spPr bwMode="auto">
          <a:xfrm>
            <a:off x="9298519" y="4567238"/>
            <a:ext cx="306916" cy="5318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44" name="Rectangle 73"/>
          <p:cNvSpPr>
            <a:spLocks noChangeArrowheads="1"/>
          </p:cNvSpPr>
          <p:nvPr/>
        </p:nvSpPr>
        <p:spPr bwMode="auto">
          <a:xfrm>
            <a:off x="6074390" y="2536827"/>
            <a:ext cx="118622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3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数据有效</a:t>
            </a:r>
            <a:endParaRPr kumimoji="1" lang="zh-CN" altLang="en-US" sz="22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4345" name="Line 74"/>
          <p:cNvSpPr>
            <a:spLocks noChangeShapeType="1"/>
          </p:cNvSpPr>
          <p:nvPr/>
        </p:nvSpPr>
        <p:spPr bwMode="auto">
          <a:xfrm>
            <a:off x="8411636" y="2170116"/>
            <a:ext cx="53763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46" name="Freeform 75"/>
          <p:cNvSpPr>
            <a:spLocks/>
          </p:cNvSpPr>
          <p:nvPr/>
        </p:nvSpPr>
        <p:spPr bwMode="auto">
          <a:xfrm>
            <a:off x="8219017" y="2111378"/>
            <a:ext cx="211667" cy="117475"/>
          </a:xfrm>
          <a:custGeom>
            <a:avLst/>
            <a:gdLst>
              <a:gd name="T0" fmla="*/ 2147483646 w 100"/>
              <a:gd name="T1" fmla="*/ 2147483646 h 74"/>
              <a:gd name="T2" fmla="*/ 0 w 100"/>
              <a:gd name="T3" fmla="*/ 2147483646 h 74"/>
              <a:gd name="T4" fmla="*/ 2147483646 w 100"/>
              <a:gd name="T5" fmla="*/ 0 h 74"/>
              <a:gd name="T6" fmla="*/ 2147483646 w 100"/>
              <a:gd name="T7" fmla="*/ 2147483646 h 74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74"/>
              <a:gd name="T14" fmla="*/ 100 w 100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74">
                <a:moveTo>
                  <a:pt x="100" y="74"/>
                </a:moveTo>
                <a:lnTo>
                  <a:pt x="0" y="37"/>
                </a:lnTo>
                <a:lnTo>
                  <a:pt x="100" y="0"/>
                </a:lnTo>
                <a:lnTo>
                  <a:pt x="10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47" name="Freeform 76"/>
          <p:cNvSpPr>
            <a:spLocks/>
          </p:cNvSpPr>
          <p:nvPr/>
        </p:nvSpPr>
        <p:spPr bwMode="auto">
          <a:xfrm>
            <a:off x="8936568" y="2111378"/>
            <a:ext cx="205317" cy="117475"/>
          </a:xfrm>
          <a:custGeom>
            <a:avLst/>
            <a:gdLst>
              <a:gd name="T0" fmla="*/ 0 w 97"/>
              <a:gd name="T1" fmla="*/ 0 h 74"/>
              <a:gd name="T2" fmla="*/ 2147483646 w 97"/>
              <a:gd name="T3" fmla="*/ 2147483646 h 74"/>
              <a:gd name="T4" fmla="*/ 0 w 97"/>
              <a:gd name="T5" fmla="*/ 2147483646 h 74"/>
              <a:gd name="T6" fmla="*/ 0 w 97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74"/>
              <a:gd name="T14" fmla="*/ 97 w 97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74">
                <a:moveTo>
                  <a:pt x="0" y="0"/>
                </a:moveTo>
                <a:lnTo>
                  <a:pt x="97" y="37"/>
                </a:lnTo>
                <a:lnTo>
                  <a:pt x="0" y="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48" name="Rectangle 77"/>
          <p:cNvSpPr>
            <a:spLocks noChangeArrowheads="1"/>
          </p:cNvSpPr>
          <p:nvPr/>
        </p:nvSpPr>
        <p:spPr bwMode="auto">
          <a:xfrm>
            <a:off x="8539103" y="1897064"/>
            <a:ext cx="12182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49" name="Rectangle 78"/>
          <p:cNvSpPr>
            <a:spLocks noChangeArrowheads="1"/>
          </p:cNvSpPr>
          <p:nvPr/>
        </p:nvSpPr>
        <p:spPr bwMode="auto">
          <a:xfrm>
            <a:off x="8683877" y="2039941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WD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50" name="Line 79"/>
          <p:cNvSpPr>
            <a:spLocks noChangeShapeType="1"/>
          </p:cNvSpPr>
          <p:nvPr/>
        </p:nvSpPr>
        <p:spPr bwMode="auto">
          <a:xfrm>
            <a:off x="2997200" y="4567241"/>
            <a:ext cx="6301317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51" name="Line 80"/>
          <p:cNvSpPr>
            <a:spLocks noChangeShapeType="1"/>
          </p:cNvSpPr>
          <p:nvPr/>
        </p:nvSpPr>
        <p:spPr bwMode="auto">
          <a:xfrm>
            <a:off x="2997200" y="5099050"/>
            <a:ext cx="6301317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52" name="Line 81"/>
          <p:cNvSpPr>
            <a:spLocks noChangeShapeType="1"/>
          </p:cNvSpPr>
          <p:nvPr/>
        </p:nvSpPr>
        <p:spPr bwMode="auto">
          <a:xfrm>
            <a:off x="8411635" y="5365750"/>
            <a:ext cx="844551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53" name="Freeform 82"/>
          <p:cNvSpPr>
            <a:spLocks/>
          </p:cNvSpPr>
          <p:nvPr/>
        </p:nvSpPr>
        <p:spPr bwMode="auto">
          <a:xfrm>
            <a:off x="8219017" y="5307016"/>
            <a:ext cx="211667" cy="117475"/>
          </a:xfrm>
          <a:custGeom>
            <a:avLst/>
            <a:gdLst>
              <a:gd name="T0" fmla="*/ 2147483646 w 100"/>
              <a:gd name="T1" fmla="*/ 2147483646 h 74"/>
              <a:gd name="T2" fmla="*/ 0 w 100"/>
              <a:gd name="T3" fmla="*/ 2147483646 h 74"/>
              <a:gd name="T4" fmla="*/ 2147483646 w 100"/>
              <a:gd name="T5" fmla="*/ 0 h 74"/>
              <a:gd name="T6" fmla="*/ 2147483646 w 100"/>
              <a:gd name="T7" fmla="*/ 2147483646 h 74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74"/>
              <a:gd name="T14" fmla="*/ 100 w 100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74">
                <a:moveTo>
                  <a:pt x="100" y="74"/>
                </a:moveTo>
                <a:lnTo>
                  <a:pt x="0" y="37"/>
                </a:lnTo>
                <a:lnTo>
                  <a:pt x="100" y="0"/>
                </a:lnTo>
                <a:lnTo>
                  <a:pt x="10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54" name="Freeform 83"/>
          <p:cNvSpPr>
            <a:spLocks/>
          </p:cNvSpPr>
          <p:nvPr/>
        </p:nvSpPr>
        <p:spPr bwMode="auto">
          <a:xfrm>
            <a:off x="9243486" y="5307016"/>
            <a:ext cx="205316" cy="117475"/>
          </a:xfrm>
          <a:custGeom>
            <a:avLst/>
            <a:gdLst>
              <a:gd name="T0" fmla="*/ 0 w 97"/>
              <a:gd name="T1" fmla="*/ 0 h 74"/>
              <a:gd name="T2" fmla="*/ 2147483646 w 97"/>
              <a:gd name="T3" fmla="*/ 2147483646 h 74"/>
              <a:gd name="T4" fmla="*/ 0 w 97"/>
              <a:gd name="T5" fmla="*/ 2147483646 h 74"/>
              <a:gd name="T6" fmla="*/ 0 w 97"/>
              <a:gd name="T7" fmla="*/ 0 h 74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74"/>
              <a:gd name="T14" fmla="*/ 97 w 97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74">
                <a:moveTo>
                  <a:pt x="0" y="0"/>
                </a:moveTo>
                <a:lnTo>
                  <a:pt x="97" y="37"/>
                </a:lnTo>
                <a:lnTo>
                  <a:pt x="0" y="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55" name="Rectangle 84"/>
          <p:cNvSpPr>
            <a:spLocks noChangeArrowheads="1"/>
          </p:cNvSpPr>
          <p:nvPr/>
        </p:nvSpPr>
        <p:spPr bwMode="auto">
          <a:xfrm>
            <a:off x="8636002" y="5187953"/>
            <a:ext cx="395817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56" name="Rectangle 85"/>
          <p:cNvSpPr>
            <a:spLocks noChangeArrowheads="1"/>
          </p:cNvSpPr>
          <p:nvPr/>
        </p:nvSpPr>
        <p:spPr bwMode="auto">
          <a:xfrm>
            <a:off x="8689386" y="5235576"/>
            <a:ext cx="121828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900" smtClean="0">
                <a:solidFill>
                  <a:srgbClr val="000000"/>
                </a:solidFill>
                <a:latin typeface="宋体" charset="-122"/>
              </a:rPr>
              <a:t>t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57" name="Rectangle 86"/>
          <p:cNvSpPr>
            <a:spLocks noChangeArrowheads="1"/>
          </p:cNvSpPr>
          <p:nvPr/>
        </p:nvSpPr>
        <p:spPr bwMode="auto">
          <a:xfrm>
            <a:off x="8834161" y="5383216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 smtClean="0">
                <a:solidFill>
                  <a:srgbClr val="000000"/>
                </a:solidFill>
                <a:latin typeface="宋体" charset="-122"/>
              </a:rPr>
              <a:t>WB</a:t>
            </a: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54358" name="Line 87"/>
          <p:cNvSpPr>
            <a:spLocks noChangeShapeType="1"/>
          </p:cNvSpPr>
          <p:nvPr/>
        </p:nvSpPr>
        <p:spPr bwMode="auto">
          <a:xfrm>
            <a:off x="10219268" y="3768725"/>
            <a:ext cx="764117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59" name="Line 88"/>
          <p:cNvSpPr>
            <a:spLocks noChangeShapeType="1"/>
          </p:cNvSpPr>
          <p:nvPr/>
        </p:nvSpPr>
        <p:spPr bwMode="auto">
          <a:xfrm>
            <a:off x="10219268" y="4300541"/>
            <a:ext cx="764117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60" name="Line 89"/>
          <p:cNvSpPr>
            <a:spLocks noChangeShapeType="1"/>
          </p:cNvSpPr>
          <p:nvPr/>
        </p:nvSpPr>
        <p:spPr bwMode="auto">
          <a:xfrm>
            <a:off x="3920067" y="4300541"/>
            <a:ext cx="5992284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61" name="Line 90"/>
          <p:cNvSpPr>
            <a:spLocks noChangeShapeType="1"/>
          </p:cNvSpPr>
          <p:nvPr/>
        </p:nvSpPr>
        <p:spPr bwMode="auto">
          <a:xfrm>
            <a:off x="3920067" y="3768725"/>
            <a:ext cx="5992284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4362" name="Text Box 3"/>
          <p:cNvSpPr txBox="1">
            <a:spLocks noChangeArrowheads="1"/>
          </p:cNvSpPr>
          <p:nvPr/>
        </p:nvSpPr>
        <p:spPr bwMode="auto">
          <a:xfrm>
            <a:off x="711200" y="228600"/>
            <a:ext cx="1016000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4336EC"/>
                </a:solidFill>
              </a:rPr>
              <a:t>方式</a:t>
            </a:r>
            <a:r>
              <a:rPr kumimoji="1" lang="en-US" altLang="zh-CN" sz="3200" b="1" smtClean="0">
                <a:solidFill>
                  <a:srgbClr val="4336EC"/>
                </a:solidFill>
              </a:rPr>
              <a:t>0</a:t>
            </a:r>
            <a:r>
              <a:rPr kumimoji="1" lang="zh-CN" altLang="en-US" sz="3200" b="1" smtClean="0">
                <a:solidFill>
                  <a:srgbClr val="4336EC"/>
                </a:solidFill>
              </a:rPr>
              <a:t>输出 （</a:t>
            </a:r>
            <a:r>
              <a:rPr kumimoji="1" lang="en-US" altLang="zh-CN" sz="3200" b="1" smtClean="0">
                <a:solidFill>
                  <a:srgbClr val="4336EC"/>
                </a:solidFill>
              </a:rPr>
              <a:t>OUT  PORT</a:t>
            </a:r>
            <a:r>
              <a:rPr kumimoji="1" lang="zh-CN" altLang="en-US" sz="3200" b="1" smtClean="0">
                <a:solidFill>
                  <a:srgbClr val="4336EC"/>
                </a:solidFill>
              </a:rPr>
              <a:t>，  </a:t>
            </a:r>
            <a:r>
              <a:rPr kumimoji="1" lang="en-US" altLang="zh-CN" sz="3200" b="1" smtClean="0">
                <a:solidFill>
                  <a:srgbClr val="4336EC"/>
                </a:solidFill>
              </a:rPr>
              <a:t>AL</a:t>
            </a:r>
            <a:r>
              <a:rPr kumimoji="1" lang="zh-CN" altLang="en-US" sz="3200" b="1" smtClean="0">
                <a:solidFill>
                  <a:srgbClr val="4336EC"/>
                </a:solidFill>
              </a:rPr>
              <a:t>）时序</a:t>
            </a:r>
          </a:p>
        </p:txBody>
      </p:sp>
      <p:sp>
        <p:nvSpPr>
          <p:cNvPr id="54363" name="Text Box 92"/>
          <p:cNvSpPr txBox="1">
            <a:spLocks noChangeArrowheads="1"/>
          </p:cNvSpPr>
          <p:nvPr/>
        </p:nvSpPr>
        <p:spPr bwMode="auto">
          <a:xfrm>
            <a:off x="948323" y="803277"/>
            <a:ext cx="338554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defTabSz="914400"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</a:t>
            </a:r>
            <a:endParaRPr kumimoji="1" lang="en-US" altLang="zh-CN" sz="2400" b="1" smtClean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4364" name="Text Box 93"/>
          <p:cNvSpPr txBox="1">
            <a:spLocks noChangeArrowheads="1"/>
          </p:cNvSpPr>
          <p:nvPr/>
        </p:nvSpPr>
        <p:spPr bwMode="auto">
          <a:xfrm>
            <a:off x="2363604" y="5943603"/>
            <a:ext cx="7665881" cy="124341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defTabSz="914400"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I/O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写周期，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8088CPU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在时序上不能很好配合，</a:t>
            </a:r>
          </a:p>
          <a:p>
            <a:pPr algn="just" defTabSz="914400" fontAlgn="base"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90000"/>
              <a:buFont typeface="Symbol" pitchFamily="18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4336EC"/>
                </a:solidFill>
                <a:ea typeface="楷体_GB2312" pitchFamily="49" charset="-122"/>
                <a:sym typeface="Wingdings 2" pitchFamily="18" charset="2"/>
              </a:rPr>
              <a:t>    </a:t>
            </a:r>
            <a:r>
              <a:rPr kumimoji="1" lang="zh-CN" altLang="en-US" sz="2400" b="1" smtClean="0">
                <a:solidFill>
                  <a:srgbClr val="4336EC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需要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CPU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插入一个等待状态。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2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A0D3CE-F4E0-4CFE-A552-CAA7F994F0E9}" type="slidenum">
              <a:rPr lang="en-US" altLang="zh-CN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299" name="Text Box 204"/>
          <p:cNvSpPr txBox="1">
            <a:spLocks noChangeArrowheads="1"/>
          </p:cNvSpPr>
          <p:nvPr/>
        </p:nvSpPr>
        <p:spPr bwMode="auto">
          <a:xfrm>
            <a:off x="203200" y="115888"/>
            <a:ext cx="11988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2. </a:t>
            </a:r>
            <a:r>
              <a:rPr kumimoji="1" lang="zh-CN" altLang="en-US" sz="3200" b="1" smtClean="0">
                <a:solidFill>
                  <a:srgbClr val="0000FF"/>
                </a:solidFill>
                <a:ea typeface="楷体_GB2312" pitchFamily="49" charset="-122"/>
              </a:rPr>
              <a:t>方式</a:t>
            </a: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（选通输入输出方式）</a:t>
            </a:r>
          </a:p>
          <a:p>
            <a:pPr algn="just"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口工作在方式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时，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口的</a:t>
            </a:r>
            <a:r>
              <a:rPr kumimoji="1" lang="zh-CN" altLang="en-US" sz="2400" b="1" smtClean="0">
                <a:solidFill>
                  <a:srgbClr val="FF00FF"/>
                </a:solidFill>
                <a:ea typeface="楷体_GB2312" pitchFamily="49" charset="-122"/>
              </a:rPr>
              <a:t>某</a:t>
            </a:r>
            <a:r>
              <a:rPr kumimoji="1" lang="en-US" altLang="zh-CN" sz="2400" b="1" smtClean="0">
                <a:solidFill>
                  <a:srgbClr val="FF00FF"/>
                </a:solidFill>
                <a:ea typeface="楷体_GB2312" pitchFamily="49" charset="-122"/>
              </a:rPr>
              <a:t>3</a:t>
            </a:r>
            <a:r>
              <a:rPr kumimoji="1" lang="zh-CN" altLang="en-US" sz="2400" b="1" smtClean="0">
                <a:solidFill>
                  <a:srgbClr val="FF00FF"/>
                </a:solidFill>
                <a:ea typeface="楷体_GB2312" pitchFamily="49" charset="-122"/>
              </a:rPr>
              <a:t>根引脚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作为</a:t>
            </a:r>
            <a:r>
              <a:rPr kumimoji="1" lang="en-US" altLang="zh-CN" sz="2400" b="1" smtClean="0">
                <a:solidFill>
                  <a:srgbClr val="FF00FF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FF00FF"/>
                </a:solidFill>
                <a:ea typeface="楷体_GB2312" pitchFamily="49" charset="-122"/>
              </a:rPr>
              <a:t>口的联络信号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algn="just"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sym typeface="Wingdings 2" pitchFamily="18" charset="2"/>
              </a:rPr>
              <a:t> </a:t>
            </a:r>
            <a:r>
              <a:rPr kumimoji="1" lang="zh-CN" altLang="en-US" sz="22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口工作在方式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口的</a:t>
            </a:r>
            <a:r>
              <a:rPr kumimoji="1" lang="zh-CN" altLang="en-US" sz="2400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某</a:t>
            </a:r>
            <a:r>
              <a:rPr kumimoji="1" lang="en-US" altLang="zh-CN" sz="2400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根引脚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作为</a:t>
            </a:r>
            <a:r>
              <a:rPr kumimoji="1" lang="en-US" altLang="zh-CN" sz="2400" b="1" smtClean="0">
                <a:solidFill>
                  <a:srgbClr val="FF00FF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口的联络信号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 defTabSz="914400" fontAlgn="base">
              <a:spcBef>
                <a:spcPct val="0"/>
              </a:spcBef>
              <a:spcAft>
                <a:spcPct val="50000"/>
              </a:spcAft>
            </a:pPr>
            <a:endParaRPr kumimoji="1"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" name="Group 391"/>
          <p:cNvGrpSpPr>
            <a:grpSpLocks/>
          </p:cNvGrpSpPr>
          <p:nvPr/>
        </p:nvGrpSpPr>
        <p:grpSpPr bwMode="auto">
          <a:xfrm>
            <a:off x="129117" y="2057400"/>
            <a:ext cx="11961283" cy="4343400"/>
            <a:chOff x="61" y="1632"/>
            <a:chExt cx="5651" cy="2736"/>
          </a:xfrm>
        </p:grpSpPr>
        <p:sp>
          <p:nvSpPr>
            <p:cNvPr id="55301" name="AutoShape 320"/>
            <p:cNvSpPr>
              <a:spLocks noChangeArrowheads="1"/>
            </p:cNvSpPr>
            <p:nvPr/>
          </p:nvSpPr>
          <p:spPr bwMode="auto">
            <a:xfrm>
              <a:off x="576" y="3387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02" name="Text Box 321"/>
            <p:cNvSpPr txBox="1">
              <a:spLocks noChangeArrowheads="1"/>
            </p:cNvSpPr>
            <p:nvPr/>
          </p:nvSpPr>
          <p:spPr bwMode="auto">
            <a:xfrm>
              <a:off x="61" y="1632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55303" name="Text Box 322"/>
            <p:cNvSpPr txBox="1">
              <a:spLocks noChangeArrowheads="1"/>
            </p:cNvSpPr>
            <p:nvPr/>
          </p:nvSpPr>
          <p:spPr bwMode="auto">
            <a:xfrm>
              <a:off x="139" y="1668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55304" name="Text Box 323"/>
            <p:cNvSpPr txBox="1">
              <a:spLocks noChangeArrowheads="1"/>
            </p:cNvSpPr>
            <p:nvPr/>
          </p:nvSpPr>
          <p:spPr bwMode="auto">
            <a:xfrm>
              <a:off x="219" y="2016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55305" name="Text Box 324"/>
            <p:cNvSpPr txBox="1">
              <a:spLocks noChangeArrowheads="1"/>
            </p:cNvSpPr>
            <p:nvPr/>
          </p:nvSpPr>
          <p:spPr bwMode="auto">
            <a:xfrm>
              <a:off x="226" y="3312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55306" name="Text Box 325"/>
            <p:cNvSpPr txBox="1">
              <a:spLocks noChangeArrowheads="1"/>
            </p:cNvSpPr>
            <p:nvPr/>
          </p:nvSpPr>
          <p:spPr bwMode="auto">
            <a:xfrm>
              <a:off x="112" y="3752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55307" name="Text Box 326"/>
            <p:cNvSpPr txBox="1">
              <a:spLocks noChangeArrowheads="1"/>
            </p:cNvSpPr>
            <p:nvPr/>
          </p:nvSpPr>
          <p:spPr bwMode="auto">
            <a:xfrm>
              <a:off x="157" y="2803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55308" name="Line 327"/>
            <p:cNvSpPr>
              <a:spLocks noChangeShapeType="1"/>
            </p:cNvSpPr>
            <p:nvPr/>
          </p:nvSpPr>
          <p:spPr bwMode="auto">
            <a:xfrm>
              <a:off x="219" y="2818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09" name="Line 328"/>
            <p:cNvSpPr>
              <a:spLocks noChangeShapeType="1"/>
            </p:cNvSpPr>
            <p:nvPr/>
          </p:nvSpPr>
          <p:spPr bwMode="auto">
            <a:xfrm>
              <a:off x="224" y="3043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10" name="Text Box 329"/>
            <p:cNvSpPr txBox="1">
              <a:spLocks noChangeArrowheads="1"/>
            </p:cNvSpPr>
            <p:nvPr/>
          </p:nvSpPr>
          <p:spPr bwMode="auto">
            <a:xfrm>
              <a:off x="848" y="3224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55311" name="Text Box 330"/>
            <p:cNvSpPr txBox="1">
              <a:spLocks noChangeArrowheads="1"/>
            </p:cNvSpPr>
            <p:nvPr/>
          </p:nvSpPr>
          <p:spPr bwMode="auto">
            <a:xfrm>
              <a:off x="1809" y="1693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12" name="Line 331"/>
            <p:cNvSpPr>
              <a:spLocks noChangeShapeType="1"/>
            </p:cNvSpPr>
            <p:nvPr/>
          </p:nvSpPr>
          <p:spPr bwMode="auto">
            <a:xfrm>
              <a:off x="2578" y="3914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13" name="Line 332"/>
            <p:cNvSpPr>
              <a:spLocks noChangeShapeType="1"/>
            </p:cNvSpPr>
            <p:nvPr/>
          </p:nvSpPr>
          <p:spPr bwMode="auto">
            <a:xfrm flipV="1">
              <a:off x="2578" y="4001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14" name="Line 333"/>
            <p:cNvSpPr>
              <a:spLocks noChangeShapeType="1"/>
            </p:cNvSpPr>
            <p:nvPr/>
          </p:nvSpPr>
          <p:spPr bwMode="auto">
            <a:xfrm>
              <a:off x="2588" y="4089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15" name="Line 334"/>
            <p:cNvSpPr>
              <a:spLocks noChangeShapeType="1"/>
            </p:cNvSpPr>
            <p:nvPr/>
          </p:nvSpPr>
          <p:spPr bwMode="auto">
            <a:xfrm>
              <a:off x="2578" y="4176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16" name="AutoShape 335"/>
            <p:cNvSpPr>
              <a:spLocks noChangeArrowheads="1"/>
            </p:cNvSpPr>
            <p:nvPr/>
          </p:nvSpPr>
          <p:spPr bwMode="auto">
            <a:xfrm rot="10800000">
              <a:off x="2557" y="2136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17" name="Text Box 336"/>
            <p:cNvSpPr txBox="1">
              <a:spLocks noChangeArrowheads="1"/>
            </p:cNvSpPr>
            <p:nvPr/>
          </p:nvSpPr>
          <p:spPr bwMode="auto">
            <a:xfrm>
              <a:off x="1944" y="1953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18" name="Text Box 337"/>
            <p:cNvSpPr txBox="1">
              <a:spLocks noChangeArrowheads="1"/>
            </p:cNvSpPr>
            <p:nvPr/>
          </p:nvSpPr>
          <p:spPr bwMode="auto">
            <a:xfrm>
              <a:off x="1960" y="2865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19" name="Text Box 338"/>
            <p:cNvSpPr txBox="1">
              <a:spLocks noChangeArrowheads="1"/>
            </p:cNvSpPr>
            <p:nvPr/>
          </p:nvSpPr>
          <p:spPr bwMode="auto">
            <a:xfrm>
              <a:off x="1969" y="3600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55320" name="Text Box 339"/>
            <p:cNvSpPr txBox="1">
              <a:spLocks noChangeArrowheads="1"/>
            </p:cNvSpPr>
            <p:nvPr/>
          </p:nvSpPr>
          <p:spPr bwMode="auto">
            <a:xfrm>
              <a:off x="1497" y="3216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55321" name="Text Box 340"/>
            <p:cNvSpPr txBox="1">
              <a:spLocks noChangeArrowheads="1"/>
            </p:cNvSpPr>
            <p:nvPr/>
          </p:nvSpPr>
          <p:spPr bwMode="auto">
            <a:xfrm>
              <a:off x="1179" y="1632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55322" name="Text Box 341"/>
            <p:cNvSpPr txBox="1">
              <a:spLocks noChangeArrowheads="1"/>
            </p:cNvSpPr>
            <p:nvPr/>
          </p:nvSpPr>
          <p:spPr bwMode="auto">
            <a:xfrm>
              <a:off x="1354" y="3648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55323" name="Text Box 342"/>
            <p:cNvSpPr txBox="1">
              <a:spLocks noChangeArrowheads="1"/>
            </p:cNvSpPr>
            <p:nvPr/>
          </p:nvSpPr>
          <p:spPr bwMode="auto">
            <a:xfrm>
              <a:off x="1431" y="2736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55324" name="Line 343"/>
            <p:cNvSpPr>
              <a:spLocks noChangeShapeType="1"/>
            </p:cNvSpPr>
            <p:nvPr/>
          </p:nvSpPr>
          <p:spPr bwMode="auto">
            <a:xfrm>
              <a:off x="1493" y="2751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25" name="Line 344"/>
            <p:cNvSpPr>
              <a:spLocks noChangeShapeType="1"/>
            </p:cNvSpPr>
            <p:nvPr/>
          </p:nvSpPr>
          <p:spPr bwMode="auto">
            <a:xfrm>
              <a:off x="1498" y="2976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26" name="Line 345"/>
            <p:cNvSpPr>
              <a:spLocks noChangeShapeType="1"/>
            </p:cNvSpPr>
            <p:nvPr/>
          </p:nvSpPr>
          <p:spPr bwMode="auto">
            <a:xfrm>
              <a:off x="1546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27" name="Line 346"/>
            <p:cNvSpPr>
              <a:spLocks noChangeShapeType="1"/>
            </p:cNvSpPr>
            <p:nvPr/>
          </p:nvSpPr>
          <p:spPr bwMode="auto">
            <a:xfrm flipH="1">
              <a:off x="4650" y="2064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28" name="Line 347"/>
            <p:cNvSpPr>
              <a:spLocks noChangeShapeType="1"/>
            </p:cNvSpPr>
            <p:nvPr/>
          </p:nvSpPr>
          <p:spPr bwMode="auto">
            <a:xfrm>
              <a:off x="4426" y="3936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29" name="Line 348"/>
            <p:cNvSpPr>
              <a:spLocks noChangeShapeType="1"/>
            </p:cNvSpPr>
            <p:nvPr/>
          </p:nvSpPr>
          <p:spPr bwMode="auto">
            <a:xfrm flipH="1">
              <a:off x="4416" y="3360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30" name="Line 349"/>
            <p:cNvSpPr>
              <a:spLocks noChangeShapeType="1"/>
            </p:cNvSpPr>
            <p:nvPr/>
          </p:nvSpPr>
          <p:spPr bwMode="auto">
            <a:xfrm flipH="1" flipV="1">
              <a:off x="4426" y="2718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31" name="Line 350"/>
            <p:cNvSpPr>
              <a:spLocks noChangeShapeType="1"/>
            </p:cNvSpPr>
            <p:nvPr/>
          </p:nvSpPr>
          <p:spPr bwMode="auto">
            <a:xfrm flipH="1" flipV="1">
              <a:off x="4416" y="2064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32" name="AutoShape 351"/>
            <p:cNvSpPr>
              <a:spLocks noChangeArrowheads="1"/>
            </p:cNvSpPr>
            <p:nvPr/>
          </p:nvSpPr>
          <p:spPr bwMode="auto">
            <a:xfrm>
              <a:off x="4418" y="1750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33" name="AutoShape 352"/>
            <p:cNvSpPr>
              <a:spLocks noChangeArrowheads="1"/>
            </p:cNvSpPr>
            <p:nvPr/>
          </p:nvSpPr>
          <p:spPr bwMode="auto">
            <a:xfrm>
              <a:off x="4443" y="2432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34" name="AutoShape 353"/>
            <p:cNvSpPr>
              <a:spLocks noChangeArrowheads="1"/>
            </p:cNvSpPr>
            <p:nvPr/>
          </p:nvSpPr>
          <p:spPr bwMode="auto">
            <a:xfrm>
              <a:off x="4425" y="3097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35" name="Text Box 354"/>
            <p:cNvSpPr txBox="1">
              <a:spLocks noChangeArrowheads="1"/>
            </p:cNvSpPr>
            <p:nvPr/>
          </p:nvSpPr>
          <p:spPr bwMode="auto">
            <a:xfrm>
              <a:off x="4784" y="2352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55336" name="Text Box 355"/>
            <p:cNvSpPr txBox="1">
              <a:spLocks noChangeArrowheads="1"/>
            </p:cNvSpPr>
            <p:nvPr/>
          </p:nvSpPr>
          <p:spPr bwMode="auto">
            <a:xfrm>
              <a:off x="4759" y="2976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55337" name="Text Box 356"/>
            <p:cNvSpPr txBox="1">
              <a:spLocks noChangeArrowheads="1"/>
            </p:cNvSpPr>
            <p:nvPr/>
          </p:nvSpPr>
          <p:spPr bwMode="auto">
            <a:xfrm>
              <a:off x="4769" y="1632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55338" name="Line 357"/>
            <p:cNvSpPr>
              <a:spLocks noChangeShapeType="1"/>
            </p:cNvSpPr>
            <p:nvPr/>
          </p:nvSpPr>
          <p:spPr bwMode="auto">
            <a:xfrm flipV="1">
              <a:off x="3466" y="3360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39" name="Line 358"/>
            <p:cNvSpPr>
              <a:spLocks noChangeShapeType="1"/>
            </p:cNvSpPr>
            <p:nvPr/>
          </p:nvSpPr>
          <p:spPr bwMode="auto">
            <a:xfrm flipH="1" flipV="1">
              <a:off x="3322" y="2688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40" name="Line 359"/>
            <p:cNvSpPr>
              <a:spLocks noChangeShapeType="1"/>
            </p:cNvSpPr>
            <p:nvPr/>
          </p:nvSpPr>
          <p:spPr bwMode="auto">
            <a:xfrm flipH="1" flipV="1">
              <a:off x="3178" y="2042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41" name="Line 360"/>
            <p:cNvSpPr>
              <a:spLocks noChangeShapeType="1"/>
            </p:cNvSpPr>
            <p:nvPr/>
          </p:nvSpPr>
          <p:spPr bwMode="auto">
            <a:xfrm flipV="1">
              <a:off x="3178" y="2038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42" name="Line 361"/>
            <p:cNvSpPr>
              <a:spLocks noChangeShapeType="1"/>
            </p:cNvSpPr>
            <p:nvPr/>
          </p:nvSpPr>
          <p:spPr bwMode="auto">
            <a:xfrm flipV="1">
              <a:off x="3316" y="2688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43" name="Line 362"/>
            <p:cNvSpPr>
              <a:spLocks noChangeShapeType="1"/>
            </p:cNvSpPr>
            <p:nvPr/>
          </p:nvSpPr>
          <p:spPr bwMode="auto">
            <a:xfrm>
              <a:off x="3466" y="3360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44" name="Rectangle 363"/>
            <p:cNvSpPr>
              <a:spLocks noChangeArrowheads="1"/>
            </p:cNvSpPr>
            <p:nvPr/>
          </p:nvSpPr>
          <p:spPr bwMode="auto">
            <a:xfrm>
              <a:off x="2955" y="1796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45" name="AutoShape 364"/>
            <p:cNvSpPr>
              <a:spLocks noChangeArrowheads="1"/>
            </p:cNvSpPr>
            <p:nvPr/>
          </p:nvSpPr>
          <p:spPr bwMode="auto">
            <a:xfrm>
              <a:off x="3077" y="1748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46" name="AutoShape 365"/>
            <p:cNvSpPr>
              <a:spLocks noChangeArrowheads="1"/>
            </p:cNvSpPr>
            <p:nvPr/>
          </p:nvSpPr>
          <p:spPr bwMode="auto">
            <a:xfrm>
              <a:off x="3077" y="2400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47" name="AutoShape 366"/>
            <p:cNvSpPr>
              <a:spLocks noChangeArrowheads="1"/>
            </p:cNvSpPr>
            <p:nvPr/>
          </p:nvSpPr>
          <p:spPr bwMode="auto">
            <a:xfrm>
              <a:off x="3077" y="3120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48" name="AutoShape 367"/>
            <p:cNvSpPr>
              <a:spLocks noChangeArrowheads="1"/>
            </p:cNvSpPr>
            <p:nvPr/>
          </p:nvSpPr>
          <p:spPr bwMode="auto">
            <a:xfrm>
              <a:off x="3077" y="3648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49" name="Text Box 369"/>
            <p:cNvSpPr txBox="1">
              <a:spLocks noChangeArrowheads="1"/>
            </p:cNvSpPr>
            <p:nvPr/>
          </p:nvSpPr>
          <p:spPr bwMode="auto">
            <a:xfrm>
              <a:off x="3722" y="3670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55350" name="Text Box 371"/>
            <p:cNvSpPr txBox="1">
              <a:spLocks noChangeArrowheads="1"/>
            </p:cNvSpPr>
            <p:nvPr/>
          </p:nvSpPr>
          <p:spPr bwMode="auto">
            <a:xfrm>
              <a:off x="3706" y="1776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55351" name="Text Box 372"/>
            <p:cNvSpPr txBox="1">
              <a:spLocks noChangeArrowheads="1"/>
            </p:cNvSpPr>
            <p:nvPr/>
          </p:nvSpPr>
          <p:spPr bwMode="auto">
            <a:xfrm>
              <a:off x="3723" y="2448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55352" name="Text Box 373"/>
            <p:cNvSpPr txBox="1">
              <a:spLocks noChangeArrowheads="1"/>
            </p:cNvSpPr>
            <p:nvPr/>
          </p:nvSpPr>
          <p:spPr bwMode="auto">
            <a:xfrm>
              <a:off x="3706" y="3120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55353" name="Line 374"/>
            <p:cNvSpPr>
              <a:spLocks noChangeShapeType="1"/>
            </p:cNvSpPr>
            <p:nvPr/>
          </p:nvSpPr>
          <p:spPr bwMode="auto">
            <a:xfrm flipV="1">
              <a:off x="4779" y="3967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54" name="Text Box 375"/>
            <p:cNvSpPr txBox="1">
              <a:spLocks noChangeArrowheads="1"/>
            </p:cNvSpPr>
            <p:nvPr/>
          </p:nvSpPr>
          <p:spPr bwMode="auto">
            <a:xfrm>
              <a:off x="4731" y="3744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55355" name="Line 376"/>
            <p:cNvSpPr>
              <a:spLocks noChangeShapeType="1"/>
            </p:cNvSpPr>
            <p:nvPr/>
          </p:nvSpPr>
          <p:spPr bwMode="auto">
            <a:xfrm flipV="1">
              <a:off x="4779" y="4207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56" name="Text Box 377"/>
            <p:cNvSpPr txBox="1">
              <a:spLocks noChangeArrowheads="1"/>
            </p:cNvSpPr>
            <p:nvPr/>
          </p:nvSpPr>
          <p:spPr bwMode="auto">
            <a:xfrm>
              <a:off x="4779" y="3984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55357" name="Line 378"/>
            <p:cNvSpPr>
              <a:spLocks noChangeShapeType="1"/>
            </p:cNvSpPr>
            <p:nvPr/>
          </p:nvSpPr>
          <p:spPr bwMode="auto">
            <a:xfrm>
              <a:off x="1467" y="3408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58" name="Text Box 379"/>
            <p:cNvSpPr txBox="1">
              <a:spLocks noChangeArrowheads="1"/>
            </p:cNvSpPr>
            <p:nvPr/>
          </p:nvSpPr>
          <p:spPr bwMode="auto">
            <a:xfrm>
              <a:off x="1466" y="2016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55359" name="Text Box 380"/>
            <p:cNvSpPr txBox="1">
              <a:spLocks noChangeArrowheads="1"/>
            </p:cNvSpPr>
            <p:nvPr/>
          </p:nvSpPr>
          <p:spPr bwMode="auto">
            <a:xfrm>
              <a:off x="5328" y="1664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5360" name="Line 381"/>
            <p:cNvSpPr>
              <a:spLocks noChangeShapeType="1"/>
            </p:cNvSpPr>
            <p:nvPr/>
          </p:nvSpPr>
          <p:spPr bwMode="auto">
            <a:xfrm flipV="1">
              <a:off x="539" y="1824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61" name="AutoShape 382"/>
            <p:cNvSpPr>
              <a:spLocks noChangeArrowheads="1"/>
            </p:cNvSpPr>
            <p:nvPr/>
          </p:nvSpPr>
          <p:spPr bwMode="auto">
            <a:xfrm>
              <a:off x="555" y="2115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62" name="Line 383"/>
            <p:cNvSpPr>
              <a:spLocks noChangeShapeType="1"/>
            </p:cNvSpPr>
            <p:nvPr/>
          </p:nvSpPr>
          <p:spPr bwMode="auto">
            <a:xfrm>
              <a:off x="555" y="2928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63" name="Line 384"/>
            <p:cNvSpPr>
              <a:spLocks noChangeShapeType="1"/>
            </p:cNvSpPr>
            <p:nvPr/>
          </p:nvSpPr>
          <p:spPr bwMode="auto">
            <a:xfrm>
              <a:off x="566" y="3140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64" name="Line 385"/>
            <p:cNvSpPr>
              <a:spLocks noChangeShapeType="1"/>
            </p:cNvSpPr>
            <p:nvPr/>
          </p:nvSpPr>
          <p:spPr bwMode="auto">
            <a:xfrm>
              <a:off x="555" y="3859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65" name="Line 386"/>
            <p:cNvSpPr>
              <a:spLocks noChangeShapeType="1"/>
            </p:cNvSpPr>
            <p:nvPr/>
          </p:nvSpPr>
          <p:spPr bwMode="auto">
            <a:xfrm>
              <a:off x="563" y="4071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66" name="Line 389"/>
            <p:cNvSpPr>
              <a:spLocks noChangeShapeType="1"/>
            </p:cNvSpPr>
            <p:nvPr/>
          </p:nvSpPr>
          <p:spPr bwMode="auto">
            <a:xfrm flipH="1" flipV="1">
              <a:off x="2256" y="2649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67" name="Oval 390"/>
            <p:cNvSpPr>
              <a:spLocks noChangeArrowheads="1"/>
            </p:cNvSpPr>
            <p:nvPr/>
          </p:nvSpPr>
          <p:spPr bwMode="auto">
            <a:xfrm>
              <a:off x="2208" y="2553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68" name="Line 273"/>
            <p:cNvSpPr>
              <a:spLocks noChangeShapeType="1"/>
            </p:cNvSpPr>
            <p:nvPr/>
          </p:nvSpPr>
          <p:spPr bwMode="auto">
            <a:xfrm>
              <a:off x="3840" y="2085"/>
              <a:ext cx="0" cy="363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69" name="Line 274"/>
            <p:cNvSpPr>
              <a:spLocks noChangeShapeType="1"/>
            </p:cNvSpPr>
            <p:nvPr/>
          </p:nvSpPr>
          <p:spPr bwMode="auto">
            <a:xfrm>
              <a:off x="4032" y="2085"/>
              <a:ext cx="0" cy="363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70" name="Line 275"/>
            <p:cNvSpPr>
              <a:spLocks noChangeShapeType="1"/>
            </p:cNvSpPr>
            <p:nvPr/>
          </p:nvSpPr>
          <p:spPr bwMode="auto">
            <a:xfrm>
              <a:off x="4224" y="2085"/>
              <a:ext cx="0" cy="363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71" name="Line 278"/>
            <p:cNvSpPr>
              <a:spLocks noChangeShapeType="1"/>
            </p:cNvSpPr>
            <p:nvPr/>
          </p:nvSpPr>
          <p:spPr bwMode="auto">
            <a:xfrm>
              <a:off x="3840" y="2757"/>
              <a:ext cx="0" cy="363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72" name="Line 279"/>
            <p:cNvSpPr>
              <a:spLocks noChangeShapeType="1"/>
            </p:cNvSpPr>
            <p:nvPr/>
          </p:nvSpPr>
          <p:spPr bwMode="auto">
            <a:xfrm>
              <a:off x="4032" y="2757"/>
              <a:ext cx="0" cy="363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5373" name="Line 280"/>
            <p:cNvSpPr>
              <a:spLocks noChangeShapeType="1"/>
            </p:cNvSpPr>
            <p:nvPr/>
          </p:nvSpPr>
          <p:spPr bwMode="auto">
            <a:xfrm>
              <a:off x="4224" y="2757"/>
              <a:ext cx="0" cy="363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40F11D-8CA9-436D-84E6-147C394C0E3E}" type="slidenum">
              <a:rPr lang="en-US" altLang="zh-CN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711200" y="152400"/>
            <a:ext cx="833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fontAlgn="base">
              <a:spcBef>
                <a:spcPct val="20000"/>
              </a:spcBef>
              <a:spcAft>
                <a:spcPct val="5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工作在方式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的端口，为单向传送端口。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由方式控制字决定是输入还是输出。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609600" y="1981200"/>
            <a:ext cx="11176000" cy="2032000"/>
            <a:chOff x="288" y="1248"/>
            <a:chExt cx="5280" cy="1280"/>
          </a:xfrm>
        </p:grpSpPr>
        <p:sp>
          <p:nvSpPr>
            <p:cNvPr id="56325" name="Text Box 6"/>
            <p:cNvSpPr txBox="1">
              <a:spLocks noChangeArrowheads="1"/>
            </p:cNvSpPr>
            <p:nvPr/>
          </p:nvSpPr>
          <p:spPr bwMode="auto">
            <a:xfrm>
              <a:off x="288" y="1497"/>
              <a:ext cx="645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56326" name="Text Box 7"/>
            <p:cNvSpPr txBox="1">
              <a:spLocks noChangeArrowheads="1"/>
            </p:cNvSpPr>
            <p:nvPr/>
          </p:nvSpPr>
          <p:spPr bwMode="auto">
            <a:xfrm>
              <a:off x="936" y="1497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0</a:t>
              </a: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56327" name="Text Box 8"/>
            <p:cNvSpPr txBox="1">
              <a:spLocks noChangeArrowheads="1"/>
            </p:cNvSpPr>
            <p:nvPr/>
          </p:nvSpPr>
          <p:spPr bwMode="auto">
            <a:xfrm>
              <a:off x="1587" y="1497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1</a:t>
              </a: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56328" name="Text Box 9"/>
            <p:cNvSpPr txBox="1">
              <a:spLocks noChangeArrowheads="1"/>
            </p:cNvSpPr>
            <p:nvPr/>
          </p:nvSpPr>
          <p:spPr bwMode="auto">
            <a:xfrm>
              <a:off x="2239" y="1497"/>
              <a:ext cx="646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  <p:sp>
          <p:nvSpPr>
            <p:cNvPr id="56329" name="Text Box 10"/>
            <p:cNvSpPr txBox="1">
              <a:spLocks noChangeArrowheads="1"/>
            </p:cNvSpPr>
            <p:nvPr/>
          </p:nvSpPr>
          <p:spPr bwMode="auto">
            <a:xfrm>
              <a:off x="2879" y="1497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  <p:sp>
          <p:nvSpPr>
            <p:cNvPr id="56330" name="Text Box 11"/>
            <p:cNvSpPr txBox="1">
              <a:spLocks noChangeArrowheads="1"/>
            </p:cNvSpPr>
            <p:nvPr/>
          </p:nvSpPr>
          <p:spPr bwMode="auto">
            <a:xfrm>
              <a:off x="3521" y="1497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</a:rPr>
                <a:t>1</a:t>
              </a: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56331" name="Text Box 12"/>
            <p:cNvSpPr txBox="1">
              <a:spLocks noChangeArrowheads="1"/>
            </p:cNvSpPr>
            <p:nvPr/>
          </p:nvSpPr>
          <p:spPr bwMode="auto">
            <a:xfrm>
              <a:off x="4171" y="1497"/>
              <a:ext cx="645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  <p:sp>
          <p:nvSpPr>
            <p:cNvPr id="56332" name="Text Box 13"/>
            <p:cNvSpPr txBox="1">
              <a:spLocks noChangeArrowheads="1"/>
            </p:cNvSpPr>
            <p:nvPr/>
          </p:nvSpPr>
          <p:spPr bwMode="auto">
            <a:xfrm>
              <a:off x="4812" y="1497"/>
              <a:ext cx="645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88" y="1248"/>
              <a:ext cx="5169" cy="296"/>
              <a:chOff x="1292" y="2357"/>
              <a:chExt cx="9080" cy="880"/>
            </a:xfrm>
          </p:grpSpPr>
          <p:sp>
            <p:nvSpPr>
              <p:cNvPr id="56349" name="Text Box 15"/>
              <p:cNvSpPr txBox="1">
                <a:spLocks noChangeArrowheads="1"/>
              </p:cNvSpPr>
              <p:nvPr/>
            </p:nvSpPr>
            <p:spPr bwMode="auto">
              <a:xfrm>
                <a:off x="1292" y="2357"/>
                <a:ext cx="1134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D7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6350" name="Text Box 16"/>
              <p:cNvSpPr txBox="1">
                <a:spLocks noChangeArrowheads="1"/>
              </p:cNvSpPr>
              <p:nvPr/>
            </p:nvSpPr>
            <p:spPr bwMode="auto">
              <a:xfrm>
                <a:off x="2431" y="2357"/>
                <a:ext cx="1135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D6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6351" name="Text Box 17"/>
              <p:cNvSpPr txBox="1">
                <a:spLocks noChangeArrowheads="1"/>
              </p:cNvSpPr>
              <p:nvPr/>
            </p:nvSpPr>
            <p:spPr bwMode="auto">
              <a:xfrm>
                <a:off x="3574" y="2357"/>
                <a:ext cx="1137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D5</a:t>
                </a:r>
              </a:p>
            </p:txBody>
          </p:sp>
          <p:sp>
            <p:nvSpPr>
              <p:cNvPr id="56352" name="Text Box 18"/>
              <p:cNvSpPr txBox="1">
                <a:spLocks noChangeArrowheads="1"/>
              </p:cNvSpPr>
              <p:nvPr/>
            </p:nvSpPr>
            <p:spPr bwMode="auto">
              <a:xfrm>
                <a:off x="4719" y="2357"/>
                <a:ext cx="1135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D4</a:t>
                </a:r>
              </a:p>
            </p:txBody>
          </p:sp>
          <p:sp>
            <p:nvSpPr>
              <p:cNvPr id="56353" name="Text Box 19"/>
              <p:cNvSpPr txBox="1">
                <a:spLocks noChangeArrowheads="1"/>
              </p:cNvSpPr>
              <p:nvPr/>
            </p:nvSpPr>
            <p:spPr bwMode="auto">
              <a:xfrm>
                <a:off x="5844" y="2357"/>
                <a:ext cx="1135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D3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6354" name="Text Box 20"/>
              <p:cNvSpPr txBox="1">
                <a:spLocks noChangeArrowheads="1"/>
              </p:cNvSpPr>
              <p:nvPr/>
            </p:nvSpPr>
            <p:spPr bwMode="auto">
              <a:xfrm>
                <a:off x="6972" y="2357"/>
                <a:ext cx="1136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D2</a:t>
                </a:r>
              </a:p>
            </p:txBody>
          </p:sp>
          <p:sp>
            <p:nvSpPr>
              <p:cNvPr id="56355" name="Text Box 21"/>
              <p:cNvSpPr txBox="1">
                <a:spLocks noChangeArrowheads="1"/>
              </p:cNvSpPr>
              <p:nvPr/>
            </p:nvSpPr>
            <p:spPr bwMode="auto">
              <a:xfrm>
                <a:off x="8113" y="2357"/>
                <a:ext cx="1134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D1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6356" name="Text Box 22"/>
              <p:cNvSpPr txBox="1">
                <a:spLocks noChangeArrowheads="1"/>
              </p:cNvSpPr>
              <p:nvPr/>
            </p:nvSpPr>
            <p:spPr bwMode="auto">
              <a:xfrm>
                <a:off x="9238" y="2357"/>
                <a:ext cx="1134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6334" name="AutoShape 23"/>
            <p:cNvSpPr>
              <a:spLocks/>
            </p:cNvSpPr>
            <p:nvPr/>
          </p:nvSpPr>
          <p:spPr bwMode="auto">
            <a:xfrm rot="-5400000">
              <a:off x="1513" y="1446"/>
              <a:ext cx="101" cy="729"/>
            </a:xfrm>
            <a:prstGeom prst="leftBrace">
              <a:avLst>
                <a:gd name="adj1" fmla="val 60149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6335" name="Line 24"/>
            <p:cNvSpPr>
              <a:spLocks noChangeShapeType="1"/>
            </p:cNvSpPr>
            <p:nvPr/>
          </p:nvSpPr>
          <p:spPr bwMode="auto">
            <a:xfrm rot="10800000">
              <a:off x="601" y="1740"/>
              <a:ext cx="0" cy="4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6336" name="Text Box 25"/>
            <p:cNvSpPr txBox="1">
              <a:spLocks noChangeArrowheads="1"/>
            </p:cNvSpPr>
            <p:nvPr/>
          </p:nvSpPr>
          <p:spPr bwMode="auto">
            <a:xfrm>
              <a:off x="343" y="2198"/>
              <a:ext cx="623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特征位</a:t>
              </a:r>
            </a:p>
          </p:txBody>
        </p:sp>
        <p:sp>
          <p:nvSpPr>
            <p:cNvPr id="56337" name="Line 26"/>
            <p:cNvSpPr>
              <a:spLocks noChangeShapeType="1"/>
            </p:cNvSpPr>
            <p:nvPr/>
          </p:nvSpPr>
          <p:spPr bwMode="auto">
            <a:xfrm rot="10800000">
              <a:off x="1550" y="1881"/>
              <a:ext cx="0" cy="2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6338" name="Text Box 27"/>
            <p:cNvSpPr txBox="1">
              <a:spLocks noChangeArrowheads="1"/>
            </p:cNvSpPr>
            <p:nvPr/>
          </p:nvSpPr>
          <p:spPr bwMode="auto">
            <a:xfrm>
              <a:off x="1117" y="2117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工作方式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56339" name="Line 28"/>
            <p:cNvSpPr>
              <a:spLocks noChangeShapeType="1"/>
            </p:cNvSpPr>
            <p:nvPr/>
          </p:nvSpPr>
          <p:spPr bwMode="auto">
            <a:xfrm rot="10800000">
              <a:off x="2481" y="1733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6340" name="Text Box 29"/>
            <p:cNvSpPr txBox="1">
              <a:spLocks noChangeArrowheads="1"/>
            </p:cNvSpPr>
            <p:nvPr/>
          </p:nvSpPr>
          <p:spPr bwMode="auto">
            <a:xfrm>
              <a:off x="2057" y="2110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I/O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56341" name="Line 30"/>
            <p:cNvSpPr>
              <a:spLocks noChangeShapeType="1"/>
            </p:cNvSpPr>
            <p:nvPr/>
          </p:nvSpPr>
          <p:spPr bwMode="auto">
            <a:xfrm rot="10800000">
              <a:off x="3200" y="174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6342" name="Text Box 31"/>
            <p:cNvSpPr txBox="1">
              <a:spLocks noChangeArrowheads="1"/>
            </p:cNvSpPr>
            <p:nvPr/>
          </p:nvSpPr>
          <p:spPr bwMode="auto">
            <a:xfrm>
              <a:off x="2776" y="2117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PC7</a:t>
              </a:r>
              <a:r>
                <a:rPr kumimoji="1" lang="en-US" altLang="zh-CN" sz="2200" b="1" smtClean="0">
                  <a:solidFill>
                    <a:srgbClr val="FF33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PC4</a:t>
              </a:r>
              <a:endPara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I/O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56343" name="Line 32"/>
            <p:cNvSpPr>
              <a:spLocks noChangeShapeType="1"/>
            </p:cNvSpPr>
            <p:nvPr/>
          </p:nvSpPr>
          <p:spPr bwMode="auto">
            <a:xfrm rot="10800000">
              <a:off x="3854" y="1733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6344" name="Text Box 33"/>
            <p:cNvSpPr txBox="1">
              <a:spLocks noChangeArrowheads="1"/>
            </p:cNvSpPr>
            <p:nvPr/>
          </p:nvSpPr>
          <p:spPr bwMode="auto">
            <a:xfrm>
              <a:off x="3430" y="2110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工作方式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6345" name="Line 34"/>
            <p:cNvSpPr>
              <a:spLocks noChangeShapeType="1"/>
            </p:cNvSpPr>
            <p:nvPr/>
          </p:nvSpPr>
          <p:spPr bwMode="auto">
            <a:xfrm rot="10800000">
              <a:off x="4508" y="1733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6346" name="Text Box 35"/>
            <p:cNvSpPr txBox="1">
              <a:spLocks noChangeArrowheads="1"/>
            </p:cNvSpPr>
            <p:nvPr/>
          </p:nvSpPr>
          <p:spPr bwMode="auto">
            <a:xfrm>
              <a:off x="4084" y="2110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I/O</a:t>
              </a:r>
              <a:endParaRPr kumimoji="1" lang="en-US" altLang="zh-CN" sz="2200" b="1" smtClean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56347" name="Line 36"/>
            <p:cNvSpPr>
              <a:spLocks noChangeShapeType="1"/>
            </p:cNvSpPr>
            <p:nvPr/>
          </p:nvSpPr>
          <p:spPr bwMode="auto">
            <a:xfrm rot="10800000">
              <a:off x="5135" y="1733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6348" name="Text Box 37"/>
            <p:cNvSpPr txBox="1">
              <a:spLocks noChangeArrowheads="1"/>
            </p:cNvSpPr>
            <p:nvPr/>
          </p:nvSpPr>
          <p:spPr bwMode="auto">
            <a:xfrm>
              <a:off x="4711" y="2110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PC3</a:t>
              </a:r>
              <a:r>
                <a:rPr kumimoji="1" lang="en-US" altLang="zh-CN" sz="2200" b="1" smtClean="0">
                  <a:solidFill>
                    <a:srgbClr val="FF33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PC0</a:t>
              </a:r>
              <a:endPara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I/O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375397-1760-4605-81FD-3F47075DF607}" type="slidenum">
              <a:rPr lang="en-US" altLang="zh-CN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7347" name="Rectangle 119"/>
          <p:cNvSpPr>
            <a:spLocks noChangeArrowheads="1"/>
          </p:cNvSpPr>
          <p:nvPr/>
        </p:nvSpPr>
        <p:spPr bwMode="auto">
          <a:xfrm>
            <a:off x="406400" y="152401"/>
            <a:ext cx="11176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4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在方式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下，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口作为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口、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口联络信号的引脚，</a:t>
            </a:r>
          </a:p>
          <a:p>
            <a:pPr defTabSz="914400" fontAlgn="base">
              <a:spcBef>
                <a:spcPct val="0"/>
              </a:spcBef>
              <a:spcAft>
                <a:spcPct val="4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其动作关系在芯片设计和制造时已固定，</a:t>
            </a:r>
          </a:p>
          <a:p>
            <a:pPr defTabSz="914400" fontAlgn="base">
              <a:spcBef>
                <a:spcPct val="0"/>
              </a:spcBef>
              <a:spcAft>
                <a:spcPct val="8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不由用户自己安排，也不能编程改变。</a:t>
            </a:r>
          </a:p>
          <a:p>
            <a:pPr lvl="1" defTabSz="914400" fontAlgn="base">
              <a:spcBef>
                <a:spcPct val="0"/>
              </a:spcBef>
              <a:spcAft>
                <a:spcPct val="3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即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口作为联络信号的引脚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  <a:p>
            <a:pPr lvl="1" defTabSz="914400" fontAlgn="base">
              <a:spcBef>
                <a:spcPct val="0"/>
              </a:spcBef>
              <a:spcAft>
                <a:spcPct val="30000"/>
              </a:spcAft>
              <a:buClr>
                <a:srgbClr val="FF3300"/>
              </a:buClr>
              <a:buFont typeface="Monotype Sorts" pitchFamily="2" charset="2"/>
              <a:buChar char="¬"/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不受方式控制字的控制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。该出则出，该入则入。</a:t>
            </a:r>
          </a:p>
          <a:p>
            <a:pPr lvl="1" defTabSz="914400" fontAlgn="base">
              <a:spcBef>
                <a:spcPct val="0"/>
              </a:spcBef>
              <a:spcAft>
                <a:spcPct val="30000"/>
              </a:spcAft>
              <a:buClr>
                <a:srgbClr val="FF3300"/>
              </a:buClr>
              <a:buFont typeface="Monotype Sorts" pitchFamily="2" charset="2"/>
              <a:buChar char="­"/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不受</a:t>
            </a:r>
            <a:r>
              <a:rPr kumimoji="1"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口按位置位</a:t>
            </a:r>
            <a:r>
              <a:rPr kumimoji="1"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/</a:t>
            </a:r>
            <a:r>
              <a:rPr kumimoji="1"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复位控制字控制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</a:p>
          <a:p>
            <a:pPr lvl="1"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 即对这些位的置位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/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复位不影响这些引脚信号。</a:t>
            </a:r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508000" y="4038603"/>
            <a:ext cx="11176000" cy="1636713"/>
            <a:chOff x="240" y="2736"/>
            <a:chExt cx="5280" cy="1031"/>
          </a:xfrm>
        </p:grpSpPr>
        <p:sp>
          <p:nvSpPr>
            <p:cNvPr id="57349" name="Text Box 121"/>
            <p:cNvSpPr txBox="1">
              <a:spLocks noChangeArrowheads="1"/>
            </p:cNvSpPr>
            <p:nvPr/>
          </p:nvSpPr>
          <p:spPr bwMode="auto">
            <a:xfrm>
              <a:off x="240" y="2736"/>
              <a:ext cx="645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57350" name="Text Box 122"/>
            <p:cNvSpPr txBox="1">
              <a:spLocks noChangeArrowheads="1"/>
            </p:cNvSpPr>
            <p:nvPr/>
          </p:nvSpPr>
          <p:spPr bwMode="auto">
            <a:xfrm>
              <a:off x="888" y="2736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57351" name="Text Box 123"/>
            <p:cNvSpPr txBox="1">
              <a:spLocks noChangeArrowheads="1"/>
            </p:cNvSpPr>
            <p:nvPr/>
          </p:nvSpPr>
          <p:spPr bwMode="auto">
            <a:xfrm>
              <a:off x="1539" y="2736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57352" name="Text Box 124"/>
            <p:cNvSpPr txBox="1">
              <a:spLocks noChangeArrowheads="1"/>
            </p:cNvSpPr>
            <p:nvPr/>
          </p:nvSpPr>
          <p:spPr bwMode="auto">
            <a:xfrm>
              <a:off x="2191" y="2736"/>
              <a:ext cx="646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  <p:sp>
          <p:nvSpPr>
            <p:cNvPr id="57353" name="Text Box 125"/>
            <p:cNvSpPr txBox="1">
              <a:spLocks noChangeArrowheads="1"/>
            </p:cNvSpPr>
            <p:nvPr/>
          </p:nvSpPr>
          <p:spPr bwMode="auto">
            <a:xfrm>
              <a:off x="2831" y="2736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  <p:sp>
          <p:nvSpPr>
            <p:cNvPr id="57354" name="Text Box 126"/>
            <p:cNvSpPr txBox="1">
              <a:spLocks noChangeArrowheads="1"/>
            </p:cNvSpPr>
            <p:nvPr/>
          </p:nvSpPr>
          <p:spPr bwMode="auto">
            <a:xfrm>
              <a:off x="3473" y="2736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57355" name="Text Box 127"/>
            <p:cNvSpPr txBox="1">
              <a:spLocks noChangeArrowheads="1"/>
            </p:cNvSpPr>
            <p:nvPr/>
          </p:nvSpPr>
          <p:spPr bwMode="auto">
            <a:xfrm>
              <a:off x="4123" y="2736"/>
              <a:ext cx="645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  <p:sp>
          <p:nvSpPr>
            <p:cNvPr id="57356" name="Text Box 128"/>
            <p:cNvSpPr txBox="1">
              <a:spLocks noChangeArrowheads="1"/>
            </p:cNvSpPr>
            <p:nvPr/>
          </p:nvSpPr>
          <p:spPr bwMode="auto">
            <a:xfrm>
              <a:off x="4764" y="2736"/>
              <a:ext cx="645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  <p:sp>
          <p:nvSpPr>
            <p:cNvPr id="57357" name="AutoShape 138"/>
            <p:cNvSpPr>
              <a:spLocks/>
            </p:cNvSpPr>
            <p:nvPr/>
          </p:nvSpPr>
          <p:spPr bwMode="auto">
            <a:xfrm rot="-5400000">
              <a:off x="1465" y="2685"/>
              <a:ext cx="101" cy="729"/>
            </a:xfrm>
            <a:prstGeom prst="leftBrace">
              <a:avLst>
                <a:gd name="adj1" fmla="val 60149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7358" name="Line 139"/>
            <p:cNvSpPr>
              <a:spLocks noChangeShapeType="1"/>
            </p:cNvSpPr>
            <p:nvPr/>
          </p:nvSpPr>
          <p:spPr bwMode="auto">
            <a:xfrm rot="10800000">
              <a:off x="553" y="2979"/>
              <a:ext cx="0" cy="4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7359" name="Text Box 140"/>
            <p:cNvSpPr txBox="1">
              <a:spLocks noChangeArrowheads="1"/>
            </p:cNvSpPr>
            <p:nvPr/>
          </p:nvSpPr>
          <p:spPr bwMode="auto">
            <a:xfrm>
              <a:off x="295" y="3437"/>
              <a:ext cx="623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特征位</a:t>
              </a:r>
            </a:p>
          </p:txBody>
        </p:sp>
        <p:sp>
          <p:nvSpPr>
            <p:cNvPr id="57360" name="Line 141"/>
            <p:cNvSpPr>
              <a:spLocks noChangeShapeType="1"/>
            </p:cNvSpPr>
            <p:nvPr/>
          </p:nvSpPr>
          <p:spPr bwMode="auto">
            <a:xfrm rot="10800000">
              <a:off x="1502" y="3120"/>
              <a:ext cx="0" cy="2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7361" name="Text Box 142"/>
            <p:cNvSpPr txBox="1">
              <a:spLocks noChangeArrowheads="1"/>
            </p:cNvSpPr>
            <p:nvPr/>
          </p:nvSpPr>
          <p:spPr bwMode="auto">
            <a:xfrm>
              <a:off x="1069" y="3356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工作方式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57362" name="Line 143"/>
            <p:cNvSpPr>
              <a:spLocks noChangeShapeType="1"/>
            </p:cNvSpPr>
            <p:nvPr/>
          </p:nvSpPr>
          <p:spPr bwMode="auto">
            <a:xfrm rot="10800000">
              <a:off x="2433" y="2972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7363" name="Text Box 144"/>
            <p:cNvSpPr txBox="1">
              <a:spLocks noChangeArrowheads="1"/>
            </p:cNvSpPr>
            <p:nvPr/>
          </p:nvSpPr>
          <p:spPr bwMode="auto">
            <a:xfrm>
              <a:off x="2009" y="3349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I/O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57364" name="Line 145"/>
            <p:cNvSpPr>
              <a:spLocks noChangeShapeType="1"/>
            </p:cNvSpPr>
            <p:nvPr/>
          </p:nvSpPr>
          <p:spPr bwMode="auto">
            <a:xfrm rot="10800000">
              <a:off x="3152" y="2979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7365" name="Text Box 146"/>
            <p:cNvSpPr txBox="1">
              <a:spLocks noChangeArrowheads="1"/>
            </p:cNvSpPr>
            <p:nvPr/>
          </p:nvSpPr>
          <p:spPr bwMode="auto">
            <a:xfrm>
              <a:off x="2728" y="3356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PC7</a:t>
              </a:r>
              <a:r>
                <a:rPr kumimoji="1" lang="en-US" altLang="zh-CN" sz="2200" b="1" smtClean="0">
                  <a:solidFill>
                    <a:srgbClr val="FF33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PC4</a:t>
              </a:r>
              <a:endPara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I/O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57366" name="Line 147"/>
            <p:cNvSpPr>
              <a:spLocks noChangeShapeType="1"/>
            </p:cNvSpPr>
            <p:nvPr/>
          </p:nvSpPr>
          <p:spPr bwMode="auto">
            <a:xfrm rot="10800000">
              <a:off x="3806" y="2972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7367" name="Text Box 148"/>
            <p:cNvSpPr txBox="1">
              <a:spLocks noChangeArrowheads="1"/>
            </p:cNvSpPr>
            <p:nvPr/>
          </p:nvSpPr>
          <p:spPr bwMode="auto">
            <a:xfrm>
              <a:off x="3382" y="3349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工作方式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7368" name="Line 149"/>
            <p:cNvSpPr>
              <a:spLocks noChangeShapeType="1"/>
            </p:cNvSpPr>
            <p:nvPr/>
          </p:nvSpPr>
          <p:spPr bwMode="auto">
            <a:xfrm rot="10800000">
              <a:off x="4460" y="2972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7369" name="Text Box 150"/>
            <p:cNvSpPr txBox="1">
              <a:spLocks noChangeArrowheads="1"/>
            </p:cNvSpPr>
            <p:nvPr/>
          </p:nvSpPr>
          <p:spPr bwMode="auto">
            <a:xfrm>
              <a:off x="4036" y="3349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I/O</a:t>
              </a:r>
              <a:endParaRPr kumimoji="1" lang="en-US" altLang="zh-CN" sz="2200" b="1" smtClean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57370" name="Line 151"/>
            <p:cNvSpPr>
              <a:spLocks noChangeShapeType="1"/>
            </p:cNvSpPr>
            <p:nvPr/>
          </p:nvSpPr>
          <p:spPr bwMode="auto">
            <a:xfrm rot="10800000">
              <a:off x="5087" y="2972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7371" name="Text Box 152"/>
            <p:cNvSpPr txBox="1">
              <a:spLocks noChangeArrowheads="1"/>
            </p:cNvSpPr>
            <p:nvPr/>
          </p:nvSpPr>
          <p:spPr bwMode="auto">
            <a:xfrm>
              <a:off x="4663" y="3349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PC3</a:t>
              </a:r>
              <a:r>
                <a:rPr kumimoji="1" lang="en-US" altLang="zh-CN" sz="2200" b="1" smtClean="0">
                  <a:solidFill>
                    <a:srgbClr val="FF33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PC0</a:t>
              </a:r>
              <a:endPara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I/O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49605-BECD-4F85-B876-602EF580FEED}" type="slidenum">
              <a:rPr lang="en-US" altLang="zh-CN">
                <a:solidFill>
                  <a:srgbClr val="000000"/>
                </a:solidFill>
              </a:rPr>
              <a:pPr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812800" y="914400"/>
            <a:ext cx="9753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fontAlgn="base">
              <a:spcBef>
                <a:spcPct val="20000"/>
              </a:spcBef>
              <a:spcAft>
                <a:spcPct val="5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利用方式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下的联络信号，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可方便地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实现查询或中断方式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的硬件设计，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使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CPU</a:t>
            </a:r>
            <a:r>
              <a:rPr kumimoji="1" lang="zh-CN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能够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有效、可靠地与外设进行数据传送。</a:t>
            </a:r>
          </a:p>
          <a:p>
            <a:pPr marL="1143000" lvl="2" indent="-228600" defTabSz="914400" fontAlgn="base">
              <a:spcBef>
                <a:spcPct val="20000"/>
              </a:spcBef>
              <a:spcAft>
                <a:spcPct val="50000"/>
              </a:spcAft>
            </a:pPr>
            <a:endParaRPr kumimoji="1" lang="zh-CN" altLang="en-US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5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口、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口在输入或输出不同的工作状态时，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5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口联络信号的引脚和意义也不同。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916B17-F421-4C07-851C-27EBF7EEFCAC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406400" y="1447800"/>
          <a:ext cx="10363200" cy="4648200"/>
        </p:xfrm>
        <a:graphic>
          <a:graphicData uri="http://schemas.openxmlformats.org/presentationml/2006/ole">
            <p:oleObj spid="_x0000_s2050" name="VISIO" r:id="rId3" imgW="3807460" imgH="1978660" progId="">
              <p:embed/>
            </p:oleObj>
          </a:graphicData>
        </a:graphic>
      </p:graphicFrame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863817" y="304832"/>
            <a:ext cx="6409127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b="1" smtClean="0">
                <a:solidFill>
                  <a:srgbClr val="000000"/>
                </a:solidFill>
              </a:rPr>
              <a:t>并行接口连接外设示意图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84FA0F-B53D-42F8-A03E-E9F983BBD8A1}" type="slidenum">
              <a:rPr lang="en-US" altLang="zh-CN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100000"/>
              </a:spcAft>
              <a:buClr>
                <a:srgbClr val="FF3300"/>
              </a:buClr>
              <a:buFont typeface="Wingdings" pitchFamily="2" charset="2"/>
              <a:buChar char="l"/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方式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下输入端口的联络信号</a:t>
            </a:r>
          </a:p>
        </p:txBody>
      </p:sp>
      <p:sp>
        <p:nvSpPr>
          <p:cNvPr id="59396" name="Line 49"/>
          <p:cNvSpPr>
            <a:spLocks noChangeShapeType="1"/>
          </p:cNvSpPr>
          <p:nvPr/>
        </p:nvSpPr>
        <p:spPr bwMode="auto">
          <a:xfrm>
            <a:off x="6324600" y="1333500"/>
            <a:ext cx="0" cy="4940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711201" y="838200"/>
            <a:ext cx="10854267" cy="812800"/>
            <a:chOff x="336" y="720"/>
            <a:chExt cx="5128" cy="512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420" y="952"/>
              <a:ext cx="1692" cy="248"/>
              <a:chOff x="722" y="1037"/>
              <a:chExt cx="4230" cy="620"/>
            </a:xfrm>
          </p:grpSpPr>
          <p:sp>
            <p:nvSpPr>
              <p:cNvPr id="59471" name="Text Box 40"/>
              <p:cNvSpPr txBox="1">
                <a:spLocks noChangeArrowheads="1"/>
              </p:cNvSpPr>
              <p:nvPr/>
            </p:nvSpPr>
            <p:spPr bwMode="auto">
              <a:xfrm>
                <a:off x="722" y="1037"/>
                <a:ext cx="530" cy="6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59472" name="Text Box 41"/>
              <p:cNvSpPr txBox="1">
                <a:spLocks noChangeArrowheads="1"/>
              </p:cNvSpPr>
              <p:nvPr/>
            </p:nvSpPr>
            <p:spPr bwMode="auto">
              <a:xfrm>
                <a:off x="1254" y="1037"/>
                <a:ext cx="531" cy="6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0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473" name="Text Box 42"/>
              <p:cNvSpPr txBox="1">
                <a:spLocks noChangeArrowheads="1"/>
              </p:cNvSpPr>
              <p:nvPr/>
            </p:nvSpPr>
            <p:spPr bwMode="auto">
              <a:xfrm>
                <a:off x="1777" y="1037"/>
                <a:ext cx="530" cy="6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1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474" name="Text Box 43"/>
              <p:cNvSpPr txBox="1">
                <a:spLocks noChangeArrowheads="1"/>
              </p:cNvSpPr>
              <p:nvPr/>
            </p:nvSpPr>
            <p:spPr bwMode="auto">
              <a:xfrm>
                <a:off x="2311" y="1037"/>
                <a:ext cx="531" cy="6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59475" name="Text Box 44"/>
              <p:cNvSpPr txBox="1">
                <a:spLocks noChangeArrowheads="1"/>
              </p:cNvSpPr>
              <p:nvPr/>
            </p:nvSpPr>
            <p:spPr bwMode="auto">
              <a:xfrm>
                <a:off x="2837" y="1037"/>
                <a:ext cx="530" cy="6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476" name="Text Box 45"/>
              <p:cNvSpPr txBox="1">
                <a:spLocks noChangeArrowheads="1"/>
              </p:cNvSpPr>
              <p:nvPr/>
            </p:nvSpPr>
            <p:spPr bwMode="auto">
              <a:xfrm>
                <a:off x="3364" y="1037"/>
                <a:ext cx="530" cy="6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477" name="Text Box 46"/>
              <p:cNvSpPr txBox="1">
                <a:spLocks noChangeArrowheads="1"/>
              </p:cNvSpPr>
              <p:nvPr/>
            </p:nvSpPr>
            <p:spPr bwMode="auto">
              <a:xfrm>
                <a:off x="3896" y="1037"/>
                <a:ext cx="531" cy="6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478" name="Text Box 47"/>
              <p:cNvSpPr txBox="1">
                <a:spLocks noChangeArrowheads="1"/>
              </p:cNvSpPr>
              <p:nvPr/>
            </p:nvSpPr>
            <p:spPr bwMode="auto">
              <a:xfrm>
                <a:off x="4422" y="1037"/>
                <a:ext cx="530" cy="6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9460" name="Text Box 48"/>
            <p:cNvSpPr txBox="1">
              <a:spLocks noChangeArrowheads="1"/>
            </p:cNvSpPr>
            <p:nvPr/>
          </p:nvSpPr>
          <p:spPr bwMode="auto">
            <a:xfrm>
              <a:off x="336" y="720"/>
              <a:ext cx="1856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A</a:t>
              </a:r>
              <a:r>
                <a:rPr kumimoji="1" lang="zh-CN" altLang="en-US" sz="2200" b="1" smtClean="0">
                  <a:solidFill>
                    <a:srgbClr val="0000FF"/>
                  </a:solidFill>
                  <a:latin typeface="宋体" charset="-122"/>
                </a:rPr>
                <a:t>口方式</a:t>
              </a: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1</a:t>
              </a:r>
              <a:r>
                <a:rPr kumimoji="1" lang="zh-CN" altLang="en-US" sz="2200" b="1" smtClean="0">
                  <a:solidFill>
                    <a:srgbClr val="0000FF"/>
                  </a:solidFill>
                  <a:latin typeface="宋体" charset="-122"/>
                </a:rPr>
                <a:t>输入控制字</a:t>
              </a:r>
            </a:p>
          </p:txBody>
        </p: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692" y="984"/>
              <a:ext cx="1692" cy="248"/>
              <a:chOff x="722" y="1197"/>
              <a:chExt cx="4230" cy="540"/>
            </a:xfrm>
          </p:grpSpPr>
          <p:sp>
            <p:nvSpPr>
              <p:cNvPr id="59463" name="Text Box 86"/>
              <p:cNvSpPr txBox="1">
                <a:spLocks noChangeArrowheads="1"/>
              </p:cNvSpPr>
              <p:nvPr/>
            </p:nvSpPr>
            <p:spPr bwMode="auto">
              <a:xfrm>
                <a:off x="722" y="1197"/>
                <a:ext cx="530" cy="5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59464" name="Text Box 87"/>
              <p:cNvSpPr txBox="1">
                <a:spLocks noChangeArrowheads="1"/>
              </p:cNvSpPr>
              <p:nvPr/>
            </p:nvSpPr>
            <p:spPr bwMode="auto">
              <a:xfrm>
                <a:off x="1254" y="1197"/>
                <a:ext cx="531" cy="5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465" name="Text Box 88"/>
              <p:cNvSpPr txBox="1">
                <a:spLocks noChangeArrowheads="1"/>
              </p:cNvSpPr>
              <p:nvPr/>
            </p:nvSpPr>
            <p:spPr bwMode="auto">
              <a:xfrm>
                <a:off x="1777" y="1197"/>
                <a:ext cx="530" cy="5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466" name="Text Box 89"/>
              <p:cNvSpPr txBox="1">
                <a:spLocks noChangeArrowheads="1"/>
              </p:cNvSpPr>
              <p:nvPr/>
            </p:nvSpPr>
            <p:spPr bwMode="auto">
              <a:xfrm>
                <a:off x="2311" y="1197"/>
                <a:ext cx="531" cy="5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467" name="Text Box 90"/>
              <p:cNvSpPr txBox="1">
                <a:spLocks noChangeArrowheads="1"/>
              </p:cNvSpPr>
              <p:nvPr/>
            </p:nvSpPr>
            <p:spPr bwMode="auto">
              <a:xfrm>
                <a:off x="2837" y="1197"/>
                <a:ext cx="530" cy="5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468" name="Text Box 91"/>
              <p:cNvSpPr txBox="1">
                <a:spLocks noChangeArrowheads="1"/>
              </p:cNvSpPr>
              <p:nvPr/>
            </p:nvSpPr>
            <p:spPr bwMode="auto">
              <a:xfrm>
                <a:off x="3364" y="1197"/>
                <a:ext cx="530" cy="5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3300"/>
                    </a:solidFill>
                  </a:rPr>
                  <a:t>1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469" name="Text Box 92"/>
              <p:cNvSpPr txBox="1">
                <a:spLocks noChangeArrowheads="1"/>
              </p:cNvSpPr>
              <p:nvPr/>
            </p:nvSpPr>
            <p:spPr bwMode="auto">
              <a:xfrm>
                <a:off x="3896" y="1197"/>
                <a:ext cx="531" cy="5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59470" name="Text Box 93"/>
              <p:cNvSpPr txBox="1">
                <a:spLocks noChangeArrowheads="1"/>
              </p:cNvSpPr>
              <p:nvPr/>
            </p:nvSpPr>
            <p:spPr bwMode="auto">
              <a:xfrm>
                <a:off x="4422" y="1197"/>
                <a:ext cx="530" cy="5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9462" name="Text Box 94"/>
            <p:cNvSpPr txBox="1">
              <a:spLocks noChangeArrowheads="1"/>
            </p:cNvSpPr>
            <p:nvPr/>
          </p:nvSpPr>
          <p:spPr bwMode="auto">
            <a:xfrm>
              <a:off x="3608" y="752"/>
              <a:ext cx="1856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B</a:t>
              </a:r>
              <a:r>
                <a:rPr kumimoji="1" lang="zh-CN" altLang="en-US" sz="2200" b="1" smtClean="0">
                  <a:solidFill>
                    <a:srgbClr val="0000FF"/>
                  </a:solidFill>
                  <a:latin typeface="宋体" charset="-122"/>
                </a:rPr>
                <a:t>口方式</a:t>
              </a: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1</a:t>
              </a:r>
              <a:r>
                <a:rPr kumimoji="1" lang="zh-CN" altLang="en-US" sz="2200" b="1" smtClean="0">
                  <a:solidFill>
                    <a:srgbClr val="0000FF"/>
                  </a:solidFill>
                  <a:latin typeface="宋体" charset="-122"/>
                </a:rPr>
                <a:t>输入控制字</a:t>
              </a:r>
            </a:p>
          </p:txBody>
        </p:sp>
      </p:grp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1574800" y="1944688"/>
            <a:ext cx="1930400" cy="32766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1000" smtClean="0">
              <a:solidFill>
                <a:srgbClr val="808080"/>
              </a:solidFill>
            </a:endParaRP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1930400" y="2082800"/>
            <a:ext cx="1524000" cy="406400"/>
          </a:xfrm>
          <a:prstGeom prst="rect">
            <a:avLst/>
          </a:prstGeom>
          <a:solidFill>
            <a:srgbClr val="CC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PA7</a:t>
            </a:r>
            <a:r>
              <a:rPr kumimoji="1" lang="en-US" altLang="zh-CN" sz="2200" b="1" smtClean="0">
                <a:solidFill>
                  <a:srgbClr val="000000"/>
                </a:solidFill>
              </a:rPr>
              <a:t>~</a:t>
            </a: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PA0</a:t>
            </a:r>
            <a:endParaRPr kumimoji="1" lang="en-US" altLang="zh-CN" sz="2200" smtClean="0">
              <a:solidFill>
                <a:srgbClr val="808080"/>
              </a:solidFill>
            </a:endParaRPr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2641601" y="3505200"/>
            <a:ext cx="795867" cy="4064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PC4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2641601" y="3911600"/>
            <a:ext cx="795867" cy="4064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PC5</a:t>
            </a:r>
          </a:p>
        </p:txBody>
      </p:sp>
      <p:sp>
        <p:nvSpPr>
          <p:cNvPr id="59402" name="Text Box 9"/>
          <p:cNvSpPr txBox="1">
            <a:spLocks noChangeArrowheads="1"/>
          </p:cNvSpPr>
          <p:nvPr/>
        </p:nvSpPr>
        <p:spPr bwMode="auto">
          <a:xfrm>
            <a:off x="2641601" y="4749800"/>
            <a:ext cx="795867" cy="4064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PC3</a:t>
            </a:r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>
            <a:off x="3081867" y="2501900"/>
            <a:ext cx="0" cy="990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04" name="Text Box 11"/>
          <p:cNvSpPr txBox="1">
            <a:spLocks noChangeArrowheads="1"/>
          </p:cNvSpPr>
          <p:nvPr/>
        </p:nvSpPr>
        <p:spPr bwMode="auto">
          <a:xfrm>
            <a:off x="1659468" y="2641600"/>
            <a:ext cx="1032933" cy="711200"/>
          </a:xfrm>
          <a:prstGeom prst="rect">
            <a:avLst/>
          </a:prstGeom>
          <a:solidFill>
            <a:srgbClr val="00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INTE</a:t>
            </a:r>
            <a:r>
              <a:rPr kumimoji="1" lang="en-US" altLang="zh-CN" sz="2200" b="1" baseline="-25000" smtClean="0">
                <a:solidFill>
                  <a:srgbClr val="000000"/>
                </a:solidFill>
                <a:latin typeface="宋体" charset="-122"/>
              </a:rPr>
              <a:t>A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PC4</a:t>
            </a:r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>
            <a:off x="1778000" y="3352800"/>
            <a:ext cx="0" cy="1079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06" name="Text Box 13"/>
          <p:cNvSpPr txBox="1">
            <a:spLocks noChangeArrowheads="1"/>
          </p:cNvSpPr>
          <p:nvPr/>
        </p:nvSpPr>
        <p:spPr bwMode="auto">
          <a:xfrm>
            <a:off x="1676401" y="4432300"/>
            <a:ext cx="795867" cy="406400"/>
          </a:xfrm>
          <a:prstGeom prst="rect">
            <a:avLst/>
          </a:prstGeom>
          <a:solidFill>
            <a:srgbClr val="FF99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与门</a:t>
            </a:r>
            <a:endParaRPr kumimoji="1" lang="zh-CN" altLang="en-US" sz="2200" b="1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59407" name="Line 14"/>
          <p:cNvSpPr>
            <a:spLocks noChangeShapeType="1"/>
          </p:cNvSpPr>
          <p:nvPr/>
        </p:nvSpPr>
        <p:spPr bwMode="auto">
          <a:xfrm>
            <a:off x="2048935" y="3708400"/>
            <a:ext cx="57573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08" name="Line 15"/>
          <p:cNvSpPr>
            <a:spLocks noChangeShapeType="1"/>
          </p:cNvSpPr>
          <p:nvPr/>
        </p:nvSpPr>
        <p:spPr bwMode="auto">
          <a:xfrm>
            <a:off x="2048933" y="3708400"/>
            <a:ext cx="0" cy="723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09" name="Line 16"/>
          <p:cNvSpPr>
            <a:spLocks noChangeShapeType="1"/>
          </p:cNvSpPr>
          <p:nvPr/>
        </p:nvSpPr>
        <p:spPr bwMode="auto">
          <a:xfrm>
            <a:off x="2336800" y="4051300"/>
            <a:ext cx="304800" cy="1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10" name="Line 17"/>
          <p:cNvSpPr>
            <a:spLocks noChangeShapeType="1"/>
          </p:cNvSpPr>
          <p:nvPr/>
        </p:nvSpPr>
        <p:spPr bwMode="auto">
          <a:xfrm>
            <a:off x="2336800" y="4064000"/>
            <a:ext cx="0" cy="355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11" name="Line 18"/>
          <p:cNvSpPr>
            <a:spLocks noChangeShapeType="1"/>
          </p:cNvSpPr>
          <p:nvPr/>
        </p:nvSpPr>
        <p:spPr bwMode="auto">
          <a:xfrm>
            <a:off x="2048933" y="4838700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12" name="Line 19"/>
          <p:cNvSpPr>
            <a:spLocks noChangeShapeType="1"/>
          </p:cNvSpPr>
          <p:nvPr/>
        </p:nvSpPr>
        <p:spPr bwMode="auto">
          <a:xfrm>
            <a:off x="2048933" y="4953000"/>
            <a:ext cx="59266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13" name="Line 20"/>
          <p:cNvSpPr>
            <a:spLocks noChangeShapeType="1"/>
          </p:cNvSpPr>
          <p:nvPr/>
        </p:nvSpPr>
        <p:spPr bwMode="auto">
          <a:xfrm flipH="1">
            <a:off x="3420533" y="3721100"/>
            <a:ext cx="863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14" name="Line 24"/>
          <p:cNvSpPr>
            <a:spLocks noChangeShapeType="1"/>
          </p:cNvSpPr>
          <p:nvPr/>
        </p:nvSpPr>
        <p:spPr bwMode="auto">
          <a:xfrm rot="10800000" flipH="1">
            <a:off x="3420533" y="4127500"/>
            <a:ext cx="863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15" name="Line 26"/>
          <p:cNvSpPr>
            <a:spLocks noChangeShapeType="1"/>
          </p:cNvSpPr>
          <p:nvPr/>
        </p:nvSpPr>
        <p:spPr bwMode="auto">
          <a:xfrm rot="10800000" flipH="1" flipV="1">
            <a:off x="3437467" y="4940300"/>
            <a:ext cx="711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16" name="Text Box 25"/>
          <p:cNvSpPr txBox="1">
            <a:spLocks noChangeArrowheads="1"/>
          </p:cNvSpPr>
          <p:nvPr/>
        </p:nvSpPr>
        <p:spPr bwMode="auto">
          <a:xfrm>
            <a:off x="4199469" y="3937000"/>
            <a:ext cx="980017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IBFA</a:t>
            </a:r>
            <a:endParaRPr kumimoji="1" lang="en-US" altLang="zh-CN" sz="2200" b="1" smtClean="0">
              <a:solidFill>
                <a:srgbClr val="808080"/>
              </a:solidFill>
              <a:latin typeface="宋体" charset="-122"/>
            </a:endParaRP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4080933" y="3530600"/>
            <a:ext cx="1151467" cy="1625600"/>
            <a:chOff x="1928" y="2416"/>
            <a:chExt cx="544" cy="1024"/>
          </a:xfrm>
        </p:grpSpPr>
        <p:sp>
          <p:nvSpPr>
            <p:cNvPr id="59456" name="Text Box 21"/>
            <p:cNvSpPr txBox="1">
              <a:spLocks noChangeArrowheads="1"/>
            </p:cNvSpPr>
            <p:nvPr/>
          </p:nvSpPr>
          <p:spPr bwMode="auto">
            <a:xfrm>
              <a:off x="2009" y="2416"/>
              <a:ext cx="463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STBA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59457" name="Line 22"/>
            <p:cNvSpPr>
              <a:spLocks noChangeShapeType="1"/>
            </p:cNvSpPr>
            <p:nvPr/>
          </p:nvSpPr>
          <p:spPr bwMode="auto">
            <a:xfrm flipV="1">
              <a:off x="2056" y="2448"/>
              <a:ext cx="3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59458" name="Text Box 27"/>
            <p:cNvSpPr txBox="1">
              <a:spLocks noChangeArrowheads="1"/>
            </p:cNvSpPr>
            <p:nvPr/>
          </p:nvSpPr>
          <p:spPr bwMode="auto">
            <a:xfrm>
              <a:off x="1928" y="3184"/>
              <a:ext cx="544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INTR</a:t>
              </a:r>
              <a:r>
                <a:rPr kumimoji="1" lang="en-US" altLang="zh-CN" sz="2200" b="1" baseline="-25000" smtClean="0">
                  <a:solidFill>
                    <a:srgbClr val="000000"/>
                  </a:solidFill>
                  <a:latin typeface="宋体" charset="-122"/>
                </a:rPr>
                <a:t>A</a:t>
              </a:r>
            </a:p>
          </p:txBody>
        </p:sp>
      </p:grpSp>
      <p:sp>
        <p:nvSpPr>
          <p:cNvPr id="59418" name="Line 28"/>
          <p:cNvSpPr>
            <a:spLocks noChangeShapeType="1"/>
          </p:cNvSpPr>
          <p:nvPr/>
        </p:nvSpPr>
        <p:spPr bwMode="auto">
          <a:xfrm>
            <a:off x="1066800" y="4978400"/>
            <a:ext cx="50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19" name="Text Box 30"/>
          <p:cNvSpPr txBox="1">
            <a:spLocks noChangeArrowheads="1"/>
          </p:cNvSpPr>
          <p:nvPr/>
        </p:nvSpPr>
        <p:spPr bwMode="auto">
          <a:xfrm>
            <a:off x="558801" y="4775200"/>
            <a:ext cx="491067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RD</a:t>
            </a:r>
            <a:endParaRPr kumimoji="1" lang="en-US" altLang="zh-CN" sz="2200" b="1" smtClean="0">
              <a:solidFill>
                <a:srgbClr val="808080"/>
              </a:solidFill>
              <a:latin typeface="宋体" charset="-122"/>
            </a:endParaRPr>
          </a:p>
        </p:txBody>
      </p:sp>
      <p:sp>
        <p:nvSpPr>
          <p:cNvPr id="59420" name="Line 31"/>
          <p:cNvSpPr>
            <a:spLocks noChangeShapeType="1"/>
          </p:cNvSpPr>
          <p:nvPr/>
        </p:nvSpPr>
        <p:spPr bwMode="auto">
          <a:xfrm>
            <a:off x="609600" y="4838700"/>
            <a:ext cx="32173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21" name="AutoShape 32"/>
          <p:cNvSpPr>
            <a:spLocks noChangeArrowheads="1"/>
          </p:cNvSpPr>
          <p:nvPr/>
        </p:nvSpPr>
        <p:spPr bwMode="auto">
          <a:xfrm>
            <a:off x="304800" y="2120900"/>
            <a:ext cx="1270000" cy="3175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22" name="Text Box 33"/>
          <p:cNvSpPr txBox="1">
            <a:spLocks noChangeArrowheads="1"/>
          </p:cNvSpPr>
          <p:nvPr/>
        </p:nvSpPr>
        <p:spPr bwMode="auto">
          <a:xfrm>
            <a:off x="508000" y="1879600"/>
            <a:ext cx="1066800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D7</a:t>
            </a:r>
            <a:r>
              <a:rPr kumimoji="1" lang="en-US" altLang="zh-CN" sz="2200" b="1" smtClean="0">
                <a:solidFill>
                  <a:srgbClr val="000000"/>
                </a:solidFill>
              </a:rPr>
              <a:t>~</a:t>
            </a: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D0</a:t>
            </a:r>
          </a:p>
        </p:txBody>
      </p:sp>
      <p:sp>
        <p:nvSpPr>
          <p:cNvPr id="59423" name="AutoShape 34"/>
          <p:cNvSpPr>
            <a:spLocks noChangeArrowheads="1"/>
          </p:cNvSpPr>
          <p:nvPr/>
        </p:nvSpPr>
        <p:spPr bwMode="auto">
          <a:xfrm>
            <a:off x="3471333" y="2095500"/>
            <a:ext cx="1066800" cy="368300"/>
          </a:xfrm>
          <a:prstGeom prst="leftArrow">
            <a:avLst>
              <a:gd name="adj1" fmla="val 50000"/>
              <a:gd name="adj2" fmla="val 54310"/>
            </a:avLst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24" name="Text Box 36"/>
          <p:cNvSpPr txBox="1">
            <a:spLocks noChangeArrowheads="1"/>
          </p:cNvSpPr>
          <p:nvPr/>
        </p:nvSpPr>
        <p:spPr bwMode="auto">
          <a:xfrm>
            <a:off x="1049868" y="5334000"/>
            <a:ext cx="2980267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FF00FF"/>
                </a:solidFill>
                <a:ea typeface="楷体_GB2312" pitchFamily="49" charset="-122"/>
              </a:rPr>
              <a:t>A</a:t>
            </a:r>
            <a:r>
              <a:rPr kumimoji="1" lang="zh-CN" altLang="en-US" sz="2200" b="1" smtClean="0">
                <a:solidFill>
                  <a:srgbClr val="FF00FF"/>
                </a:solidFill>
                <a:ea typeface="楷体_GB2312" pitchFamily="49" charset="-122"/>
              </a:rPr>
              <a:t>口方式</a:t>
            </a:r>
            <a:r>
              <a:rPr kumimoji="1" lang="en-US" altLang="zh-CN" sz="2200" b="1" smtClean="0">
                <a:solidFill>
                  <a:srgbClr val="FF00FF"/>
                </a:solidFill>
                <a:ea typeface="楷体_GB2312" pitchFamily="49" charset="-122"/>
              </a:rPr>
              <a:t>1</a:t>
            </a:r>
            <a:r>
              <a:rPr kumimoji="1" lang="zh-CN" altLang="en-US" sz="2200" b="1" smtClean="0">
                <a:solidFill>
                  <a:srgbClr val="FF00FF"/>
                </a:solidFill>
                <a:ea typeface="楷体_GB2312" pitchFamily="49" charset="-122"/>
              </a:rPr>
              <a:t>输入时</a:t>
            </a:r>
          </a:p>
        </p:txBody>
      </p: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931333" y="5651500"/>
            <a:ext cx="3251200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FF00FF"/>
                </a:solidFill>
                <a:ea typeface="楷体_GB2312" pitchFamily="49" charset="-122"/>
              </a:rPr>
              <a:t>相应的联络信号</a:t>
            </a:r>
          </a:p>
        </p:txBody>
      </p:sp>
      <p:sp>
        <p:nvSpPr>
          <p:cNvPr id="59426" name="Text Box 51"/>
          <p:cNvSpPr txBox="1">
            <a:spLocks noChangeArrowheads="1"/>
          </p:cNvSpPr>
          <p:nvPr/>
        </p:nvSpPr>
        <p:spPr bwMode="auto">
          <a:xfrm>
            <a:off x="8534400" y="1957388"/>
            <a:ext cx="1930400" cy="32766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1000" smtClean="0">
              <a:solidFill>
                <a:srgbClr val="808080"/>
              </a:solidFill>
            </a:endParaRPr>
          </a:p>
        </p:txBody>
      </p:sp>
      <p:sp>
        <p:nvSpPr>
          <p:cNvPr id="59427" name="Text Box 52"/>
          <p:cNvSpPr txBox="1">
            <a:spLocks noChangeArrowheads="1"/>
          </p:cNvSpPr>
          <p:nvPr/>
        </p:nvSpPr>
        <p:spPr bwMode="auto">
          <a:xfrm>
            <a:off x="8940800" y="2095500"/>
            <a:ext cx="1473200" cy="419100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PB7</a:t>
            </a:r>
            <a:r>
              <a:rPr kumimoji="1" lang="en-US" altLang="zh-CN" sz="2200" b="1" smtClean="0">
                <a:solidFill>
                  <a:srgbClr val="000000"/>
                </a:solidFill>
              </a:rPr>
              <a:t>~</a:t>
            </a: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PB0</a:t>
            </a:r>
            <a:endParaRPr kumimoji="1" lang="en-US" altLang="zh-CN" sz="2200" b="1" smtClean="0">
              <a:solidFill>
                <a:srgbClr val="808080"/>
              </a:solidFill>
              <a:latin typeface="宋体" charset="-122"/>
            </a:endParaRPr>
          </a:p>
        </p:txBody>
      </p:sp>
      <p:sp>
        <p:nvSpPr>
          <p:cNvPr id="59428" name="Text Box 53"/>
          <p:cNvSpPr txBox="1">
            <a:spLocks noChangeArrowheads="1"/>
          </p:cNvSpPr>
          <p:nvPr/>
        </p:nvSpPr>
        <p:spPr bwMode="auto">
          <a:xfrm>
            <a:off x="9601201" y="3517900"/>
            <a:ext cx="795867" cy="4064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PC2</a:t>
            </a:r>
          </a:p>
        </p:txBody>
      </p:sp>
      <p:sp>
        <p:nvSpPr>
          <p:cNvPr id="59429" name="Text Box 54"/>
          <p:cNvSpPr txBox="1">
            <a:spLocks noChangeArrowheads="1"/>
          </p:cNvSpPr>
          <p:nvPr/>
        </p:nvSpPr>
        <p:spPr bwMode="auto">
          <a:xfrm>
            <a:off x="9601201" y="3924300"/>
            <a:ext cx="795867" cy="4064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PC1</a:t>
            </a:r>
          </a:p>
        </p:txBody>
      </p:sp>
      <p:sp>
        <p:nvSpPr>
          <p:cNvPr id="59430" name="Text Box 55"/>
          <p:cNvSpPr txBox="1">
            <a:spLocks noChangeArrowheads="1"/>
          </p:cNvSpPr>
          <p:nvPr/>
        </p:nvSpPr>
        <p:spPr bwMode="auto">
          <a:xfrm>
            <a:off x="9601201" y="4762500"/>
            <a:ext cx="795867" cy="4064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PC0</a:t>
            </a:r>
          </a:p>
        </p:txBody>
      </p:sp>
      <p:sp>
        <p:nvSpPr>
          <p:cNvPr id="59431" name="Line 56"/>
          <p:cNvSpPr>
            <a:spLocks noChangeShapeType="1"/>
          </p:cNvSpPr>
          <p:nvPr/>
        </p:nvSpPr>
        <p:spPr bwMode="auto">
          <a:xfrm>
            <a:off x="10041467" y="2514600"/>
            <a:ext cx="0" cy="990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32" name="Text Box 57"/>
          <p:cNvSpPr txBox="1">
            <a:spLocks noChangeArrowheads="1"/>
          </p:cNvSpPr>
          <p:nvPr/>
        </p:nvSpPr>
        <p:spPr bwMode="auto">
          <a:xfrm>
            <a:off x="8619068" y="2654300"/>
            <a:ext cx="1032933" cy="711200"/>
          </a:xfrm>
          <a:prstGeom prst="rect">
            <a:avLst/>
          </a:prstGeom>
          <a:solidFill>
            <a:srgbClr val="00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INTE</a:t>
            </a:r>
            <a:r>
              <a:rPr kumimoji="1" lang="en-US" altLang="zh-CN" sz="2200" b="1" baseline="-25000" smtClean="0">
                <a:solidFill>
                  <a:srgbClr val="000000"/>
                </a:solidFill>
                <a:latin typeface="宋体" charset="-122"/>
              </a:rPr>
              <a:t>B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PC2</a:t>
            </a:r>
          </a:p>
        </p:txBody>
      </p:sp>
      <p:sp>
        <p:nvSpPr>
          <p:cNvPr id="59433" name="Line 58"/>
          <p:cNvSpPr>
            <a:spLocks noChangeShapeType="1"/>
          </p:cNvSpPr>
          <p:nvPr/>
        </p:nvSpPr>
        <p:spPr bwMode="auto">
          <a:xfrm>
            <a:off x="8737600" y="3365500"/>
            <a:ext cx="0" cy="1079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34" name="Text Box 59"/>
          <p:cNvSpPr txBox="1">
            <a:spLocks noChangeArrowheads="1"/>
          </p:cNvSpPr>
          <p:nvPr/>
        </p:nvSpPr>
        <p:spPr bwMode="auto">
          <a:xfrm>
            <a:off x="8636001" y="4445000"/>
            <a:ext cx="795867" cy="406400"/>
          </a:xfrm>
          <a:prstGeom prst="rect">
            <a:avLst/>
          </a:prstGeom>
          <a:solidFill>
            <a:srgbClr val="FF99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与门</a:t>
            </a:r>
            <a:endParaRPr kumimoji="1" lang="zh-CN" altLang="en-US" sz="2200" b="1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59435" name="Line 60"/>
          <p:cNvSpPr>
            <a:spLocks noChangeShapeType="1"/>
          </p:cNvSpPr>
          <p:nvPr/>
        </p:nvSpPr>
        <p:spPr bwMode="auto">
          <a:xfrm>
            <a:off x="9008535" y="3721100"/>
            <a:ext cx="57573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36" name="Line 61"/>
          <p:cNvSpPr>
            <a:spLocks noChangeShapeType="1"/>
          </p:cNvSpPr>
          <p:nvPr/>
        </p:nvSpPr>
        <p:spPr bwMode="auto">
          <a:xfrm>
            <a:off x="9008533" y="3721100"/>
            <a:ext cx="0" cy="723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37" name="Line 62"/>
          <p:cNvSpPr>
            <a:spLocks noChangeShapeType="1"/>
          </p:cNvSpPr>
          <p:nvPr/>
        </p:nvSpPr>
        <p:spPr bwMode="auto">
          <a:xfrm>
            <a:off x="9296400" y="4064000"/>
            <a:ext cx="304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38" name="Line 63"/>
          <p:cNvSpPr>
            <a:spLocks noChangeShapeType="1"/>
          </p:cNvSpPr>
          <p:nvPr/>
        </p:nvSpPr>
        <p:spPr bwMode="auto">
          <a:xfrm>
            <a:off x="9296400" y="4076700"/>
            <a:ext cx="0" cy="355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39" name="Line 64"/>
          <p:cNvSpPr>
            <a:spLocks noChangeShapeType="1"/>
          </p:cNvSpPr>
          <p:nvPr/>
        </p:nvSpPr>
        <p:spPr bwMode="auto">
          <a:xfrm>
            <a:off x="9008533" y="4851400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40" name="Line 65"/>
          <p:cNvSpPr>
            <a:spLocks noChangeShapeType="1"/>
          </p:cNvSpPr>
          <p:nvPr/>
        </p:nvSpPr>
        <p:spPr bwMode="auto">
          <a:xfrm>
            <a:off x="9008533" y="4965700"/>
            <a:ext cx="59266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41" name="Line 66"/>
          <p:cNvSpPr>
            <a:spLocks noChangeShapeType="1"/>
          </p:cNvSpPr>
          <p:nvPr/>
        </p:nvSpPr>
        <p:spPr bwMode="auto">
          <a:xfrm flipH="1">
            <a:off x="10380133" y="3733800"/>
            <a:ext cx="863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42" name="Line 70"/>
          <p:cNvSpPr>
            <a:spLocks noChangeShapeType="1"/>
          </p:cNvSpPr>
          <p:nvPr/>
        </p:nvSpPr>
        <p:spPr bwMode="auto">
          <a:xfrm rot="10800000" flipH="1">
            <a:off x="10380133" y="4140200"/>
            <a:ext cx="863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43" name="Line 72"/>
          <p:cNvSpPr>
            <a:spLocks noChangeShapeType="1"/>
          </p:cNvSpPr>
          <p:nvPr/>
        </p:nvSpPr>
        <p:spPr bwMode="auto">
          <a:xfrm rot="10800000" flipH="1">
            <a:off x="10397068" y="4953000"/>
            <a:ext cx="69426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44" name="Line 74"/>
          <p:cNvSpPr>
            <a:spLocks noChangeShapeType="1"/>
          </p:cNvSpPr>
          <p:nvPr/>
        </p:nvSpPr>
        <p:spPr bwMode="auto">
          <a:xfrm>
            <a:off x="8026400" y="4991100"/>
            <a:ext cx="50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45" name="Text Box 76"/>
          <p:cNvSpPr txBox="1">
            <a:spLocks noChangeArrowheads="1"/>
          </p:cNvSpPr>
          <p:nvPr/>
        </p:nvSpPr>
        <p:spPr bwMode="auto">
          <a:xfrm>
            <a:off x="7518401" y="4787900"/>
            <a:ext cx="491067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RD</a:t>
            </a:r>
            <a:endParaRPr kumimoji="1" lang="en-US" altLang="zh-CN" sz="2200" b="1" smtClean="0">
              <a:solidFill>
                <a:srgbClr val="808080"/>
              </a:solidFill>
              <a:latin typeface="宋体" charset="-122"/>
            </a:endParaRPr>
          </a:p>
        </p:txBody>
      </p:sp>
      <p:sp>
        <p:nvSpPr>
          <p:cNvPr id="59446" name="Line 77"/>
          <p:cNvSpPr>
            <a:spLocks noChangeShapeType="1"/>
          </p:cNvSpPr>
          <p:nvPr/>
        </p:nvSpPr>
        <p:spPr bwMode="auto">
          <a:xfrm>
            <a:off x="7569200" y="4851400"/>
            <a:ext cx="32173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47" name="AutoShape 78"/>
          <p:cNvSpPr>
            <a:spLocks noChangeArrowheads="1"/>
          </p:cNvSpPr>
          <p:nvPr/>
        </p:nvSpPr>
        <p:spPr bwMode="auto">
          <a:xfrm>
            <a:off x="7112000" y="2133600"/>
            <a:ext cx="1422400" cy="381000"/>
          </a:xfrm>
          <a:prstGeom prst="leftArrow">
            <a:avLst>
              <a:gd name="adj1" fmla="val 50000"/>
              <a:gd name="adj2" fmla="val 70000"/>
            </a:avLst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48" name="AutoShape 80"/>
          <p:cNvSpPr>
            <a:spLocks noChangeArrowheads="1"/>
          </p:cNvSpPr>
          <p:nvPr/>
        </p:nvSpPr>
        <p:spPr bwMode="auto">
          <a:xfrm>
            <a:off x="10430933" y="2108200"/>
            <a:ext cx="1066800" cy="368300"/>
          </a:xfrm>
          <a:prstGeom prst="leftArrow">
            <a:avLst>
              <a:gd name="adj1" fmla="val 50000"/>
              <a:gd name="adj2" fmla="val 54310"/>
            </a:avLst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49" name="Text Box 82"/>
          <p:cNvSpPr txBox="1">
            <a:spLocks noChangeArrowheads="1"/>
          </p:cNvSpPr>
          <p:nvPr/>
        </p:nvSpPr>
        <p:spPr bwMode="auto">
          <a:xfrm>
            <a:off x="8178801" y="5372100"/>
            <a:ext cx="2980267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FF00FF"/>
                </a:solidFill>
                <a:ea typeface="楷体_GB2312" pitchFamily="49" charset="-122"/>
              </a:rPr>
              <a:t>B</a:t>
            </a:r>
            <a:r>
              <a:rPr kumimoji="1" lang="zh-CN" altLang="en-US" sz="2200" b="1" smtClean="0">
                <a:solidFill>
                  <a:srgbClr val="FF00FF"/>
                </a:solidFill>
                <a:ea typeface="楷体_GB2312" pitchFamily="49" charset="-122"/>
              </a:rPr>
              <a:t>口方式</a:t>
            </a:r>
            <a:r>
              <a:rPr kumimoji="1" lang="en-US" altLang="zh-CN" sz="2200" b="1" smtClean="0">
                <a:solidFill>
                  <a:srgbClr val="FF00FF"/>
                </a:solidFill>
                <a:ea typeface="楷体_GB2312" pitchFamily="49" charset="-122"/>
              </a:rPr>
              <a:t>1</a:t>
            </a:r>
            <a:r>
              <a:rPr kumimoji="1" lang="zh-CN" altLang="en-US" sz="2200" b="1" smtClean="0">
                <a:solidFill>
                  <a:srgbClr val="FF00FF"/>
                </a:solidFill>
                <a:ea typeface="楷体_GB2312" pitchFamily="49" charset="-122"/>
              </a:rPr>
              <a:t>输入时</a:t>
            </a:r>
          </a:p>
        </p:txBody>
      </p:sp>
      <p:sp>
        <p:nvSpPr>
          <p:cNvPr id="59450" name="Text Box 83"/>
          <p:cNvSpPr txBox="1">
            <a:spLocks noChangeArrowheads="1"/>
          </p:cNvSpPr>
          <p:nvPr/>
        </p:nvSpPr>
        <p:spPr bwMode="auto">
          <a:xfrm>
            <a:off x="8060267" y="5689600"/>
            <a:ext cx="3251200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FF00FF"/>
                </a:solidFill>
                <a:ea typeface="楷体_GB2312" pitchFamily="49" charset="-122"/>
              </a:rPr>
              <a:t>相应的联络信号</a:t>
            </a:r>
          </a:p>
        </p:txBody>
      </p:sp>
      <p:sp>
        <p:nvSpPr>
          <p:cNvPr id="59451" name="Text Box 98"/>
          <p:cNvSpPr txBox="1">
            <a:spLocks noChangeArrowheads="1"/>
          </p:cNvSpPr>
          <p:nvPr/>
        </p:nvSpPr>
        <p:spPr bwMode="auto">
          <a:xfrm>
            <a:off x="7416800" y="1905000"/>
            <a:ext cx="1066800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D7</a:t>
            </a:r>
            <a:r>
              <a:rPr kumimoji="1" lang="en-US" altLang="zh-CN" sz="2200" b="1" smtClean="0">
                <a:solidFill>
                  <a:srgbClr val="000000"/>
                </a:solidFill>
              </a:rPr>
              <a:t>~</a:t>
            </a: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D0</a:t>
            </a:r>
          </a:p>
        </p:txBody>
      </p:sp>
      <p:sp>
        <p:nvSpPr>
          <p:cNvPr id="59452" name="Text Box 106"/>
          <p:cNvSpPr txBox="1">
            <a:spLocks noChangeArrowheads="1"/>
          </p:cNvSpPr>
          <p:nvPr/>
        </p:nvSpPr>
        <p:spPr bwMode="auto">
          <a:xfrm>
            <a:off x="11159069" y="3962400"/>
            <a:ext cx="980017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IBFB</a:t>
            </a:r>
            <a:endParaRPr kumimoji="1" lang="en-US" altLang="zh-CN" sz="2200" b="1" smtClean="0">
              <a:solidFill>
                <a:srgbClr val="808080"/>
              </a:solidFill>
              <a:latin typeface="宋体" charset="-122"/>
            </a:endParaRPr>
          </a:p>
        </p:txBody>
      </p:sp>
      <p:sp>
        <p:nvSpPr>
          <p:cNvPr id="59453" name="Text Box 108"/>
          <p:cNvSpPr txBox="1">
            <a:spLocks noChangeArrowheads="1"/>
          </p:cNvSpPr>
          <p:nvPr/>
        </p:nvSpPr>
        <p:spPr bwMode="auto">
          <a:xfrm>
            <a:off x="11211984" y="3556000"/>
            <a:ext cx="980016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STBB</a:t>
            </a:r>
            <a:endParaRPr kumimoji="1" lang="en-US" altLang="zh-CN" sz="2200" b="1" smtClean="0">
              <a:solidFill>
                <a:srgbClr val="808080"/>
              </a:solidFill>
              <a:latin typeface="宋体" charset="-122"/>
            </a:endParaRPr>
          </a:p>
        </p:txBody>
      </p:sp>
      <p:sp>
        <p:nvSpPr>
          <p:cNvPr id="59454" name="Line 109"/>
          <p:cNvSpPr>
            <a:spLocks noChangeShapeType="1"/>
          </p:cNvSpPr>
          <p:nvPr/>
        </p:nvSpPr>
        <p:spPr bwMode="auto">
          <a:xfrm flipV="1">
            <a:off x="11311468" y="3606800"/>
            <a:ext cx="72813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59455" name="Text Box 110"/>
          <p:cNvSpPr txBox="1">
            <a:spLocks noChangeArrowheads="1"/>
          </p:cNvSpPr>
          <p:nvPr/>
        </p:nvSpPr>
        <p:spPr bwMode="auto">
          <a:xfrm>
            <a:off x="11040533" y="4775200"/>
            <a:ext cx="1151467" cy="40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宋体" charset="-122"/>
              </a:rPr>
              <a:t>INTR</a:t>
            </a:r>
            <a:r>
              <a:rPr kumimoji="1" lang="en-US" altLang="zh-CN" sz="2200" b="1" baseline="-25000" smtClean="0">
                <a:solidFill>
                  <a:srgbClr val="000000"/>
                </a:solidFill>
                <a:latin typeface="宋体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687E18-5BC9-4C37-8E7E-1DFA1FEDF725}" type="slidenum">
              <a:rPr lang="en-US" altLang="zh-CN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01600" y="0"/>
            <a:ext cx="12090400" cy="6477000"/>
            <a:chOff x="48" y="0"/>
            <a:chExt cx="5712" cy="4080"/>
          </a:xfrm>
        </p:grpSpPr>
        <p:sp>
          <p:nvSpPr>
            <p:cNvPr id="60420" name="Rectangle 3"/>
            <p:cNvSpPr>
              <a:spLocks noChangeArrowheads="1"/>
            </p:cNvSpPr>
            <p:nvPr/>
          </p:nvSpPr>
          <p:spPr bwMode="auto">
            <a:xfrm>
              <a:off x="48" y="0"/>
              <a:ext cx="5136" cy="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defTabSz="914400" fontAlgn="base">
                <a:spcBef>
                  <a:spcPct val="20000"/>
                </a:spcBef>
                <a:spcAft>
                  <a:spcPct val="30000"/>
                </a:spcAft>
                <a:buFont typeface="Wingdings" pitchFamily="2" charset="2"/>
                <a:buNone/>
              </a:pPr>
              <a:r>
                <a:rPr kumimoji="1" lang="zh-CN" altLang="en-US" sz="2600" b="1" smtClean="0">
                  <a:solidFill>
                    <a:srgbClr val="FF3300"/>
                  </a:solidFill>
                  <a:ea typeface="楷体_GB2312" pitchFamily="49" charset="-122"/>
                </a:rPr>
                <a:t>对方式</a:t>
              </a:r>
              <a:r>
                <a:rPr kumimoji="1" lang="en-US" altLang="zh-CN" sz="2600" b="1" smtClean="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600" b="1" smtClean="0">
                  <a:solidFill>
                    <a:srgbClr val="FF3300"/>
                  </a:solidFill>
                  <a:ea typeface="楷体_GB2312" pitchFamily="49" charset="-122"/>
                </a:rPr>
                <a:t>输入的端口，</a:t>
              </a:r>
              <a:r>
                <a:rPr kumimoji="1" lang="en-US" altLang="zh-CN" sz="2600" b="1" smtClean="0">
                  <a:solidFill>
                    <a:srgbClr val="FF3300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600" b="1" smtClean="0">
                  <a:solidFill>
                    <a:srgbClr val="FF3300"/>
                  </a:solidFill>
                  <a:ea typeface="楷体_GB2312" pitchFamily="49" charset="-122"/>
                </a:rPr>
                <a:t>口提供与外部联络的信号有：</a:t>
              </a:r>
              <a:endParaRPr kumimoji="1" lang="zh-CN" altLang="en-US" sz="26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marL="342900" indent="-342900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①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STB 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选通信号（低电平有效）</a:t>
              </a:r>
              <a:endPara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marL="742950" lvl="1" indent="-285750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由外设发出，送给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，</a:t>
              </a:r>
            </a:p>
            <a:p>
              <a:pPr marL="742950" lvl="1" indent="-285750" defTabSz="914400" fontAlgn="base">
                <a:spcBef>
                  <a:spcPct val="10000"/>
                </a:spcBef>
                <a:spcAft>
                  <a:spcPct val="5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作用是将外设送来的数据锁存到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的输入端口。</a:t>
              </a:r>
            </a:p>
            <a:p>
              <a:pPr marL="342900" indent="-342900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②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IBF 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输入缓冲器满信号（高电平有效）</a:t>
              </a:r>
              <a:endPara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marL="342900" indent="-342900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 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发出，</a:t>
              </a:r>
            </a:p>
            <a:p>
              <a:pPr marL="342900" indent="-342900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 表示外设送来的数据已进入输入端口。</a:t>
              </a:r>
            </a:p>
            <a:p>
              <a:pPr marL="342900" indent="-342900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当外设送来的数据送入输入端口后，</a:t>
              </a:r>
            </a:p>
            <a:p>
              <a:pPr marL="342900" indent="-342900" defTabSz="914400" fontAlgn="base">
                <a:spcBef>
                  <a:spcPct val="20000"/>
                </a:spcBef>
                <a:spcAft>
                  <a:spcPct val="5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 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自动发出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IBF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</a:p>
            <a:p>
              <a:pPr marL="342900" indent="-342900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③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INTR 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中断申请信号</a:t>
              </a:r>
            </a:p>
            <a:p>
              <a:pPr marL="342900" indent="-342900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                  （高电平或上升沿有效）</a:t>
              </a:r>
              <a:endPara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marL="742950" lvl="1" indent="-285750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发出，用来向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CPU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发出中断申请。</a:t>
              </a:r>
            </a:p>
            <a:p>
              <a:pPr marL="742950" lvl="1" indent="-285750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3300"/>
                  </a:solidFill>
                  <a:ea typeface="楷体_GB2312" pitchFamily="49" charset="-122"/>
                </a:rPr>
                <a:t>STB</a:t>
              </a:r>
              <a:r>
                <a:rPr kumimoji="1" lang="zh-CN" altLang="en-US" sz="2400" b="1" smtClean="0">
                  <a:solidFill>
                    <a:srgbClr val="FF33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smtClean="0">
                  <a:solidFill>
                    <a:srgbClr val="FF3300"/>
                  </a:solidFill>
                  <a:ea typeface="楷体_GB2312" pitchFamily="49" charset="-122"/>
                </a:rPr>
                <a:t>IBF</a:t>
              </a:r>
              <a:r>
                <a:rPr kumimoji="1" lang="zh-CN" altLang="en-US" sz="2400" b="1" smtClean="0">
                  <a:solidFill>
                    <a:srgbClr val="FF33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smtClean="0">
                  <a:solidFill>
                    <a:srgbClr val="FF3300"/>
                  </a:solidFill>
                  <a:ea typeface="楷体_GB2312" pitchFamily="49" charset="-122"/>
                </a:rPr>
                <a:t>INTE</a:t>
              </a:r>
              <a:r>
                <a:rPr kumimoji="1" lang="zh-CN" altLang="en-US" sz="2400" b="1" smtClean="0">
                  <a:solidFill>
                    <a:srgbClr val="FF3300"/>
                  </a:solidFill>
                  <a:ea typeface="楷体_GB2312" pitchFamily="49" charset="-122"/>
                </a:rPr>
                <a:t>均为１时，</a:t>
              </a:r>
              <a:r>
                <a:rPr kumimoji="1" lang="en-US" altLang="zh-CN" sz="2400" b="1" smtClean="0">
                  <a:solidFill>
                    <a:srgbClr val="FF33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400" b="1" smtClean="0">
                  <a:solidFill>
                    <a:srgbClr val="FF3300"/>
                  </a:solidFill>
                  <a:ea typeface="楷体_GB2312" pitchFamily="49" charset="-122"/>
                </a:rPr>
                <a:t>自动发出</a:t>
              </a:r>
              <a:r>
                <a:rPr kumimoji="1" lang="en-US" altLang="zh-CN" sz="2400" b="1" smtClean="0">
                  <a:solidFill>
                    <a:srgbClr val="FF3300"/>
                  </a:solidFill>
                  <a:ea typeface="楷体_GB2312" pitchFamily="49" charset="-122"/>
                </a:rPr>
                <a:t>INTR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60421" name="Line 4"/>
            <p:cNvSpPr>
              <a:spLocks noChangeShapeType="1"/>
            </p:cNvSpPr>
            <p:nvPr/>
          </p:nvSpPr>
          <p:spPr bwMode="auto">
            <a:xfrm>
              <a:off x="336" y="384"/>
              <a:ext cx="3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0422" name="Line 8"/>
            <p:cNvSpPr>
              <a:spLocks noChangeShapeType="1"/>
            </p:cNvSpPr>
            <p:nvPr/>
          </p:nvSpPr>
          <p:spPr bwMode="auto">
            <a:xfrm>
              <a:off x="384" y="345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4136" y="1296"/>
              <a:ext cx="1624" cy="1735"/>
              <a:chOff x="4176" y="1721"/>
              <a:chExt cx="1624" cy="1735"/>
            </a:xfrm>
          </p:grpSpPr>
          <p:sp>
            <p:nvSpPr>
              <p:cNvPr id="60424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721"/>
                <a:ext cx="912" cy="173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0425" name="Text Box 13"/>
              <p:cNvSpPr txBox="1">
                <a:spLocks noChangeArrowheads="1"/>
              </p:cNvSpPr>
              <p:nvPr/>
            </p:nvSpPr>
            <p:spPr bwMode="auto">
              <a:xfrm>
                <a:off x="4344" y="1795"/>
                <a:ext cx="720" cy="215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PA0</a:t>
                </a:r>
                <a:endParaRPr kumimoji="1" lang="en-US" altLang="zh-CN" sz="22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0426" name="Text Box 14"/>
              <p:cNvSpPr txBox="1">
                <a:spLocks noChangeArrowheads="1"/>
              </p:cNvSpPr>
              <p:nvPr/>
            </p:nvSpPr>
            <p:spPr bwMode="auto">
              <a:xfrm>
                <a:off x="4680" y="2548"/>
                <a:ext cx="376" cy="21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PC4</a:t>
                </a:r>
              </a:p>
            </p:txBody>
          </p:sp>
          <p:sp>
            <p:nvSpPr>
              <p:cNvPr id="60427" name="Text Box 15"/>
              <p:cNvSpPr txBox="1">
                <a:spLocks noChangeArrowheads="1"/>
              </p:cNvSpPr>
              <p:nvPr/>
            </p:nvSpPr>
            <p:spPr bwMode="auto">
              <a:xfrm>
                <a:off x="4680" y="2763"/>
                <a:ext cx="376" cy="21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PC5</a:t>
                </a:r>
              </a:p>
            </p:txBody>
          </p:sp>
          <p:sp>
            <p:nvSpPr>
              <p:cNvPr id="60428" name="Text Box 16"/>
              <p:cNvSpPr txBox="1">
                <a:spLocks noChangeArrowheads="1"/>
              </p:cNvSpPr>
              <p:nvPr/>
            </p:nvSpPr>
            <p:spPr bwMode="auto">
              <a:xfrm>
                <a:off x="4680" y="3206"/>
                <a:ext cx="376" cy="21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PC3</a:t>
                </a:r>
              </a:p>
            </p:txBody>
          </p:sp>
          <p:sp>
            <p:nvSpPr>
              <p:cNvPr id="60429" name="Line 17"/>
              <p:cNvSpPr>
                <a:spLocks noChangeShapeType="1"/>
              </p:cNvSpPr>
              <p:nvPr/>
            </p:nvSpPr>
            <p:spPr bwMode="auto">
              <a:xfrm>
                <a:off x="4888" y="2016"/>
                <a:ext cx="0" cy="5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30" name="Text Box 18"/>
              <p:cNvSpPr txBox="1">
                <a:spLocks noChangeArrowheads="1"/>
              </p:cNvSpPr>
              <p:nvPr/>
            </p:nvSpPr>
            <p:spPr bwMode="auto">
              <a:xfrm>
                <a:off x="4216" y="2090"/>
                <a:ext cx="488" cy="377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INTEA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PC4</a:t>
                </a:r>
              </a:p>
            </p:txBody>
          </p:sp>
          <p:sp>
            <p:nvSpPr>
              <p:cNvPr id="60431" name="Line 19"/>
              <p:cNvSpPr>
                <a:spLocks noChangeShapeType="1"/>
              </p:cNvSpPr>
              <p:nvPr/>
            </p:nvSpPr>
            <p:spPr bwMode="auto">
              <a:xfrm>
                <a:off x="4272" y="2467"/>
                <a:ext cx="0" cy="57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32" name="Text Box 20"/>
              <p:cNvSpPr txBox="1">
                <a:spLocks noChangeArrowheads="1"/>
              </p:cNvSpPr>
              <p:nvPr/>
            </p:nvSpPr>
            <p:spPr bwMode="auto">
              <a:xfrm>
                <a:off x="4224" y="3038"/>
                <a:ext cx="376" cy="215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与门</a:t>
                </a:r>
                <a:endParaRPr kumimoji="1" lang="zh-CN" altLang="en-US" sz="2200" b="1" smtClean="0">
                  <a:solidFill>
                    <a:srgbClr val="000000"/>
                  </a:solidFill>
                  <a:latin typeface="宋体" charset="-122"/>
                </a:endParaRPr>
              </a:p>
            </p:txBody>
          </p:sp>
          <p:sp>
            <p:nvSpPr>
              <p:cNvPr id="60433" name="Line 21"/>
              <p:cNvSpPr>
                <a:spLocks noChangeShapeType="1"/>
              </p:cNvSpPr>
              <p:nvPr/>
            </p:nvSpPr>
            <p:spPr bwMode="auto">
              <a:xfrm>
                <a:off x="4400" y="2655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34" name="Line 22"/>
              <p:cNvSpPr>
                <a:spLocks noChangeShapeType="1"/>
              </p:cNvSpPr>
              <p:nvPr/>
            </p:nvSpPr>
            <p:spPr bwMode="auto">
              <a:xfrm>
                <a:off x="4400" y="2655"/>
                <a:ext cx="0" cy="38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35" name="Line 23"/>
              <p:cNvSpPr>
                <a:spLocks noChangeShapeType="1"/>
              </p:cNvSpPr>
              <p:nvPr/>
            </p:nvSpPr>
            <p:spPr bwMode="auto">
              <a:xfrm>
                <a:off x="4536" y="2837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36" name="Line 24"/>
              <p:cNvSpPr>
                <a:spLocks noChangeShapeType="1"/>
              </p:cNvSpPr>
              <p:nvPr/>
            </p:nvSpPr>
            <p:spPr bwMode="auto">
              <a:xfrm>
                <a:off x="4536" y="2843"/>
                <a:ext cx="0" cy="18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37" name="Line 25"/>
              <p:cNvSpPr>
                <a:spLocks noChangeShapeType="1"/>
              </p:cNvSpPr>
              <p:nvPr/>
            </p:nvSpPr>
            <p:spPr bwMode="auto">
              <a:xfrm>
                <a:off x="4400" y="3253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38" name="Line 26"/>
              <p:cNvSpPr>
                <a:spLocks noChangeShapeType="1"/>
              </p:cNvSpPr>
              <p:nvPr/>
            </p:nvSpPr>
            <p:spPr bwMode="auto">
              <a:xfrm>
                <a:off x="4400" y="3314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39" name="Line 27"/>
              <p:cNvSpPr>
                <a:spLocks noChangeShapeType="1"/>
              </p:cNvSpPr>
              <p:nvPr/>
            </p:nvSpPr>
            <p:spPr bwMode="auto">
              <a:xfrm flipH="1">
                <a:off x="5048" y="2655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0" name="Line 28"/>
              <p:cNvSpPr>
                <a:spLocks noChangeShapeType="1"/>
              </p:cNvSpPr>
              <p:nvPr/>
            </p:nvSpPr>
            <p:spPr bwMode="auto">
              <a:xfrm rot="10800000" flipH="1">
                <a:off x="5047" y="2891"/>
                <a:ext cx="32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1" name="Line 29"/>
              <p:cNvSpPr>
                <a:spLocks noChangeShapeType="1"/>
              </p:cNvSpPr>
              <p:nvPr/>
            </p:nvSpPr>
            <p:spPr bwMode="auto">
              <a:xfrm rot="10800000" flipH="1">
                <a:off x="5055" y="3306"/>
                <a:ext cx="32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2" name="Text Box 30"/>
              <p:cNvSpPr txBox="1">
                <a:spLocks noChangeArrowheads="1"/>
              </p:cNvSpPr>
              <p:nvPr/>
            </p:nvSpPr>
            <p:spPr bwMode="auto">
              <a:xfrm>
                <a:off x="5256" y="2776"/>
                <a:ext cx="463" cy="21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IBF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0443" name="Text Box 31"/>
              <p:cNvSpPr txBox="1">
                <a:spLocks noChangeArrowheads="1"/>
              </p:cNvSpPr>
              <p:nvPr/>
            </p:nvSpPr>
            <p:spPr bwMode="auto">
              <a:xfrm>
                <a:off x="5256" y="2561"/>
                <a:ext cx="463" cy="21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STB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0444" name="Line 32"/>
              <p:cNvSpPr>
                <a:spLocks noChangeShapeType="1"/>
              </p:cNvSpPr>
              <p:nvPr/>
            </p:nvSpPr>
            <p:spPr bwMode="auto">
              <a:xfrm>
                <a:off x="5351" y="2588"/>
                <a:ext cx="265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5" name="Text Box 33"/>
              <p:cNvSpPr txBox="1">
                <a:spLocks noChangeArrowheads="1"/>
              </p:cNvSpPr>
              <p:nvPr/>
            </p:nvSpPr>
            <p:spPr bwMode="auto">
              <a:xfrm>
                <a:off x="5256" y="3206"/>
                <a:ext cx="544" cy="21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INTR</a:t>
                </a:r>
              </a:p>
            </p:txBody>
          </p:sp>
          <p:sp>
            <p:nvSpPr>
              <p:cNvPr id="60446" name="AutoShape 34"/>
              <p:cNvSpPr>
                <a:spLocks noChangeArrowheads="1"/>
              </p:cNvSpPr>
              <p:nvPr/>
            </p:nvSpPr>
            <p:spPr bwMode="auto">
              <a:xfrm>
                <a:off x="5072" y="1801"/>
                <a:ext cx="504" cy="195"/>
              </a:xfrm>
              <a:prstGeom prst="leftArrow">
                <a:avLst>
                  <a:gd name="adj1" fmla="val 50000"/>
                  <a:gd name="adj2" fmla="val 64615"/>
                </a:avLst>
              </a:prstGeom>
              <a:solidFill>
                <a:schemeClr val="accent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EC73FF-5505-4A9D-A037-D7A17367EAAD}" type="slidenum">
              <a:rPr lang="en-US" altLang="zh-CN">
                <a:solidFill>
                  <a:srgbClr val="000000"/>
                </a:solidFill>
              </a:rPr>
              <a:pPr/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" y="228600"/>
            <a:ext cx="12276667" cy="5791200"/>
            <a:chOff x="0" y="144"/>
            <a:chExt cx="5800" cy="3648"/>
          </a:xfrm>
        </p:grpSpPr>
        <p:sp>
          <p:nvSpPr>
            <p:cNvPr id="61444" name="Rectangle 2"/>
            <p:cNvSpPr>
              <a:spLocks noChangeArrowheads="1"/>
            </p:cNvSpPr>
            <p:nvPr/>
          </p:nvSpPr>
          <p:spPr bwMode="auto">
            <a:xfrm>
              <a:off x="0" y="144"/>
              <a:ext cx="5760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zh-CN" altLang="en-US" sz="2600" b="1" smtClean="0">
                  <a:solidFill>
                    <a:srgbClr val="FF3300"/>
                  </a:solidFill>
                  <a:ea typeface="楷体_GB2312" pitchFamily="49" charset="-122"/>
                </a:rPr>
                <a:t>对方式</a:t>
              </a:r>
              <a:r>
                <a:rPr kumimoji="1" lang="en-US" altLang="zh-CN" sz="2600" b="1" smtClean="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600" b="1" smtClean="0">
                  <a:solidFill>
                    <a:srgbClr val="FF3300"/>
                  </a:solidFill>
                  <a:ea typeface="楷体_GB2312" pitchFamily="49" charset="-122"/>
                </a:rPr>
                <a:t>输入的端口，</a:t>
              </a:r>
              <a:r>
                <a:rPr kumimoji="1" lang="en-US" altLang="zh-CN" sz="2600" b="1" smtClean="0">
                  <a:solidFill>
                    <a:srgbClr val="FF33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600" b="1" smtClean="0">
                  <a:solidFill>
                    <a:srgbClr val="FF3300"/>
                  </a:solidFill>
                  <a:ea typeface="楷体_GB2312" pitchFamily="49" charset="-122"/>
                </a:rPr>
                <a:t>内部的控制信号有：</a:t>
              </a:r>
              <a:endParaRPr kumimoji="1" lang="zh-CN" altLang="en-US" sz="2400" b="1" smtClean="0">
                <a:solidFill>
                  <a:srgbClr val="000000"/>
                </a:solidFill>
              </a:endParaRPr>
            </a:p>
            <a:p>
              <a:pPr marL="342900" indent="-342900" algn="just" defTabSz="914400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</a:rPr>
                <a:t>  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INTE 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中断允许控制信号</a:t>
              </a:r>
              <a:endParaRPr kumimoji="1" lang="zh-CN" altLang="en-US" sz="2800" b="1" smtClean="0">
                <a:solidFill>
                  <a:srgbClr val="000000"/>
                </a:solidFill>
              </a:endParaRPr>
            </a:p>
            <a:p>
              <a:pPr marL="342900" indent="-342900" algn="just" defTabSz="914400" fontAlgn="base">
                <a:lnSpc>
                  <a:spcPct val="170000"/>
                </a:lnSpc>
                <a:spcBef>
                  <a:spcPct val="20000"/>
                </a:spcBef>
                <a:spcAft>
                  <a:spcPct val="5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  作用是控制是否允许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的中断申请信号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INTR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发出。</a:t>
              </a:r>
            </a:p>
          </p:txBody>
        </p:sp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4176" y="2057"/>
              <a:ext cx="1624" cy="1735"/>
              <a:chOff x="4176" y="1721"/>
              <a:chExt cx="1624" cy="1735"/>
            </a:xfrm>
          </p:grpSpPr>
          <p:sp>
            <p:nvSpPr>
              <p:cNvPr id="61447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721"/>
                <a:ext cx="912" cy="173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1448" name="Text Box 37"/>
              <p:cNvSpPr txBox="1">
                <a:spLocks noChangeArrowheads="1"/>
              </p:cNvSpPr>
              <p:nvPr/>
            </p:nvSpPr>
            <p:spPr bwMode="auto">
              <a:xfrm>
                <a:off x="4344" y="1795"/>
                <a:ext cx="720" cy="215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PA0</a:t>
                </a:r>
                <a:endParaRPr kumimoji="1" lang="en-US" altLang="zh-CN" sz="22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1449" name="Text Box 38"/>
              <p:cNvSpPr txBox="1">
                <a:spLocks noChangeArrowheads="1"/>
              </p:cNvSpPr>
              <p:nvPr/>
            </p:nvSpPr>
            <p:spPr bwMode="auto">
              <a:xfrm>
                <a:off x="4680" y="2548"/>
                <a:ext cx="376" cy="21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PC4</a:t>
                </a:r>
              </a:p>
            </p:txBody>
          </p:sp>
          <p:sp>
            <p:nvSpPr>
              <p:cNvPr id="61450" name="Text Box 39"/>
              <p:cNvSpPr txBox="1">
                <a:spLocks noChangeArrowheads="1"/>
              </p:cNvSpPr>
              <p:nvPr/>
            </p:nvSpPr>
            <p:spPr bwMode="auto">
              <a:xfrm>
                <a:off x="4680" y="2763"/>
                <a:ext cx="376" cy="21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PC5</a:t>
                </a:r>
              </a:p>
            </p:txBody>
          </p:sp>
          <p:sp>
            <p:nvSpPr>
              <p:cNvPr id="61451" name="Text Box 40"/>
              <p:cNvSpPr txBox="1">
                <a:spLocks noChangeArrowheads="1"/>
              </p:cNvSpPr>
              <p:nvPr/>
            </p:nvSpPr>
            <p:spPr bwMode="auto">
              <a:xfrm>
                <a:off x="4680" y="3206"/>
                <a:ext cx="376" cy="21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PC3</a:t>
                </a:r>
              </a:p>
            </p:txBody>
          </p:sp>
          <p:sp>
            <p:nvSpPr>
              <p:cNvPr id="61452" name="Line 41"/>
              <p:cNvSpPr>
                <a:spLocks noChangeShapeType="1"/>
              </p:cNvSpPr>
              <p:nvPr/>
            </p:nvSpPr>
            <p:spPr bwMode="auto">
              <a:xfrm>
                <a:off x="4888" y="2016"/>
                <a:ext cx="0" cy="5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53" name="Text Box 42"/>
              <p:cNvSpPr txBox="1">
                <a:spLocks noChangeArrowheads="1"/>
              </p:cNvSpPr>
              <p:nvPr/>
            </p:nvSpPr>
            <p:spPr bwMode="auto">
              <a:xfrm>
                <a:off x="4216" y="2090"/>
                <a:ext cx="488" cy="377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INTEA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PC4</a:t>
                </a:r>
              </a:p>
            </p:txBody>
          </p:sp>
          <p:sp>
            <p:nvSpPr>
              <p:cNvPr id="61454" name="Line 43"/>
              <p:cNvSpPr>
                <a:spLocks noChangeShapeType="1"/>
              </p:cNvSpPr>
              <p:nvPr/>
            </p:nvSpPr>
            <p:spPr bwMode="auto">
              <a:xfrm>
                <a:off x="4272" y="2467"/>
                <a:ext cx="0" cy="57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55" name="Text Box 44"/>
              <p:cNvSpPr txBox="1">
                <a:spLocks noChangeArrowheads="1"/>
              </p:cNvSpPr>
              <p:nvPr/>
            </p:nvSpPr>
            <p:spPr bwMode="auto">
              <a:xfrm>
                <a:off x="4224" y="3038"/>
                <a:ext cx="376" cy="215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与门</a:t>
                </a:r>
                <a:endParaRPr kumimoji="1" lang="zh-CN" altLang="en-US" sz="2200" b="1" smtClean="0">
                  <a:solidFill>
                    <a:srgbClr val="000000"/>
                  </a:solidFill>
                  <a:latin typeface="宋体" charset="-122"/>
                </a:endParaRPr>
              </a:p>
            </p:txBody>
          </p:sp>
          <p:sp>
            <p:nvSpPr>
              <p:cNvPr id="61456" name="Line 45"/>
              <p:cNvSpPr>
                <a:spLocks noChangeShapeType="1"/>
              </p:cNvSpPr>
              <p:nvPr/>
            </p:nvSpPr>
            <p:spPr bwMode="auto">
              <a:xfrm>
                <a:off x="4400" y="2655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57" name="Line 46"/>
              <p:cNvSpPr>
                <a:spLocks noChangeShapeType="1"/>
              </p:cNvSpPr>
              <p:nvPr/>
            </p:nvSpPr>
            <p:spPr bwMode="auto">
              <a:xfrm>
                <a:off x="4400" y="2655"/>
                <a:ext cx="0" cy="38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58" name="Line 47"/>
              <p:cNvSpPr>
                <a:spLocks noChangeShapeType="1"/>
              </p:cNvSpPr>
              <p:nvPr/>
            </p:nvSpPr>
            <p:spPr bwMode="auto">
              <a:xfrm>
                <a:off x="4536" y="2837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59" name="Line 48"/>
              <p:cNvSpPr>
                <a:spLocks noChangeShapeType="1"/>
              </p:cNvSpPr>
              <p:nvPr/>
            </p:nvSpPr>
            <p:spPr bwMode="auto">
              <a:xfrm>
                <a:off x="4536" y="2843"/>
                <a:ext cx="0" cy="18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0" name="Line 49"/>
              <p:cNvSpPr>
                <a:spLocks noChangeShapeType="1"/>
              </p:cNvSpPr>
              <p:nvPr/>
            </p:nvSpPr>
            <p:spPr bwMode="auto">
              <a:xfrm>
                <a:off x="4400" y="3253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1" name="Line 50"/>
              <p:cNvSpPr>
                <a:spLocks noChangeShapeType="1"/>
              </p:cNvSpPr>
              <p:nvPr/>
            </p:nvSpPr>
            <p:spPr bwMode="auto">
              <a:xfrm>
                <a:off x="4400" y="3314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2" name="Line 51"/>
              <p:cNvSpPr>
                <a:spLocks noChangeShapeType="1"/>
              </p:cNvSpPr>
              <p:nvPr/>
            </p:nvSpPr>
            <p:spPr bwMode="auto">
              <a:xfrm flipH="1">
                <a:off x="5048" y="2655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3" name="Line 52"/>
              <p:cNvSpPr>
                <a:spLocks noChangeShapeType="1"/>
              </p:cNvSpPr>
              <p:nvPr/>
            </p:nvSpPr>
            <p:spPr bwMode="auto">
              <a:xfrm rot="10800000" flipH="1">
                <a:off x="5047" y="2891"/>
                <a:ext cx="32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4" name="Line 53"/>
              <p:cNvSpPr>
                <a:spLocks noChangeShapeType="1"/>
              </p:cNvSpPr>
              <p:nvPr/>
            </p:nvSpPr>
            <p:spPr bwMode="auto">
              <a:xfrm rot="10800000" flipH="1">
                <a:off x="5055" y="3306"/>
                <a:ext cx="32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5" name="Text Box 54"/>
              <p:cNvSpPr txBox="1">
                <a:spLocks noChangeArrowheads="1"/>
              </p:cNvSpPr>
              <p:nvPr/>
            </p:nvSpPr>
            <p:spPr bwMode="auto">
              <a:xfrm>
                <a:off x="5256" y="2776"/>
                <a:ext cx="463" cy="21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IBF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1466" name="Text Box 55"/>
              <p:cNvSpPr txBox="1">
                <a:spLocks noChangeArrowheads="1"/>
              </p:cNvSpPr>
              <p:nvPr/>
            </p:nvSpPr>
            <p:spPr bwMode="auto">
              <a:xfrm>
                <a:off x="5256" y="2561"/>
                <a:ext cx="463" cy="21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STB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1467" name="Line 56"/>
              <p:cNvSpPr>
                <a:spLocks noChangeShapeType="1"/>
              </p:cNvSpPr>
              <p:nvPr/>
            </p:nvSpPr>
            <p:spPr bwMode="auto">
              <a:xfrm>
                <a:off x="5351" y="2588"/>
                <a:ext cx="265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8" name="Text Box 57"/>
              <p:cNvSpPr txBox="1">
                <a:spLocks noChangeArrowheads="1"/>
              </p:cNvSpPr>
              <p:nvPr/>
            </p:nvSpPr>
            <p:spPr bwMode="auto">
              <a:xfrm>
                <a:off x="5256" y="3206"/>
                <a:ext cx="544" cy="21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INTR</a:t>
                </a:r>
              </a:p>
            </p:txBody>
          </p:sp>
          <p:sp>
            <p:nvSpPr>
              <p:cNvPr id="61469" name="AutoShape 58"/>
              <p:cNvSpPr>
                <a:spLocks noChangeArrowheads="1"/>
              </p:cNvSpPr>
              <p:nvPr/>
            </p:nvSpPr>
            <p:spPr bwMode="auto">
              <a:xfrm>
                <a:off x="5072" y="1801"/>
                <a:ext cx="504" cy="195"/>
              </a:xfrm>
              <a:prstGeom prst="leftArrow">
                <a:avLst>
                  <a:gd name="adj1" fmla="val 50000"/>
                  <a:gd name="adj2" fmla="val 64615"/>
                </a:avLst>
              </a:prstGeom>
              <a:solidFill>
                <a:schemeClr val="accent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446" name="Rectangle 60"/>
            <p:cNvSpPr>
              <a:spLocks noChangeArrowheads="1"/>
            </p:cNvSpPr>
            <p:nvPr/>
          </p:nvSpPr>
          <p:spPr bwMode="auto">
            <a:xfrm>
              <a:off x="48" y="1392"/>
              <a:ext cx="5328" cy="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     </a:t>
              </a:r>
              <a:r>
                <a:rPr kumimoji="1" lang="zh-CN" altLang="en-US" sz="2400" b="1" smtClean="0">
                  <a:solidFill>
                    <a:srgbClr val="FF3300"/>
                  </a:solidFill>
                  <a:ea typeface="楷体_GB2312" pitchFamily="49" charset="-122"/>
                </a:rPr>
                <a:t>此信号无引出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，通过</a:t>
              </a:r>
              <a:r>
                <a:rPr kumimoji="1" lang="zh-CN" altLang="en-US" sz="2400" b="1" smtClean="0">
                  <a:solidFill>
                    <a:srgbClr val="FF3300"/>
                  </a:solidFill>
                  <a:ea typeface="楷体_GB2312" pitchFamily="49" charset="-122"/>
                </a:rPr>
                <a:t>控制口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对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口相应位的置位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复位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设置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允许或不允许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  <a:endParaRPr kumimoji="1" lang="zh-CN" altLang="en-US" sz="2400" b="1" smtClean="0">
                <a:solidFill>
                  <a:srgbClr val="FF33CC"/>
                </a:solidFill>
              </a:endParaRPr>
            </a:p>
            <a:p>
              <a:pPr marL="342900" indent="-342900" algn="just" defTabSz="914400" fontAlgn="base">
                <a:lnSpc>
                  <a:spcPct val="18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口，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对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PC4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置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位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INTE</a:t>
              </a:r>
              <a:r>
                <a:rPr kumimoji="1" lang="en-US" altLang="zh-CN" sz="2400" b="1" baseline="-25000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允许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中断</a:t>
              </a:r>
            </a:p>
            <a:p>
              <a:pPr marL="742950" lvl="1" indent="-285750" algn="just" defTabSz="914400" fontAlgn="base">
                <a:spcBef>
                  <a:spcPct val="20000"/>
                </a:spcBef>
                <a:spcAft>
                  <a:spcPct val="5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  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对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PC4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复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位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INTE</a:t>
              </a:r>
              <a:r>
                <a:rPr kumimoji="1" lang="en-US" altLang="zh-CN" sz="2400" b="1" baseline="-25000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0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不允许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中断</a:t>
              </a:r>
            </a:p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口，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对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PC2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置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位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INTE</a:t>
              </a:r>
              <a:r>
                <a:rPr kumimoji="1" lang="en-US" altLang="zh-CN" sz="2400" b="1" baseline="-25000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允许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中断</a:t>
              </a:r>
            </a:p>
            <a:p>
              <a:pPr marL="742950" lvl="1" indent="-285750" algn="just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  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对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PC2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复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位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INTE</a:t>
              </a:r>
              <a:r>
                <a:rPr kumimoji="1" lang="en-US" altLang="zh-CN" sz="2400" b="1" baseline="-25000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0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不允许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中断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4789FC-F47E-4456-ABF3-CB56FC3132E1}" type="slidenum">
              <a:rPr lang="en-US" altLang="zh-CN">
                <a:solidFill>
                  <a:srgbClr val="000000"/>
                </a:solidFill>
              </a:rPr>
              <a:pPr/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-101600" y="2743203"/>
            <a:ext cx="2178051" cy="3254375"/>
            <a:chOff x="96" y="2107"/>
            <a:chExt cx="1029" cy="2050"/>
          </a:xfrm>
        </p:grpSpPr>
        <p:sp>
          <p:nvSpPr>
            <p:cNvPr id="62540" name="Text Box 14"/>
            <p:cNvSpPr txBox="1">
              <a:spLocks noChangeArrowheads="1"/>
            </p:cNvSpPr>
            <p:nvPr/>
          </p:nvSpPr>
          <p:spPr bwMode="auto">
            <a:xfrm>
              <a:off x="96" y="2299"/>
              <a:ext cx="963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PB7~PB0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62541" name="Text Box 15"/>
            <p:cNvSpPr txBox="1">
              <a:spLocks noChangeArrowheads="1"/>
            </p:cNvSpPr>
            <p:nvPr/>
          </p:nvSpPr>
          <p:spPr bwMode="auto">
            <a:xfrm>
              <a:off x="96" y="2107"/>
              <a:ext cx="1029" cy="2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PA7~PA0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62542" name="Text Box 38"/>
            <p:cNvSpPr txBox="1">
              <a:spLocks noChangeArrowheads="1"/>
            </p:cNvSpPr>
            <p:nvPr/>
          </p:nvSpPr>
          <p:spPr bwMode="auto">
            <a:xfrm>
              <a:off x="537" y="2653"/>
              <a:ext cx="414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STB</a:t>
              </a:r>
            </a:p>
          </p:txBody>
        </p:sp>
        <p:sp>
          <p:nvSpPr>
            <p:cNvPr id="62543" name="Line 39"/>
            <p:cNvSpPr>
              <a:spLocks noChangeShapeType="1"/>
            </p:cNvSpPr>
            <p:nvPr/>
          </p:nvSpPr>
          <p:spPr bwMode="auto">
            <a:xfrm>
              <a:off x="610" y="2663"/>
              <a:ext cx="2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544" name="Text Box 40"/>
            <p:cNvSpPr txBox="1">
              <a:spLocks noChangeArrowheads="1"/>
            </p:cNvSpPr>
            <p:nvPr/>
          </p:nvSpPr>
          <p:spPr bwMode="auto">
            <a:xfrm>
              <a:off x="494" y="3069"/>
              <a:ext cx="475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IBF</a:t>
              </a:r>
            </a:p>
          </p:txBody>
        </p:sp>
        <p:sp>
          <p:nvSpPr>
            <p:cNvPr id="62545" name="Text Box 41"/>
            <p:cNvSpPr txBox="1">
              <a:spLocks noChangeArrowheads="1"/>
            </p:cNvSpPr>
            <p:nvPr/>
          </p:nvSpPr>
          <p:spPr bwMode="auto">
            <a:xfrm>
              <a:off x="428" y="3493"/>
              <a:ext cx="523" cy="2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INTR</a:t>
              </a:r>
            </a:p>
          </p:txBody>
        </p:sp>
        <p:sp>
          <p:nvSpPr>
            <p:cNvPr id="62546" name="Text Box 42"/>
            <p:cNvSpPr txBox="1">
              <a:spLocks noChangeArrowheads="1"/>
            </p:cNvSpPr>
            <p:nvPr/>
          </p:nvSpPr>
          <p:spPr bwMode="auto">
            <a:xfrm>
              <a:off x="610" y="3901"/>
              <a:ext cx="414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RD</a:t>
              </a:r>
            </a:p>
          </p:txBody>
        </p:sp>
        <p:sp>
          <p:nvSpPr>
            <p:cNvPr id="62547" name="Line 43"/>
            <p:cNvSpPr>
              <a:spLocks noChangeShapeType="1"/>
            </p:cNvSpPr>
            <p:nvPr/>
          </p:nvSpPr>
          <p:spPr bwMode="auto">
            <a:xfrm>
              <a:off x="720" y="3910"/>
              <a:ext cx="19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203201" y="76200"/>
            <a:ext cx="12124267" cy="5976938"/>
            <a:chOff x="96" y="48"/>
            <a:chExt cx="5728" cy="3765"/>
          </a:xfrm>
        </p:grpSpPr>
        <p:sp>
          <p:nvSpPr>
            <p:cNvPr id="62469" name="Text Box 96"/>
            <p:cNvSpPr txBox="1">
              <a:spLocks noChangeArrowheads="1"/>
            </p:cNvSpPr>
            <p:nvPr/>
          </p:nvSpPr>
          <p:spPr bwMode="auto">
            <a:xfrm>
              <a:off x="96" y="240"/>
              <a:ext cx="3552" cy="9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zh-CN" altLang="en-US" sz="2800" b="1" smtClean="0">
                  <a:solidFill>
                    <a:srgbClr val="0000FF"/>
                  </a:solidFill>
                  <a:ea typeface="楷体_GB2312" pitchFamily="49" charset="-122"/>
                </a:rPr>
                <a:t>方式</a:t>
              </a:r>
              <a:r>
                <a:rPr kumimoji="1" lang="en-US" altLang="zh-CN" sz="2800" b="1" smtClean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800" b="1" smtClean="0">
                  <a:solidFill>
                    <a:srgbClr val="0000FF"/>
                  </a:solidFill>
                  <a:ea typeface="楷体_GB2312" pitchFamily="49" charset="-122"/>
                </a:rPr>
                <a:t>的输入时序：</a:t>
              </a:r>
              <a:endPara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3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从工作在方式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下的输入端口输入数据时， 有关信号的变化关系。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62470" name="Line 3"/>
            <p:cNvSpPr>
              <a:spLocks noChangeAspect="1" noChangeShapeType="1"/>
            </p:cNvSpPr>
            <p:nvPr/>
          </p:nvSpPr>
          <p:spPr bwMode="auto">
            <a:xfrm>
              <a:off x="3123" y="3797"/>
              <a:ext cx="5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71" name="Line 5"/>
            <p:cNvSpPr>
              <a:spLocks noChangeAspect="1" noChangeShapeType="1"/>
            </p:cNvSpPr>
            <p:nvPr/>
          </p:nvSpPr>
          <p:spPr bwMode="auto">
            <a:xfrm>
              <a:off x="1176" y="1979"/>
              <a:ext cx="72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72" name="Line 6"/>
            <p:cNvSpPr>
              <a:spLocks noChangeAspect="1" noChangeShapeType="1"/>
            </p:cNvSpPr>
            <p:nvPr/>
          </p:nvSpPr>
          <p:spPr bwMode="auto">
            <a:xfrm flipV="1">
              <a:off x="1171" y="1861"/>
              <a:ext cx="78" cy="1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73" name="Line 7"/>
            <p:cNvSpPr>
              <a:spLocks noChangeAspect="1" noChangeShapeType="1"/>
            </p:cNvSpPr>
            <p:nvPr/>
          </p:nvSpPr>
          <p:spPr bwMode="auto">
            <a:xfrm>
              <a:off x="1241" y="1864"/>
              <a:ext cx="12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74" name="Line 8"/>
            <p:cNvSpPr>
              <a:spLocks noChangeAspect="1" noChangeShapeType="1"/>
            </p:cNvSpPr>
            <p:nvPr/>
          </p:nvSpPr>
          <p:spPr bwMode="auto">
            <a:xfrm>
              <a:off x="1255" y="2093"/>
              <a:ext cx="12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75" name="Line 10"/>
            <p:cNvSpPr>
              <a:spLocks noChangeAspect="1" noChangeShapeType="1"/>
            </p:cNvSpPr>
            <p:nvPr/>
          </p:nvSpPr>
          <p:spPr bwMode="auto">
            <a:xfrm>
              <a:off x="2522" y="1864"/>
              <a:ext cx="81" cy="1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76" name="Line 11"/>
            <p:cNvSpPr>
              <a:spLocks noChangeAspect="1" noChangeShapeType="1"/>
            </p:cNvSpPr>
            <p:nvPr/>
          </p:nvSpPr>
          <p:spPr bwMode="auto">
            <a:xfrm flipV="1">
              <a:off x="2523" y="1987"/>
              <a:ext cx="68" cy="1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77" name="Line 12"/>
            <p:cNvSpPr>
              <a:spLocks noChangeAspect="1" noChangeShapeType="1"/>
            </p:cNvSpPr>
            <p:nvPr/>
          </p:nvSpPr>
          <p:spPr bwMode="auto">
            <a:xfrm>
              <a:off x="868" y="1972"/>
              <a:ext cx="3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78" name="Line 13"/>
            <p:cNvSpPr>
              <a:spLocks noChangeShapeType="1"/>
            </p:cNvSpPr>
            <p:nvPr/>
          </p:nvSpPr>
          <p:spPr bwMode="auto">
            <a:xfrm flipV="1">
              <a:off x="2581" y="1973"/>
              <a:ext cx="2288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79" name="Text Box 16"/>
            <p:cNvSpPr txBox="1">
              <a:spLocks noChangeArrowheads="1"/>
            </p:cNvSpPr>
            <p:nvPr/>
          </p:nvSpPr>
          <p:spPr bwMode="auto">
            <a:xfrm>
              <a:off x="885" y="1853"/>
              <a:ext cx="1968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外设送来数据</a:t>
              </a:r>
              <a:endParaRPr kumimoji="1" lang="zh-CN" altLang="en-US" sz="2200" b="1" smtClean="0">
                <a:solidFill>
                  <a:srgbClr val="FF3300"/>
                </a:solidFill>
                <a:latin typeface="宋体" charset="-122"/>
              </a:endParaRPr>
            </a:p>
          </p:txBody>
        </p:sp>
        <p:sp>
          <p:nvSpPr>
            <p:cNvPr id="62480" name="Line 18"/>
            <p:cNvSpPr>
              <a:spLocks noChangeAspect="1" noChangeShapeType="1"/>
            </p:cNvSpPr>
            <p:nvPr/>
          </p:nvSpPr>
          <p:spPr bwMode="auto">
            <a:xfrm>
              <a:off x="868" y="2282"/>
              <a:ext cx="8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81" name="Line 19"/>
            <p:cNvSpPr>
              <a:spLocks noChangeAspect="1" noChangeShapeType="1"/>
            </p:cNvSpPr>
            <p:nvPr/>
          </p:nvSpPr>
          <p:spPr bwMode="auto">
            <a:xfrm>
              <a:off x="1689" y="2279"/>
              <a:ext cx="74" cy="2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82" name="Line 20"/>
            <p:cNvSpPr>
              <a:spLocks noChangeAspect="1" noChangeShapeType="1"/>
            </p:cNvSpPr>
            <p:nvPr/>
          </p:nvSpPr>
          <p:spPr bwMode="auto">
            <a:xfrm>
              <a:off x="1770" y="2514"/>
              <a:ext cx="3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83" name="Line 22"/>
            <p:cNvSpPr>
              <a:spLocks noChangeAspect="1" noChangeShapeType="1"/>
            </p:cNvSpPr>
            <p:nvPr/>
          </p:nvSpPr>
          <p:spPr bwMode="auto">
            <a:xfrm flipV="1">
              <a:off x="2110" y="2286"/>
              <a:ext cx="75" cy="2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84" name="Line 23"/>
            <p:cNvSpPr>
              <a:spLocks noChangeAspect="1" noChangeShapeType="1"/>
            </p:cNvSpPr>
            <p:nvPr/>
          </p:nvSpPr>
          <p:spPr bwMode="auto">
            <a:xfrm flipV="1">
              <a:off x="2185" y="2284"/>
              <a:ext cx="266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85" name="Line 24"/>
            <p:cNvSpPr>
              <a:spLocks noChangeAspect="1" noChangeShapeType="1"/>
            </p:cNvSpPr>
            <p:nvPr/>
          </p:nvSpPr>
          <p:spPr bwMode="auto">
            <a:xfrm flipV="1">
              <a:off x="1917" y="2698"/>
              <a:ext cx="74" cy="2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86" name="Line 25"/>
            <p:cNvSpPr>
              <a:spLocks noChangeAspect="1" noChangeShapeType="1"/>
            </p:cNvSpPr>
            <p:nvPr/>
          </p:nvSpPr>
          <p:spPr bwMode="auto">
            <a:xfrm flipV="1">
              <a:off x="1982" y="2698"/>
              <a:ext cx="21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87" name="Line 26"/>
            <p:cNvSpPr>
              <a:spLocks noChangeShapeType="1"/>
            </p:cNvSpPr>
            <p:nvPr/>
          </p:nvSpPr>
          <p:spPr bwMode="auto">
            <a:xfrm>
              <a:off x="878" y="2922"/>
              <a:ext cx="10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88" name="Line 27"/>
            <p:cNvSpPr>
              <a:spLocks noChangeAspect="1" noChangeShapeType="1"/>
            </p:cNvSpPr>
            <p:nvPr/>
          </p:nvSpPr>
          <p:spPr bwMode="auto">
            <a:xfrm>
              <a:off x="4117" y="2698"/>
              <a:ext cx="75" cy="2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89" name="Line 28"/>
            <p:cNvSpPr>
              <a:spLocks noChangeAspect="1" noChangeShapeType="1"/>
            </p:cNvSpPr>
            <p:nvPr/>
          </p:nvSpPr>
          <p:spPr bwMode="auto">
            <a:xfrm>
              <a:off x="4192" y="2927"/>
              <a:ext cx="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90" name="Line 29"/>
            <p:cNvSpPr>
              <a:spLocks noChangeAspect="1" noChangeShapeType="1"/>
            </p:cNvSpPr>
            <p:nvPr/>
          </p:nvSpPr>
          <p:spPr bwMode="auto">
            <a:xfrm flipV="1">
              <a:off x="2305" y="3135"/>
              <a:ext cx="74" cy="2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91" name="Line 30"/>
            <p:cNvSpPr>
              <a:spLocks noChangeAspect="1" noChangeShapeType="1"/>
            </p:cNvSpPr>
            <p:nvPr/>
          </p:nvSpPr>
          <p:spPr bwMode="auto">
            <a:xfrm flipV="1">
              <a:off x="2379" y="3129"/>
              <a:ext cx="103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92" name="Line 31"/>
            <p:cNvSpPr>
              <a:spLocks noChangeAspect="1" noChangeShapeType="1"/>
            </p:cNvSpPr>
            <p:nvPr/>
          </p:nvSpPr>
          <p:spPr bwMode="auto">
            <a:xfrm>
              <a:off x="886" y="3370"/>
              <a:ext cx="14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93" name="Line 32"/>
            <p:cNvSpPr>
              <a:spLocks noChangeAspect="1" noChangeShapeType="1"/>
            </p:cNvSpPr>
            <p:nvPr/>
          </p:nvSpPr>
          <p:spPr bwMode="auto">
            <a:xfrm>
              <a:off x="3403" y="3122"/>
              <a:ext cx="82" cy="2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94" name="Line 33"/>
            <p:cNvSpPr>
              <a:spLocks noChangeAspect="1" noChangeShapeType="1"/>
            </p:cNvSpPr>
            <p:nvPr/>
          </p:nvSpPr>
          <p:spPr bwMode="auto">
            <a:xfrm>
              <a:off x="3493" y="3377"/>
              <a:ext cx="136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95" name="Line 34"/>
            <p:cNvSpPr>
              <a:spLocks noChangeAspect="1" noChangeShapeType="1"/>
            </p:cNvSpPr>
            <p:nvPr/>
          </p:nvSpPr>
          <p:spPr bwMode="auto">
            <a:xfrm>
              <a:off x="878" y="3562"/>
              <a:ext cx="21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96" name="Line 35"/>
            <p:cNvSpPr>
              <a:spLocks noChangeAspect="1" noChangeShapeType="1"/>
            </p:cNvSpPr>
            <p:nvPr/>
          </p:nvSpPr>
          <p:spPr bwMode="auto">
            <a:xfrm>
              <a:off x="3049" y="3568"/>
              <a:ext cx="75" cy="2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97" name="Line 36"/>
            <p:cNvSpPr>
              <a:spLocks noChangeAspect="1" noChangeShapeType="1"/>
            </p:cNvSpPr>
            <p:nvPr/>
          </p:nvSpPr>
          <p:spPr bwMode="auto">
            <a:xfrm flipV="1">
              <a:off x="3644" y="3575"/>
              <a:ext cx="74" cy="2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98" name="Line 37"/>
            <p:cNvSpPr>
              <a:spLocks noChangeAspect="1" noChangeShapeType="1"/>
            </p:cNvSpPr>
            <p:nvPr/>
          </p:nvSpPr>
          <p:spPr bwMode="auto">
            <a:xfrm flipV="1">
              <a:off x="3726" y="3579"/>
              <a:ext cx="11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499" name="Text Box 44"/>
            <p:cNvSpPr txBox="1">
              <a:spLocks noChangeArrowheads="1"/>
            </p:cNvSpPr>
            <p:nvPr/>
          </p:nvSpPr>
          <p:spPr bwMode="auto">
            <a:xfrm>
              <a:off x="1411" y="2290"/>
              <a:ext cx="312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00FF"/>
                  </a:solidFill>
                  <a:latin typeface="宋体" charset="-122"/>
                </a:rPr>
                <a:t>②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62500" name="Text Box 45"/>
            <p:cNvSpPr txBox="1">
              <a:spLocks noChangeArrowheads="1"/>
            </p:cNvSpPr>
            <p:nvPr/>
          </p:nvSpPr>
          <p:spPr bwMode="auto">
            <a:xfrm>
              <a:off x="2757" y="3557"/>
              <a:ext cx="313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00FF"/>
                  </a:solidFill>
                  <a:latin typeface="宋体" charset="-122"/>
                </a:rPr>
                <a:t>③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62501" name="Text Box 46"/>
            <p:cNvSpPr txBox="1">
              <a:spLocks noChangeArrowheads="1"/>
            </p:cNvSpPr>
            <p:nvPr/>
          </p:nvSpPr>
          <p:spPr bwMode="auto">
            <a:xfrm>
              <a:off x="2174" y="2920"/>
              <a:ext cx="1700" cy="30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kumimoji="1" lang="en-US" altLang="zh-CN" sz="2400" b="1" smtClean="0">
                  <a:solidFill>
                    <a:srgbClr val="FF3300"/>
                  </a:solidFill>
                  <a:ea typeface="楷体_GB2312" pitchFamily="49" charset="-122"/>
                </a:rPr>
                <a:t>INTE=1</a:t>
              </a:r>
              <a:r>
                <a:rPr kumimoji="1" lang="zh-CN" altLang="en-US" sz="2400" b="1" smtClean="0">
                  <a:solidFill>
                    <a:srgbClr val="FF3300"/>
                  </a:solidFill>
                  <a:ea typeface="楷体_GB2312" pitchFamily="49" charset="-122"/>
                </a:rPr>
                <a:t>时</a:t>
              </a:r>
              <a:r>
                <a:rPr kumimoji="1" lang="zh-CN" altLang="en-US" sz="2200" b="1" smtClean="0">
                  <a:solidFill>
                    <a:srgbClr val="0000FF"/>
                  </a:solidFill>
                  <a:latin typeface="宋体" charset="-122"/>
                </a:rPr>
                <a:t> </a:t>
              </a:r>
            </a:p>
          </p:txBody>
        </p:sp>
        <p:sp>
          <p:nvSpPr>
            <p:cNvPr id="62502" name="Arc 49"/>
            <p:cNvSpPr>
              <a:spLocks/>
            </p:cNvSpPr>
            <p:nvPr/>
          </p:nvSpPr>
          <p:spPr bwMode="auto">
            <a:xfrm flipV="1">
              <a:off x="3085" y="3282"/>
              <a:ext cx="351" cy="375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3" y="0"/>
                    <a:pt x="21278" y="9321"/>
                    <a:pt x="21592" y="21020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3" y="0"/>
                    <a:pt x="21278" y="9321"/>
                    <a:pt x="21592" y="2102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503" name="Arc 50"/>
            <p:cNvSpPr>
              <a:spLocks/>
            </p:cNvSpPr>
            <p:nvPr/>
          </p:nvSpPr>
          <p:spPr bwMode="auto">
            <a:xfrm rot="10800000" flipV="1">
              <a:off x="3656" y="2874"/>
              <a:ext cx="497" cy="8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504" name="Arc 51"/>
            <p:cNvSpPr>
              <a:spLocks/>
            </p:cNvSpPr>
            <p:nvPr/>
          </p:nvSpPr>
          <p:spPr bwMode="auto">
            <a:xfrm rot="10800000">
              <a:off x="2157" y="2377"/>
              <a:ext cx="267" cy="810"/>
            </a:xfrm>
            <a:custGeom>
              <a:avLst/>
              <a:gdLst>
                <a:gd name="T0" fmla="*/ 0 w 21600"/>
                <a:gd name="T1" fmla="*/ 0 h 20436"/>
                <a:gd name="T2" fmla="*/ 0 w 21600"/>
                <a:gd name="T3" fmla="*/ 0 h 20436"/>
                <a:gd name="T4" fmla="*/ 0 w 21600"/>
                <a:gd name="T5" fmla="*/ 0 h 204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436"/>
                <a:gd name="T11" fmla="*/ 21600 w 21600"/>
                <a:gd name="T12" fmla="*/ 20436 h 20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436" fill="none" extrusionOk="0">
                  <a:moveTo>
                    <a:pt x="6994" y="0"/>
                  </a:moveTo>
                  <a:cubicBezTo>
                    <a:pt x="15730" y="2990"/>
                    <a:pt x="21600" y="11202"/>
                    <a:pt x="21600" y="20436"/>
                  </a:cubicBezTo>
                </a:path>
                <a:path w="21600" h="20436" stroke="0" extrusionOk="0">
                  <a:moveTo>
                    <a:pt x="6994" y="0"/>
                  </a:moveTo>
                  <a:cubicBezTo>
                    <a:pt x="15730" y="2990"/>
                    <a:pt x="21600" y="11202"/>
                    <a:pt x="21600" y="20436"/>
                  </a:cubicBezTo>
                  <a:lnTo>
                    <a:pt x="0" y="20436"/>
                  </a:lnTo>
                  <a:lnTo>
                    <a:pt x="69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505" name="Arc 52"/>
            <p:cNvSpPr>
              <a:spLocks/>
            </p:cNvSpPr>
            <p:nvPr/>
          </p:nvSpPr>
          <p:spPr bwMode="auto">
            <a:xfrm rot="10800000">
              <a:off x="1834" y="2514"/>
              <a:ext cx="120" cy="2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506" name="Line 97"/>
            <p:cNvSpPr>
              <a:spLocks noChangeShapeType="1"/>
            </p:cNvSpPr>
            <p:nvPr/>
          </p:nvSpPr>
          <p:spPr bwMode="auto">
            <a:xfrm>
              <a:off x="4197" y="2933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2507" name="Rectangle 101"/>
            <p:cNvSpPr>
              <a:spLocks noChangeArrowheads="1"/>
            </p:cNvSpPr>
            <p:nvPr/>
          </p:nvSpPr>
          <p:spPr bwMode="auto">
            <a:xfrm>
              <a:off x="933" y="1925"/>
              <a:ext cx="22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00FF"/>
                  </a:solidFill>
                  <a:latin typeface="宋体" charset="-122"/>
                </a:rPr>
                <a:t>①</a:t>
              </a:r>
            </a:p>
          </p:txBody>
        </p:sp>
        <p:grpSp>
          <p:nvGrpSpPr>
            <p:cNvPr id="4" name="Group 127"/>
            <p:cNvGrpSpPr>
              <a:grpSpLocks/>
            </p:cNvGrpSpPr>
            <p:nvPr/>
          </p:nvGrpSpPr>
          <p:grpSpPr bwMode="auto">
            <a:xfrm>
              <a:off x="3600" y="48"/>
              <a:ext cx="2224" cy="1783"/>
              <a:chOff x="3528" y="48"/>
              <a:chExt cx="2224" cy="1783"/>
            </a:xfrm>
          </p:grpSpPr>
          <p:grpSp>
            <p:nvGrpSpPr>
              <p:cNvPr id="5" name="Group 89"/>
              <p:cNvGrpSpPr>
                <a:grpSpLocks/>
              </p:cNvGrpSpPr>
              <p:nvPr/>
            </p:nvGrpSpPr>
            <p:grpSpPr bwMode="auto">
              <a:xfrm>
                <a:off x="3624" y="1248"/>
                <a:ext cx="480" cy="215"/>
                <a:chOff x="3552" y="2016"/>
                <a:chExt cx="480" cy="256"/>
              </a:xfrm>
            </p:grpSpPr>
            <p:sp>
              <p:nvSpPr>
                <p:cNvPr id="62536" name="Line 79"/>
                <p:cNvSpPr>
                  <a:spLocks noChangeShapeType="1"/>
                </p:cNvSpPr>
                <p:nvPr/>
              </p:nvSpPr>
              <p:spPr bwMode="auto">
                <a:xfrm>
                  <a:off x="3792" y="2144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" name="Group 80"/>
                <p:cNvGrpSpPr>
                  <a:grpSpLocks/>
                </p:cNvGrpSpPr>
                <p:nvPr/>
              </p:nvGrpSpPr>
              <p:grpSpPr bwMode="auto">
                <a:xfrm>
                  <a:off x="3552" y="2016"/>
                  <a:ext cx="232" cy="256"/>
                  <a:chOff x="372" y="6657"/>
                  <a:chExt cx="580" cy="640"/>
                </a:xfrm>
              </p:grpSpPr>
              <p:sp>
                <p:nvSpPr>
                  <p:cNvPr id="62538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" y="6657"/>
                    <a:ext cx="580" cy="64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200" b="1" smtClean="0">
                        <a:solidFill>
                          <a:srgbClr val="000000"/>
                        </a:solidFill>
                        <a:latin typeface="宋体" charset="-122"/>
                      </a:rPr>
                      <a:t>RD</a:t>
                    </a:r>
                    <a:endParaRPr kumimoji="1" lang="en-US" altLang="zh-CN" sz="2200" b="1" smtClean="0">
                      <a:solidFill>
                        <a:srgbClr val="808080"/>
                      </a:solidFill>
                      <a:latin typeface="宋体" charset="-122"/>
                    </a:endParaRPr>
                  </a:p>
                </p:txBody>
              </p:sp>
              <p:sp>
                <p:nvSpPr>
                  <p:cNvPr id="6253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6757"/>
                    <a:ext cx="38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200" b="1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62510" name="AutoShape 83"/>
              <p:cNvSpPr>
                <a:spLocks noChangeArrowheads="1"/>
              </p:cNvSpPr>
              <p:nvPr/>
            </p:nvSpPr>
            <p:spPr bwMode="auto">
              <a:xfrm>
                <a:off x="3528" y="231"/>
                <a:ext cx="600" cy="168"/>
              </a:xfrm>
              <a:prstGeom prst="leftArrow">
                <a:avLst>
                  <a:gd name="adj1" fmla="val 50000"/>
                  <a:gd name="adj2" fmla="val 89286"/>
                </a:avLst>
              </a:prstGeom>
              <a:solidFill>
                <a:srgbClr val="00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511" name="Text Box 84"/>
              <p:cNvSpPr txBox="1">
                <a:spLocks noChangeArrowheads="1"/>
              </p:cNvSpPr>
              <p:nvPr/>
            </p:nvSpPr>
            <p:spPr bwMode="auto">
              <a:xfrm>
                <a:off x="3600" y="48"/>
                <a:ext cx="504" cy="21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D0</a:t>
                </a:r>
              </a:p>
            </p:txBody>
          </p:sp>
          <p:grpSp>
            <p:nvGrpSpPr>
              <p:cNvPr id="7" name="Group 103"/>
              <p:cNvGrpSpPr>
                <a:grpSpLocks/>
              </p:cNvGrpSpPr>
              <p:nvPr/>
            </p:nvGrpSpPr>
            <p:grpSpPr bwMode="auto">
              <a:xfrm>
                <a:off x="4128" y="96"/>
                <a:ext cx="1624" cy="1735"/>
                <a:chOff x="4176" y="1721"/>
                <a:chExt cx="1624" cy="1735"/>
              </a:xfrm>
            </p:grpSpPr>
            <p:sp>
              <p:nvSpPr>
                <p:cNvPr id="6251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176" y="1721"/>
                  <a:ext cx="912" cy="1735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1000" smtClean="0">
                    <a:solidFill>
                      <a:srgbClr val="808080"/>
                    </a:solidFill>
                  </a:endParaRPr>
                </a:p>
              </p:txBody>
            </p:sp>
            <p:sp>
              <p:nvSpPr>
                <p:cNvPr id="6251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44" y="1795"/>
                  <a:ext cx="720" cy="215"/>
                </a:xfrm>
                <a:prstGeom prst="rect">
                  <a:avLst/>
                </a:prstGeom>
                <a:solidFill>
                  <a:srgbClr val="CCCC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PA7</a:t>
                  </a:r>
                  <a:r>
                    <a:rPr kumimoji="1" lang="en-US" altLang="zh-CN" sz="2200" b="1" smtClean="0">
                      <a:solidFill>
                        <a:srgbClr val="000000"/>
                      </a:solidFill>
                    </a:rPr>
                    <a:t>~</a:t>
                  </a: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PA0</a:t>
                  </a:r>
                  <a:endParaRPr kumimoji="1" lang="en-US" altLang="zh-CN" sz="2200" smtClean="0">
                    <a:solidFill>
                      <a:srgbClr val="808080"/>
                    </a:solidFill>
                  </a:endParaRPr>
                </a:p>
              </p:txBody>
            </p:sp>
            <p:sp>
              <p:nvSpPr>
                <p:cNvPr id="6251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680" y="2548"/>
                  <a:ext cx="376" cy="215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PC4</a:t>
                  </a:r>
                </a:p>
              </p:txBody>
            </p:sp>
            <p:sp>
              <p:nvSpPr>
                <p:cNvPr id="62516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680" y="2763"/>
                  <a:ext cx="376" cy="215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PC5</a:t>
                  </a:r>
                </a:p>
              </p:txBody>
            </p:sp>
            <p:sp>
              <p:nvSpPr>
                <p:cNvPr id="62517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680" y="3206"/>
                  <a:ext cx="376" cy="216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PC3</a:t>
                  </a:r>
                </a:p>
              </p:txBody>
            </p:sp>
            <p:sp>
              <p:nvSpPr>
                <p:cNvPr id="62518" name="Line 109"/>
                <p:cNvSpPr>
                  <a:spLocks noChangeShapeType="1"/>
                </p:cNvSpPr>
                <p:nvPr/>
              </p:nvSpPr>
              <p:spPr bwMode="auto">
                <a:xfrm>
                  <a:off x="4888" y="2016"/>
                  <a:ext cx="0" cy="5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1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216" y="2090"/>
                  <a:ext cx="488" cy="377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INTEA</a:t>
                  </a:r>
                </a:p>
                <a:p>
                  <a:pPr algn="ctr" defTabSz="914400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PC4</a:t>
                  </a:r>
                </a:p>
              </p:txBody>
            </p:sp>
            <p:sp>
              <p:nvSpPr>
                <p:cNvPr id="62520" name="Line 111"/>
                <p:cNvSpPr>
                  <a:spLocks noChangeShapeType="1"/>
                </p:cNvSpPr>
                <p:nvPr/>
              </p:nvSpPr>
              <p:spPr bwMode="auto">
                <a:xfrm>
                  <a:off x="4272" y="2467"/>
                  <a:ext cx="0" cy="571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21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224" y="3038"/>
                  <a:ext cx="376" cy="215"/>
                </a:xfrm>
                <a:prstGeom prst="rect">
                  <a:avLst/>
                </a:prstGeom>
                <a:solidFill>
                  <a:srgbClr val="FF99CC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200" b="1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与门</a:t>
                  </a:r>
                  <a:endParaRPr kumimoji="1" lang="zh-CN" altLang="en-US" sz="2200" b="1" smtClean="0">
                    <a:solidFill>
                      <a:srgbClr val="00000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62522" name="Line 113"/>
                <p:cNvSpPr>
                  <a:spLocks noChangeShapeType="1"/>
                </p:cNvSpPr>
                <p:nvPr/>
              </p:nvSpPr>
              <p:spPr bwMode="auto">
                <a:xfrm>
                  <a:off x="4400" y="2655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23" name="Line 114"/>
                <p:cNvSpPr>
                  <a:spLocks noChangeShapeType="1"/>
                </p:cNvSpPr>
                <p:nvPr/>
              </p:nvSpPr>
              <p:spPr bwMode="auto">
                <a:xfrm>
                  <a:off x="4400" y="2655"/>
                  <a:ext cx="0" cy="38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24" name="Line 115"/>
                <p:cNvSpPr>
                  <a:spLocks noChangeShapeType="1"/>
                </p:cNvSpPr>
                <p:nvPr/>
              </p:nvSpPr>
              <p:spPr bwMode="auto">
                <a:xfrm>
                  <a:off x="4536" y="2837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25" name="Line 116"/>
                <p:cNvSpPr>
                  <a:spLocks noChangeShapeType="1"/>
                </p:cNvSpPr>
                <p:nvPr/>
              </p:nvSpPr>
              <p:spPr bwMode="auto">
                <a:xfrm>
                  <a:off x="4536" y="2843"/>
                  <a:ext cx="0" cy="18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26" name="Line 117"/>
                <p:cNvSpPr>
                  <a:spLocks noChangeShapeType="1"/>
                </p:cNvSpPr>
                <p:nvPr/>
              </p:nvSpPr>
              <p:spPr bwMode="auto">
                <a:xfrm>
                  <a:off x="4400" y="3253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27" name="Line 118"/>
                <p:cNvSpPr>
                  <a:spLocks noChangeShapeType="1"/>
                </p:cNvSpPr>
                <p:nvPr/>
              </p:nvSpPr>
              <p:spPr bwMode="auto">
                <a:xfrm>
                  <a:off x="4400" y="3314"/>
                  <a:ext cx="28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28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5048" y="2655"/>
                  <a:ext cx="280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29" name="Line 12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5047" y="2891"/>
                  <a:ext cx="328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30" name="Line 12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5055" y="3306"/>
                  <a:ext cx="320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31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5256" y="2776"/>
                  <a:ext cx="463" cy="21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IBF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6253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5256" y="2561"/>
                  <a:ext cx="463" cy="21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STB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62533" name="Line 124"/>
                <p:cNvSpPr>
                  <a:spLocks noChangeShapeType="1"/>
                </p:cNvSpPr>
                <p:nvPr/>
              </p:nvSpPr>
              <p:spPr bwMode="auto">
                <a:xfrm>
                  <a:off x="5351" y="2588"/>
                  <a:ext cx="265" cy="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34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5256" y="3206"/>
                  <a:ext cx="544" cy="21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INTR</a:t>
                  </a:r>
                </a:p>
              </p:txBody>
            </p:sp>
            <p:sp>
              <p:nvSpPr>
                <p:cNvPr id="62535" name="AutoShape 126"/>
                <p:cNvSpPr>
                  <a:spLocks noChangeArrowheads="1"/>
                </p:cNvSpPr>
                <p:nvPr/>
              </p:nvSpPr>
              <p:spPr bwMode="auto">
                <a:xfrm>
                  <a:off x="5072" y="1801"/>
                  <a:ext cx="504" cy="195"/>
                </a:xfrm>
                <a:prstGeom prst="leftArrow">
                  <a:avLst>
                    <a:gd name="adj1" fmla="val 50000"/>
                    <a:gd name="adj2" fmla="val 64615"/>
                  </a:avLst>
                </a:prstGeom>
                <a:solidFill>
                  <a:schemeClr val="accent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C0D4A7-A756-47C6-A391-46297386AF76}" type="slidenum">
              <a:rPr lang="en-US" altLang="zh-CN">
                <a:solidFill>
                  <a:srgbClr val="000000"/>
                </a:solidFill>
              </a:rPr>
              <a:pPr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3491" name="Text Box 92"/>
          <p:cNvSpPr txBox="1">
            <a:spLocks noChangeArrowheads="1"/>
          </p:cNvSpPr>
          <p:nvPr/>
        </p:nvSpPr>
        <p:spPr bwMode="auto">
          <a:xfrm>
            <a:off x="0" y="2971800"/>
            <a:ext cx="11480800" cy="368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sz="2200" b="1" smtClean="0">
                <a:solidFill>
                  <a:srgbClr val="FF00FF"/>
                </a:solidFill>
                <a:latin typeface="宋体" charset="-122"/>
              </a:rPr>
              <a:t>① </a:t>
            </a:r>
            <a:r>
              <a:rPr kumimoji="1" lang="zh-CN" altLang="en-US" sz="22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当外设数据准备好，</a:t>
            </a:r>
            <a:r>
              <a:rPr kumimoji="1" lang="zh-CN" altLang="en-US" sz="2200" b="1" smtClean="0">
                <a:solidFill>
                  <a:srgbClr val="FF3300"/>
                </a:solidFill>
                <a:ea typeface="楷体_GB2312" pitchFamily="49" charset="-122"/>
              </a:rPr>
              <a:t>将数据送至端口线</a:t>
            </a:r>
            <a:r>
              <a: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rPr>
              <a:t>PA7~PA0</a:t>
            </a:r>
            <a:r>
              <a:rPr kumimoji="1" lang="zh-CN" altLang="en-US" sz="2200" b="1" smtClean="0">
                <a:solidFill>
                  <a:srgbClr val="FF3300"/>
                </a:solidFill>
                <a:ea typeface="楷体_GB2312" pitchFamily="49" charset="-122"/>
              </a:rPr>
              <a:t>或</a:t>
            </a:r>
            <a:r>
              <a: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rPr>
              <a:t>PB7~PB0</a:t>
            </a:r>
            <a:endParaRPr kumimoji="1" lang="en-US" altLang="zh-CN" sz="2200" b="1" smtClean="0">
              <a:solidFill>
                <a:srgbClr val="FF33CC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sz="2200" b="1" smtClean="0">
                <a:solidFill>
                  <a:srgbClr val="FF00FF"/>
                </a:solidFill>
                <a:latin typeface="宋体" charset="-122"/>
              </a:rPr>
              <a:t>②</a:t>
            </a:r>
            <a:r>
              <a:rPr kumimoji="1" lang="en-US" altLang="zh-CN" sz="2200" b="1" smtClean="0">
                <a:solidFill>
                  <a:srgbClr val="FF33CC"/>
                </a:solidFill>
                <a:latin typeface="宋体" charset="-122"/>
              </a:rPr>
              <a:t> </a:t>
            </a:r>
            <a:r>
              <a:rPr kumimoji="1" lang="zh-CN" altLang="en-US" sz="2200" b="1" smtClean="0">
                <a:solidFill>
                  <a:srgbClr val="FF3300"/>
                </a:solidFill>
                <a:ea typeface="楷体_GB2312" pitchFamily="49" charset="-122"/>
              </a:rPr>
              <a:t>外设发出选通信号</a:t>
            </a:r>
            <a:r>
              <a: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rPr>
              <a:t>STB:</a:t>
            </a:r>
            <a:endParaRPr kumimoji="1" lang="en-US" altLang="zh-CN" sz="22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(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1) 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将数据锁存在输入端口内。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(2) 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使</a:t>
            </a:r>
            <a:r>
              <a:rPr kumimoji="1" lang="en-US" altLang="zh-CN" sz="2200" b="1" smtClean="0">
                <a:solidFill>
                  <a:srgbClr val="0000FF"/>
                </a:solidFill>
                <a:ea typeface="楷体_GB2312" pitchFamily="49" charset="-122"/>
              </a:rPr>
              <a:t>IBF</a:t>
            </a:r>
            <a:r>
              <a:rPr kumimoji="1" lang="zh-CN" altLang="en-US" sz="2200" b="1" smtClean="0">
                <a:solidFill>
                  <a:srgbClr val="0000FF"/>
                </a:solidFill>
                <a:ea typeface="楷体_GB2312" pitchFamily="49" charset="-122"/>
              </a:rPr>
              <a:t>变高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，表示输入端口满，可用于阻止外设输入新数据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(3) 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如果</a:t>
            </a:r>
            <a:r>
              <a:rPr kumimoji="1" lang="en-US" altLang="zh-CN" sz="2200" b="1" smtClean="0">
                <a:solidFill>
                  <a:srgbClr val="0000FF"/>
                </a:solidFill>
                <a:ea typeface="楷体_GB2312" pitchFamily="49" charset="-122"/>
              </a:rPr>
              <a:t>INTE=1,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 STB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kumimoji="1" lang="zh-CN" altLang="en-US" sz="2200" b="1" smtClean="0">
                <a:solidFill>
                  <a:srgbClr val="0000FF"/>
                </a:solidFill>
                <a:ea typeface="楷体_GB2312" pitchFamily="49" charset="-122"/>
              </a:rPr>
              <a:t>上升沿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使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INTR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变高，发出中断请求。</a:t>
            </a:r>
            <a:endParaRPr kumimoji="1" lang="zh-CN" altLang="en-US" sz="22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200" b="1" smtClean="0">
                <a:solidFill>
                  <a:srgbClr val="FF00FF"/>
                </a:solidFill>
                <a:latin typeface="宋体" charset="-122"/>
              </a:rPr>
              <a:t>③ 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中断处理程序中</a:t>
            </a:r>
            <a:r>
              <a: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rPr>
              <a:t>CPU </a:t>
            </a:r>
            <a:r>
              <a:rPr kumimoji="1" lang="zh-CN" altLang="en-US" sz="2200" b="1" smtClean="0">
                <a:solidFill>
                  <a:srgbClr val="FF3300"/>
                </a:solidFill>
                <a:ea typeface="楷体_GB2312" pitchFamily="49" charset="-122"/>
              </a:rPr>
              <a:t>读取数据，发出</a:t>
            </a:r>
            <a:r>
              <a: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rPr>
              <a:t>RD</a:t>
            </a:r>
            <a:r>
              <a:rPr kumimoji="1" lang="zh-CN" altLang="en-US" sz="2200" b="1" smtClean="0">
                <a:solidFill>
                  <a:srgbClr val="FF3300"/>
                </a:solidFill>
                <a:ea typeface="楷体_GB2312" pitchFamily="49" charset="-122"/>
              </a:rPr>
              <a:t>信号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     (1) RD 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的下降沿清除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INTR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     (2) RD 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的上升沿清除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IBF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     (3) 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端口内的数据进入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CPU</a:t>
            </a:r>
          </a:p>
        </p:txBody>
      </p:sp>
      <p:sp>
        <p:nvSpPr>
          <p:cNvPr id="63492" name="Line 94"/>
          <p:cNvSpPr>
            <a:spLocks noChangeShapeType="1"/>
          </p:cNvSpPr>
          <p:nvPr/>
        </p:nvSpPr>
        <p:spPr bwMode="auto">
          <a:xfrm>
            <a:off x="3759200" y="3438525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63493" name="Line 95"/>
          <p:cNvSpPr>
            <a:spLocks noChangeShapeType="1"/>
          </p:cNvSpPr>
          <p:nvPr/>
        </p:nvSpPr>
        <p:spPr bwMode="auto">
          <a:xfrm>
            <a:off x="1219200" y="5867400"/>
            <a:ext cx="406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63494" name="Line 96"/>
          <p:cNvSpPr>
            <a:spLocks noChangeShapeType="1"/>
          </p:cNvSpPr>
          <p:nvPr/>
        </p:nvSpPr>
        <p:spPr bwMode="auto">
          <a:xfrm>
            <a:off x="1117600" y="5443538"/>
            <a:ext cx="50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63495" name="Line 98"/>
          <p:cNvSpPr>
            <a:spLocks noChangeShapeType="1"/>
          </p:cNvSpPr>
          <p:nvPr/>
        </p:nvSpPr>
        <p:spPr bwMode="auto">
          <a:xfrm>
            <a:off x="3454400" y="4621213"/>
            <a:ext cx="609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63496" name="Line 99"/>
          <p:cNvSpPr>
            <a:spLocks noChangeShapeType="1"/>
          </p:cNvSpPr>
          <p:nvPr/>
        </p:nvSpPr>
        <p:spPr bwMode="auto">
          <a:xfrm>
            <a:off x="6769100" y="5013325"/>
            <a:ext cx="508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-203200" y="76203"/>
            <a:ext cx="12395200" cy="2830513"/>
            <a:chOff x="-96" y="48"/>
            <a:chExt cx="5856" cy="1783"/>
          </a:xfrm>
        </p:grpSpPr>
        <p:sp>
          <p:nvSpPr>
            <p:cNvPr id="63498" name="Text Box 34"/>
            <p:cNvSpPr txBox="1">
              <a:spLocks noChangeArrowheads="1"/>
            </p:cNvSpPr>
            <p:nvPr/>
          </p:nvSpPr>
          <p:spPr bwMode="auto">
            <a:xfrm>
              <a:off x="-96" y="48"/>
              <a:ext cx="1029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PA7</a:t>
              </a:r>
              <a:r>
                <a:rPr kumimoji="1" lang="en-US" altLang="zh-CN" sz="2200" b="1" smtClean="0">
                  <a:solidFill>
                    <a:srgbClr val="0000FF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PA0</a:t>
              </a:r>
            </a:p>
          </p:txBody>
        </p:sp>
        <p:sp>
          <p:nvSpPr>
            <p:cNvPr id="63499" name="Text Box 33"/>
            <p:cNvSpPr txBox="1">
              <a:spLocks noChangeArrowheads="1"/>
            </p:cNvSpPr>
            <p:nvPr/>
          </p:nvSpPr>
          <p:spPr bwMode="auto">
            <a:xfrm>
              <a:off x="-75" y="222"/>
              <a:ext cx="963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PB7</a:t>
              </a:r>
              <a:r>
                <a:rPr kumimoji="1" lang="en-US" altLang="zh-CN" sz="2200" b="1" smtClean="0">
                  <a:solidFill>
                    <a:srgbClr val="0000FF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PB0</a:t>
              </a:r>
            </a:p>
          </p:txBody>
        </p:sp>
        <p:sp>
          <p:nvSpPr>
            <p:cNvPr id="63500" name="Text Box 35"/>
            <p:cNvSpPr txBox="1">
              <a:spLocks noChangeArrowheads="1"/>
            </p:cNvSpPr>
            <p:nvPr/>
          </p:nvSpPr>
          <p:spPr bwMode="auto">
            <a:xfrm>
              <a:off x="282" y="486"/>
              <a:ext cx="414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STB</a:t>
              </a:r>
            </a:p>
          </p:txBody>
        </p:sp>
        <p:sp>
          <p:nvSpPr>
            <p:cNvPr id="63501" name="Line 36"/>
            <p:cNvSpPr>
              <a:spLocks noChangeShapeType="1"/>
            </p:cNvSpPr>
            <p:nvPr/>
          </p:nvSpPr>
          <p:spPr bwMode="auto">
            <a:xfrm>
              <a:off x="355" y="494"/>
              <a:ext cx="2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02" name="Text Box 37"/>
            <p:cNvSpPr txBox="1">
              <a:spLocks noChangeArrowheads="1"/>
            </p:cNvSpPr>
            <p:nvPr/>
          </p:nvSpPr>
          <p:spPr bwMode="auto">
            <a:xfrm>
              <a:off x="269" y="898"/>
              <a:ext cx="475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IBF</a:t>
              </a:r>
            </a:p>
          </p:txBody>
        </p:sp>
        <p:sp>
          <p:nvSpPr>
            <p:cNvPr id="63503" name="Text Box 38"/>
            <p:cNvSpPr txBox="1">
              <a:spLocks noChangeArrowheads="1"/>
            </p:cNvSpPr>
            <p:nvPr/>
          </p:nvSpPr>
          <p:spPr bwMode="auto">
            <a:xfrm>
              <a:off x="164" y="1161"/>
              <a:ext cx="523" cy="2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INTR</a:t>
              </a:r>
            </a:p>
          </p:txBody>
        </p:sp>
        <p:sp>
          <p:nvSpPr>
            <p:cNvPr id="63504" name="Text Box 39"/>
            <p:cNvSpPr txBox="1">
              <a:spLocks noChangeArrowheads="1"/>
            </p:cNvSpPr>
            <p:nvPr/>
          </p:nvSpPr>
          <p:spPr bwMode="auto">
            <a:xfrm>
              <a:off x="312" y="1570"/>
              <a:ext cx="414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RD</a:t>
              </a:r>
            </a:p>
          </p:txBody>
        </p:sp>
        <p:sp>
          <p:nvSpPr>
            <p:cNvPr id="63505" name="Line 40"/>
            <p:cNvSpPr>
              <a:spLocks noChangeShapeType="1"/>
            </p:cNvSpPr>
            <p:nvPr/>
          </p:nvSpPr>
          <p:spPr bwMode="auto">
            <a:xfrm>
              <a:off x="422" y="1578"/>
              <a:ext cx="19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06" name="Line 3"/>
            <p:cNvSpPr>
              <a:spLocks noChangeAspect="1" noChangeShapeType="1"/>
            </p:cNvSpPr>
            <p:nvPr/>
          </p:nvSpPr>
          <p:spPr bwMode="auto">
            <a:xfrm>
              <a:off x="2396" y="1728"/>
              <a:ext cx="37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07" name="Line 4"/>
            <p:cNvSpPr>
              <a:spLocks noChangeAspect="1" noChangeShapeType="1"/>
            </p:cNvSpPr>
            <p:nvPr/>
          </p:nvSpPr>
          <p:spPr bwMode="auto">
            <a:xfrm>
              <a:off x="973" y="269"/>
              <a:ext cx="53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08" name="Line 5"/>
            <p:cNvSpPr>
              <a:spLocks noChangeAspect="1" noChangeShapeType="1"/>
            </p:cNvSpPr>
            <p:nvPr/>
          </p:nvSpPr>
          <p:spPr bwMode="auto">
            <a:xfrm flipV="1">
              <a:off x="969" y="174"/>
              <a:ext cx="57" cy="1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09" name="Line 6"/>
            <p:cNvSpPr>
              <a:spLocks noChangeAspect="1" noChangeShapeType="1"/>
            </p:cNvSpPr>
            <p:nvPr/>
          </p:nvSpPr>
          <p:spPr bwMode="auto">
            <a:xfrm>
              <a:off x="1021" y="176"/>
              <a:ext cx="9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10" name="Line 7"/>
            <p:cNvSpPr>
              <a:spLocks noChangeAspect="1" noChangeShapeType="1"/>
            </p:cNvSpPr>
            <p:nvPr/>
          </p:nvSpPr>
          <p:spPr bwMode="auto">
            <a:xfrm>
              <a:off x="1031" y="360"/>
              <a:ext cx="9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11" name="Line 8"/>
            <p:cNvSpPr>
              <a:spLocks noChangeAspect="1" noChangeShapeType="1"/>
            </p:cNvSpPr>
            <p:nvPr/>
          </p:nvSpPr>
          <p:spPr bwMode="auto">
            <a:xfrm>
              <a:off x="1957" y="176"/>
              <a:ext cx="59" cy="1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12" name="Line 9"/>
            <p:cNvSpPr>
              <a:spLocks noChangeAspect="1" noChangeShapeType="1"/>
            </p:cNvSpPr>
            <p:nvPr/>
          </p:nvSpPr>
          <p:spPr bwMode="auto">
            <a:xfrm flipV="1">
              <a:off x="1958" y="275"/>
              <a:ext cx="49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13" name="Line 10"/>
            <p:cNvSpPr>
              <a:spLocks noChangeAspect="1" noChangeShapeType="1"/>
            </p:cNvSpPr>
            <p:nvPr/>
          </p:nvSpPr>
          <p:spPr bwMode="auto">
            <a:xfrm>
              <a:off x="748" y="263"/>
              <a:ext cx="22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14" name="Line 11"/>
            <p:cNvSpPr>
              <a:spLocks noChangeShapeType="1"/>
            </p:cNvSpPr>
            <p:nvPr/>
          </p:nvSpPr>
          <p:spPr bwMode="auto">
            <a:xfrm flipV="1">
              <a:off x="2000" y="264"/>
              <a:ext cx="1672" cy="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15" name="Text Box 12"/>
            <p:cNvSpPr txBox="1">
              <a:spLocks noChangeArrowheads="1"/>
            </p:cNvSpPr>
            <p:nvPr/>
          </p:nvSpPr>
          <p:spPr bwMode="auto">
            <a:xfrm>
              <a:off x="1026" y="192"/>
              <a:ext cx="918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外设送来数据</a:t>
              </a:r>
              <a:endParaRPr kumimoji="1" lang="zh-CN" altLang="en-US" sz="2200" b="1" smtClean="0">
                <a:solidFill>
                  <a:srgbClr val="FF00FF"/>
                </a:solidFill>
                <a:latin typeface="宋体" charset="-122"/>
              </a:endParaRPr>
            </a:p>
          </p:txBody>
        </p:sp>
        <p:sp>
          <p:nvSpPr>
            <p:cNvPr id="63516" name="Line 13"/>
            <p:cNvSpPr>
              <a:spLocks noChangeAspect="1" noChangeShapeType="1"/>
            </p:cNvSpPr>
            <p:nvPr/>
          </p:nvSpPr>
          <p:spPr bwMode="auto">
            <a:xfrm>
              <a:off x="748" y="512"/>
              <a:ext cx="5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17" name="Line 14"/>
            <p:cNvSpPr>
              <a:spLocks noChangeAspect="1" noChangeShapeType="1"/>
            </p:cNvSpPr>
            <p:nvPr/>
          </p:nvSpPr>
          <p:spPr bwMode="auto">
            <a:xfrm>
              <a:off x="1348" y="510"/>
              <a:ext cx="54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18" name="Line 15"/>
            <p:cNvSpPr>
              <a:spLocks noChangeAspect="1" noChangeShapeType="1"/>
            </p:cNvSpPr>
            <p:nvPr/>
          </p:nvSpPr>
          <p:spPr bwMode="auto">
            <a:xfrm>
              <a:off x="1407" y="698"/>
              <a:ext cx="2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19" name="Line 16"/>
            <p:cNvSpPr>
              <a:spLocks noChangeAspect="1" noChangeShapeType="1"/>
            </p:cNvSpPr>
            <p:nvPr/>
          </p:nvSpPr>
          <p:spPr bwMode="auto">
            <a:xfrm flipV="1">
              <a:off x="1656" y="515"/>
              <a:ext cx="54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20" name="Line 17"/>
            <p:cNvSpPr>
              <a:spLocks noChangeAspect="1" noChangeShapeType="1"/>
            </p:cNvSpPr>
            <p:nvPr/>
          </p:nvSpPr>
          <p:spPr bwMode="auto">
            <a:xfrm flipV="1">
              <a:off x="1710" y="514"/>
              <a:ext cx="19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21" name="Line 18"/>
            <p:cNvSpPr>
              <a:spLocks noChangeAspect="1" noChangeShapeType="1"/>
            </p:cNvSpPr>
            <p:nvPr/>
          </p:nvSpPr>
          <p:spPr bwMode="auto">
            <a:xfrm flipV="1">
              <a:off x="1515" y="846"/>
              <a:ext cx="54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22" name="Line 19"/>
            <p:cNvSpPr>
              <a:spLocks noChangeAspect="1" noChangeShapeType="1"/>
            </p:cNvSpPr>
            <p:nvPr/>
          </p:nvSpPr>
          <p:spPr bwMode="auto">
            <a:xfrm flipV="1">
              <a:off x="1562" y="846"/>
              <a:ext cx="156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23" name="Line 20"/>
            <p:cNvSpPr>
              <a:spLocks noChangeShapeType="1"/>
            </p:cNvSpPr>
            <p:nvPr/>
          </p:nvSpPr>
          <p:spPr bwMode="auto">
            <a:xfrm>
              <a:off x="755" y="1026"/>
              <a:ext cx="7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24" name="Line 21"/>
            <p:cNvSpPr>
              <a:spLocks noChangeAspect="1" noChangeShapeType="1"/>
            </p:cNvSpPr>
            <p:nvPr/>
          </p:nvSpPr>
          <p:spPr bwMode="auto">
            <a:xfrm>
              <a:off x="3122" y="846"/>
              <a:ext cx="55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25" name="Line 22"/>
            <p:cNvSpPr>
              <a:spLocks noChangeAspect="1" noChangeShapeType="1"/>
            </p:cNvSpPr>
            <p:nvPr/>
          </p:nvSpPr>
          <p:spPr bwMode="auto">
            <a:xfrm>
              <a:off x="3177" y="1030"/>
              <a:ext cx="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26" name="Line 23"/>
            <p:cNvSpPr>
              <a:spLocks noChangeAspect="1" noChangeShapeType="1"/>
            </p:cNvSpPr>
            <p:nvPr/>
          </p:nvSpPr>
          <p:spPr bwMode="auto">
            <a:xfrm flipV="1">
              <a:off x="1798" y="1197"/>
              <a:ext cx="54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27" name="Line 24"/>
            <p:cNvSpPr>
              <a:spLocks noChangeAspect="1" noChangeShapeType="1"/>
            </p:cNvSpPr>
            <p:nvPr/>
          </p:nvSpPr>
          <p:spPr bwMode="auto">
            <a:xfrm flipV="1">
              <a:off x="1852" y="1192"/>
              <a:ext cx="7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28" name="Line 25"/>
            <p:cNvSpPr>
              <a:spLocks noChangeAspect="1" noChangeShapeType="1"/>
            </p:cNvSpPr>
            <p:nvPr/>
          </p:nvSpPr>
          <p:spPr bwMode="auto">
            <a:xfrm>
              <a:off x="761" y="1385"/>
              <a:ext cx="10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29" name="Line 26"/>
            <p:cNvSpPr>
              <a:spLocks noChangeAspect="1" noChangeShapeType="1"/>
            </p:cNvSpPr>
            <p:nvPr/>
          </p:nvSpPr>
          <p:spPr bwMode="auto">
            <a:xfrm>
              <a:off x="2601" y="1186"/>
              <a:ext cx="60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30" name="Line 27"/>
            <p:cNvSpPr>
              <a:spLocks noChangeAspect="1" noChangeShapeType="1"/>
            </p:cNvSpPr>
            <p:nvPr/>
          </p:nvSpPr>
          <p:spPr bwMode="auto">
            <a:xfrm>
              <a:off x="2666" y="1391"/>
              <a:ext cx="10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31" name="Line 28"/>
            <p:cNvSpPr>
              <a:spLocks noChangeAspect="1" noChangeShapeType="1"/>
            </p:cNvSpPr>
            <p:nvPr/>
          </p:nvSpPr>
          <p:spPr bwMode="auto">
            <a:xfrm>
              <a:off x="755" y="1539"/>
              <a:ext cx="15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32" name="Line 29"/>
            <p:cNvSpPr>
              <a:spLocks noChangeAspect="1" noChangeShapeType="1"/>
            </p:cNvSpPr>
            <p:nvPr/>
          </p:nvSpPr>
          <p:spPr bwMode="auto">
            <a:xfrm>
              <a:off x="2342" y="1544"/>
              <a:ext cx="55" cy="1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33" name="Line 30"/>
            <p:cNvSpPr>
              <a:spLocks noChangeAspect="1" noChangeShapeType="1"/>
            </p:cNvSpPr>
            <p:nvPr/>
          </p:nvSpPr>
          <p:spPr bwMode="auto">
            <a:xfrm flipV="1">
              <a:off x="2777" y="1550"/>
              <a:ext cx="54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34" name="Line 31"/>
            <p:cNvSpPr>
              <a:spLocks noChangeAspect="1" noChangeShapeType="1"/>
            </p:cNvSpPr>
            <p:nvPr/>
          </p:nvSpPr>
          <p:spPr bwMode="auto">
            <a:xfrm flipV="1">
              <a:off x="2837" y="1553"/>
              <a:ext cx="8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35" name="Text Box 41"/>
            <p:cNvSpPr txBox="1">
              <a:spLocks noChangeArrowheads="1"/>
            </p:cNvSpPr>
            <p:nvPr/>
          </p:nvSpPr>
          <p:spPr bwMode="auto">
            <a:xfrm>
              <a:off x="1145" y="518"/>
              <a:ext cx="228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00FF"/>
                  </a:solidFill>
                  <a:latin typeface="宋体" charset="-122"/>
                </a:rPr>
                <a:t>②</a:t>
              </a:r>
            </a:p>
          </p:txBody>
        </p:sp>
        <p:sp>
          <p:nvSpPr>
            <p:cNvPr id="63536" name="Text Box 43"/>
            <p:cNvSpPr txBox="1">
              <a:spLocks noChangeArrowheads="1"/>
            </p:cNvSpPr>
            <p:nvPr/>
          </p:nvSpPr>
          <p:spPr bwMode="auto">
            <a:xfrm>
              <a:off x="1702" y="1024"/>
              <a:ext cx="1243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kumimoji="1" lang="en-US" altLang="zh-CN" sz="2000" b="1" smtClean="0">
                  <a:solidFill>
                    <a:srgbClr val="FF3300"/>
                  </a:solidFill>
                  <a:ea typeface="楷体_GB2312" pitchFamily="49" charset="-122"/>
                </a:rPr>
                <a:t>INTE=1</a:t>
              </a:r>
              <a:r>
                <a:rPr kumimoji="1" lang="zh-CN" altLang="en-US" sz="2000" b="1" smtClean="0">
                  <a:solidFill>
                    <a:srgbClr val="FF3300"/>
                  </a:solidFill>
                  <a:ea typeface="楷体_GB2312" pitchFamily="49" charset="-122"/>
                </a:rPr>
                <a:t>时</a:t>
              </a:r>
              <a:r>
                <a:rPr kumimoji="1" lang="zh-CN" altLang="en-US" sz="2200" b="1" smtClean="0">
                  <a:solidFill>
                    <a:srgbClr val="0000FF"/>
                  </a:solidFill>
                  <a:latin typeface="宋体" charset="-122"/>
                </a:rPr>
                <a:t> </a:t>
              </a:r>
            </a:p>
          </p:txBody>
        </p:sp>
        <p:sp>
          <p:nvSpPr>
            <p:cNvPr id="63537" name="Text Box 44"/>
            <p:cNvSpPr txBox="1">
              <a:spLocks noChangeArrowheads="1"/>
            </p:cNvSpPr>
            <p:nvPr/>
          </p:nvSpPr>
          <p:spPr bwMode="auto">
            <a:xfrm>
              <a:off x="2147" y="1536"/>
              <a:ext cx="229" cy="2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00FF"/>
                  </a:solidFill>
                  <a:latin typeface="宋体" charset="-122"/>
                </a:rPr>
                <a:t>③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63538" name="Arc 46"/>
            <p:cNvSpPr>
              <a:spLocks/>
            </p:cNvSpPr>
            <p:nvPr/>
          </p:nvSpPr>
          <p:spPr bwMode="auto">
            <a:xfrm flipV="1">
              <a:off x="2368" y="1315"/>
              <a:ext cx="257" cy="301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3" y="0"/>
                    <a:pt x="21278" y="9321"/>
                    <a:pt x="21592" y="21020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3" y="0"/>
                    <a:pt x="21278" y="9321"/>
                    <a:pt x="21592" y="2102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39" name="Arc 47"/>
            <p:cNvSpPr>
              <a:spLocks/>
            </p:cNvSpPr>
            <p:nvPr/>
          </p:nvSpPr>
          <p:spPr bwMode="auto">
            <a:xfrm rot="10800000" flipV="1">
              <a:off x="2786" y="987"/>
              <a:ext cx="363" cy="6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40" name="Arc 48"/>
            <p:cNvSpPr>
              <a:spLocks/>
            </p:cNvSpPr>
            <p:nvPr/>
          </p:nvSpPr>
          <p:spPr bwMode="auto">
            <a:xfrm rot="10800000">
              <a:off x="1690" y="588"/>
              <a:ext cx="195" cy="650"/>
            </a:xfrm>
            <a:custGeom>
              <a:avLst/>
              <a:gdLst>
                <a:gd name="T0" fmla="*/ 0 w 21600"/>
                <a:gd name="T1" fmla="*/ 0 h 20436"/>
                <a:gd name="T2" fmla="*/ 0 w 21600"/>
                <a:gd name="T3" fmla="*/ 0 h 20436"/>
                <a:gd name="T4" fmla="*/ 0 w 21600"/>
                <a:gd name="T5" fmla="*/ 0 h 204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436"/>
                <a:gd name="T11" fmla="*/ 21600 w 21600"/>
                <a:gd name="T12" fmla="*/ 20436 h 20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436" fill="none" extrusionOk="0">
                  <a:moveTo>
                    <a:pt x="6994" y="0"/>
                  </a:moveTo>
                  <a:cubicBezTo>
                    <a:pt x="15730" y="2990"/>
                    <a:pt x="21600" y="11202"/>
                    <a:pt x="21600" y="20436"/>
                  </a:cubicBezTo>
                </a:path>
                <a:path w="21600" h="20436" stroke="0" extrusionOk="0">
                  <a:moveTo>
                    <a:pt x="6994" y="0"/>
                  </a:moveTo>
                  <a:cubicBezTo>
                    <a:pt x="15730" y="2990"/>
                    <a:pt x="21600" y="11202"/>
                    <a:pt x="21600" y="20436"/>
                  </a:cubicBezTo>
                  <a:lnTo>
                    <a:pt x="0" y="20436"/>
                  </a:lnTo>
                  <a:lnTo>
                    <a:pt x="69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41" name="Arc 49"/>
            <p:cNvSpPr>
              <a:spLocks/>
            </p:cNvSpPr>
            <p:nvPr/>
          </p:nvSpPr>
          <p:spPr bwMode="auto">
            <a:xfrm rot="10800000">
              <a:off x="1454" y="698"/>
              <a:ext cx="88" cy="2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42" name="Line 50"/>
            <p:cNvSpPr>
              <a:spLocks noChangeShapeType="1"/>
            </p:cNvSpPr>
            <p:nvPr/>
          </p:nvSpPr>
          <p:spPr bwMode="auto">
            <a:xfrm>
              <a:off x="3181" y="1034"/>
              <a:ext cx="4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3543" name="Rectangle 51"/>
            <p:cNvSpPr>
              <a:spLocks noChangeArrowheads="1"/>
            </p:cNvSpPr>
            <p:nvPr/>
          </p:nvSpPr>
          <p:spPr bwMode="auto">
            <a:xfrm>
              <a:off x="780" y="260"/>
              <a:ext cx="22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00FF"/>
                  </a:solidFill>
                  <a:latin typeface="宋体" charset="-122"/>
                </a:rPr>
                <a:t>①</a:t>
              </a:r>
              <a:endParaRPr kumimoji="1" lang="en-US" altLang="zh-CN" sz="2200" b="1" smtClean="0">
                <a:solidFill>
                  <a:srgbClr val="FF33CC"/>
                </a:solidFill>
                <a:latin typeface="宋体" charset="-122"/>
              </a:endParaRPr>
            </a:p>
          </p:txBody>
        </p:sp>
        <p:grpSp>
          <p:nvGrpSpPr>
            <p:cNvPr id="3" name="Group 173"/>
            <p:cNvGrpSpPr>
              <a:grpSpLocks/>
            </p:cNvGrpSpPr>
            <p:nvPr/>
          </p:nvGrpSpPr>
          <p:grpSpPr bwMode="auto">
            <a:xfrm>
              <a:off x="3832" y="48"/>
              <a:ext cx="1928" cy="1783"/>
              <a:chOff x="3656" y="48"/>
              <a:chExt cx="1928" cy="1783"/>
            </a:xfrm>
          </p:grpSpPr>
          <p:sp>
            <p:nvSpPr>
              <p:cNvPr id="63545" name="Line 139"/>
              <p:cNvSpPr>
                <a:spLocks noChangeShapeType="1"/>
              </p:cNvSpPr>
              <p:nvPr/>
            </p:nvSpPr>
            <p:spPr bwMode="auto">
              <a:xfrm>
                <a:off x="3920" y="135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" name="Group 170"/>
              <p:cNvGrpSpPr>
                <a:grpSpLocks/>
              </p:cNvGrpSpPr>
              <p:nvPr/>
            </p:nvGrpSpPr>
            <p:grpSpPr bwMode="auto">
              <a:xfrm>
                <a:off x="3896" y="1129"/>
                <a:ext cx="232" cy="215"/>
                <a:chOff x="3680" y="1248"/>
                <a:chExt cx="232" cy="215"/>
              </a:xfrm>
            </p:grpSpPr>
            <p:sp>
              <p:nvSpPr>
                <p:cNvPr id="6357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80" y="1248"/>
                  <a:ext cx="232" cy="21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RD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63574" name="Line 142"/>
                <p:cNvSpPr>
                  <a:spLocks noChangeShapeType="1"/>
                </p:cNvSpPr>
                <p:nvPr/>
              </p:nvSpPr>
              <p:spPr bwMode="auto">
                <a:xfrm>
                  <a:off x="3704" y="1282"/>
                  <a:ext cx="15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3547" name="AutoShape 143"/>
              <p:cNvSpPr>
                <a:spLocks noChangeArrowheads="1"/>
              </p:cNvSpPr>
              <p:nvPr/>
            </p:nvSpPr>
            <p:spPr bwMode="auto">
              <a:xfrm>
                <a:off x="3840" y="231"/>
                <a:ext cx="344" cy="153"/>
              </a:xfrm>
              <a:prstGeom prst="leftArrow">
                <a:avLst>
                  <a:gd name="adj1" fmla="val 50000"/>
                  <a:gd name="adj2" fmla="val 56209"/>
                </a:avLst>
              </a:prstGeom>
              <a:solidFill>
                <a:srgbClr val="00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48" name="Text Box 144"/>
              <p:cNvSpPr txBox="1">
                <a:spLocks noChangeArrowheads="1"/>
              </p:cNvSpPr>
              <p:nvPr/>
            </p:nvSpPr>
            <p:spPr bwMode="auto">
              <a:xfrm>
                <a:off x="3656" y="48"/>
                <a:ext cx="504" cy="21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D0</a:t>
                </a:r>
              </a:p>
            </p:txBody>
          </p:sp>
          <p:sp>
            <p:nvSpPr>
              <p:cNvPr id="63549" name="Text Box 146"/>
              <p:cNvSpPr txBox="1">
                <a:spLocks noChangeArrowheads="1"/>
              </p:cNvSpPr>
              <p:nvPr/>
            </p:nvSpPr>
            <p:spPr bwMode="auto">
              <a:xfrm>
                <a:off x="4184" y="96"/>
                <a:ext cx="912" cy="173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3550" name="Text Box 147"/>
              <p:cNvSpPr txBox="1">
                <a:spLocks noChangeArrowheads="1"/>
              </p:cNvSpPr>
              <p:nvPr/>
            </p:nvSpPr>
            <p:spPr bwMode="auto">
              <a:xfrm>
                <a:off x="4352" y="170"/>
                <a:ext cx="720" cy="215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PA0</a:t>
                </a:r>
                <a:endParaRPr kumimoji="1" lang="en-US" altLang="zh-CN" sz="22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3551" name="Text Box 148"/>
              <p:cNvSpPr txBox="1">
                <a:spLocks noChangeArrowheads="1"/>
              </p:cNvSpPr>
              <p:nvPr/>
            </p:nvSpPr>
            <p:spPr bwMode="auto">
              <a:xfrm>
                <a:off x="4688" y="923"/>
                <a:ext cx="376" cy="21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PC4</a:t>
                </a:r>
              </a:p>
            </p:txBody>
          </p:sp>
          <p:sp>
            <p:nvSpPr>
              <p:cNvPr id="63552" name="Text Box 149"/>
              <p:cNvSpPr txBox="1">
                <a:spLocks noChangeArrowheads="1"/>
              </p:cNvSpPr>
              <p:nvPr/>
            </p:nvSpPr>
            <p:spPr bwMode="auto">
              <a:xfrm>
                <a:off x="4688" y="1138"/>
                <a:ext cx="376" cy="21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PC5</a:t>
                </a:r>
              </a:p>
            </p:txBody>
          </p:sp>
          <p:sp>
            <p:nvSpPr>
              <p:cNvPr id="63553" name="Text Box 150"/>
              <p:cNvSpPr txBox="1">
                <a:spLocks noChangeArrowheads="1"/>
              </p:cNvSpPr>
              <p:nvPr/>
            </p:nvSpPr>
            <p:spPr bwMode="auto">
              <a:xfrm>
                <a:off x="4688" y="1581"/>
                <a:ext cx="376" cy="21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PC3</a:t>
                </a:r>
              </a:p>
            </p:txBody>
          </p:sp>
          <p:sp>
            <p:nvSpPr>
              <p:cNvPr id="63554" name="Line 151"/>
              <p:cNvSpPr>
                <a:spLocks noChangeShapeType="1"/>
              </p:cNvSpPr>
              <p:nvPr/>
            </p:nvSpPr>
            <p:spPr bwMode="auto">
              <a:xfrm>
                <a:off x="4896" y="391"/>
                <a:ext cx="0" cy="5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55" name="Text Box 152"/>
              <p:cNvSpPr txBox="1">
                <a:spLocks noChangeArrowheads="1"/>
              </p:cNvSpPr>
              <p:nvPr/>
            </p:nvSpPr>
            <p:spPr bwMode="auto">
              <a:xfrm>
                <a:off x="4224" y="465"/>
                <a:ext cx="488" cy="377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INTEA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PC4</a:t>
                </a:r>
              </a:p>
            </p:txBody>
          </p:sp>
          <p:sp>
            <p:nvSpPr>
              <p:cNvPr id="63556" name="Line 153"/>
              <p:cNvSpPr>
                <a:spLocks noChangeShapeType="1"/>
              </p:cNvSpPr>
              <p:nvPr/>
            </p:nvSpPr>
            <p:spPr bwMode="auto">
              <a:xfrm>
                <a:off x="4280" y="842"/>
                <a:ext cx="0" cy="57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57" name="Text Box 154"/>
              <p:cNvSpPr txBox="1">
                <a:spLocks noChangeArrowheads="1"/>
              </p:cNvSpPr>
              <p:nvPr/>
            </p:nvSpPr>
            <p:spPr bwMode="auto">
              <a:xfrm>
                <a:off x="4232" y="1413"/>
                <a:ext cx="376" cy="215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与门</a:t>
                </a:r>
                <a:endParaRPr kumimoji="1" lang="zh-CN" altLang="en-US" sz="2200" b="1" smtClean="0">
                  <a:solidFill>
                    <a:srgbClr val="000000"/>
                  </a:solidFill>
                  <a:latin typeface="宋体" charset="-122"/>
                </a:endParaRPr>
              </a:p>
            </p:txBody>
          </p:sp>
          <p:sp>
            <p:nvSpPr>
              <p:cNvPr id="63558" name="Line 155"/>
              <p:cNvSpPr>
                <a:spLocks noChangeShapeType="1"/>
              </p:cNvSpPr>
              <p:nvPr/>
            </p:nvSpPr>
            <p:spPr bwMode="auto">
              <a:xfrm>
                <a:off x="4408" y="1030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59" name="Line 156"/>
              <p:cNvSpPr>
                <a:spLocks noChangeShapeType="1"/>
              </p:cNvSpPr>
              <p:nvPr/>
            </p:nvSpPr>
            <p:spPr bwMode="auto">
              <a:xfrm>
                <a:off x="4408" y="1030"/>
                <a:ext cx="0" cy="38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60" name="Line 157"/>
              <p:cNvSpPr>
                <a:spLocks noChangeShapeType="1"/>
              </p:cNvSpPr>
              <p:nvPr/>
            </p:nvSpPr>
            <p:spPr bwMode="auto">
              <a:xfrm>
                <a:off x="4544" y="1212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61" name="Line 158"/>
              <p:cNvSpPr>
                <a:spLocks noChangeShapeType="1"/>
              </p:cNvSpPr>
              <p:nvPr/>
            </p:nvSpPr>
            <p:spPr bwMode="auto">
              <a:xfrm>
                <a:off x="4544" y="1218"/>
                <a:ext cx="0" cy="18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62" name="Line 159"/>
              <p:cNvSpPr>
                <a:spLocks noChangeShapeType="1"/>
              </p:cNvSpPr>
              <p:nvPr/>
            </p:nvSpPr>
            <p:spPr bwMode="auto">
              <a:xfrm>
                <a:off x="4408" y="1628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63" name="Line 160"/>
              <p:cNvSpPr>
                <a:spLocks noChangeShapeType="1"/>
              </p:cNvSpPr>
              <p:nvPr/>
            </p:nvSpPr>
            <p:spPr bwMode="auto">
              <a:xfrm>
                <a:off x="4408" y="1689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64" name="Line 161"/>
              <p:cNvSpPr>
                <a:spLocks noChangeShapeType="1"/>
              </p:cNvSpPr>
              <p:nvPr/>
            </p:nvSpPr>
            <p:spPr bwMode="auto">
              <a:xfrm flipH="1">
                <a:off x="5056" y="1008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65" name="Line 162"/>
              <p:cNvSpPr>
                <a:spLocks noChangeShapeType="1"/>
              </p:cNvSpPr>
              <p:nvPr/>
            </p:nvSpPr>
            <p:spPr bwMode="auto">
              <a:xfrm rot="10800000" flipH="1">
                <a:off x="5055" y="1296"/>
                <a:ext cx="32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66" name="Line 163"/>
              <p:cNvSpPr>
                <a:spLocks noChangeShapeType="1"/>
              </p:cNvSpPr>
              <p:nvPr/>
            </p:nvSpPr>
            <p:spPr bwMode="auto">
              <a:xfrm rot="10800000" flipH="1">
                <a:off x="5063" y="1728"/>
                <a:ext cx="32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67" name="Text Box 164"/>
              <p:cNvSpPr txBox="1">
                <a:spLocks noChangeArrowheads="1"/>
              </p:cNvSpPr>
              <p:nvPr/>
            </p:nvSpPr>
            <p:spPr bwMode="auto">
              <a:xfrm>
                <a:off x="5088" y="1081"/>
                <a:ext cx="463" cy="21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IBF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grpSp>
            <p:nvGrpSpPr>
              <p:cNvPr id="5" name="Group 172"/>
              <p:cNvGrpSpPr>
                <a:grpSpLocks/>
              </p:cNvGrpSpPr>
              <p:nvPr/>
            </p:nvGrpSpPr>
            <p:grpSpPr bwMode="auto">
              <a:xfrm>
                <a:off x="5088" y="768"/>
                <a:ext cx="463" cy="215"/>
                <a:chOff x="5264" y="936"/>
                <a:chExt cx="463" cy="215"/>
              </a:xfrm>
            </p:grpSpPr>
            <p:sp>
              <p:nvSpPr>
                <p:cNvPr id="63571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5264" y="936"/>
                  <a:ext cx="463" cy="21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STB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63572" name="Line 166"/>
                <p:cNvSpPr>
                  <a:spLocks noChangeShapeType="1"/>
                </p:cNvSpPr>
                <p:nvPr/>
              </p:nvSpPr>
              <p:spPr bwMode="auto">
                <a:xfrm>
                  <a:off x="5359" y="963"/>
                  <a:ext cx="265" cy="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3569" name="Text Box 167"/>
              <p:cNvSpPr txBox="1">
                <a:spLocks noChangeArrowheads="1"/>
              </p:cNvSpPr>
              <p:nvPr/>
            </p:nvSpPr>
            <p:spPr bwMode="auto">
              <a:xfrm>
                <a:off x="5040" y="1488"/>
                <a:ext cx="544" cy="21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INTR</a:t>
                </a:r>
              </a:p>
            </p:txBody>
          </p:sp>
          <p:sp>
            <p:nvSpPr>
              <p:cNvPr id="63570" name="AutoShape 168"/>
              <p:cNvSpPr>
                <a:spLocks noChangeArrowheads="1"/>
              </p:cNvSpPr>
              <p:nvPr/>
            </p:nvSpPr>
            <p:spPr bwMode="auto">
              <a:xfrm>
                <a:off x="5080" y="176"/>
                <a:ext cx="392" cy="208"/>
              </a:xfrm>
              <a:prstGeom prst="leftArrow">
                <a:avLst>
                  <a:gd name="adj1" fmla="val 50000"/>
                  <a:gd name="adj2" fmla="val 47115"/>
                </a:avLst>
              </a:prstGeom>
              <a:solidFill>
                <a:schemeClr val="accent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BD936D-F5B0-46DB-974E-2B225681CAED}" type="slidenum">
              <a:rPr lang="en-US" altLang="zh-CN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641"/>
          <p:cNvGrpSpPr>
            <a:grpSpLocks/>
          </p:cNvGrpSpPr>
          <p:nvPr/>
        </p:nvGrpSpPr>
        <p:grpSpPr bwMode="auto">
          <a:xfrm>
            <a:off x="0" y="228601"/>
            <a:ext cx="10363200" cy="3117850"/>
            <a:chOff x="144" y="1920"/>
            <a:chExt cx="4896" cy="1964"/>
          </a:xfrm>
        </p:grpSpPr>
        <p:sp>
          <p:nvSpPr>
            <p:cNvPr id="64625" name="Text Box 642"/>
            <p:cNvSpPr txBox="1">
              <a:spLocks noChangeArrowheads="1"/>
            </p:cNvSpPr>
            <p:nvPr/>
          </p:nvSpPr>
          <p:spPr bwMode="auto">
            <a:xfrm>
              <a:off x="144" y="1920"/>
              <a:ext cx="4896" cy="1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zh-CN" altLang="en-US" sz="2400" b="1" smtClean="0">
                  <a:solidFill>
                    <a:srgbClr val="FF3300"/>
                  </a:solidFill>
                  <a:ea typeface="楷体_GB2312" pitchFamily="49" charset="-122"/>
                </a:rPr>
                <a:t>小结：方式１输入时，中断申请信号发出的条件是：</a:t>
              </a:r>
              <a:endPara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zh-CN" altLang="en-US" sz="2200" b="1" smtClean="0">
                  <a:solidFill>
                    <a:srgbClr val="FF00FF"/>
                  </a:solidFill>
                  <a:ea typeface="楷体_GB2312" pitchFamily="49" charset="-122"/>
                </a:rPr>
                <a:t>①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STB=1     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由外设输入负脉冲信号满足</a:t>
              </a:r>
            </a:p>
            <a:p>
              <a:pPr defTabSz="914400" fontAlgn="base">
                <a:spcBef>
                  <a:spcPct val="0"/>
                </a:spcBef>
                <a:spcAft>
                  <a:spcPct val="20000"/>
                </a:spcAft>
              </a:pPr>
              <a:r>
                <a:rPr kumimoji="1" lang="zh-CN" altLang="en-US" sz="2200" b="1" smtClean="0">
                  <a:solidFill>
                    <a:srgbClr val="FF00FF"/>
                  </a:solidFill>
                  <a:ea typeface="楷体_GB2312" pitchFamily="49" charset="-122"/>
                </a:rPr>
                <a:t>② </a:t>
              </a: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IBF=1  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　此信号由</a:t>
              </a: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自动产生，</a:t>
              </a:r>
            </a:p>
            <a:p>
              <a:pPr defTabSz="914400" fontAlgn="base">
                <a:spcBef>
                  <a:spcPct val="0"/>
                </a:spcBef>
                <a:spcAft>
                  <a:spcPct val="2000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　　　　　 </a:t>
              </a: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STB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信号置１</a:t>
              </a: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,   RD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的上升沿置</a:t>
              </a: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　　　　　　　　　　</a:t>
              </a:r>
            </a:p>
            <a:p>
              <a:pPr defTabSz="914400" fontAlgn="base">
                <a:spcBef>
                  <a:spcPct val="0"/>
                </a:spcBef>
                <a:spcAft>
                  <a:spcPct val="20000"/>
                </a:spcAft>
              </a:pPr>
              <a:r>
                <a:rPr kumimoji="1" lang="zh-CN" altLang="en-US" sz="2200" b="1" smtClean="0">
                  <a:solidFill>
                    <a:srgbClr val="FF00FF"/>
                  </a:solidFill>
                  <a:ea typeface="楷体_GB2312" pitchFamily="49" charset="-122"/>
                </a:rPr>
                <a:t>③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INTE=1  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此信号无引出，通过编程实现：</a:t>
              </a:r>
            </a:p>
            <a:p>
              <a:pPr defTabSz="914400" fontAlgn="base">
                <a:spcBef>
                  <a:spcPct val="0"/>
                </a:spcBef>
                <a:spcAft>
                  <a:spcPct val="2000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　　　　　 </a:t>
              </a: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口，由控制口对</a:t>
              </a: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PC4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置位</a:t>
              </a:r>
            </a:p>
            <a:p>
              <a:pPr defTabSz="914400" fontAlgn="base">
                <a:spcBef>
                  <a:spcPct val="0"/>
                </a:spcBef>
                <a:spcAft>
                  <a:spcPct val="2000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　　　　　 </a:t>
              </a: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口，由控制口对</a:t>
              </a:r>
              <a:r>
                <a:rPr kumimoji="1" lang="en-US" altLang="zh-CN" sz="2200" b="1" smtClean="0">
                  <a:solidFill>
                    <a:srgbClr val="0000FF"/>
                  </a:solidFill>
                  <a:ea typeface="楷体_GB2312" pitchFamily="49" charset="-122"/>
                </a:rPr>
                <a:t>PC2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置位</a:t>
              </a:r>
            </a:p>
          </p:txBody>
        </p:sp>
        <p:grpSp>
          <p:nvGrpSpPr>
            <p:cNvPr id="3" name="Group 643"/>
            <p:cNvGrpSpPr>
              <a:grpSpLocks/>
            </p:cNvGrpSpPr>
            <p:nvPr/>
          </p:nvGrpSpPr>
          <p:grpSpPr bwMode="auto">
            <a:xfrm>
              <a:off x="432" y="2311"/>
              <a:ext cx="2160" cy="569"/>
              <a:chOff x="432" y="2311"/>
              <a:chExt cx="2160" cy="569"/>
            </a:xfrm>
          </p:grpSpPr>
          <p:sp>
            <p:nvSpPr>
              <p:cNvPr id="64627" name="Line 644"/>
              <p:cNvSpPr>
                <a:spLocks noChangeShapeType="1"/>
              </p:cNvSpPr>
              <p:nvPr/>
            </p:nvSpPr>
            <p:spPr bwMode="auto">
              <a:xfrm>
                <a:off x="1152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628" name="Line 645"/>
              <p:cNvSpPr>
                <a:spLocks noChangeShapeType="1"/>
              </p:cNvSpPr>
              <p:nvPr/>
            </p:nvSpPr>
            <p:spPr bwMode="auto">
              <a:xfrm>
                <a:off x="2352" y="288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629" name="Line 646"/>
              <p:cNvSpPr>
                <a:spLocks noChangeShapeType="1"/>
              </p:cNvSpPr>
              <p:nvPr/>
            </p:nvSpPr>
            <p:spPr bwMode="auto">
              <a:xfrm>
                <a:off x="432" y="2311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" name="Group 756"/>
          <p:cNvGrpSpPr>
            <a:grpSpLocks/>
          </p:cNvGrpSpPr>
          <p:nvPr/>
        </p:nvGrpSpPr>
        <p:grpSpPr bwMode="auto">
          <a:xfrm>
            <a:off x="304800" y="3810000"/>
            <a:ext cx="7975600" cy="2743200"/>
            <a:chOff x="144" y="2400"/>
            <a:chExt cx="3768" cy="1728"/>
          </a:xfrm>
        </p:grpSpPr>
        <p:sp>
          <p:nvSpPr>
            <p:cNvPr id="64579" name="Text Box 648"/>
            <p:cNvSpPr txBox="1">
              <a:spLocks noChangeArrowheads="1"/>
            </p:cNvSpPr>
            <p:nvPr/>
          </p:nvSpPr>
          <p:spPr bwMode="auto">
            <a:xfrm>
              <a:off x="144" y="2400"/>
              <a:ext cx="1029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PA7</a:t>
              </a:r>
              <a:r>
                <a:rPr kumimoji="1" lang="en-US" altLang="zh-CN" sz="2200" b="1" smtClean="0">
                  <a:solidFill>
                    <a:srgbClr val="0000FF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PA0</a:t>
              </a:r>
            </a:p>
          </p:txBody>
        </p:sp>
        <p:sp>
          <p:nvSpPr>
            <p:cNvPr id="64580" name="Text Box 649"/>
            <p:cNvSpPr txBox="1">
              <a:spLocks noChangeArrowheads="1"/>
            </p:cNvSpPr>
            <p:nvPr/>
          </p:nvSpPr>
          <p:spPr bwMode="auto">
            <a:xfrm>
              <a:off x="165" y="2574"/>
              <a:ext cx="963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PB7</a:t>
              </a:r>
              <a:r>
                <a:rPr kumimoji="1" lang="en-US" altLang="zh-CN" sz="2200" b="1" smtClean="0">
                  <a:solidFill>
                    <a:srgbClr val="0000FF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PB0</a:t>
              </a:r>
            </a:p>
          </p:txBody>
        </p:sp>
        <p:sp>
          <p:nvSpPr>
            <p:cNvPr id="64581" name="Text Box 650"/>
            <p:cNvSpPr txBox="1">
              <a:spLocks noChangeArrowheads="1"/>
            </p:cNvSpPr>
            <p:nvPr/>
          </p:nvSpPr>
          <p:spPr bwMode="auto">
            <a:xfrm>
              <a:off x="522" y="2838"/>
              <a:ext cx="414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STB</a:t>
              </a:r>
            </a:p>
          </p:txBody>
        </p:sp>
        <p:sp>
          <p:nvSpPr>
            <p:cNvPr id="64582" name="Line 651"/>
            <p:cNvSpPr>
              <a:spLocks noChangeShapeType="1"/>
            </p:cNvSpPr>
            <p:nvPr/>
          </p:nvSpPr>
          <p:spPr bwMode="auto">
            <a:xfrm>
              <a:off x="595" y="2846"/>
              <a:ext cx="2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83" name="Text Box 652"/>
            <p:cNvSpPr txBox="1">
              <a:spLocks noChangeArrowheads="1"/>
            </p:cNvSpPr>
            <p:nvPr/>
          </p:nvSpPr>
          <p:spPr bwMode="auto">
            <a:xfrm>
              <a:off x="509" y="3250"/>
              <a:ext cx="475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IBF</a:t>
              </a:r>
            </a:p>
          </p:txBody>
        </p:sp>
        <p:sp>
          <p:nvSpPr>
            <p:cNvPr id="64584" name="Text Box 653"/>
            <p:cNvSpPr txBox="1">
              <a:spLocks noChangeArrowheads="1"/>
            </p:cNvSpPr>
            <p:nvPr/>
          </p:nvSpPr>
          <p:spPr bwMode="auto">
            <a:xfrm>
              <a:off x="404" y="3513"/>
              <a:ext cx="523" cy="2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INTR</a:t>
              </a:r>
            </a:p>
          </p:txBody>
        </p:sp>
        <p:sp>
          <p:nvSpPr>
            <p:cNvPr id="64585" name="Text Box 654"/>
            <p:cNvSpPr txBox="1">
              <a:spLocks noChangeArrowheads="1"/>
            </p:cNvSpPr>
            <p:nvPr/>
          </p:nvSpPr>
          <p:spPr bwMode="auto">
            <a:xfrm>
              <a:off x="552" y="3922"/>
              <a:ext cx="414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RD</a:t>
              </a:r>
            </a:p>
          </p:txBody>
        </p:sp>
        <p:sp>
          <p:nvSpPr>
            <p:cNvPr id="64586" name="Line 655"/>
            <p:cNvSpPr>
              <a:spLocks noChangeShapeType="1"/>
            </p:cNvSpPr>
            <p:nvPr/>
          </p:nvSpPr>
          <p:spPr bwMode="auto">
            <a:xfrm>
              <a:off x="662" y="3930"/>
              <a:ext cx="19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87" name="Line 656"/>
            <p:cNvSpPr>
              <a:spLocks noChangeAspect="1" noChangeShapeType="1"/>
            </p:cNvSpPr>
            <p:nvPr/>
          </p:nvSpPr>
          <p:spPr bwMode="auto">
            <a:xfrm>
              <a:off x="2636" y="4080"/>
              <a:ext cx="37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88" name="Line 657"/>
            <p:cNvSpPr>
              <a:spLocks noChangeAspect="1" noChangeShapeType="1"/>
            </p:cNvSpPr>
            <p:nvPr/>
          </p:nvSpPr>
          <p:spPr bwMode="auto">
            <a:xfrm>
              <a:off x="1213" y="2621"/>
              <a:ext cx="53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89" name="Line 658"/>
            <p:cNvSpPr>
              <a:spLocks noChangeAspect="1" noChangeShapeType="1"/>
            </p:cNvSpPr>
            <p:nvPr/>
          </p:nvSpPr>
          <p:spPr bwMode="auto">
            <a:xfrm flipV="1">
              <a:off x="1209" y="2526"/>
              <a:ext cx="57" cy="1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90" name="Line 659"/>
            <p:cNvSpPr>
              <a:spLocks noChangeAspect="1" noChangeShapeType="1"/>
            </p:cNvSpPr>
            <p:nvPr/>
          </p:nvSpPr>
          <p:spPr bwMode="auto">
            <a:xfrm>
              <a:off x="1261" y="2528"/>
              <a:ext cx="9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91" name="Line 660"/>
            <p:cNvSpPr>
              <a:spLocks noChangeAspect="1" noChangeShapeType="1"/>
            </p:cNvSpPr>
            <p:nvPr/>
          </p:nvSpPr>
          <p:spPr bwMode="auto">
            <a:xfrm>
              <a:off x="1271" y="2712"/>
              <a:ext cx="9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92" name="Line 661"/>
            <p:cNvSpPr>
              <a:spLocks noChangeAspect="1" noChangeShapeType="1"/>
            </p:cNvSpPr>
            <p:nvPr/>
          </p:nvSpPr>
          <p:spPr bwMode="auto">
            <a:xfrm>
              <a:off x="2197" y="2528"/>
              <a:ext cx="59" cy="1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93" name="Line 662"/>
            <p:cNvSpPr>
              <a:spLocks noChangeAspect="1" noChangeShapeType="1"/>
            </p:cNvSpPr>
            <p:nvPr/>
          </p:nvSpPr>
          <p:spPr bwMode="auto">
            <a:xfrm flipV="1">
              <a:off x="2198" y="2627"/>
              <a:ext cx="49" cy="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94" name="Line 663"/>
            <p:cNvSpPr>
              <a:spLocks noChangeAspect="1" noChangeShapeType="1"/>
            </p:cNvSpPr>
            <p:nvPr/>
          </p:nvSpPr>
          <p:spPr bwMode="auto">
            <a:xfrm>
              <a:off x="988" y="2615"/>
              <a:ext cx="22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95" name="Line 664"/>
            <p:cNvSpPr>
              <a:spLocks noChangeShapeType="1"/>
            </p:cNvSpPr>
            <p:nvPr/>
          </p:nvSpPr>
          <p:spPr bwMode="auto">
            <a:xfrm flipV="1">
              <a:off x="2240" y="2616"/>
              <a:ext cx="1672" cy="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96" name="Text Box 665"/>
            <p:cNvSpPr txBox="1">
              <a:spLocks noChangeArrowheads="1"/>
            </p:cNvSpPr>
            <p:nvPr/>
          </p:nvSpPr>
          <p:spPr bwMode="auto">
            <a:xfrm>
              <a:off x="1266" y="2544"/>
              <a:ext cx="918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外设送来数据</a:t>
              </a:r>
              <a:endParaRPr kumimoji="1" lang="zh-CN" altLang="en-US" sz="2200" b="1" smtClean="0">
                <a:solidFill>
                  <a:srgbClr val="FF00FF"/>
                </a:solidFill>
                <a:latin typeface="宋体" charset="-122"/>
              </a:endParaRPr>
            </a:p>
          </p:txBody>
        </p:sp>
        <p:sp>
          <p:nvSpPr>
            <p:cNvPr id="64597" name="Line 666"/>
            <p:cNvSpPr>
              <a:spLocks noChangeAspect="1" noChangeShapeType="1"/>
            </p:cNvSpPr>
            <p:nvPr/>
          </p:nvSpPr>
          <p:spPr bwMode="auto">
            <a:xfrm>
              <a:off x="988" y="2864"/>
              <a:ext cx="5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98" name="Line 667"/>
            <p:cNvSpPr>
              <a:spLocks noChangeAspect="1" noChangeShapeType="1"/>
            </p:cNvSpPr>
            <p:nvPr/>
          </p:nvSpPr>
          <p:spPr bwMode="auto">
            <a:xfrm>
              <a:off x="1588" y="2862"/>
              <a:ext cx="54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99" name="Line 668"/>
            <p:cNvSpPr>
              <a:spLocks noChangeAspect="1" noChangeShapeType="1"/>
            </p:cNvSpPr>
            <p:nvPr/>
          </p:nvSpPr>
          <p:spPr bwMode="auto">
            <a:xfrm>
              <a:off x="1647" y="3050"/>
              <a:ext cx="2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00" name="Line 669"/>
            <p:cNvSpPr>
              <a:spLocks noChangeAspect="1" noChangeShapeType="1"/>
            </p:cNvSpPr>
            <p:nvPr/>
          </p:nvSpPr>
          <p:spPr bwMode="auto">
            <a:xfrm flipV="1">
              <a:off x="1896" y="2867"/>
              <a:ext cx="54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01" name="Line 670"/>
            <p:cNvSpPr>
              <a:spLocks noChangeAspect="1" noChangeShapeType="1"/>
            </p:cNvSpPr>
            <p:nvPr/>
          </p:nvSpPr>
          <p:spPr bwMode="auto">
            <a:xfrm flipV="1">
              <a:off x="1950" y="2866"/>
              <a:ext cx="19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02" name="Line 671"/>
            <p:cNvSpPr>
              <a:spLocks noChangeAspect="1" noChangeShapeType="1"/>
            </p:cNvSpPr>
            <p:nvPr/>
          </p:nvSpPr>
          <p:spPr bwMode="auto">
            <a:xfrm flipV="1">
              <a:off x="1755" y="3198"/>
              <a:ext cx="54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03" name="Line 672"/>
            <p:cNvSpPr>
              <a:spLocks noChangeAspect="1" noChangeShapeType="1"/>
            </p:cNvSpPr>
            <p:nvPr/>
          </p:nvSpPr>
          <p:spPr bwMode="auto">
            <a:xfrm flipV="1">
              <a:off x="1802" y="3198"/>
              <a:ext cx="156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04" name="Line 673"/>
            <p:cNvSpPr>
              <a:spLocks noChangeShapeType="1"/>
            </p:cNvSpPr>
            <p:nvPr/>
          </p:nvSpPr>
          <p:spPr bwMode="auto">
            <a:xfrm>
              <a:off x="995" y="3378"/>
              <a:ext cx="7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05" name="Line 674"/>
            <p:cNvSpPr>
              <a:spLocks noChangeAspect="1" noChangeShapeType="1"/>
            </p:cNvSpPr>
            <p:nvPr/>
          </p:nvSpPr>
          <p:spPr bwMode="auto">
            <a:xfrm>
              <a:off x="3362" y="3198"/>
              <a:ext cx="55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06" name="Line 675"/>
            <p:cNvSpPr>
              <a:spLocks noChangeAspect="1" noChangeShapeType="1"/>
            </p:cNvSpPr>
            <p:nvPr/>
          </p:nvSpPr>
          <p:spPr bwMode="auto">
            <a:xfrm>
              <a:off x="3417" y="3382"/>
              <a:ext cx="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07" name="Line 676"/>
            <p:cNvSpPr>
              <a:spLocks noChangeAspect="1" noChangeShapeType="1"/>
            </p:cNvSpPr>
            <p:nvPr/>
          </p:nvSpPr>
          <p:spPr bwMode="auto">
            <a:xfrm flipV="1">
              <a:off x="2038" y="3549"/>
              <a:ext cx="54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08" name="Line 677"/>
            <p:cNvSpPr>
              <a:spLocks noChangeAspect="1" noChangeShapeType="1"/>
            </p:cNvSpPr>
            <p:nvPr/>
          </p:nvSpPr>
          <p:spPr bwMode="auto">
            <a:xfrm flipV="1">
              <a:off x="2092" y="3544"/>
              <a:ext cx="7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09" name="Line 678"/>
            <p:cNvSpPr>
              <a:spLocks noChangeAspect="1" noChangeShapeType="1"/>
            </p:cNvSpPr>
            <p:nvPr/>
          </p:nvSpPr>
          <p:spPr bwMode="auto">
            <a:xfrm>
              <a:off x="1001" y="3737"/>
              <a:ext cx="10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10" name="Line 679"/>
            <p:cNvSpPr>
              <a:spLocks noChangeAspect="1" noChangeShapeType="1"/>
            </p:cNvSpPr>
            <p:nvPr/>
          </p:nvSpPr>
          <p:spPr bwMode="auto">
            <a:xfrm>
              <a:off x="2841" y="3538"/>
              <a:ext cx="60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11" name="Line 680"/>
            <p:cNvSpPr>
              <a:spLocks noChangeAspect="1" noChangeShapeType="1"/>
            </p:cNvSpPr>
            <p:nvPr/>
          </p:nvSpPr>
          <p:spPr bwMode="auto">
            <a:xfrm>
              <a:off x="2906" y="3743"/>
              <a:ext cx="10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12" name="Line 681"/>
            <p:cNvSpPr>
              <a:spLocks noChangeAspect="1" noChangeShapeType="1"/>
            </p:cNvSpPr>
            <p:nvPr/>
          </p:nvSpPr>
          <p:spPr bwMode="auto">
            <a:xfrm>
              <a:off x="995" y="3891"/>
              <a:ext cx="15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13" name="Line 682"/>
            <p:cNvSpPr>
              <a:spLocks noChangeAspect="1" noChangeShapeType="1"/>
            </p:cNvSpPr>
            <p:nvPr/>
          </p:nvSpPr>
          <p:spPr bwMode="auto">
            <a:xfrm>
              <a:off x="2582" y="3896"/>
              <a:ext cx="55" cy="1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14" name="Line 683"/>
            <p:cNvSpPr>
              <a:spLocks noChangeAspect="1" noChangeShapeType="1"/>
            </p:cNvSpPr>
            <p:nvPr/>
          </p:nvSpPr>
          <p:spPr bwMode="auto">
            <a:xfrm flipV="1">
              <a:off x="3017" y="3902"/>
              <a:ext cx="54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15" name="Line 684"/>
            <p:cNvSpPr>
              <a:spLocks noChangeAspect="1" noChangeShapeType="1"/>
            </p:cNvSpPr>
            <p:nvPr/>
          </p:nvSpPr>
          <p:spPr bwMode="auto">
            <a:xfrm flipV="1">
              <a:off x="3077" y="3905"/>
              <a:ext cx="8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16" name="Text Box 685"/>
            <p:cNvSpPr txBox="1">
              <a:spLocks noChangeArrowheads="1"/>
            </p:cNvSpPr>
            <p:nvPr/>
          </p:nvSpPr>
          <p:spPr bwMode="auto">
            <a:xfrm>
              <a:off x="1385" y="2870"/>
              <a:ext cx="228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00FF"/>
                  </a:solidFill>
                  <a:latin typeface="宋体" charset="-122"/>
                </a:rPr>
                <a:t>②</a:t>
              </a:r>
            </a:p>
          </p:txBody>
        </p:sp>
        <p:sp>
          <p:nvSpPr>
            <p:cNvPr id="64617" name="Text Box 686"/>
            <p:cNvSpPr txBox="1">
              <a:spLocks noChangeArrowheads="1"/>
            </p:cNvSpPr>
            <p:nvPr/>
          </p:nvSpPr>
          <p:spPr bwMode="auto">
            <a:xfrm>
              <a:off x="1942" y="3376"/>
              <a:ext cx="1243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kumimoji="1" lang="en-US" altLang="zh-CN" sz="2000" b="1" smtClean="0">
                  <a:solidFill>
                    <a:srgbClr val="FF3300"/>
                  </a:solidFill>
                  <a:ea typeface="楷体_GB2312" pitchFamily="49" charset="-122"/>
                </a:rPr>
                <a:t>INTE=1</a:t>
              </a:r>
              <a:r>
                <a:rPr kumimoji="1" lang="zh-CN" altLang="en-US" sz="2000" b="1" smtClean="0">
                  <a:solidFill>
                    <a:srgbClr val="FF3300"/>
                  </a:solidFill>
                  <a:ea typeface="楷体_GB2312" pitchFamily="49" charset="-122"/>
                </a:rPr>
                <a:t>时</a:t>
              </a:r>
              <a:r>
                <a:rPr kumimoji="1" lang="zh-CN" altLang="en-US" sz="2200" b="1" smtClean="0">
                  <a:solidFill>
                    <a:srgbClr val="0000FF"/>
                  </a:solidFill>
                  <a:latin typeface="宋体" charset="-122"/>
                </a:rPr>
                <a:t> </a:t>
              </a:r>
            </a:p>
          </p:txBody>
        </p:sp>
        <p:sp>
          <p:nvSpPr>
            <p:cNvPr id="64618" name="Text Box 687"/>
            <p:cNvSpPr txBox="1">
              <a:spLocks noChangeArrowheads="1"/>
            </p:cNvSpPr>
            <p:nvPr/>
          </p:nvSpPr>
          <p:spPr bwMode="auto">
            <a:xfrm>
              <a:off x="2387" y="3888"/>
              <a:ext cx="229" cy="2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00FF"/>
                  </a:solidFill>
                  <a:latin typeface="宋体" charset="-122"/>
                </a:rPr>
                <a:t>③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64619" name="Arc 688"/>
            <p:cNvSpPr>
              <a:spLocks/>
            </p:cNvSpPr>
            <p:nvPr/>
          </p:nvSpPr>
          <p:spPr bwMode="auto">
            <a:xfrm flipV="1">
              <a:off x="2608" y="3667"/>
              <a:ext cx="257" cy="301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3" y="0"/>
                    <a:pt x="21278" y="9321"/>
                    <a:pt x="21592" y="21020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3" y="0"/>
                    <a:pt x="21278" y="9321"/>
                    <a:pt x="21592" y="2102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20" name="Arc 689"/>
            <p:cNvSpPr>
              <a:spLocks/>
            </p:cNvSpPr>
            <p:nvPr/>
          </p:nvSpPr>
          <p:spPr bwMode="auto">
            <a:xfrm rot="10800000" flipV="1">
              <a:off x="3026" y="3339"/>
              <a:ext cx="363" cy="6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21" name="Arc 690"/>
            <p:cNvSpPr>
              <a:spLocks/>
            </p:cNvSpPr>
            <p:nvPr/>
          </p:nvSpPr>
          <p:spPr bwMode="auto">
            <a:xfrm rot="10800000">
              <a:off x="1930" y="2940"/>
              <a:ext cx="195" cy="650"/>
            </a:xfrm>
            <a:custGeom>
              <a:avLst/>
              <a:gdLst>
                <a:gd name="T0" fmla="*/ 0 w 21600"/>
                <a:gd name="T1" fmla="*/ 0 h 20436"/>
                <a:gd name="T2" fmla="*/ 0 w 21600"/>
                <a:gd name="T3" fmla="*/ 0 h 20436"/>
                <a:gd name="T4" fmla="*/ 0 w 21600"/>
                <a:gd name="T5" fmla="*/ 0 h 204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436"/>
                <a:gd name="T11" fmla="*/ 21600 w 21600"/>
                <a:gd name="T12" fmla="*/ 20436 h 20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436" fill="none" extrusionOk="0">
                  <a:moveTo>
                    <a:pt x="6994" y="0"/>
                  </a:moveTo>
                  <a:cubicBezTo>
                    <a:pt x="15730" y="2990"/>
                    <a:pt x="21600" y="11202"/>
                    <a:pt x="21600" y="20436"/>
                  </a:cubicBezTo>
                </a:path>
                <a:path w="21600" h="20436" stroke="0" extrusionOk="0">
                  <a:moveTo>
                    <a:pt x="6994" y="0"/>
                  </a:moveTo>
                  <a:cubicBezTo>
                    <a:pt x="15730" y="2990"/>
                    <a:pt x="21600" y="11202"/>
                    <a:pt x="21600" y="20436"/>
                  </a:cubicBezTo>
                  <a:lnTo>
                    <a:pt x="0" y="20436"/>
                  </a:lnTo>
                  <a:lnTo>
                    <a:pt x="69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22" name="Arc 691"/>
            <p:cNvSpPr>
              <a:spLocks/>
            </p:cNvSpPr>
            <p:nvPr/>
          </p:nvSpPr>
          <p:spPr bwMode="auto">
            <a:xfrm rot="10800000">
              <a:off x="1694" y="3050"/>
              <a:ext cx="88" cy="2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23" name="Line 692"/>
            <p:cNvSpPr>
              <a:spLocks noChangeShapeType="1"/>
            </p:cNvSpPr>
            <p:nvPr/>
          </p:nvSpPr>
          <p:spPr bwMode="auto">
            <a:xfrm>
              <a:off x="3421" y="3386"/>
              <a:ext cx="4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624" name="Rectangle 693"/>
            <p:cNvSpPr>
              <a:spLocks noChangeArrowheads="1"/>
            </p:cNvSpPr>
            <p:nvPr/>
          </p:nvSpPr>
          <p:spPr bwMode="auto">
            <a:xfrm>
              <a:off x="1020" y="2612"/>
              <a:ext cx="22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00FF"/>
                  </a:solidFill>
                  <a:latin typeface="宋体" charset="-122"/>
                </a:rPr>
                <a:t>①</a:t>
              </a:r>
              <a:endParaRPr kumimoji="1" lang="en-US" altLang="zh-CN" sz="2200" b="1" smtClean="0">
                <a:solidFill>
                  <a:srgbClr val="FF33CC"/>
                </a:solidFill>
                <a:latin typeface="宋体" charset="-122"/>
              </a:endParaRPr>
            </a:p>
          </p:txBody>
        </p:sp>
      </p:grpSp>
      <p:grpSp>
        <p:nvGrpSpPr>
          <p:cNvPr id="5" name="Group 694"/>
          <p:cNvGrpSpPr>
            <a:grpSpLocks/>
          </p:cNvGrpSpPr>
          <p:nvPr/>
        </p:nvGrpSpPr>
        <p:grpSpPr bwMode="auto">
          <a:xfrm>
            <a:off x="8212668" y="522288"/>
            <a:ext cx="4080933" cy="2830512"/>
            <a:chOff x="3656" y="48"/>
            <a:chExt cx="1928" cy="1783"/>
          </a:xfrm>
        </p:grpSpPr>
        <p:sp>
          <p:nvSpPr>
            <p:cNvPr id="64549" name="Line 695"/>
            <p:cNvSpPr>
              <a:spLocks noChangeShapeType="1"/>
            </p:cNvSpPr>
            <p:nvPr/>
          </p:nvSpPr>
          <p:spPr bwMode="auto">
            <a:xfrm>
              <a:off x="3920" y="1356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696"/>
            <p:cNvGrpSpPr>
              <a:grpSpLocks/>
            </p:cNvGrpSpPr>
            <p:nvPr/>
          </p:nvGrpSpPr>
          <p:grpSpPr bwMode="auto">
            <a:xfrm>
              <a:off x="3896" y="1129"/>
              <a:ext cx="232" cy="215"/>
              <a:chOff x="3680" y="1248"/>
              <a:chExt cx="232" cy="215"/>
            </a:xfrm>
          </p:grpSpPr>
          <p:sp>
            <p:nvSpPr>
              <p:cNvPr id="64577" name="Text Box 697"/>
              <p:cNvSpPr txBox="1">
                <a:spLocks noChangeArrowheads="1"/>
              </p:cNvSpPr>
              <p:nvPr/>
            </p:nvSpPr>
            <p:spPr bwMode="auto">
              <a:xfrm>
                <a:off x="3680" y="1248"/>
                <a:ext cx="232" cy="21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RD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4578" name="Line 698"/>
              <p:cNvSpPr>
                <a:spLocks noChangeShapeType="1"/>
              </p:cNvSpPr>
              <p:nvPr/>
            </p:nvSpPr>
            <p:spPr bwMode="auto">
              <a:xfrm>
                <a:off x="3704" y="1282"/>
                <a:ext cx="15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51" name="AutoShape 699"/>
            <p:cNvSpPr>
              <a:spLocks noChangeArrowheads="1"/>
            </p:cNvSpPr>
            <p:nvPr/>
          </p:nvSpPr>
          <p:spPr bwMode="auto">
            <a:xfrm>
              <a:off x="3840" y="231"/>
              <a:ext cx="344" cy="153"/>
            </a:xfrm>
            <a:prstGeom prst="leftArrow">
              <a:avLst>
                <a:gd name="adj1" fmla="val 50000"/>
                <a:gd name="adj2" fmla="val 56209"/>
              </a:avLst>
            </a:prstGeom>
            <a:solidFill>
              <a:srgbClr val="00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52" name="Text Box 700"/>
            <p:cNvSpPr txBox="1">
              <a:spLocks noChangeArrowheads="1"/>
            </p:cNvSpPr>
            <p:nvPr/>
          </p:nvSpPr>
          <p:spPr bwMode="auto">
            <a:xfrm>
              <a:off x="3656" y="48"/>
              <a:ext cx="504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D0</a:t>
              </a:r>
            </a:p>
          </p:txBody>
        </p:sp>
        <p:sp>
          <p:nvSpPr>
            <p:cNvPr id="64553" name="Text Box 701"/>
            <p:cNvSpPr txBox="1">
              <a:spLocks noChangeArrowheads="1"/>
            </p:cNvSpPr>
            <p:nvPr/>
          </p:nvSpPr>
          <p:spPr bwMode="auto">
            <a:xfrm>
              <a:off x="4184" y="96"/>
              <a:ext cx="912" cy="173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64554" name="Text Box 702"/>
            <p:cNvSpPr txBox="1">
              <a:spLocks noChangeArrowheads="1"/>
            </p:cNvSpPr>
            <p:nvPr/>
          </p:nvSpPr>
          <p:spPr bwMode="auto">
            <a:xfrm>
              <a:off x="4352" y="170"/>
              <a:ext cx="720" cy="215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PA0</a:t>
              </a:r>
              <a:endParaRPr kumimoji="1" lang="en-US" altLang="zh-CN" sz="2200" smtClean="0">
                <a:solidFill>
                  <a:srgbClr val="808080"/>
                </a:solidFill>
              </a:endParaRPr>
            </a:p>
          </p:txBody>
        </p:sp>
        <p:sp>
          <p:nvSpPr>
            <p:cNvPr id="64555" name="Text Box 703"/>
            <p:cNvSpPr txBox="1">
              <a:spLocks noChangeArrowheads="1"/>
            </p:cNvSpPr>
            <p:nvPr/>
          </p:nvSpPr>
          <p:spPr bwMode="auto">
            <a:xfrm>
              <a:off x="4688" y="923"/>
              <a:ext cx="376" cy="21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PC4</a:t>
              </a:r>
            </a:p>
          </p:txBody>
        </p:sp>
        <p:sp>
          <p:nvSpPr>
            <p:cNvPr id="64556" name="Text Box 704"/>
            <p:cNvSpPr txBox="1">
              <a:spLocks noChangeArrowheads="1"/>
            </p:cNvSpPr>
            <p:nvPr/>
          </p:nvSpPr>
          <p:spPr bwMode="auto">
            <a:xfrm>
              <a:off x="4688" y="1138"/>
              <a:ext cx="376" cy="21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PC5</a:t>
              </a:r>
            </a:p>
          </p:txBody>
        </p:sp>
        <p:sp>
          <p:nvSpPr>
            <p:cNvPr id="64557" name="Text Box 705"/>
            <p:cNvSpPr txBox="1">
              <a:spLocks noChangeArrowheads="1"/>
            </p:cNvSpPr>
            <p:nvPr/>
          </p:nvSpPr>
          <p:spPr bwMode="auto">
            <a:xfrm>
              <a:off x="4688" y="1581"/>
              <a:ext cx="376" cy="21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PC3</a:t>
              </a:r>
            </a:p>
          </p:txBody>
        </p:sp>
        <p:sp>
          <p:nvSpPr>
            <p:cNvPr id="64558" name="Line 706"/>
            <p:cNvSpPr>
              <a:spLocks noChangeShapeType="1"/>
            </p:cNvSpPr>
            <p:nvPr/>
          </p:nvSpPr>
          <p:spPr bwMode="auto">
            <a:xfrm>
              <a:off x="4896" y="391"/>
              <a:ext cx="0" cy="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59" name="Text Box 707"/>
            <p:cNvSpPr txBox="1">
              <a:spLocks noChangeArrowheads="1"/>
            </p:cNvSpPr>
            <p:nvPr/>
          </p:nvSpPr>
          <p:spPr bwMode="auto">
            <a:xfrm>
              <a:off x="4224" y="465"/>
              <a:ext cx="488" cy="377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INTEA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PC4</a:t>
              </a:r>
            </a:p>
          </p:txBody>
        </p:sp>
        <p:sp>
          <p:nvSpPr>
            <p:cNvPr id="64560" name="Line 708"/>
            <p:cNvSpPr>
              <a:spLocks noChangeShapeType="1"/>
            </p:cNvSpPr>
            <p:nvPr/>
          </p:nvSpPr>
          <p:spPr bwMode="auto">
            <a:xfrm>
              <a:off x="4280" y="842"/>
              <a:ext cx="0" cy="57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61" name="Text Box 709"/>
            <p:cNvSpPr txBox="1">
              <a:spLocks noChangeArrowheads="1"/>
            </p:cNvSpPr>
            <p:nvPr/>
          </p:nvSpPr>
          <p:spPr bwMode="auto">
            <a:xfrm>
              <a:off x="4232" y="1413"/>
              <a:ext cx="376" cy="215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与门</a:t>
              </a:r>
              <a:endParaRPr kumimoji="1" lang="zh-CN" altLang="en-US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64562" name="Line 710"/>
            <p:cNvSpPr>
              <a:spLocks noChangeShapeType="1"/>
            </p:cNvSpPr>
            <p:nvPr/>
          </p:nvSpPr>
          <p:spPr bwMode="auto">
            <a:xfrm>
              <a:off x="4408" y="1030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63" name="Line 711"/>
            <p:cNvSpPr>
              <a:spLocks noChangeShapeType="1"/>
            </p:cNvSpPr>
            <p:nvPr/>
          </p:nvSpPr>
          <p:spPr bwMode="auto">
            <a:xfrm>
              <a:off x="4408" y="1030"/>
              <a:ext cx="0" cy="3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64" name="Line 712"/>
            <p:cNvSpPr>
              <a:spLocks noChangeShapeType="1"/>
            </p:cNvSpPr>
            <p:nvPr/>
          </p:nvSpPr>
          <p:spPr bwMode="auto">
            <a:xfrm>
              <a:off x="4544" y="1212"/>
              <a:ext cx="1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65" name="Line 713"/>
            <p:cNvSpPr>
              <a:spLocks noChangeShapeType="1"/>
            </p:cNvSpPr>
            <p:nvPr/>
          </p:nvSpPr>
          <p:spPr bwMode="auto">
            <a:xfrm>
              <a:off x="4544" y="1218"/>
              <a:ext cx="0" cy="1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66" name="Line 714"/>
            <p:cNvSpPr>
              <a:spLocks noChangeShapeType="1"/>
            </p:cNvSpPr>
            <p:nvPr/>
          </p:nvSpPr>
          <p:spPr bwMode="auto">
            <a:xfrm>
              <a:off x="4408" y="1628"/>
              <a:ext cx="0" cy="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67" name="Line 715"/>
            <p:cNvSpPr>
              <a:spLocks noChangeShapeType="1"/>
            </p:cNvSpPr>
            <p:nvPr/>
          </p:nvSpPr>
          <p:spPr bwMode="auto">
            <a:xfrm>
              <a:off x="4408" y="1689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68" name="Line 716"/>
            <p:cNvSpPr>
              <a:spLocks noChangeShapeType="1"/>
            </p:cNvSpPr>
            <p:nvPr/>
          </p:nvSpPr>
          <p:spPr bwMode="auto">
            <a:xfrm flipH="1">
              <a:off x="5056" y="1008"/>
              <a:ext cx="28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69" name="Line 717"/>
            <p:cNvSpPr>
              <a:spLocks noChangeShapeType="1"/>
            </p:cNvSpPr>
            <p:nvPr/>
          </p:nvSpPr>
          <p:spPr bwMode="auto">
            <a:xfrm rot="10800000" flipH="1">
              <a:off x="5055" y="1296"/>
              <a:ext cx="32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70" name="Line 718"/>
            <p:cNvSpPr>
              <a:spLocks noChangeShapeType="1"/>
            </p:cNvSpPr>
            <p:nvPr/>
          </p:nvSpPr>
          <p:spPr bwMode="auto">
            <a:xfrm rot="10800000" flipH="1">
              <a:off x="5063" y="1728"/>
              <a:ext cx="3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71" name="Text Box 719"/>
            <p:cNvSpPr txBox="1">
              <a:spLocks noChangeArrowheads="1"/>
            </p:cNvSpPr>
            <p:nvPr/>
          </p:nvSpPr>
          <p:spPr bwMode="auto">
            <a:xfrm>
              <a:off x="5088" y="1081"/>
              <a:ext cx="463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IBF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grpSp>
          <p:nvGrpSpPr>
            <p:cNvPr id="7" name="Group 720"/>
            <p:cNvGrpSpPr>
              <a:grpSpLocks/>
            </p:cNvGrpSpPr>
            <p:nvPr/>
          </p:nvGrpSpPr>
          <p:grpSpPr bwMode="auto">
            <a:xfrm>
              <a:off x="5088" y="768"/>
              <a:ext cx="463" cy="215"/>
              <a:chOff x="5264" y="936"/>
              <a:chExt cx="463" cy="215"/>
            </a:xfrm>
          </p:grpSpPr>
          <p:sp>
            <p:nvSpPr>
              <p:cNvPr id="64575" name="Text Box 721"/>
              <p:cNvSpPr txBox="1">
                <a:spLocks noChangeArrowheads="1"/>
              </p:cNvSpPr>
              <p:nvPr/>
            </p:nvSpPr>
            <p:spPr bwMode="auto">
              <a:xfrm>
                <a:off x="5264" y="936"/>
                <a:ext cx="463" cy="21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STB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4576" name="Line 722"/>
              <p:cNvSpPr>
                <a:spLocks noChangeShapeType="1"/>
              </p:cNvSpPr>
              <p:nvPr/>
            </p:nvSpPr>
            <p:spPr bwMode="auto">
              <a:xfrm>
                <a:off x="5359" y="963"/>
                <a:ext cx="265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73" name="Text Box 723"/>
            <p:cNvSpPr txBox="1">
              <a:spLocks noChangeArrowheads="1"/>
            </p:cNvSpPr>
            <p:nvPr/>
          </p:nvSpPr>
          <p:spPr bwMode="auto">
            <a:xfrm>
              <a:off x="5040" y="1488"/>
              <a:ext cx="544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INTR</a:t>
              </a:r>
            </a:p>
          </p:txBody>
        </p:sp>
        <p:sp>
          <p:nvSpPr>
            <p:cNvPr id="64574" name="AutoShape 724"/>
            <p:cNvSpPr>
              <a:spLocks noChangeArrowheads="1"/>
            </p:cNvSpPr>
            <p:nvPr/>
          </p:nvSpPr>
          <p:spPr bwMode="auto">
            <a:xfrm>
              <a:off x="5080" y="176"/>
              <a:ext cx="392" cy="208"/>
            </a:xfrm>
            <a:prstGeom prst="leftArrow">
              <a:avLst>
                <a:gd name="adj1" fmla="val 50000"/>
                <a:gd name="adj2" fmla="val 47115"/>
              </a:avLst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25"/>
          <p:cNvGrpSpPr>
            <a:grpSpLocks/>
          </p:cNvGrpSpPr>
          <p:nvPr/>
        </p:nvGrpSpPr>
        <p:grpSpPr bwMode="auto">
          <a:xfrm>
            <a:off x="8229600" y="3646488"/>
            <a:ext cx="4080933" cy="2830512"/>
            <a:chOff x="3832" y="2297"/>
            <a:chExt cx="1928" cy="1783"/>
          </a:xfrm>
        </p:grpSpPr>
        <p:sp>
          <p:nvSpPr>
            <p:cNvPr id="64519" name="Line 726"/>
            <p:cNvSpPr>
              <a:spLocks noChangeShapeType="1"/>
            </p:cNvSpPr>
            <p:nvPr/>
          </p:nvSpPr>
          <p:spPr bwMode="auto">
            <a:xfrm>
              <a:off x="4096" y="3605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Group 727"/>
            <p:cNvGrpSpPr>
              <a:grpSpLocks/>
            </p:cNvGrpSpPr>
            <p:nvPr/>
          </p:nvGrpSpPr>
          <p:grpSpPr bwMode="auto">
            <a:xfrm>
              <a:off x="4072" y="3378"/>
              <a:ext cx="232" cy="215"/>
              <a:chOff x="3680" y="1248"/>
              <a:chExt cx="232" cy="215"/>
            </a:xfrm>
          </p:grpSpPr>
          <p:sp>
            <p:nvSpPr>
              <p:cNvPr id="64547" name="Text Box 728"/>
              <p:cNvSpPr txBox="1">
                <a:spLocks noChangeArrowheads="1"/>
              </p:cNvSpPr>
              <p:nvPr/>
            </p:nvSpPr>
            <p:spPr bwMode="auto">
              <a:xfrm>
                <a:off x="3680" y="1248"/>
                <a:ext cx="232" cy="21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RD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4548" name="Line 729"/>
              <p:cNvSpPr>
                <a:spLocks noChangeShapeType="1"/>
              </p:cNvSpPr>
              <p:nvPr/>
            </p:nvSpPr>
            <p:spPr bwMode="auto">
              <a:xfrm>
                <a:off x="3704" y="1282"/>
                <a:ext cx="15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21" name="AutoShape 730"/>
            <p:cNvSpPr>
              <a:spLocks noChangeArrowheads="1"/>
            </p:cNvSpPr>
            <p:nvPr/>
          </p:nvSpPr>
          <p:spPr bwMode="auto">
            <a:xfrm>
              <a:off x="4016" y="2480"/>
              <a:ext cx="344" cy="153"/>
            </a:xfrm>
            <a:prstGeom prst="leftArrow">
              <a:avLst>
                <a:gd name="adj1" fmla="val 50000"/>
                <a:gd name="adj2" fmla="val 56209"/>
              </a:avLst>
            </a:prstGeom>
            <a:solidFill>
              <a:srgbClr val="00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22" name="Text Box 731"/>
            <p:cNvSpPr txBox="1">
              <a:spLocks noChangeArrowheads="1"/>
            </p:cNvSpPr>
            <p:nvPr/>
          </p:nvSpPr>
          <p:spPr bwMode="auto">
            <a:xfrm>
              <a:off x="3832" y="2297"/>
              <a:ext cx="504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D0</a:t>
              </a:r>
            </a:p>
          </p:txBody>
        </p:sp>
        <p:sp>
          <p:nvSpPr>
            <p:cNvPr id="64523" name="Text Box 732"/>
            <p:cNvSpPr txBox="1">
              <a:spLocks noChangeArrowheads="1"/>
            </p:cNvSpPr>
            <p:nvPr/>
          </p:nvSpPr>
          <p:spPr bwMode="auto">
            <a:xfrm>
              <a:off x="4360" y="2345"/>
              <a:ext cx="912" cy="173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64524" name="Text Box 733"/>
            <p:cNvSpPr txBox="1">
              <a:spLocks noChangeArrowheads="1"/>
            </p:cNvSpPr>
            <p:nvPr/>
          </p:nvSpPr>
          <p:spPr bwMode="auto">
            <a:xfrm>
              <a:off x="4528" y="2419"/>
              <a:ext cx="720" cy="215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PB7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PB0</a:t>
              </a:r>
              <a:endParaRPr kumimoji="1" lang="en-US" altLang="zh-CN" sz="2200" smtClean="0">
                <a:solidFill>
                  <a:srgbClr val="808080"/>
                </a:solidFill>
              </a:endParaRPr>
            </a:p>
          </p:txBody>
        </p:sp>
        <p:sp>
          <p:nvSpPr>
            <p:cNvPr id="64525" name="Text Box 734"/>
            <p:cNvSpPr txBox="1">
              <a:spLocks noChangeArrowheads="1"/>
            </p:cNvSpPr>
            <p:nvPr/>
          </p:nvSpPr>
          <p:spPr bwMode="auto">
            <a:xfrm>
              <a:off x="4864" y="3172"/>
              <a:ext cx="376" cy="21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PC2</a:t>
              </a:r>
            </a:p>
          </p:txBody>
        </p:sp>
        <p:sp>
          <p:nvSpPr>
            <p:cNvPr id="64526" name="Text Box 735"/>
            <p:cNvSpPr txBox="1">
              <a:spLocks noChangeArrowheads="1"/>
            </p:cNvSpPr>
            <p:nvPr/>
          </p:nvSpPr>
          <p:spPr bwMode="auto">
            <a:xfrm>
              <a:off x="4864" y="3387"/>
              <a:ext cx="376" cy="21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PC1</a:t>
              </a:r>
            </a:p>
          </p:txBody>
        </p:sp>
        <p:sp>
          <p:nvSpPr>
            <p:cNvPr id="64527" name="Text Box 736"/>
            <p:cNvSpPr txBox="1">
              <a:spLocks noChangeArrowheads="1"/>
            </p:cNvSpPr>
            <p:nvPr/>
          </p:nvSpPr>
          <p:spPr bwMode="auto">
            <a:xfrm>
              <a:off x="4864" y="3830"/>
              <a:ext cx="376" cy="21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PC0</a:t>
              </a:r>
            </a:p>
          </p:txBody>
        </p:sp>
        <p:sp>
          <p:nvSpPr>
            <p:cNvPr id="64528" name="Line 737"/>
            <p:cNvSpPr>
              <a:spLocks noChangeShapeType="1"/>
            </p:cNvSpPr>
            <p:nvPr/>
          </p:nvSpPr>
          <p:spPr bwMode="auto">
            <a:xfrm>
              <a:off x="5072" y="2640"/>
              <a:ext cx="0" cy="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29" name="Text Box 738"/>
            <p:cNvSpPr txBox="1">
              <a:spLocks noChangeArrowheads="1"/>
            </p:cNvSpPr>
            <p:nvPr/>
          </p:nvSpPr>
          <p:spPr bwMode="auto">
            <a:xfrm>
              <a:off x="4400" y="2714"/>
              <a:ext cx="488" cy="377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INTEA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PC2</a:t>
              </a:r>
            </a:p>
          </p:txBody>
        </p:sp>
        <p:sp>
          <p:nvSpPr>
            <p:cNvPr id="64530" name="Line 739"/>
            <p:cNvSpPr>
              <a:spLocks noChangeShapeType="1"/>
            </p:cNvSpPr>
            <p:nvPr/>
          </p:nvSpPr>
          <p:spPr bwMode="auto">
            <a:xfrm>
              <a:off x="4456" y="3091"/>
              <a:ext cx="0" cy="57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31" name="Text Box 740"/>
            <p:cNvSpPr txBox="1">
              <a:spLocks noChangeArrowheads="1"/>
            </p:cNvSpPr>
            <p:nvPr/>
          </p:nvSpPr>
          <p:spPr bwMode="auto">
            <a:xfrm>
              <a:off x="4408" y="3662"/>
              <a:ext cx="376" cy="215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与门</a:t>
              </a:r>
              <a:endParaRPr kumimoji="1" lang="zh-CN" altLang="en-US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64532" name="Line 741"/>
            <p:cNvSpPr>
              <a:spLocks noChangeShapeType="1"/>
            </p:cNvSpPr>
            <p:nvPr/>
          </p:nvSpPr>
          <p:spPr bwMode="auto">
            <a:xfrm>
              <a:off x="4584" y="3279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33" name="Line 742"/>
            <p:cNvSpPr>
              <a:spLocks noChangeShapeType="1"/>
            </p:cNvSpPr>
            <p:nvPr/>
          </p:nvSpPr>
          <p:spPr bwMode="auto">
            <a:xfrm>
              <a:off x="4584" y="3279"/>
              <a:ext cx="0" cy="3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34" name="Line 743"/>
            <p:cNvSpPr>
              <a:spLocks noChangeShapeType="1"/>
            </p:cNvSpPr>
            <p:nvPr/>
          </p:nvSpPr>
          <p:spPr bwMode="auto">
            <a:xfrm>
              <a:off x="4720" y="3461"/>
              <a:ext cx="1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35" name="Line 744"/>
            <p:cNvSpPr>
              <a:spLocks noChangeShapeType="1"/>
            </p:cNvSpPr>
            <p:nvPr/>
          </p:nvSpPr>
          <p:spPr bwMode="auto">
            <a:xfrm>
              <a:off x="4720" y="3467"/>
              <a:ext cx="0" cy="1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36" name="Line 745"/>
            <p:cNvSpPr>
              <a:spLocks noChangeShapeType="1"/>
            </p:cNvSpPr>
            <p:nvPr/>
          </p:nvSpPr>
          <p:spPr bwMode="auto">
            <a:xfrm>
              <a:off x="4584" y="3877"/>
              <a:ext cx="0" cy="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37" name="Line 746"/>
            <p:cNvSpPr>
              <a:spLocks noChangeShapeType="1"/>
            </p:cNvSpPr>
            <p:nvPr/>
          </p:nvSpPr>
          <p:spPr bwMode="auto">
            <a:xfrm>
              <a:off x="4584" y="3938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38" name="Line 747"/>
            <p:cNvSpPr>
              <a:spLocks noChangeShapeType="1"/>
            </p:cNvSpPr>
            <p:nvPr/>
          </p:nvSpPr>
          <p:spPr bwMode="auto">
            <a:xfrm flipH="1">
              <a:off x="5232" y="3257"/>
              <a:ext cx="28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39" name="Line 748"/>
            <p:cNvSpPr>
              <a:spLocks noChangeShapeType="1"/>
            </p:cNvSpPr>
            <p:nvPr/>
          </p:nvSpPr>
          <p:spPr bwMode="auto">
            <a:xfrm rot="10800000" flipH="1">
              <a:off x="5231" y="3545"/>
              <a:ext cx="32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40" name="Line 749"/>
            <p:cNvSpPr>
              <a:spLocks noChangeShapeType="1"/>
            </p:cNvSpPr>
            <p:nvPr/>
          </p:nvSpPr>
          <p:spPr bwMode="auto">
            <a:xfrm rot="10800000" flipH="1">
              <a:off x="5239" y="3977"/>
              <a:ext cx="3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4541" name="Text Box 750"/>
            <p:cNvSpPr txBox="1">
              <a:spLocks noChangeArrowheads="1"/>
            </p:cNvSpPr>
            <p:nvPr/>
          </p:nvSpPr>
          <p:spPr bwMode="auto">
            <a:xfrm>
              <a:off x="5264" y="3330"/>
              <a:ext cx="463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IBF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grpSp>
          <p:nvGrpSpPr>
            <p:cNvPr id="10" name="Group 751"/>
            <p:cNvGrpSpPr>
              <a:grpSpLocks/>
            </p:cNvGrpSpPr>
            <p:nvPr/>
          </p:nvGrpSpPr>
          <p:grpSpPr bwMode="auto">
            <a:xfrm>
              <a:off x="5264" y="3017"/>
              <a:ext cx="463" cy="215"/>
              <a:chOff x="5264" y="936"/>
              <a:chExt cx="463" cy="215"/>
            </a:xfrm>
          </p:grpSpPr>
          <p:sp>
            <p:nvSpPr>
              <p:cNvPr id="64545" name="Text Box 752"/>
              <p:cNvSpPr txBox="1">
                <a:spLocks noChangeArrowheads="1"/>
              </p:cNvSpPr>
              <p:nvPr/>
            </p:nvSpPr>
            <p:spPr bwMode="auto">
              <a:xfrm>
                <a:off x="5264" y="936"/>
                <a:ext cx="463" cy="21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STB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4546" name="Line 753"/>
              <p:cNvSpPr>
                <a:spLocks noChangeShapeType="1"/>
              </p:cNvSpPr>
              <p:nvPr/>
            </p:nvSpPr>
            <p:spPr bwMode="auto">
              <a:xfrm>
                <a:off x="5359" y="963"/>
                <a:ext cx="265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43" name="Text Box 754"/>
            <p:cNvSpPr txBox="1">
              <a:spLocks noChangeArrowheads="1"/>
            </p:cNvSpPr>
            <p:nvPr/>
          </p:nvSpPr>
          <p:spPr bwMode="auto">
            <a:xfrm>
              <a:off x="5216" y="3737"/>
              <a:ext cx="544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INTR</a:t>
              </a:r>
            </a:p>
          </p:txBody>
        </p:sp>
        <p:sp>
          <p:nvSpPr>
            <p:cNvPr id="64544" name="AutoShape 755"/>
            <p:cNvSpPr>
              <a:spLocks noChangeArrowheads="1"/>
            </p:cNvSpPr>
            <p:nvPr/>
          </p:nvSpPr>
          <p:spPr bwMode="auto">
            <a:xfrm>
              <a:off x="5256" y="2425"/>
              <a:ext cx="392" cy="208"/>
            </a:xfrm>
            <a:prstGeom prst="leftArrow">
              <a:avLst>
                <a:gd name="adj1" fmla="val 50000"/>
                <a:gd name="adj2" fmla="val 47115"/>
              </a:avLst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48E4E-722A-45DE-9614-12A76F05A54D}" type="slidenum">
              <a:rPr lang="en-US" altLang="zh-CN">
                <a:solidFill>
                  <a:srgbClr val="000000"/>
                </a:solidFill>
              </a:rPr>
              <a:pPr/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304800" y="0"/>
            <a:ext cx="11887200" cy="6019800"/>
            <a:chOff x="144" y="0"/>
            <a:chExt cx="5616" cy="3792"/>
          </a:xfrm>
        </p:grpSpPr>
        <p:sp>
          <p:nvSpPr>
            <p:cNvPr id="65540" name="Rectangle 3"/>
            <p:cNvSpPr>
              <a:spLocks noChangeArrowheads="1"/>
            </p:cNvSpPr>
            <p:nvPr/>
          </p:nvSpPr>
          <p:spPr bwMode="auto">
            <a:xfrm>
              <a:off x="240" y="0"/>
              <a:ext cx="5328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FF3300"/>
                  </a:solidFill>
                  <a:ea typeface="楷体_GB2312" pitchFamily="49" charset="-122"/>
                </a:rPr>
                <a:t>注意：</a:t>
              </a:r>
              <a:endParaRPr kumimoji="1" lang="zh-CN" altLang="en-US" sz="2800" b="1" smtClean="0">
                <a:solidFill>
                  <a:srgbClr val="000000"/>
                </a:solidFill>
              </a:endParaRPr>
            </a:p>
            <a:p>
              <a:pPr marL="342900" indent="-342900" algn="just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在方式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下，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作为联络信号的外部引脚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PC4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PC2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，</a:t>
              </a:r>
            </a:p>
            <a:p>
              <a:pPr marL="342900" indent="-342900" algn="just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不受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口按位置位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复位控制字控制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，</a:t>
              </a:r>
            </a:p>
            <a:p>
              <a:pPr marL="342900" indent="-342900" algn="just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即对这些位的置位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复位不影响这些引脚信号的输入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输出，</a:t>
              </a:r>
            </a:p>
            <a:p>
              <a:pPr marL="342900" indent="-342900" algn="just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而只在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内部对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INTE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信号起作用。</a:t>
              </a:r>
            </a:p>
          </p:txBody>
        </p:sp>
        <p:grpSp>
          <p:nvGrpSpPr>
            <p:cNvPr id="3" name="Group 91"/>
            <p:cNvGrpSpPr>
              <a:grpSpLocks/>
            </p:cNvGrpSpPr>
            <p:nvPr/>
          </p:nvGrpSpPr>
          <p:grpSpPr bwMode="auto">
            <a:xfrm>
              <a:off x="144" y="1440"/>
              <a:ext cx="5616" cy="2352"/>
              <a:chOff x="144" y="48"/>
              <a:chExt cx="5616" cy="235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40" y="2013"/>
                <a:ext cx="1536" cy="367"/>
                <a:chOff x="812" y="7537"/>
                <a:chExt cx="3840" cy="1140"/>
              </a:xfrm>
            </p:grpSpPr>
            <p:sp>
              <p:nvSpPr>
                <p:cNvPr id="6562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952" y="7537"/>
                  <a:ext cx="3520" cy="64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  <a:latin typeface="宋体" charset="-122"/>
                  </a:endParaRPr>
                </a:p>
              </p:txBody>
            </p:sp>
            <p:sp>
              <p:nvSpPr>
                <p:cNvPr id="6562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12" y="8037"/>
                  <a:ext cx="3840" cy="64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  <a:latin typeface="宋体" charset="-122"/>
                  </a:endParaRPr>
                </a:p>
              </p:txBody>
            </p:sp>
          </p:grpSp>
          <p:sp>
            <p:nvSpPr>
              <p:cNvPr id="65543" name="Text Box 8"/>
              <p:cNvSpPr txBox="1">
                <a:spLocks noChangeArrowheads="1"/>
              </p:cNvSpPr>
              <p:nvPr/>
            </p:nvSpPr>
            <p:spPr bwMode="auto">
              <a:xfrm>
                <a:off x="3808" y="2193"/>
                <a:ext cx="1536" cy="2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200" b="1" smtClean="0">
                  <a:solidFill>
                    <a:srgbClr val="0000FF"/>
                  </a:solidFill>
                  <a:latin typeface="宋体" charset="-122"/>
                </a:endParaRPr>
              </a:p>
            </p:txBody>
          </p:sp>
          <p:sp>
            <p:nvSpPr>
              <p:cNvPr id="65544" name="Text Box 9"/>
              <p:cNvSpPr txBox="1">
                <a:spLocks noChangeArrowheads="1"/>
              </p:cNvSpPr>
              <p:nvPr/>
            </p:nvSpPr>
            <p:spPr bwMode="auto">
              <a:xfrm>
                <a:off x="744" y="701"/>
                <a:ext cx="912" cy="166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5545" name="Text Box 10"/>
              <p:cNvSpPr txBox="1">
                <a:spLocks noChangeArrowheads="1"/>
              </p:cNvSpPr>
              <p:nvPr/>
            </p:nvSpPr>
            <p:spPr bwMode="auto">
              <a:xfrm>
                <a:off x="912" y="771"/>
                <a:ext cx="720" cy="207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PA0</a:t>
                </a:r>
                <a:endParaRPr kumimoji="1" lang="en-US" altLang="zh-CN" sz="22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5546" name="Text Box 11"/>
              <p:cNvSpPr txBox="1">
                <a:spLocks noChangeArrowheads="1"/>
              </p:cNvSpPr>
              <p:nvPr/>
            </p:nvSpPr>
            <p:spPr bwMode="auto">
              <a:xfrm>
                <a:off x="1248" y="1493"/>
                <a:ext cx="376" cy="20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PC4</a:t>
                </a:r>
              </a:p>
            </p:txBody>
          </p:sp>
          <p:sp>
            <p:nvSpPr>
              <p:cNvPr id="65547" name="Text Box 12"/>
              <p:cNvSpPr txBox="1">
                <a:spLocks noChangeArrowheads="1"/>
              </p:cNvSpPr>
              <p:nvPr/>
            </p:nvSpPr>
            <p:spPr bwMode="auto">
              <a:xfrm>
                <a:off x="1248" y="1699"/>
                <a:ext cx="376" cy="20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PC5</a:t>
                </a:r>
              </a:p>
            </p:txBody>
          </p:sp>
          <p:sp>
            <p:nvSpPr>
              <p:cNvPr id="65548" name="Text Box 13"/>
              <p:cNvSpPr txBox="1">
                <a:spLocks noChangeArrowheads="1"/>
              </p:cNvSpPr>
              <p:nvPr/>
            </p:nvSpPr>
            <p:spPr bwMode="auto">
              <a:xfrm>
                <a:off x="1248" y="2125"/>
                <a:ext cx="376" cy="20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PC3</a:t>
                </a:r>
              </a:p>
            </p:txBody>
          </p:sp>
          <p:sp>
            <p:nvSpPr>
              <p:cNvPr id="65549" name="Line 14"/>
              <p:cNvSpPr>
                <a:spLocks noChangeShapeType="1"/>
              </p:cNvSpPr>
              <p:nvPr/>
            </p:nvSpPr>
            <p:spPr bwMode="auto">
              <a:xfrm>
                <a:off x="1456" y="984"/>
                <a:ext cx="0" cy="5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50" name="Text Box 15"/>
              <p:cNvSpPr txBox="1">
                <a:spLocks noChangeArrowheads="1"/>
              </p:cNvSpPr>
              <p:nvPr/>
            </p:nvSpPr>
            <p:spPr bwMode="auto">
              <a:xfrm>
                <a:off x="784" y="1055"/>
                <a:ext cx="488" cy="361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INTEA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PC4</a:t>
                </a:r>
              </a:p>
            </p:txBody>
          </p:sp>
          <p:sp>
            <p:nvSpPr>
              <p:cNvPr id="65551" name="Line 16"/>
              <p:cNvSpPr>
                <a:spLocks noChangeShapeType="1"/>
              </p:cNvSpPr>
              <p:nvPr/>
            </p:nvSpPr>
            <p:spPr bwMode="auto">
              <a:xfrm>
                <a:off x="840" y="1416"/>
                <a:ext cx="0" cy="5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52" name="Text Box 17"/>
              <p:cNvSpPr txBox="1">
                <a:spLocks noChangeArrowheads="1"/>
              </p:cNvSpPr>
              <p:nvPr/>
            </p:nvSpPr>
            <p:spPr bwMode="auto">
              <a:xfrm>
                <a:off x="792" y="1964"/>
                <a:ext cx="376" cy="206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与门</a:t>
                </a:r>
              </a:p>
            </p:txBody>
          </p:sp>
          <p:sp>
            <p:nvSpPr>
              <p:cNvPr id="65553" name="Line 18"/>
              <p:cNvSpPr>
                <a:spLocks noChangeShapeType="1"/>
              </p:cNvSpPr>
              <p:nvPr/>
            </p:nvSpPr>
            <p:spPr bwMode="auto">
              <a:xfrm>
                <a:off x="968" y="1597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54" name="Line 19"/>
              <p:cNvSpPr>
                <a:spLocks noChangeShapeType="1"/>
              </p:cNvSpPr>
              <p:nvPr/>
            </p:nvSpPr>
            <p:spPr bwMode="auto">
              <a:xfrm>
                <a:off x="968" y="1597"/>
                <a:ext cx="0" cy="36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55" name="Line 20"/>
              <p:cNvSpPr>
                <a:spLocks noChangeShapeType="1"/>
              </p:cNvSpPr>
              <p:nvPr/>
            </p:nvSpPr>
            <p:spPr bwMode="auto">
              <a:xfrm>
                <a:off x="1104" y="1771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56" name="Line 21"/>
              <p:cNvSpPr>
                <a:spLocks noChangeShapeType="1"/>
              </p:cNvSpPr>
              <p:nvPr/>
            </p:nvSpPr>
            <p:spPr bwMode="auto">
              <a:xfrm>
                <a:off x="1104" y="1777"/>
                <a:ext cx="0" cy="1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57" name="Line 22"/>
              <p:cNvSpPr>
                <a:spLocks noChangeShapeType="1"/>
              </p:cNvSpPr>
              <p:nvPr/>
            </p:nvSpPr>
            <p:spPr bwMode="auto">
              <a:xfrm>
                <a:off x="968" y="2170"/>
                <a:ext cx="0" cy="6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58" name="Line 23"/>
              <p:cNvSpPr>
                <a:spLocks noChangeShapeType="1"/>
              </p:cNvSpPr>
              <p:nvPr/>
            </p:nvSpPr>
            <p:spPr bwMode="auto">
              <a:xfrm>
                <a:off x="968" y="2228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59" name="Line 24"/>
              <p:cNvSpPr>
                <a:spLocks noChangeShapeType="1"/>
              </p:cNvSpPr>
              <p:nvPr/>
            </p:nvSpPr>
            <p:spPr bwMode="auto">
              <a:xfrm flipH="1">
                <a:off x="1616" y="1603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60" name="Line 25"/>
              <p:cNvSpPr>
                <a:spLocks noChangeShapeType="1"/>
              </p:cNvSpPr>
              <p:nvPr/>
            </p:nvSpPr>
            <p:spPr bwMode="auto">
              <a:xfrm rot="10800000" flipH="1">
                <a:off x="1616" y="1809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61" name="Line 26"/>
              <p:cNvSpPr>
                <a:spLocks noChangeShapeType="1"/>
              </p:cNvSpPr>
              <p:nvPr/>
            </p:nvSpPr>
            <p:spPr bwMode="auto">
              <a:xfrm rot="10800000" flipH="1" flipV="1">
                <a:off x="1624" y="2222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8" y="1506"/>
                <a:ext cx="544" cy="825"/>
                <a:chOff x="1928" y="2416"/>
                <a:chExt cx="544" cy="1024"/>
              </a:xfrm>
            </p:grpSpPr>
            <p:sp>
              <p:nvSpPr>
                <p:cNvPr id="6561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84" y="2672"/>
                  <a:ext cx="463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IBFA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grpSp>
              <p:nvGrpSpPr>
                <p:cNvPr id="6" name="Group 29"/>
                <p:cNvGrpSpPr>
                  <a:grpSpLocks/>
                </p:cNvGrpSpPr>
                <p:nvPr/>
              </p:nvGrpSpPr>
              <p:grpSpPr bwMode="auto">
                <a:xfrm>
                  <a:off x="1928" y="2416"/>
                  <a:ext cx="544" cy="1024"/>
                  <a:chOff x="1928" y="2416"/>
                  <a:chExt cx="544" cy="1024"/>
                </a:xfrm>
              </p:grpSpPr>
              <p:sp>
                <p:nvSpPr>
                  <p:cNvPr id="6562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09" y="2416"/>
                    <a:ext cx="463" cy="25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200" b="1" smtClean="0">
                        <a:solidFill>
                          <a:srgbClr val="000000"/>
                        </a:solidFill>
                        <a:latin typeface="宋体" charset="-122"/>
                      </a:rPr>
                      <a:t>STBA</a:t>
                    </a:r>
                    <a:endParaRPr kumimoji="1" lang="en-US" altLang="zh-CN" sz="2200" b="1" smtClean="0">
                      <a:solidFill>
                        <a:srgbClr val="808080"/>
                      </a:solidFill>
                      <a:latin typeface="宋体" charset="-122"/>
                    </a:endParaRPr>
                  </a:p>
                </p:txBody>
              </p:sp>
              <p:sp>
                <p:nvSpPr>
                  <p:cNvPr id="65622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56" y="2448"/>
                    <a:ext cx="34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200" b="1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562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8" y="3184"/>
                    <a:ext cx="544" cy="25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200" b="1" smtClean="0">
                        <a:solidFill>
                          <a:srgbClr val="000000"/>
                        </a:solidFill>
                        <a:latin typeface="宋体" charset="-122"/>
                      </a:rPr>
                      <a:t>INTRA</a:t>
                    </a:r>
                  </a:p>
                </p:txBody>
              </p:sp>
            </p:grpSp>
          </p:grpSp>
          <p:sp>
            <p:nvSpPr>
              <p:cNvPr id="65563" name="Line 33"/>
              <p:cNvSpPr>
                <a:spLocks noChangeShapeType="1"/>
              </p:cNvSpPr>
              <p:nvPr/>
            </p:nvSpPr>
            <p:spPr bwMode="auto">
              <a:xfrm>
                <a:off x="504" y="2241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264" y="2138"/>
                <a:ext cx="232" cy="206"/>
                <a:chOff x="372" y="6657"/>
                <a:chExt cx="580" cy="640"/>
              </a:xfrm>
            </p:grpSpPr>
            <p:sp>
              <p:nvSpPr>
                <p:cNvPr id="6561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72" y="6657"/>
                  <a:ext cx="580" cy="64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RD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65618" name="Line 36"/>
                <p:cNvSpPr>
                  <a:spLocks noChangeShapeType="1"/>
                </p:cNvSpPr>
                <p:nvPr/>
              </p:nvSpPr>
              <p:spPr bwMode="auto">
                <a:xfrm>
                  <a:off x="432" y="6757"/>
                  <a:ext cx="38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5565" name="AutoShape 37"/>
              <p:cNvSpPr>
                <a:spLocks noChangeArrowheads="1"/>
              </p:cNvSpPr>
              <p:nvPr/>
            </p:nvSpPr>
            <p:spPr bwMode="auto">
              <a:xfrm>
                <a:off x="144" y="816"/>
                <a:ext cx="600" cy="161"/>
              </a:xfrm>
              <a:prstGeom prst="leftArrow">
                <a:avLst>
                  <a:gd name="adj1" fmla="val 50000"/>
                  <a:gd name="adj2" fmla="val 93168"/>
                </a:avLst>
              </a:prstGeom>
              <a:solidFill>
                <a:srgbClr val="00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66" name="Text Box 38"/>
              <p:cNvSpPr txBox="1">
                <a:spLocks noChangeArrowheads="1"/>
              </p:cNvSpPr>
              <p:nvPr/>
            </p:nvSpPr>
            <p:spPr bwMode="auto">
              <a:xfrm>
                <a:off x="240" y="668"/>
                <a:ext cx="504" cy="2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D0</a:t>
                </a:r>
              </a:p>
            </p:txBody>
          </p:sp>
          <p:sp>
            <p:nvSpPr>
              <p:cNvPr id="65567" name="AutoShape 39"/>
              <p:cNvSpPr>
                <a:spLocks noChangeArrowheads="1"/>
              </p:cNvSpPr>
              <p:nvPr/>
            </p:nvSpPr>
            <p:spPr bwMode="auto">
              <a:xfrm>
                <a:off x="1640" y="778"/>
                <a:ext cx="504" cy="187"/>
              </a:xfrm>
              <a:prstGeom prst="leftArrow">
                <a:avLst>
                  <a:gd name="adj1" fmla="val 50000"/>
                  <a:gd name="adj2" fmla="val 67380"/>
                </a:avLst>
              </a:prstGeom>
              <a:solidFill>
                <a:schemeClr val="accent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68" name="Text Box 40"/>
              <p:cNvSpPr txBox="1">
                <a:spLocks noChangeArrowheads="1"/>
              </p:cNvSpPr>
              <p:nvPr/>
            </p:nvSpPr>
            <p:spPr bwMode="auto">
              <a:xfrm>
                <a:off x="4032" y="707"/>
                <a:ext cx="912" cy="1664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5569" name="Text Box 41"/>
              <p:cNvSpPr txBox="1">
                <a:spLocks noChangeArrowheads="1"/>
              </p:cNvSpPr>
              <p:nvPr/>
            </p:nvSpPr>
            <p:spPr bwMode="auto">
              <a:xfrm>
                <a:off x="4224" y="778"/>
                <a:ext cx="696" cy="212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PB7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PB0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5570" name="Text Box 42"/>
              <p:cNvSpPr txBox="1">
                <a:spLocks noChangeArrowheads="1"/>
              </p:cNvSpPr>
              <p:nvPr/>
            </p:nvSpPr>
            <p:spPr bwMode="auto">
              <a:xfrm>
                <a:off x="4536" y="1500"/>
                <a:ext cx="376" cy="20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PC2</a:t>
                </a:r>
              </a:p>
            </p:txBody>
          </p:sp>
          <p:sp>
            <p:nvSpPr>
              <p:cNvPr id="65571" name="Text Box 43"/>
              <p:cNvSpPr txBox="1">
                <a:spLocks noChangeArrowheads="1"/>
              </p:cNvSpPr>
              <p:nvPr/>
            </p:nvSpPr>
            <p:spPr bwMode="auto">
              <a:xfrm>
                <a:off x="4536" y="1705"/>
                <a:ext cx="376" cy="207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PC1</a:t>
                </a:r>
              </a:p>
            </p:txBody>
          </p:sp>
          <p:sp>
            <p:nvSpPr>
              <p:cNvPr id="65572" name="Text Box 44"/>
              <p:cNvSpPr txBox="1">
                <a:spLocks noChangeArrowheads="1"/>
              </p:cNvSpPr>
              <p:nvPr/>
            </p:nvSpPr>
            <p:spPr bwMode="auto">
              <a:xfrm>
                <a:off x="4536" y="2132"/>
                <a:ext cx="376" cy="20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PC0</a:t>
                </a:r>
              </a:p>
            </p:txBody>
          </p:sp>
          <p:sp>
            <p:nvSpPr>
              <p:cNvPr id="65573" name="Line 45"/>
              <p:cNvSpPr>
                <a:spLocks noChangeShapeType="1"/>
              </p:cNvSpPr>
              <p:nvPr/>
            </p:nvSpPr>
            <p:spPr bwMode="auto">
              <a:xfrm>
                <a:off x="4744" y="990"/>
                <a:ext cx="0" cy="5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4" name="Text Box 46"/>
              <p:cNvSpPr txBox="1">
                <a:spLocks noChangeArrowheads="1"/>
              </p:cNvSpPr>
              <p:nvPr/>
            </p:nvSpPr>
            <p:spPr bwMode="auto">
              <a:xfrm>
                <a:off x="4072" y="1062"/>
                <a:ext cx="488" cy="361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INTEB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PC2</a:t>
                </a:r>
              </a:p>
            </p:txBody>
          </p:sp>
          <p:sp>
            <p:nvSpPr>
              <p:cNvPr id="65575" name="Line 47"/>
              <p:cNvSpPr>
                <a:spLocks noChangeShapeType="1"/>
              </p:cNvSpPr>
              <p:nvPr/>
            </p:nvSpPr>
            <p:spPr bwMode="auto">
              <a:xfrm>
                <a:off x="4128" y="1423"/>
                <a:ext cx="0" cy="54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6" name="Text Box 48"/>
              <p:cNvSpPr txBox="1">
                <a:spLocks noChangeArrowheads="1"/>
              </p:cNvSpPr>
              <p:nvPr/>
            </p:nvSpPr>
            <p:spPr bwMode="auto">
              <a:xfrm>
                <a:off x="4080" y="1970"/>
                <a:ext cx="376" cy="206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与门</a:t>
                </a:r>
                <a:endParaRPr kumimoji="1" lang="zh-CN" altLang="en-US" sz="2200" b="1" smtClean="0">
                  <a:solidFill>
                    <a:srgbClr val="FFFFFF"/>
                  </a:solidFill>
                  <a:latin typeface="宋体" charset="-122"/>
                </a:endParaRPr>
              </a:p>
            </p:txBody>
          </p:sp>
          <p:sp>
            <p:nvSpPr>
              <p:cNvPr id="65577" name="Line 49"/>
              <p:cNvSpPr>
                <a:spLocks noChangeShapeType="1"/>
              </p:cNvSpPr>
              <p:nvPr/>
            </p:nvSpPr>
            <p:spPr bwMode="auto">
              <a:xfrm>
                <a:off x="4256" y="1603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8" name="Line 50"/>
              <p:cNvSpPr>
                <a:spLocks noChangeShapeType="1"/>
              </p:cNvSpPr>
              <p:nvPr/>
            </p:nvSpPr>
            <p:spPr bwMode="auto">
              <a:xfrm>
                <a:off x="4256" y="1603"/>
                <a:ext cx="0" cy="36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9" name="Line 51"/>
              <p:cNvSpPr>
                <a:spLocks noChangeShapeType="1"/>
              </p:cNvSpPr>
              <p:nvPr/>
            </p:nvSpPr>
            <p:spPr bwMode="auto">
              <a:xfrm>
                <a:off x="4392" y="1777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80" name="Line 52"/>
              <p:cNvSpPr>
                <a:spLocks noChangeShapeType="1"/>
              </p:cNvSpPr>
              <p:nvPr/>
            </p:nvSpPr>
            <p:spPr bwMode="auto">
              <a:xfrm>
                <a:off x="4392" y="1784"/>
                <a:ext cx="0" cy="1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81" name="Line 53"/>
              <p:cNvSpPr>
                <a:spLocks noChangeShapeType="1"/>
              </p:cNvSpPr>
              <p:nvPr/>
            </p:nvSpPr>
            <p:spPr bwMode="auto">
              <a:xfrm>
                <a:off x="4256" y="2176"/>
                <a:ext cx="0" cy="6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82" name="Line 54"/>
              <p:cNvSpPr>
                <a:spLocks noChangeShapeType="1"/>
              </p:cNvSpPr>
              <p:nvPr/>
            </p:nvSpPr>
            <p:spPr bwMode="auto">
              <a:xfrm>
                <a:off x="4256" y="2235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83" name="Line 55"/>
              <p:cNvSpPr>
                <a:spLocks noChangeShapeType="1"/>
              </p:cNvSpPr>
              <p:nvPr/>
            </p:nvSpPr>
            <p:spPr bwMode="auto">
              <a:xfrm flipH="1">
                <a:off x="4904" y="1609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84" name="Line 56"/>
              <p:cNvSpPr>
                <a:spLocks noChangeShapeType="1"/>
              </p:cNvSpPr>
              <p:nvPr/>
            </p:nvSpPr>
            <p:spPr bwMode="auto">
              <a:xfrm rot="10800000" flipH="1">
                <a:off x="4904" y="1815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85" name="Line 57"/>
              <p:cNvSpPr>
                <a:spLocks noChangeShapeType="1"/>
              </p:cNvSpPr>
              <p:nvPr/>
            </p:nvSpPr>
            <p:spPr bwMode="auto">
              <a:xfrm rot="10800000" flipH="1">
                <a:off x="4912" y="2228"/>
                <a:ext cx="32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86" name="Line 58"/>
              <p:cNvSpPr>
                <a:spLocks noChangeShapeType="1"/>
              </p:cNvSpPr>
              <p:nvPr/>
            </p:nvSpPr>
            <p:spPr bwMode="auto">
              <a:xfrm>
                <a:off x="3792" y="2247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87" name="Text Box 59"/>
              <p:cNvSpPr txBox="1">
                <a:spLocks noChangeArrowheads="1"/>
              </p:cNvSpPr>
              <p:nvPr/>
            </p:nvSpPr>
            <p:spPr bwMode="auto">
              <a:xfrm>
                <a:off x="3552" y="2144"/>
                <a:ext cx="232" cy="20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RD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5588" name="Line 60"/>
              <p:cNvSpPr>
                <a:spLocks noChangeShapeType="1"/>
              </p:cNvSpPr>
              <p:nvPr/>
            </p:nvSpPr>
            <p:spPr bwMode="auto">
              <a:xfrm>
                <a:off x="3576" y="2176"/>
                <a:ext cx="15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89" name="AutoShape 61"/>
              <p:cNvSpPr>
                <a:spLocks noChangeArrowheads="1"/>
              </p:cNvSpPr>
              <p:nvPr/>
            </p:nvSpPr>
            <p:spPr bwMode="auto">
              <a:xfrm>
                <a:off x="3360" y="815"/>
                <a:ext cx="672" cy="193"/>
              </a:xfrm>
              <a:prstGeom prst="leftArrow">
                <a:avLst>
                  <a:gd name="adj1" fmla="val 50000"/>
                  <a:gd name="adj2" fmla="val 87047"/>
                </a:avLst>
              </a:prstGeom>
              <a:solidFill>
                <a:srgbClr val="00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90" name="AutoShape 62"/>
              <p:cNvSpPr>
                <a:spLocks noChangeArrowheads="1"/>
              </p:cNvSpPr>
              <p:nvPr/>
            </p:nvSpPr>
            <p:spPr bwMode="auto">
              <a:xfrm>
                <a:off x="4928" y="784"/>
                <a:ext cx="504" cy="187"/>
              </a:xfrm>
              <a:prstGeom prst="leftArrow">
                <a:avLst>
                  <a:gd name="adj1" fmla="val 50000"/>
                  <a:gd name="adj2" fmla="val 67380"/>
                </a:avLst>
              </a:prstGeom>
              <a:solidFill>
                <a:schemeClr val="accent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91" name="Text Box 63"/>
              <p:cNvSpPr txBox="1">
                <a:spLocks noChangeArrowheads="1"/>
              </p:cNvSpPr>
              <p:nvPr/>
            </p:nvSpPr>
            <p:spPr bwMode="auto">
              <a:xfrm>
                <a:off x="3504" y="681"/>
                <a:ext cx="504" cy="2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D0</a:t>
                </a:r>
              </a:p>
            </p:txBody>
          </p:sp>
          <p:sp>
            <p:nvSpPr>
              <p:cNvPr id="65592" name="Text Box 64"/>
              <p:cNvSpPr txBox="1">
                <a:spLocks noChangeArrowheads="1"/>
              </p:cNvSpPr>
              <p:nvPr/>
            </p:nvSpPr>
            <p:spPr bwMode="auto">
              <a:xfrm>
                <a:off x="5272" y="1725"/>
                <a:ext cx="463" cy="2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IBFB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grpSp>
            <p:nvGrpSpPr>
              <p:cNvPr id="8" name="Group 65"/>
              <p:cNvGrpSpPr>
                <a:grpSpLocks/>
              </p:cNvGrpSpPr>
              <p:nvPr/>
            </p:nvGrpSpPr>
            <p:grpSpPr bwMode="auto">
              <a:xfrm>
                <a:off x="5216" y="1519"/>
                <a:ext cx="544" cy="825"/>
                <a:chOff x="1928" y="2416"/>
                <a:chExt cx="544" cy="1024"/>
              </a:xfrm>
            </p:grpSpPr>
            <p:sp>
              <p:nvSpPr>
                <p:cNvPr id="6561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009" y="2416"/>
                  <a:ext cx="463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STBB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6561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056" y="2448"/>
                  <a:ext cx="34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61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928" y="3184"/>
                  <a:ext cx="544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INTRB</a:t>
                  </a:r>
                </a:p>
              </p:txBody>
            </p:sp>
          </p:grpSp>
          <p:grpSp>
            <p:nvGrpSpPr>
              <p:cNvPr id="9" name="Group 70"/>
              <p:cNvGrpSpPr>
                <a:grpSpLocks/>
              </p:cNvGrpSpPr>
              <p:nvPr/>
            </p:nvGrpSpPr>
            <p:grpSpPr bwMode="auto">
              <a:xfrm>
                <a:off x="380" y="280"/>
                <a:ext cx="1692" cy="248"/>
                <a:chOff x="722" y="1037"/>
                <a:chExt cx="4230" cy="620"/>
              </a:xfrm>
            </p:grpSpPr>
            <p:sp>
              <p:nvSpPr>
                <p:cNvPr id="6560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722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6560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254" y="1037"/>
                  <a:ext cx="531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0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60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77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1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60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311" y="1037"/>
                  <a:ext cx="531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6561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837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61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364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61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896" y="1037"/>
                  <a:ext cx="531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61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422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5595" name="Text Box 79"/>
              <p:cNvSpPr txBox="1">
                <a:spLocks noChangeArrowheads="1"/>
              </p:cNvSpPr>
              <p:nvPr/>
            </p:nvSpPr>
            <p:spPr bwMode="auto">
              <a:xfrm>
                <a:off x="296" y="48"/>
                <a:ext cx="1856" cy="25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A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口方式</a:t>
                </a: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1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输入控制字</a:t>
                </a:r>
                <a:endParaRPr kumimoji="1" lang="zh-CN" altLang="en-US" sz="2200" b="1" smtClean="0">
                  <a:solidFill>
                    <a:srgbClr val="0000FF"/>
                  </a:solidFill>
                  <a:latin typeface="宋体" charset="-122"/>
                </a:endParaRPr>
              </a:p>
            </p:txBody>
          </p:sp>
          <p:grpSp>
            <p:nvGrpSpPr>
              <p:cNvPr id="10" name="Group 80"/>
              <p:cNvGrpSpPr>
                <a:grpSpLocks/>
              </p:cNvGrpSpPr>
              <p:nvPr/>
            </p:nvGrpSpPr>
            <p:grpSpPr bwMode="auto">
              <a:xfrm>
                <a:off x="3652" y="312"/>
                <a:ext cx="1692" cy="248"/>
                <a:chOff x="722" y="1197"/>
                <a:chExt cx="4230" cy="540"/>
              </a:xfrm>
            </p:grpSpPr>
            <p:sp>
              <p:nvSpPr>
                <p:cNvPr id="6559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722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65599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254" y="1197"/>
                  <a:ext cx="531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60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777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601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311" y="1197"/>
                  <a:ext cx="531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602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837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60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364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1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604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896" y="1197"/>
                  <a:ext cx="531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65605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422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5597" name="Text Box 89"/>
              <p:cNvSpPr txBox="1">
                <a:spLocks noChangeArrowheads="1"/>
              </p:cNvSpPr>
              <p:nvPr/>
            </p:nvSpPr>
            <p:spPr bwMode="auto">
              <a:xfrm>
                <a:off x="3568" y="80"/>
                <a:ext cx="1856" cy="25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B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口方式</a:t>
                </a: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1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输入控制字</a:t>
                </a:r>
                <a:endParaRPr kumimoji="1" lang="zh-CN" altLang="en-US" sz="2200" b="1" smtClean="0">
                  <a:solidFill>
                    <a:srgbClr val="0000FF"/>
                  </a:solidFill>
                  <a:latin typeface="宋体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2F01AD-C365-4905-BE70-D0FA4E0B870D}" type="slidenum">
              <a:rPr lang="en-US" altLang="zh-CN">
                <a:solidFill>
                  <a:srgbClr val="000000"/>
                </a:solidFill>
              </a:rPr>
              <a:pPr/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Text Box 38"/>
          <p:cNvSpPr txBox="1">
            <a:spLocks noChangeArrowheads="1"/>
          </p:cNvSpPr>
          <p:nvPr/>
        </p:nvSpPr>
        <p:spPr bwMode="auto">
          <a:xfrm>
            <a:off x="304800" y="7620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100000"/>
              </a:spcAft>
              <a:buClr>
                <a:srgbClr val="FF3300"/>
              </a:buClr>
              <a:buFont typeface="Wingdings" pitchFamily="2" charset="2"/>
              <a:buChar char="l"/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方式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下输出端口的联络信号</a:t>
            </a:r>
          </a:p>
        </p:txBody>
      </p:sp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304800" y="812800"/>
            <a:ext cx="11887200" cy="5435600"/>
            <a:chOff x="144" y="512"/>
            <a:chExt cx="5616" cy="3424"/>
          </a:xfrm>
        </p:grpSpPr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440" y="3344"/>
              <a:ext cx="1536" cy="456"/>
              <a:chOff x="812" y="7537"/>
              <a:chExt cx="3840" cy="1140"/>
            </a:xfrm>
          </p:grpSpPr>
          <p:sp>
            <p:nvSpPr>
              <p:cNvPr id="66652" name="Text Box 73"/>
              <p:cNvSpPr txBox="1">
                <a:spLocks noChangeArrowheads="1"/>
              </p:cNvSpPr>
              <p:nvPr/>
            </p:nvSpPr>
            <p:spPr bwMode="auto">
              <a:xfrm>
                <a:off x="952" y="7537"/>
                <a:ext cx="3520" cy="6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FF"/>
                    </a:solidFill>
                    <a:ea typeface="楷体_GB2312" pitchFamily="49" charset="-122"/>
                  </a:rPr>
                  <a:t>A</a:t>
                </a:r>
                <a:r>
                  <a:rPr kumimoji="1" lang="zh-CN" altLang="en-US" sz="2200" b="1" smtClean="0">
                    <a:solidFill>
                      <a:srgbClr val="FF00FF"/>
                    </a:solidFill>
                    <a:ea typeface="楷体_GB2312" pitchFamily="49" charset="-122"/>
                  </a:rPr>
                  <a:t>口方式</a:t>
                </a:r>
                <a:r>
                  <a:rPr kumimoji="1" lang="en-US" altLang="zh-CN" sz="2200" b="1" smtClean="0">
                    <a:solidFill>
                      <a:srgbClr val="FF00FF"/>
                    </a:solidFill>
                    <a:ea typeface="楷体_GB2312" pitchFamily="49" charset="-122"/>
                  </a:rPr>
                  <a:t>1</a:t>
                </a:r>
                <a:r>
                  <a:rPr kumimoji="1" lang="zh-CN" altLang="en-US" sz="2200" b="1" smtClean="0">
                    <a:solidFill>
                      <a:srgbClr val="FF00FF"/>
                    </a:solidFill>
                    <a:ea typeface="楷体_GB2312" pitchFamily="49" charset="-122"/>
                  </a:rPr>
                  <a:t>输出时</a:t>
                </a:r>
              </a:p>
            </p:txBody>
          </p:sp>
          <p:sp>
            <p:nvSpPr>
              <p:cNvPr id="66653" name="Text Box 74"/>
              <p:cNvSpPr txBox="1">
                <a:spLocks noChangeArrowheads="1"/>
              </p:cNvSpPr>
              <p:nvPr/>
            </p:nvSpPr>
            <p:spPr bwMode="auto">
              <a:xfrm>
                <a:off x="812" y="8037"/>
                <a:ext cx="3840" cy="6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FF00FF"/>
                    </a:solidFill>
                    <a:ea typeface="楷体_GB2312" pitchFamily="49" charset="-122"/>
                  </a:rPr>
                  <a:t>相应的联络信号</a:t>
                </a:r>
              </a:p>
            </p:txBody>
          </p:sp>
        </p:grpSp>
        <p:sp>
          <p:nvSpPr>
            <p:cNvPr id="66566" name="Line 86"/>
            <p:cNvSpPr>
              <a:spLocks noChangeShapeType="1"/>
            </p:cNvSpPr>
            <p:nvPr/>
          </p:nvSpPr>
          <p:spPr bwMode="auto">
            <a:xfrm>
              <a:off x="2988" y="824"/>
              <a:ext cx="0" cy="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67" name="Text Box 112"/>
            <p:cNvSpPr txBox="1">
              <a:spLocks noChangeArrowheads="1"/>
            </p:cNvSpPr>
            <p:nvPr/>
          </p:nvSpPr>
          <p:spPr bwMode="auto">
            <a:xfrm>
              <a:off x="3864" y="3368"/>
              <a:ext cx="1408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00FF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200" b="1" smtClean="0">
                  <a:solidFill>
                    <a:srgbClr val="FF00FF"/>
                  </a:solidFill>
                  <a:ea typeface="楷体_GB2312" pitchFamily="49" charset="-122"/>
                </a:rPr>
                <a:t>口方式</a:t>
              </a:r>
              <a:r>
                <a:rPr kumimoji="1" lang="en-US" altLang="zh-CN" sz="2200" b="1" smtClean="0">
                  <a:solidFill>
                    <a:srgbClr val="FF00FF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200" b="1" smtClean="0">
                  <a:solidFill>
                    <a:srgbClr val="FF00FF"/>
                  </a:solidFill>
                  <a:ea typeface="楷体_GB2312" pitchFamily="49" charset="-122"/>
                </a:rPr>
                <a:t>输出时</a:t>
              </a:r>
            </a:p>
          </p:txBody>
        </p:sp>
        <p:sp>
          <p:nvSpPr>
            <p:cNvPr id="66568" name="Text Box 113"/>
            <p:cNvSpPr txBox="1">
              <a:spLocks noChangeArrowheads="1"/>
            </p:cNvSpPr>
            <p:nvPr/>
          </p:nvSpPr>
          <p:spPr bwMode="auto">
            <a:xfrm>
              <a:off x="3808" y="3568"/>
              <a:ext cx="1536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FF00FF"/>
                  </a:solidFill>
                  <a:ea typeface="楷体_GB2312" pitchFamily="49" charset="-122"/>
                </a:rPr>
                <a:t>相应的联络信号</a:t>
              </a:r>
            </a:p>
          </p:txBody>
        </p:sp>
        <p:grpSp>
          <p:nvGrpSpPr>
            <p:cNvPr id="4" name="Group 136"/>
            <p:cNvGrpSpPr>
              <a:grpSpLocks/>
            </p:cNvGrpSpPr>
            <p:nvPr/>
          </p:nvGrpSpPr>
          <p:grpSpPr bwMode="auto">
            <a:xfrm>
              <a:off x="336" y="512"/>
              <a:ext cx="5128" cy="512"/>
              <a:chOff x="336" y="720"/>
              <a:chExt cx="5128" cy="512"/>
            </a:xfrm>
          </p:grpSpPr>
          <p:grpSp>
            <p:nvGrpSpPr>
              <p:cNvPr id="5" name="Group 76"/>
              <p:cNvGrpSpPr>
                <a:grpSpLocks/>
              </p:cNvGrpSpPr>
              <p:nvPr/>
            </p:nvGrpSpPr>
            <p:grpSpPr bwMode="auto">
              <a:xfrm>
                <a:off x="420" y="952"/>
                <a:ext cx="1692" cy="248"/>
                <a:chOff x="722" y="1037"/>
                <a:chExt cx="4230" cy="620"/>
              </a:xfrm>
            </p:grpSpPr>
            <p:sp>
              <p:nvSpPr>
                <p:cNvPr id="6664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722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6664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254" y="1037"/>
                  <a:ext cx="531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0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64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777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1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64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311" y="1037"/>
                  <a:ext cx="531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  <p:sp>
              <p:nvSpPr>
                <p:cNvPr id="6664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837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649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364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65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896" y="1037"/>
                  <a:ext cx="531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651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422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6633" name="Text Box 85"/>
              <p:cNvSpPr txBox="1">
                <a:spLocks noChangeArrowheads="1"/>
              </p:cNvSpPr>
              <p:nvPr/>
            </p:nvSpPr>
            <p:spPr bwMode="auto">
              <a:xfrm>
                <a:off x="336" y="720"/>
                <a:ext cx="1856" cy="25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A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口方式</a:t>
                </a: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1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输出控制字</a:t>
                </a:r>
              </a:p>
            </p:txBody>
          </p:sp>
          <p:grpSp>
            <p:nvGrpSpPr>
              <p:cNvPr id="6" name="Group 115"/>
              <p:cNvGrpSpPr>
                <a:grpSpLocks/>
              </p:cNvGrpSpPr>
              <p:nvPr/>
            </p:nvGrpSpPr>
            <p:grpSpPr bwMode="auto">
              <a:xfrm>
                <a:off x="3692" y="984"/>
                <a:ext cx="1692" cy="248"/>
                <a:chOff x="722" y="1197"/>
                <a:chExt cx="4230" cy="540"/>
              </a:xfrm>
            </p:grpSpPr>
            <p:sp>
              <p:nvSpPr>
                <p:cNvPr id="6663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722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6663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254" y="1197"/>
                  <a:ext cx="531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638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777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639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311" y="1197"/>
                  <a:ext cx="531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640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837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641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364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1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642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3896" y="1197"/>
                  <a:ext cx="531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  <p:sp>
              <p:nvSpPr>
                <p:cNvPr id="6664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22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6635" name="Text Box 124"/>
              <p:cNvSpPr txBox="1">
                <a:spLocks noChangeArrowheads="1"/>
              </p:cNvSpPr>
              <p:nvPr/>
            </p:nvSpPr>
            <p:spPr bwMode="auto">
              <a:xfrm>
                <a:off x="3608" y="752"/>
                <a:ext cx="1856" cy="25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B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口方式</a:t>
                </a: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1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输出控制字</a:t>
                </a:r>
              </a:p>
            </p:txBody>
          </p:sp>
        </p:grpSp>
        <p:sp>
          <p:nvSpPr>
            <p:cNvPr id="66570" name="Text Box 41"/>
            <p:cNvSpPr txBox="1">
              <a:spLocks noChangeArrowheads="1"/>
            </p:cNvSpPr>
            <p:nvPr/>
          </p:nvSpPr>
          <p:spPr bwMode="auto">
            <a:xfrm>
              <a:off x="744" y="1209"/>
              <a:ext cx="912" cy="206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66571" name="Text Box 42"/>
            <p:cNvSpPr txBox="1">
              <a:spLocks noChangeArrowheads="1"/>
            </p:cNvSpPr>
            <p:nvPr/>
          </p:nvSpPr>
          <p:spPr bwMode="auto">
            <a:xfrm>
              <a:off x="912" y="1296"/>
              <a:ext cx="720" cy="25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PA0</a:t>
              </a:r>
              <a:endParaRPr kumimoji="1" lang="en-US" altLang="zh-CN" sz="2200" smtClean="0">
                <a:solidFill>
                  <a:srgbClr val="808080"/>
                </a:solidFill>
              </a:endParaRPr>
            </a:p>
          </p:txBody>
        </p:sp>
        <p:sp>
          <p:nvSpPr>
            <p:cNvPr id="66572" name="Text Box 43"/>
            <p:cNvSpPr txBox="1">
              <a:spLocks noChangeArrowheads="1"/>
            </p:cNvSpPr>
            <p:nvPr/>
          </p:nvSpPr>
          <p:spPr bwMode="auto">
            <a:xfrm>
              <a:off x="1248" y="2192"/>
              <a:ext cx="376" cy="2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PC6</a:t>
              </a:r>
            </a:p>
          </p:txBody>
        </p:sp>
        <p:sp>
          <p:nvSpPr>
            <p:cNvPr id="66573" name="Text Box 44"/>
            <p:cNvSpPr txBox="1">
              <a:spLocks noChangeArrowheads="1"/>
            </p:cNvSpPr>
            <p:nvPr/>
          </p:nvSpPr>
          <p:spPr bwMode="auto">
            <a:xfrm>
              <a:off x="1248" y="2448"/>
              <a:ext cx="376" cy="2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PC7</a:t>
              </a:r>
            </a:p>
          </p:txBody>
        </p:sp>
        <p:sp>
          <p:nvSpPr>
            <p:cNvPr id="66574" name="Text Box 45"/>
            <p:cNvSpPr txBox="1">
              <a:spLocks noChangeArrowheads="1"/>
            </p:cNvSpPr>
            <p:nvPr/>
          </p:nvSpPr>
          <p:spPr bwMode="auto">
            <a:xfrm>
              <a:off x="1248" y="2976"/>
              <a:ext cx="376" cy="2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PC3</a:t>
              </a:r>
            </a:p>
          </p:txBody>
        </p:sp>
        <p:sp>
          <p:nvSpPr>
            <p:cNvPr id="66575" name="Line 46"/>
            <p:cNvSpPr>
              <a:spLocks noChangeShapeType="1"/>
            </p:cNvSpPr>
            <p:nvPr/>
          </p:nvSpPr>
          <p:spPr bwMode="auto">
            <a:xfrm>
              <a:off x="1456" y="1560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76" name="Text Box 47"/>
            <p:cNvSpPr txBox="1">
              <a:spLocks noChangeArrowheads="1"/>
            </p:cNvSpPr>
            <p:nvPr/>
          </p:nvSpPr>
          <p:spPr bwMode="auto">
            <a:xfrm>
              <a:off x="784" y="1648"/>
              <a:ext cx="488" cy="448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INTEA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PC6</a:t>
              </a:r>
            </a:p>
          </p:txBody>
        </p:sp>
        <p:sp>
          <p:nvSpPr>
            <p:cNvPr id="66577" name="Line 48"/>
            <p:cNvSpPr>
              <a:spLocks noChangeShapeType="1"/>
            </p:cNvSpPr>
            <p:nvPr/>
          </p:nvSpPr>
          <p:spPr bwMode="auto">
            <a:xfrm>
              <a:off x="840" y="2096"/>
              <a:ext cx="0" cy="6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78" name="Text Box 49"/>
            <p:cNvSpPr txBox="1">
              <a:spLocks noChangeArrowheads="1"/>
            </p:cNvSpPr>
            <p:nvPr/>
          </p:nvSpPr>
          <p:spPr bwMode="auto">
            <a:xfrm>
              <a:off x="792" y="2776"/>
              <a:ext cx="376" cy="256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与门</a:t>
              </a:r>
            </a:p>
          </p:txBody>
        </p:sp>
        <p:sp>
          <p:nvSpPr>
            <p:cNvPr id="66579" name="Line 50"/>
            <p:cNvSpPr>
              <a:spLocks noChangeShapeType="1"/>
            </p:cNvSpPr>
            <p:nvPr/>
          </p:nvSpPr>
          <p:spPr bwMode="auto">
            <a:xfrm>
              <a:off x="968" y="2320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80" name="Line 51"/>
            <p:cNvSpPr>
              <a:spLocks noChangeShapeType="1"/>
            </p:cNvSpPr>
            <p:nvPr/>
          </p:nvSpPr>
          <p:spPr bwMode="auto">
            <a:xfrm>
              <a:off x="968" y="2320"/>
              <a:ext cx="0" cy="4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81" name="Line 52"/>
            <p:cNvSpPr>
              <a:spLocks noChangeShapeType="1"/>
            </p:cNvSpPr>
            <p:nvPr/>
          </p:nvSpPr>
          <p:spPr bwMode="auto">
            <a:xfrm>
              <a:off x="1104" y="2536"/>
              <a:ext cx="144" cy="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82" name="Line 53"/>
            <p:cNvSpPr>
              <a:spLocks noChangeShapeType="1"/>
            </p:cNvSpPr>
            <p:nvPr/>
          </p:nvSpPr>
          <p:spPr bwMode="auto">
            <a:xfrm>
              <a:off x="1104" y="2544"/>
              <a:ext cx="0" cy="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83" name="Line 54"/>
            <p:cNvSpPr>
              <a:spLocks noChangeShapeType="1"/>
            </p:cNvSpPr>
            <p:nvPr/>
          </p:nvSpPr>
          <p:spPr bwMode="auto">
            <a:xfrm>
              <a:off x="968" y="3032"/>
              <a:ext cx="0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84" name="Line 55"/>
            <p:cNvSpPr>
              <a:spLocks noChangeShapeType="1"/>
            </p:cNvSpPr>
            <p:nvPr/>
          </p:nvSpPr>
          <p:spPr bwMode="auto">
            <a:xfrm>
              <a:off x="968" y="3104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85" name="Line 56"/>
            <p:cNvSpPr>
              <a:spLocks noChangeShapeType="1"/>
            </p:cNvSpPr>
            <p:nvPr/>
          </p:nvSpPr>
          <p:spPr bwMode="auto">
            <a:xfrm flipH="1">
              <a:off x="1616" y="2328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86" name="Line 57"/>
            <p:cNvSpPr>
              <a:spLocks noChangeShapeType="1"/>
            </p:cNvSpPr>
            <p:nvPr/>
          </p:nvSpPr>
          <p:spPr bwMode="auto">
            <a:xfrm rot="10800000" flipH="1">
              <a:off x="1616" y="2584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87" name="Line 58"/>
            <p:cNvSpPr>
              <a:spLocks noChangeShapeType="1"/>
            </p:cNvSpPr>
            <p:nvPr/>
          </p:nvSpPr>
          <p:spPr bwMode="auto">
            <a:xfrm rot="10800000" flipH="1" flipV="1">
              <a:off x="1624" y="3096"/>
              <a:ext cx="3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1928" y="2208"/>
              <a:ext cx="544" cy="1024"/>
              <a:chOff x="1928" y="2416"/>
              <a:chExt cx="544" cy="1024"/>
            </a:xfrm>
          </p:grpSpPr>
          <p:sp>
            <p:nvSpPr>
              <p:cNvPr id="66627" name="Text Box 60"/>
              <p:cNvSpPr txBox="1">
                <a:spLocks noChangeArrowheads="1"/>
              </p:cNvSpPr>
              <p:nvPr/>
            </p:nvSpPr>
            <p:spPr bwMode="auto">
              <a:xfrm>
                <a:off x="1984" y="2672"/>
                <a:ext cx="463" cy="25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OBF</a:t>
                </a:r>
                <a:r>
                  <a:rPr kumimoji="1" lang="en-US" altLang="zh-CN" sz="2200" b="1" baseline="-25000" smtClean="0">
                    <a:solidFill>
                      <a:srgbClr val="000000"/>
                    </a:solidFill>
                    <a:latin typeface="宋体" charset="-122"/>
                  </a:rPr>
                  <a:t>A</a:t>
                </a:r>
              </a:p>
            </p:txBody>
          </p:sp>
          <p:grpSp>
            <p:nvGrpSpPr>
              <p:cNvPr id="8" name="Group 61"/>
              <p:cNvGrpSpPr>
                <a:grpSpLocks/>
              </p:cNvGrpSpPr>
              <p:nvPr/>
            </p:nvGrpSpPr>
            <p:grpSpPr bwMode="auto">
              <a:xfrm>
                <a:off x="1928" y="2416"/>
                <a:ext cx="544" cy="1024"/>
                <a:chOff x="1928" y="2416"/>
                <a:chExt cx="544" cy="1024"/>
              </a:xfrm>
            </p:grpSpPr>
            <p:sp>
              <p:nvSpPr>
                <p:cNvPr id="6662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009" y="2416"/>
                  <a:ext cx="463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ACK</a:t>
                  </a:r>
                  <a:r>
                    <a:rPr kumimoji="1" lang="en-US" altLang="zh-CN" sz="2200" b="1" baseline="-25000" smtClean="0">
                      <a:solidFill>
                        <a:srgbClr val="000000"/>
                      </a:solidFill>
                      <a:latin typeface="宋体" charset="-122"/>
                    </a:rPr>
                    <a:t>A</a:t>
                  </a:r>
                </a:p>
              </p:txBody>
            </p:sp>
            <p:sp>
              <p:nvSpPr>
                <p:cNvPr id="6663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056" y="2448"/>
                  <a:ext cx="34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631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928" y="3184"/>
                  <a:ext cx="544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INTR</a:t>
                  </a:r>
                  <a:r>
                    <a:rPr kumimoji="1" lang="en-US" altLang="zh-CN" sz="2200" b="1" baseline="-25000" smtClean="0">
                      <a:solidFill>
                        <a:srgbClr val="000000"/>
                      </a:solidFill>
                      <a:latin typeface="宋体" charset="-122"/>
                    </a:rPr>
                    <a:t>A</a:t>
                  </a:r>
                </a:p>
              </p:txBody>
            </p:sp>
          </p:grpSp>
        </p:grpSp>
        <p:sp>
          <p:nvSpPr>
            <p:cNvPr id="66589" name="Line 65"/>
            <p:cNvSpPr>
              <a:spLocks noChangeShapeType="1"/>
            </p:cNvSpPr>
            <p:nvPr/>
          </p:nvSpPr>
          <p:spPr bwMode="auto">
            <a:xfrm>
              <a:off x="504" y="3120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264" y="2992"/>
              <a:ext cx="232" cy="256"/>
              <a:chOff x="372" y="6657"/>
              <a:chExt cx="580" cy="640"/>
            </a:xfrm>
          </p:grpSpPr>
          <p:sp>
            <p:nvSpPr>
              <p:cNvPr id="66625" name="Text Box 67"/>
              <p:cNvSpPr txBox="1">
                <a:spLocks noChangeArrowheads="1"/>
              </p:cNvSpPr>
              <p:nvPr/>
            </p:nvSpPr>
            <p:spPr bwMode="auto">
              <a:xfrm>
                <a:off x="372" y="6657"/>
                <a:ext cx="580" cy="6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WR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6626" name="Line 68"/>
              <p:cNvSpPr>
                <a:spLocks noChangeShapeType="1"/>
              </p:cNvSpPr>
              <p:nvPr/>
            </p:nvSpPr>
            <p:spPr bwMode="auto">
              <a:xfrm>
                <a:off x="432" y="6757"/>
                <a:ext cx="3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6591" name="AutoShape 69"/>
            <p:cNvSpPr>
              <a:spLocks noChangeArrowheads="1"/>
            </p:cNvSpPr>
            <p:nvPr/>
          </p:nvSpPr>
          <p:spPr bwMode="auto">
            <a:xfrm rot="10800000">
              <a:off x="144" y="1320"/>
              <a:ext cx="600" cy="200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00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92" name="Text Box 70"/>
            <p:cNvSpPr txBox="1">
              <a:spLocks noChangeArrowheads="1"/>
            </p:cNvSpPr>
            <p:nvPr/>
          </p:nvSpPr>
          <p:spPr bwMode="auto">
            <a:xfrm>
              <a:off x="240" y="1168"/>
              <a:ext cx="504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D0</a:t>
              </a:r>
            </a:p>
          </p:txBody>
        </p:sp>
        <p:sp>
          <p:nvSpPr>
            <p:cNvPr id="66593" name="AutoShape 71"/>
            <p:cNvSpPr>
              <a:spLocks noChangeArrowheads="1"/>
            </p:cNvSpPr>
            <p:nvPr/>
          </p:nvSpPr>
          <p:spPr bwMode="auto">
            <a:xfrm rot="10800000">
              <a:off x="1640" y="1304"/>
              <a:ext cx="504" cy="232"/>
            </a:xfrm>
            <a:prstGeom prst="leftArrow">
              <a:avLst>
                <a:gd name="adj1" fmla="val 50000"/>
                <a:gd name="adj2" fmla="val 54310"/>
              </a:avLst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594" name="Text Box 87"/>
            <p:cNvSpPr txBox="1">
              <a:spLocks noChangeArrowheads="1"/>
            </p:cNvSpPr>
            <p:nvPr/>
          </p:nvSpPr>
          <p:spPr bwMode="auto">
            <a:xfrm>
              <a:off x="4032" y="1217"/>
              <a:ext cx="912" cy="206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66595" name="Text Box 88"/>
            <p:cNvSpPr txBox="1">
              <a:spLocks noChangeArrowheads="1"/>
            </p:cNvSpPr>
            <p:nvPr/>
          </p:nvSpPr>
          <p:spPr bwMode="auto">
            <a:xfrm>
              <a:off x="4224" y="1304"/>
              <a:ext cx="696" cy="26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PB7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66596" name="Text Box 89"/>
            <p:cNvSpPr txBox="1">
              <a:spLocks noChangeArrowheads="1"/>
            </p:cNvSpPr>
            <p:nvPr/>
          </p:nvSpPr>
          <p:spPr bwMode="auto">
            <a:xfrm>
              <a:off x="4536" y="2200"/>
              <a:ext cx="376" cy="2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PC2</a:t>
              </a:r>
            </a:p>
          </p:txBody>
        </p:sp>
        <p:sp>
          <p:nvSpPr>
            <p:cNvPr id="66597" name="Text Box 90"/>
            <p:cNvSpPr txBox="1">
              <a:spLocks noChangeArrowheads="1"/>
            </p:cNvSpPr>
            <p:nvPr/>
          </p:nvSpPr>
          <p:spPr bwMode="auto">
            <a:xfrm>
              <a:off x="4536" y="2456"/>
              <a:ext cx="376" cy="2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PC1</a:t>
              </a:r>
            </a:p>
          </p:txBody>
        </p:sp>
        <p:sp>
          <p:nvSpPr>
            <p:cNvPr id="66598" name="Text Box 91"/>
            <p:cNvSpPr txBox="1">
              <a:spLocks noChangeArrowheads="1"/>
            </p:cNvSpPr>
            <p:nvPr/>
          </p:nvSpPr>
          <p:spPr bwMode="auto">
            <a:xfrm>
              <a:off x="4536" y="2984"/>
              <a:ext cx="376" cy="2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PC0</a:t>
              </a:r>
            </a:p>
          </p:txBody>
        </p:sp>
        <p:sp>
          <p:nvSpPr>
            <p:cNvPr id="66599" name="Line 92"/>
            <p:cNvSpPr>
              <a:spLocks noChangeShapeType="1"/>
            </p:cNvSpPr>
            <p:nvPr/>
          </p:nvSpPr>
          <p:spPr bwMode="auto">
            <a:xfrm>
              <a:off x="4744" y="1568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00" name="Text Box 93"/>
            <p:cNvSpPr txBox="1">
              <a:spLocks noChangeArrowheads="1"/>
            </p:cNvSpPr>
            <p:nvPr/>
          </p:nvSpPr>
          <p:spPr bwMode="auto">
            <a:xfrm>
              <a:off x="4072" y="1656"/>
              <a:ext cx="488" cy="448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INTEB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PC2</a:t>
              </a:r>
            </a:p>
          </p:txBody>
        </p:sp>
        <p:sp>
          <p:nvSpPr>
            <p:cNvPr id="66601" name="Line 94"/>
            <p:cNvSpPr>
              <a:spLocks noChangeShapeType="1"/>
            </p:cNvSpPr>
            <p:nvPr/>
          </p:nvSpPr>
          <p:spPr bwMode="auto">
            <a:xfrm>
              <a:off x="4128" y="2104"/>
              <a:ext cx="0" cy="6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02" name="Text Box 95"/>
            <p:cNvSpPr txBox="1">
              <a:spLocks noChangeArrowheads="1"/>
            </p:cNvSpPr>
            <p:nvPr/>
          </p:nvSpPr>
          <p:spPr bwMode="auto">
            <a:xfrm>
              <a:off x="4080" y="2784"/>
              <a:ext cx="376" cy="256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与门</a:t>
              </a:r>
            </a:p>
          </p:txBody>
        </p:sp>
        <p:sp>
          <p:nvSpPr>
            <p:cNvPr id="66603" name="Line 96"/>
            <p:cNvSpPr>
              <a:spLocks noChangeShapeType="1"/>
            </p:cNvSpPr>
            <p:nvPr/>
          </p:nvSpPr>
          <p:spPr bwMode="auto">
            <a:xfrm>
              <a:off x="4256" y="2328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04" name="Line 97"/>
            <p:cNvSpPr>
              <a:spLocks noChangeShapeType="1"/>
            </p:cNvSpPr>
            <p:nvPr/>
          </p:nvSpPr>
          <p:spPr bwMode="auto">
            <a:xfrm>
              <a:off x="4256" y="2328"/>
              <a:ext cx="0" cy="4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05" name="Line 98"/>
            <p:cNvSpPr>
              <a:spLocks noChangeShapeType="1"/>
            </p:cNvSpPr>
            <p:nvPr/>
          </p:nvSpPr>
          <p:spPr bwMode="auto">
            <a:xfrm>
              <a:off x="4392" y="2544"/>
              <a:ext cx="1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06" name="Line 99"/>
            <p:cNvSpPr>
              <a:spLocks noChangeShapeType="1"/>
            </p:cNvSpPr>
            <p:nvPr/>
          </p:nvSpPr>
          <p:spPr bwMode="auto">
            <a:xfrm>
              <a:off x="4392" y="2552"/>
              <a:ext cx="0" cy="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07" name="Line 100"/>
            <p:cNvSpPr>
              <a:spLocks noChangeShapeType="1"/>
            </p:cNvSpPr>
            <p:nvPr/>
          </p:nvSpPr>
          <p:spPr bwMode="auto">
            <a:xfrm>
              <a:off x="4256" y="3040"/>
              <a:ext cx="0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08" name="Line 101"/>
            <p:cNvSpPr>
              <a:spLocks noChangeShapeType="1"/>
            </p:cNvSpPr>
            <p:nvPr/>
          </p:nvSpPr>
          <p:spPr bwMode="auto">
            <a:xfrm>
              <a:off x="4256" y="3112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09" name="Line 102"/>
            <p:cNvSpPr>
              <a:spLocks noChangeShapeType="1"/>
            </p:cNvSpPr>
            <p:nvPr/>
          </p:nvSpPr>
          <p:spPr bwMode="auto">
            <a:xfrm flipH="1">
              <a:off x="4904" y="2336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10" name="Line 103"/>
            <p:cNvSpPr>
              <a:spLocks noChangeShapeType="1"/>
            </p:cNvSpPr>
            <p:nvPr/>
          </p:nvSpPr>
          <p:spPr bwMode="auto">
            <a:xfrm rot="10800000" flipH="1">
              <a:off x="4904" y="2592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11" name="Line 104"/>
            <p:cNvSpPr>
              <a:spLocks noChangeShapeType="1"/>
            </p:cNvSpPr>
            <p:nvPr/>
          </p:nvSpPr>
          <p:spPr bwMode="auto">
            <a:xfrm rot="10800000" flipH="1">
              <a:off x="4912" y="3104"/>
              <a:ext cx="32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12" name="Line 105"/>
            <p:cNvSpPr>
              <a:spLocks noChangeShapeType="1"/>
            </p:cNvSpPr>
            <p:nvPr/>
          </p:nvSpPr>
          <p:spPr bwMode="auto">
            <a:xfrm>
              <a:off x="3792" y="3128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13" name="Text Box 107"/>
            <p:cNvSpPr txBox="1">
              <a:spLocks noChangeArrowheads="1"/>
            </p:cNvSpPr>
            <p:nvPr/>
          </p:nvSpPr>
          <p:spPr bwMode="auto">
            <a:xfrm>
              <a:off x="3552" y="3000"/>
              <a:ext cx="232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66614" name="Line 108"/>
            <p:cNvSpPr>
              <a:spLocks noChangeShapeType="1"/>
            </p:cNvSpPr>
            <p:nvPr/>
          </p:nvSpPr>
          <p:spPr bwMode="auto">
            <a:xfrm>
              <a:off x="3576" y="3040"/>
              <a:ext cx="1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15" name="AutoShape 109"/>
            <p:cNvSpPr>
              <a:spLocks noChangeArrowheads="1"/>
            </p:cNvSpPr>
            <p:nvPr/>
          </p:nvSpPr>
          <p:spPr bwMode="auto">
            <a:xfrm rot="10800000">
              <a:off x="3360" y="1328"/>
              <a:ext cx="672" cy="24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rgbClr val="00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16" name="AutoShape 110"/>
            <p:cNvSpPr>
              <a:spLocks noChangeArrowheads="1"/>
            </p:cNvSpPr>
            <p:nvPr/>
          </p:nvSpPr>
          <p:spPr bwMode="auto">
            <a:xfrm rot="10800000">
              <a:off x="4928" y="1312"/>
              <a:ext cx="504" cy="232"/>
            </a:xfrm>
            <a:prstGeom prst="leftArrow">
              <a:avLst>
                <a:gd name="adj1" fmla="val 50000"/>
                <a:gd name="adj2" fmla="val 54310"/>
              </a:avLst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17" name="Text Box 125"/>
            <p:cNvSpPr txBox="1">
              <a:spLocks noChangeArrowheads="1"/>
            </p:cNvSpPr>
            <p:nvPr/>
          </p:nvSpPr>
          <p:spPr bwMode="auto">
            <a:xfrm>
              <a:off x="3504" y="1184"/>
              <a:ext cx="504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D0</a:t>
              </a:r>
            </a:p>
          </p:txBody>
        </p:sp>
        <p:sp>
          <p:nvSpPr>
            <p:cNvPr id="66618" name="Text Box 127"/>
            <p:cNvSpPr txBox="1">
              <a:spLocks noChangeArrowheads="1"/>
            </p:cNvSpPr>
            <p:nvPr/>
          </p:nvSpPr>
          <p:spPr bwMode="auto">
            <a:xfrm>
              <a:off x="5272" y="2480"/>
              <a:ext cx="463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OBF</a:t>
              </a:r>
              <a:r>
                <a:rPr kumimoji="1" lang="en-US" altLang="zh-CN" sz="2200" b="1" baseline="-25000" smtClean="0">
                  <a:solidFill>
                    <a:srgbClr val="000000"/>
                  </a:solidFill>
                  <a:latin typeface="宋体" charset="-122"/>
                </a:rPr>
                <a:t>B</a:t>
              </a:r>
            </a:p>
          </p:txBody>
        </p:sp>
        <p:grpSp>
          <p:nvGrpSpPr>
            <p:cNvPr id="10" name="Group 128"/>
            <p:cNvGrpSpPr>
              <a:grpSpLocks/>
            </p:cNvGrpSpPr>
            <p:nvPr/>
          </p:nvGrpSpPr>
          <p:grpSpPr bwMode="auto">
            <a:xfrm>
              <a:off x="5216" y="2224"/>
              <a:ext cx="544" cy="1024"/>
              <a:chOff x="1928" y="2416"/>
              <a:chExt cx="544" cy="1024"/>
            </a:xfrm>
          </p:grpSpPr>
          <p:sp>
            <p:nvSpPr>
              <p:cNvPr id="66622" name="Text Box 129"/>
              <p:cNvSpPr txBox="1">
                <a:spLocks noChangeArrowheads="1"/>
              </p:cNvSpPr>
              <p:nvPr/>
            </p:nvSpPr>
            <p:spPr bwMode="auto">
              <a:xfrm>
                <a:off x="2009" y="2416"/>
                <a:ext cx="463" cy="25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ACK</a:t>
                </a:r>
                <a:r>
                  <a:rPr kumimoji="1" lang="en-US" altLang="zh-CN" sz="2200" b="1" baseline="-25000" smtClean="0">
                    <a:solidFill>
                      <a:srgbClr val="000000"/>
                    </a:solidFill>
                    <a:latin typeface="宋体" charset="-122"/>
                  </a:rPr>
                  <a:t>B</a:t>
                </a:r>
              </a:p>
            </p:txBody>
          </p:sp>
          <p:sp>
            <p:nvSpPr>
              <p:cNvPr id="66623" name="Line 130"/>
              <p:cNvSpPr>
                <a:spLocks noChangeShapeType="1"/>
              </p:cNvSpPr>
              <p:nvPr/>
            </p:nvSpPr>
            <p:spPr bwMode="auto">
              <a:xfrm flipV="1">
                <a:off x="2056" y="2448"/>
                <a:ext cx="3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624" name="Text Box 131"/>
              <p:cNvSpPr txBox="1">
                <a:spLocks noChangeArrowheads="1"/>
              </p:cNvSpPr>
              <p:nvPr/>
            </p:nvSpPr>
            <p:spPr bwMode="auto">
              <a:xfrm>
                <a:off x="1928" y="3184"/>
                <a:ext cx="544" cy="25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INTR</a:t>
                </a:r>
                <a:r>
                  <a:rPr kumimoji="1" lang="en-US" altLang="zh-CN" sz="2200" b="1" baseline="-25000" smtClean="0">
                    <a:solidFill>
                      <a:srgbClr val="000000"/>
                    </a:solidFill>
                    <a:latin typeface="宋体" charset="-122"/>
                  </a:rPr>
                  <a:t>B</a:t>
                </a:r>
              </a:p>
            </p:txBody>
          </p:sp>
        </p:grpSp>
        <p:sp>
          <p:nvSpPr>
            <p:cNvPr id="66620" name="Line 132"/>
            <p:cNvSpPr>
              <a:spLocks noChangeShapeType="1"/>
            </p:cNvSpPr>
            <p:nvPr/>
          </p:nvSpPr>
          <p:spPr bwMode="auto">
            <a:xfrm>
              <a:off x="2016" y="250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6621" name="Line 133"/>
            <p:cNvSpPr>
              <a:spLocks noChangeShapeType="1"/>
            </p:cNvSpPr>
            <p:nvPr/>
          </p:nvSpPr>
          <p:spPr bwMode="auto">
            <a:xfrm>
              <a:off x="5328" y="250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96031D-F7AE-4160-90EC-DE1F5ADCA8CB}" type="slidenum">
              <a:rPr lang="en-US" altLang="zh-CN">
                <a:solidFill>
                  <a:srgbClr val="000000"/>
                </a:solidFill>
              </a:rPr>
              <a:pPr/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304800" y="3"/>
            <a:ext cx="11262784" cy="59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kumimoji="1"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对方式</a:t>
            </a: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kumimoji="1"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输出的端口，</a:t>
            </a:r>
            <a:r>
              <a:rPr kumimoji="1" lang="en-US" altLang="zh-CN" sz="2800" b="1" smtClean="0">
                <a:solidFill>
                  <a:srgbClr val="FF3300"/>
                </a:solidFill>
                <a:ea typeface="楷体_GB2312" pitchFamily="49" charset="-122"/>
              </a:rPr>
              <a:t>C</a:t>
            </a:r>
            <a:r>
              <a:rPr kumimoji="1" lang="zh-CN" altLang="en-US" sz="2800" b="1" smtClean="0">
                <a:solidFill>
                  <a:srgbClr val="FF3300"/>
                </a:solidFill>
                <a:ea typeface="楷体_GB2312" pitchFamily="49" charset="-122"/>
              </a:rPr>
              <a:t>口提供与外部联络的信号有</a:t>
            </a:r>
            <a:r>
              <a:rPr kumimoji="1" lang="zh-CN" altLang="en-US" sz="2800" smtClean="0">
                <a:solidFill>
                  <a:srgbClr val="FF3300"/>
                </a:solidFill>
                <a:ea typeface="楷体_GB2312" pitchFamily="49" charset="-122"/>
              </a:rPr>
              <a:t>：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33CC"/>
                </a:solidFill>
                <a:ea typeface="楷体_GB2312" pitchFamily="49" charset="-122"/>
              </a:rPr>
              <a:t>①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OBF  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输出缓冲器满信号（低电平有效）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当数据送至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输出缓冲器后，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自动发出。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表示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CPU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送来的数据已进入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输出端口，</a:t>
            </a:r>
          </a:p>
          <a:p>
            <a:pPr defTabSz="914400" fontAlgn="base">
              <a:spcBef>
                <a:spcPct val="1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可用来通知外设把数据取走。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33CC"/>
                </a:solidFill>
                <a:ea typeface="楷体_GB2312" pitchFamily="49" charset="-122"/>
              </a:rPr>
              <a:t>②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ACK  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外设响应信号（低电平有效）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 由外设发出，送给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作用是通知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输出端口的数据已被外设取走，</a:t>
            </a:r>
          </a:p>
          <a:p>
            <a:pPr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可以传送下一个数据。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33CC"/>
                </a:solidFill>
                <a:ea typeface="楷体_GB2312" pitchFamily="49" charset="-122"/>
              </a:rPr>
              <a:t>③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INTR  </a:t>
            </a:r>
            <a:r>
              <a:rPr kumimoji="1"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中断申请信号（高电平或上升沿有效）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发出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用来向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CPU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发出中断申请。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　当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OBF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ACK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INTE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均为１时，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自动发出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INTR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7588" name="Line 3"/>
          <p:cNvSpPr>
            <a:spLocks noChangeShapeType="1"/>
          </p:cNvSpPr>
          <p:nvPr/>
        </p:nvSpPr>
        <p:spPr bwMode="auto">
          <a:xfrm>
            <a:off x="914400" y="701675"/>
            <a:ext cx="812800" cy="0"/>
          </a:xfrm>
          <a:prstGeom prst="line">
            <a:avLst/>
          </a:prstGeom>
          <a:noFill/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67589" name="Line 4"/>
          <p:cNvSpPr>
            <a:spLocks noChangeShapeType="1"/>
          </p:cNvSpPr>
          <p:nvPr/>
        </p:nvSpPr>
        <p:spPr bwMode="auto">
          <a:xfrm>
            <a:off x="1007533" y="692150"/>
            <a:ext cx="711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1390651" y="5516563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>
            <a:off x="2639484" y="5516563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8534400" y="1905003"/>
            <a:ext cx="3657600" cy="2703513"/>
            <a:chOff x="4080" y="2185"/>
            <a:chExt cx="1728" cy="1703"/>
          </a:xfrm>
        </p:grpSpPr>
        <p:sp>
          <p:nvSpPr>
            <p:cNvPr id="67594" name="Text Box 80"/>
            <p:cNvSpPr txBox="1">
              <a:spLocks noChangeArrowheads="1"/>
            </p:cNvSpPr>
            <p:nvPr/>
          </p:nvSpPr>
          <p:spPr bwMode="auto">
            <a:xfrm>
              <a:off x="4080" y="2185"/>
              <a:ext cx="912" cy="170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67595" name="Text Box 81"/>
            <p:cNvSpPr txBox="1">
              <a:spLocks noChangeArrowheads="1"/>
            </p:cNvSpPr>
            <p:nvPr/>
          </p:nvSpPr>
          <p:spPr bwMode="auto">
            <a:xfrm>
              <a:off x="4248" y="2257"/>
              <a:ext cx="720" cy="21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PA0</a:t>
              </a:r>
              <a:endParaRPr kumimoji="1" lang="en-US" altLang="zh-CN" sz="2200" smtClean="0">
                <a:solidFill>
                  <a:srgbClr val="808080"/>
                </a:solidFill>
              </a:endParaRPr>
            </a:p>
          </p:txBody>
        </p:sp>
        <p:sp>
          <p:nvSpPr>
            <p:cNvPr id="67596" name="Text Box 82"/>
            <p:cNvSpPr txBox="1">
              <a:spLocks noChangeArrowheads="1"/>
            </p:cNvSpPr>
            <p:nvPr/>
          </p:nvSpPr>
          <p:spPr bwMode="auto">
            <a:xfrm>
              <a:off x="4584" y="2996"/>
              <a:ext cx="376" cy="21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PC6</a:t>
              </a:r>
            </a:p>
          </p:txBody>
        </p:sp>
        <p:sp>
          <p:nvSpPr>
            <p:cNvPr id="67597" name="Text Box 83"/>
            <p:cNvSpPr txBox="1">
              <a:spLocks noChangeArrowheads="1"/>
            </p:cNvSpPr>
            <p:nvPr/>
          </p:nvSpPr>
          <p:spPr bwMode="auto">
            <a:xfrm>
              <a:off x="4584" y="3207"/>
              <a:ext cx="376" cy="21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PC7</a:t>
              </a:r>
            </a:p>
          </p:txBody>
        </p:sp>
        <p:sp>
          <p:nvSpPr>
            <p:cNvPr id="67598" name="Text Box 84"/>
            <p:cNvSpPr txBox="1">
              <a:spLocks noChangeArrowheads="1"/>
            </p:cNvSpPr>
            <p:nvPr/>
          </p:nvSpPr>
          <p:spPr bwMode="auto">
            <a:xfrm>
              <a:off x="4584" y="3643"/>
              <a:ext cx="376" cy="21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PC3</a:t>
              </a:r>
            </a:p>
          </p:txBody>
        </p:sp>
        <p:sp>
          <p:nvSpPr>
            <p:cNvPr id="67599" name="Line 85"/>
            <p:cNvSpPr>
              <a:spLocks noChangeShapeType="1"/>
            </p:cNvSpPr>
            <p:nvPr/>
          </p:nvSpPr>
          <p:spPr bwMode="auto">
            <a:xfrm>
              <a:off x="4792" y="2475"/>
              <a:ext cx="0" cy="5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600" name="Text Box 86"/>
            <p:cNvSpPr txBox="1">
              <a:spLocks noChangeArrowheads="1"/>
            </p:cNvSpPr>
            <p:nvPr/>
          </p:nvSpPr>
          <p:spPr bwMode="auto">
            <a:xfrm>
              <a:off x="4120" y="2547"/>
              <a:ext cx="488" cy="37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INTEA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PC6</a:t>
              </a:r>
            </a:p>
          </p:txBody>
        </p:sp>
        <p:sp>
          <p:nvSpPr>
            <p:cNvPr id="67601" name="Line 87"/>
            <p:cNvSpPr>
              <a:spLocks noChangeShapeType="1"/>
            </p:cNvSpPr>
            <p:nvPr/>
          </p:nvSpPr>
          <p:spPr bwMode="auto">
            <a:xfrm>
              <a:off x="4176" y="2917"/>
              <a:ext cx="0" cy="5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602" name="Text Box 88"/>
            <p:cNvSpPr txBox="1">
              <a:spLocks noChangeArrowheads="1"/>
            </p:cNvSpPr>
            <p:nvPr/>
          </p:nvSpPr>
          <p:spPr bwMode="auto">
            <a:xfrm>
              <a:off x="4128" y="3478"/>
              <a:ext cx="376" cy="21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与门</a:t>
              </a:r>
            </a:p>
          </p:txBody>
        </p:sp>
        <p:sp>
          <p:nvSpPr>
            <p:cNvPr id="67603" name="Line 89"/>
            <p:cNvSpPr>
              <a:spLocks noChangeShapeType="1"/>
            </p:cNvSpPr>
            <p:nvPr/>
          </p:nvSpPr>
          <p:spPr bwMode="auto">
            <a:xfrm>
              <a:off x="4304" y="3102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604" name="Line 90"/>
            <p:cNvSpPr>
              <a:spLocks noChangeShapeType="1"/>
            </p:cNvSpPr>
            <p:nvPr/>
          </p:nvSpPr>
          <p:spPr bwMode="auto">
            <a:xfrm>
              <a:off x="4304" y="3102"/>
              <a:ext cx="0" cy="3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605" name="Line 91"/>
            <p:cNvSpPr>
              <a:spLocks noChangeShapeType="1"/>
            </p:cNvSpPr>
            <p:nvPr/>
          </p:nvSpPr>
          <p:spPr bwMode="auto">
            <a:xfrm>
              <a:off x="4440" y="3280"/>
              <a:ext cx="144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606" name="Line 92"/>
            <p:cNvSpPr>
              <a:spLocks noChangeShapeType="1"/>
            </p:cNvSpPr>
            <p:nvPr/>
          </p:nvSpPr>
          <p:spPr bwMode="auto">
            <a:xfrm>
              <a:off x="4440" y="3287"/>
              <a:ext cx="0" cy="1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607" name="Line 93"/>
            <p:cNvSpPr>
              <a:spLocks noChangeShapeType="1"/>
            </p:cNvSpPr>
            <p:nvPr/>
          </p:nvSpPr>
          <p:spPr bwMode="auto">
            <a:xfrm>
              <a:off x="4304" y="3689"/>
              <a:ext cx="0" cy="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608" name="Line 94"/>
            <p:cNvSpPr>
              <a:spLocks noChangeShapeType="1"/>
            </p:cNvSpPr>
            <p:nvPr/>
          </p:nvSpPr>
          <p:spPr bwMode="auto">
            <a:xfrm>
              <a:off x="4304" y="3749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609" name="Line 95"/>
            <p:cNvSpPr>
              <a:spLocks noChangeShapeType="1"/>
            </p:cNvSpPr>
            <p:nvPr/>
          </p:nvSpPr>
          <p:spPr bwMode="auto">
            <a:xfrm flipH="1">
              <a:off x="4952" y="3108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610" name="Line 96"/>
            <p:cNvSpPr>
              <a:spLocks noChangeShapeType="1"/>
            </p:cNvSpPr>
            <p:nvPr/>
          </p:nvSpPr>
          <p:spPr bwMode="auto">
            <a:xfrm rot="10800000" flipH="1">
              <a:off x="4952" y="3320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611" name="Line 97"/>
            <p:cNvSpPr>
              <a:spLocks noChangeShapeType="1"/>
            </p:cNvSpPr>
            <p:nvPr/>
          </p:nvSpPr>
          <p:spPr bwMode="auto">
            <a:xfrm rot="10800000" flipH="1" flipV="1">
              <a:off x="4960" y="3742"/>
              <a:ext cx="3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98"/>
            <p:cNvGrpSpPr>
              <a:grpSpLocks/>
            </p:cNvGrpSpPr>
            <p:nvPr/>
          </p:nvGrpSpPr>
          <p:grpSpPr bwMode="auto">
            <a:xfrm>
              <a:off x="5264" y="3009"/>
              <a:ext cx="544" cy="846"/>
              <a:chOff x="1928" y="2416"/>
              <a:chExt cx="544" cy="1024"/>
            </a:xfrm>
          </p:grpSpPr>
          <p:sp>
            <p:nvSpPr>
              <p:cNvPr id="67615" name="Text Box 99"/>
              <p:cNvSpPr txBox="1">
                <a:spLocks noChangeArrowheads="1"/>
              </p:cNvSpPr>
              <p:nvPr/>
            </p:nvSpPr>
            <p:spPr bwMode="auto">
              <a:xfrm>
                <a:off x="1984" y="2672"/>
                <a:ext cx="463" cy="25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OBF</a:t>
                </a:r>
                <a:r>
                  <a:rPr kumimoji="1" lang="en-US" altLang="zh-CN" sz="2200" b="1" baseline="-25000" smtClean="0">
                    <a:solidFill>
                      <a:srgbClr val="000000"/>
                    </a:solidFill>
                    <a:latin typeface="宋体" charset="-122"/>
                  </a:rPr>
                  <a:t>A</a:t>
                </a:r>
              </a:p>
            </p:txBody>
          </p:sp>
          <p:grpSp>
            <p:nvGrpSpPr>
              <p:cNvPr id="4" name="Group 100"/>
              <p:cNvGrpSpPr>
                <a:grpSpLocks/>
              </p:cNvGrpSpPr>
              <p:nvPr/>
            </p:nvGrpSpPr>
            <p:grpSpPr bwMode="auto">
              <a:xfrm>
                <a:off x="1928" y="2416"/>
                <a:ext cx="544" cy="1024"/>
                <a:chOff x="1928" y="2416"/>
                <a:chExt cx="544" cy="1024"/>
              </a:xfrm>
            </p:grpSpPr>
            <p:sp>
              <p:nvSpPr>
                <p:cNvPr id="676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009" y="2416"/>
                  <a:ext cx="463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ACK</a:t>
                  </a:r>
                  <a:r>
                    <a:rPr kumimoji="1" lang="en-US" altLang="zh-CN" sz="2200" b="1" baseline="-25000" smtClean="0">
                      <a:solidFill>
                        <a:srgbClr val="000000"/>
                      </a:solidFill>
                      <a:latin typeface="宋体" charset="-122"/>
                    </a:rPr>
                    <a:t>A</a:t>
                  </a:r>
                </a:p>
              </p:txBody>
            </p:sp>
            <p:sp>
              <p:nvSpPr>
                <p:cNvPr id="67618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056" y="2448"/>
                  <a:ext cx="34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61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928" y="3184"/>
                  <a:ext cx="544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INTR</a:t>
                  </a:r>
                  <a:r>
                    <a:rPr kumimoji="1" lang="en-US" altLang="zh-CN" sz="2200" b="1" baseline="-25000" smtClean="0">
                      <a:solidFill>
                        <a:srgbClr val="000000"/>
                      </a:solidFill>
                      <a:latin typeface="宋体" charset="-122"/>
                    </a:rPr>
                    <a:t>A</a:t>
                  </a:r>
                </a:p>
              </p:txBody>
            </p:sp>
          </p:grpSp>
        </p:grpSp>
        <p:sp>
          <p:nvSpPr>
            <p:cNvPr id="67613" name="AutoShape 104"/>
            <p:cNvSpPr>
              <a:spLocks noChangeArrowheads="1"/>
            </p:cNvSpPr>
            <p:nvPr/>
          </p:nvSpPr>
          <p:spPr bwMode="auto">
            <a:xfrm rot="10800000">
              <a:off x="4976" y="2263"/>
              <a:ext cx="504" cy="192"/>
            </a:xfrm>
            <a:prstGeom prst="leftArrow">
              <a:avLst>
                <a:gd name="adj1" fmla="val 50000"/>
                <a:gd name="adj2" fmla="val 65625"/>
              </a:avLst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7614" name="Line 105"/>
            <p:cNvSpPr>
              <a:spLocks noChangeShapeType="1"/>
            </p:cNvSpPr>
            <p:nvPr/>
          </p:nvSpPr>
          <p:spPr bwMode="auto">
            <a:xfrm>
              <a:off x="5352" y="325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7593" name="Line 107"/>
          <p:cNvSpPr>
            <a:spLocks noChangeShapeType="1"/>
          </p:cNvSpPr>
          <p:nvPr/>
        </p:nvSpPr>
        <p:spPr bwMode="auto">
          <a:xfrm>
            <a:off x="1102784" y="2492375"/>
            <a:ext cx="711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421B92-C00D-450F-8450-4D089BF85249}" type="slidenum">
              <a:rPr lang="en-US" altLang="zh-CN">
                <a:solidFill>
                  <a:srgbClr val="000000"/>
                </a:solidFill>
              </a:rPr>
              <a:pPr/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01600" y="115888"/>
            <a:ext cx="12090400" cy="6019800"/>
            <a:chOff x="96" y="96"/>
            <a:chExt cx="5712" cy="3792"/>
          </a:xfrm>
        </p:grpSpPr>
        <p:sp>
          <p:nvSpPr>
            <p:cNvPr id="68612" name="Text Box 2"/>
            <p:cNvSpPr txBox="1">
              <a:spLocks noChangeArrowheads="1"/>
            </p:cNvSpPr>
            <p:nvPr/>
          </p:nvSpPr>
          <p:spPr bwMode="auto">
            <a:xfrm>
              <a:off x="96" y="96"/>
              <a:ext cx="5184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50000"/>
                </a:spcAft>
                <a:buFont typeface="Wingdings" pitchFamily="2" charset="2"/>
                <a:buNone/>
              </a:pPr>
              <a:r>
                <a:rPr kumimoji="1" lang="zh-CN" altLang="en-US" sz="2800" b="1" smtClean="0">
                  <a:solidFill>
                    <a:srgbClr val="FF3300"/>
                  </a:solidFill>
                  <a:ea typeface="楷体_GB2312" pitchFamily="49" charset="-122"/>
                </a:rPr>
                <a:t>对方式</a:t>
              </a:r>
              <a:r>
                <a:rPr kumimoji="1"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800" b="1" smtClean="0">
                  <a:solidFill>
                    <a:srgbClr val="FF3300"/>
                  </a:solidFill>
                  <a:ea typeface="楷体_GB2312" pitchFamily="49" charset="-122"/>
                </a:rPr>
                <a:t>输出的端口，</a:t>
              </a:r>
              <a:r>
                <a:rPr kumimoji="1" lang="en-US" altLang="zh-CN" sz="2800" b="1" smtClean="0">
                  <a:solidFill>
                    <a:srgbClr val="FF33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800" b="1" smtClean="0">
                  <a:solidFill>
                    <a:srgbClr val="FF3300"/>
                  </a:solidFill>
                  <a:ea typeface="楷体_GB2312" pitchFamily="49" charset="-122"/>
                </a:rPr>
                <a:t>内部的控制信号有：</a:t>
              </a:r>
              <a:endPara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lnSpc>
                  <a:spcPct val="140000"/>
                </a:lnSpc>
                <a:spcBef>
                  <a:spcPct val="0"/>
                </a:spcBef>
                <a:spcAft>
                  <a:spcPct val="5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INTE 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中断允许控制信号</a:t>
              </a:r>
              <a:endPara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100000"/>
                </a:spcAft>
                <a:buFont typeface="Wingdings" pitchFamily="2" charset="2"/>
                <a:buNone/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       作用是控制是否允许中断申请信号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INTR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发出。</a:t>
              </a:r>
            </a:p>
          </p:txBody>
        </p:sp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4080" y="2185"/>
              <a:ext cx="1728" cy="1703"/>
              <a:chOff x="4080" y="2185"/>
              <a:chExt cx="1728" cy="1703"/>
            </a:xfrm>
          </p:grpSpPr>
          <p:sp>
            <p:nvSpPr>
              <p:cNvPr id="68615" name="Text Box 32"/>
              <p:cNvSpPr txBox="1">
                <a:spLocks noChangeArrowheads="1"/>
              </p:cNvSpPr>
              <p:nvPr/>
            </p:nvSpPr>
            <p:spPr bwMode="auto">
              <a:xfrm>
                <a:off x="4080" y="2185"/>
                <a:ext cx="912" cy="170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8616" name="Text Box 33"/>
              <p:cNvSpPr txBox="1">
                <a:spLocks noChangeArrowheads="1"/>
              </p:cNvSpPr>
              <p:nvPr/>
            </p:nvSpPr>
            <p:spPr bwMode="auto">
              <a:xfrm>
                <a:off x="4248" y="2257"/>
                <a:ext cx="720" cy="211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PA0</a:t>
                </a:r>
                <a:endParaRPr kumimoji="1" lang="en-US" altLang="zh-CN" sz="22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68617" name="Text Box 34"/>
              <p:cNvSpPr txBox="1">
                <a:spLocks noChangeArrowheads="1"/>
              </p:cNvSpPr>
              <p:nvPr/>
            </p:nvSpPr>
            <p:spPr bwMode="auto">
              <a:xfrm>
                <a:off x="4584" y="2996"/>
                <a:ext cx="376" cy="211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PC6</a:t>
                </a:r>
              </a:p>
            </p:txBody>
          </p:sp>
          <p:sp>
            <p:nvSpPr>
              <p:cNvPr id="68618" name="Text Box 35"/>
              <p:cNvSpPr txBox="1">
                <a:spLocks noChangeArrowheads="1"/>
              </p:cNvSpPr>
              <p:nvPr/>
            </p:nvSpPr>
            <p:spPr bwMode="auto">
              <a:xfrm>
                <a:off x="4584" y="3207"/>
                <a:ext cx="376" cy="21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PC7</a:t>
                </a:r>
              </a:p>
            </p:txBody>
          </p:sp>
          <p:sp>
            <p:nvSpPr>
              <p:cNvPr id="68619" name="Text Box 36"/>
              <p:cNvSpPr txBox="1">
                <a:spLocks noChangeArrowheads="1"/>
              </p:cNvSpPr>
              <p:nvPr/>
            </p:nvSpPr>
            <p:spPr bwMode="auto">
              <a:xfrm>
                <a:off x="4584" y="3643"/>
                <a:ext cx="376" cy="21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PC3</a:t>
                </a:r>
              </a:p>
            </p:txBody>
          </p:sp>
          <p:sp>
            <p:nvSpPr>
              <p:cNvPr id="68620" name="Line 37"/>
              <p:cNvSpPr>
                <a:spLocks noChangeShapeType="1"/>
              </p:cNvSpPr>
              <p:nvPr/>
            </p:nvSpPr>
            <p:spPr bwMode="auto">
              <a:xfrm>
                <a:off x="4792" y="2475"/>
                <a:ext cx="0" cy="51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1" name="Text Box 38"/>
              <p:cNvSpPr txBox="1">
                <a:spLocks noChangeArrowheads="1"/>
              </p:cNvSpPr>
              <p:nvPr/>
            </p:nvSpPr>
            <p:spPr bwMode="auto">
              <a:xfrm>
                <a:off x="4120" y="2547"/>
                <a:ext cx="488" cy="370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INTEA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PC6</a:t>
                </a:r>
              </a:p>
            </p:txBody>
          </p:sp>
          <p:sp>
            <p:nvSpPr>
              <p:cNvPr id="68622" name="Line 39"/>
              <p:cNvSpPr>
                <a:spLocks noChangeShapeType="1"/>
              </p:cNvSpPr>
              <p:nvPr/>
            </p:nvSpPr>
            <p:spPr bwMode="auto">
              <a:xfrm>
                <a:off x="4176" y="2917"/>
                <a:ext cx="0" cy="56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3" name="Text Box 40"/>
              <p:cNvSpPr txBox="1">
                <a:spLocks noChangeArrowheads="1"/>
              </p:cNvSpPr>
              <p:nvPr/>
            </p:nvSpPr>
            <p:spPr bwMode="auto">
              <a:xfrm>
                <a:off x="4128" y="3478"/>
                <a:ext cx="376" cy="211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与门</a:t>
                </a:r>
              </a:p>
            </p:txBody>
          </p:sp>
          <p:sp>
            <p:nvSpPr>
              <p:cNvPr id="68624" name="Line 41"/>
              <p:cNvSpPr>
                <a:spLocks noChangeShapeType="1"/>
              </p:cNvSpPr>
              <p:nvPr/>
            </p:nvSpPr>
            <p:spPr bwMode="auto">
              <a:xfrm>
                <a:off x="4304" y="3102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5" name="Line 42"/>
              <p:cNvSpPr>
                <a:spLocks noChangeShapeType="1"/>
              </p:cNvSpPr>
              <p:nvPr/>
            </p:nvSpPr>
            <p:spPr bwMode="auto">
              <a:xfrm>
                <a:off x="4304" y="3102"/>
                <a:ext cx="0" cy="3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6" name="Line 43"/>
              <p:cNvSpPr>
                <a:spLocks noChangeShapeType="1"/>
              </p:cNvSpPr>
              <p:nvPr/>
            </p:nvSpPr>
            <p:spPr bwMode="auto">
              <a:xfrm>
                <a:off x="4440" y="3280"/>
                <a:ext cx="144" cy="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7" name="Line 44"/>
              <p:cNvSpPr>
                <a:spLocks noChangeShapeType="1"/>
              </p:cNvSpPr>
              <p:nvPr/>
            </p:nvSpPr>
            <p:spPr bwMode="auto">
              <a:xfrm>
                <a:off x="4440" y="3287"/>
                <a:ext cx="0" cy="1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8" name="Line 45"/>
              <p:cNvSpPr>
                <a:spLocks noChangeShapeType="1"/>
              </p:cNvSpPr>
              <p:nvPr/>
            </p:nvSpPr>
            <p:spPr bwMode="auto">
              <a:xfrm>
                <a:off x="4304" y="3689"/>
                <a:ext cx="0" cy="6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9" name="Line 46"/>
              <p:cNvSpPr>
                <a:spLocks noChangeShapeType="1"/>
              </p:cNvSpPr>
              <p:nvPr/>
            </p:nvSpPr>
            <p:spPr bwMode="auto">
              <a:xfrm>
                <a:off x="4304" y="3749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0" name="Line 47"/>
              <p:cNvSpPr>
                <a:spLocks noChangeShapeType="1"/>
              </p:cNvSpPr>
              <p:nvPr/>
            </p:nvSpPr>
            <p:spPr bwMode="auto">
              <a:xfrm flipH="1">
                <a:off x="4952" y="3108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1" name="Line 48"/>
              <p:cNvSpPr>
                <a:spLocks noChangeShapeType="1"/>
              </p:cNvSpPr>
              <p:nvPr/>
            </p:nvSpPr>
            <p:spPr bwMode="auto">
              <a:xfrm rot="10800000" flipH="1">
                <a:off x="4952" y="3320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2" name="Line 49"/>
              <p:cNvSpPr>
                <a:spLocks noChangeShapeType="1"/>
              </p:cNvSpPr>
              <p:nvPr/>
            </p:nvSpPr>
            <p:spPr bwMode="auto">
              <a:xfrm rot="10800000" flipH="1" flipV="1">
                <a:off x="4960" y="3742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" name="Group 50"/>
              <p:cNvGrpSpPr>
                <a:grpSpLocks/>
              </p:cNvGrpSpPr>
              <p:nvPr/>
            </p:nvGrpSpPr>
            <p:grpSpPr bwMode="auto">
              <a:xfrm>
                <a:off x="5264" y="3009"/>
                <a:ext cx="544" cy="846"/>
                <a:chOff x="1928" y="2416"/>
                <a:chExt cx="544" cy="1024"/>
              </a:xfrm>
            </p:grpSpPr>
            <p:sp>
              <p:nvSpPr>
                <p:cNvPr id="6863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984" y="2672"/>
                  <a:ext cx="463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OBF</a:t>
                  </a:r>
                  <a:r>
                    <a:rPr kumimoji="1" lang="en-US" altLang="zh-CN" sz="2200" b="1" baseline="-25000" smtClean="0">
                      <a:solidFill>
                        <a:srgbClr val="000000"/>
                      </a:solidFill>
                      <a:latin typeface="宋体" charset="-122"/>
                    </a:rPr>
                    <a:t>A</a:t>
                  </a:r>
                </a:p>
              </p:txBody>
            </p:sp>
            <p:grpSp>
              <p:nvGrpSpPr>
                <p:cNvPr id="5" name="Group 52"/>
                <p:cNvGrpSpPr>
                  <a:grpSpLocks/>
                </p:cNvGrpSpPr>
                <p:nvPr/>
              </p:nvGrpSpPr>
              <p:grpSpPr bwMode="auto">
                <a:xfrm>
                  <a:off x="1928" y="2416"/>
                  <a:ext cx="544" cy="1024"/>
                  <a:chOff x="1928" y="2416"/>
                  <a:chExt cx="544" cy="1024"/>
                </a:xfrm>
              </p:grpSpPr>
              <p:sp>
                <p:nvSpPr>
                  <p:cNvPr id="68638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09" y="2416"/>
                    <a:ext cx="463" cy="25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200" b="1" smtClean="0">
                        <a:solidFill>
                          <a:srgbClr val="000000"/>
                        </a:solidFill>
                        <a:latin typeface="宋体" charset="-122"/>
                      </a:rPr>
                      <a:t>ACK</a:t>
                    </a:r>
                    <a:r>
                      <a:rPr kumimoji="1" lang="en-US" altLang="zh-CN" sz="2200" b="1" baseline="-25000" smtClean="0">
                        <a:solidFill>
                          <a:srgbClr val="000000"/>
                        </a:solidFill>
                        <a:latin typeface="宋体" charset="-122"/>
                      </a:rPr>
                      <a:t>A</a:t>
                    </a:r>
                  </a:p>
                </p:txBody>
              </p:sp>
              <p:sp>
                <p:nvSpPr>
                  <p:cNvPr id="68639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56" y="2448"/>
                    <a:ext cx="34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200" b="1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8640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8" y="3184"/>
                    <a:ext cx="544" cy="25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200" b="1" smtClean="0">
                        <a:solidFill>
                          <a:srgbClr val="000000"/>
                        </a:solidFill>
                        <a:latin typeface="宋体" charset="-122"/>
                      </a:rPr>
                      <a:t>INTR</a:t>
                    </a:r>
                    <a:r>
                      <a:rPr kumimoji="1" lang="en-US" altLang="zh-CN" sz="2200" b="1" baseline="-25000" smtClean="0">
                        <a:solidFill>
                          <a:srgbClr val="000000"/>
                        </a:solidFill>
                        <a:latin typeface="宋体" charset="-122"/>
                      </a:rPr>
                      <a:t>A</a:t>
                    </a:r>
                  </a:p>
                </p:txBody>
              </p:sp>
            </p:grpSp>
          </p:grpSp>
          <p:sp>
            <p:nvSpPr>
              <p:cNvPr id="68634" name="AutoShape 62"/>
              <p:cNvSpPr>
                <a:spLocks noChangeArrowheads="1"/>
              </p:cNvSpPr>
              <p:nvPr/>
            </p:nvSpPr>
            <p:spPr bwMode="auto">
              <a:xfrm rot="10800000">
                <a:off x="4976" y="2263"/>
                <a:ext cx="504" cy="192"/>
              </a:xfrm>
              <a:prstGeom prst="leftArrow">
                <a:avLst>
                  <a:gd name="adj1" fmla="val 50000"/>
                  <a:gd name="adj2" fmla="val 65625"/>
                </a:avLst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5" name="Line 63"/>
              <p:cNvSpPr>
                <a:spLocks noChangeShapeType="1"/>
              </p:cNvSpPr>
              <p:nvPr/>
            </p:nvSpPr>
            <p:spPr bwMode="auto">
              <a:xfrm>
                <a:off x="5352" y="3251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8614" name="Rectangle 67"/>
            <p:cNvSpPr>
              <a:spLocks noChangeArrowheads="1"/>
            </p:cNvSpPr>
            <p:nvPr/>
          </p:nvSpPr>
          <p:spPr bwMode="auto">
            <a:xfrm>
              <a:off x="96" y="1440"/>
              <a:ext cx="5328" cy="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     </a:t>
              </a:r>
              <a:r>
                <a:rPr kumimoji="1" lang="zh-CN" altLang="en-US" sz="2400" b="1" smtClean="0">
                  <a:solidFill>
                    <a:srgbClr val="FF3300"/>
                  </a:solidFill>
                  <a:ea typeface="楷体_GB2312" pitchFamily="49" charset="-122"/>
                </a:rPr>
                <a:t>此信号无引出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，通过</a:t>
              </a:r>
              <a:r>
                <a:rPr kumimoji="1" lang="zh-CN" altLang="en-US" sz="2400" b="1" smtClean="0">
                  <a:solidFill>
                    <a:srgbClr val="FF3300"/>
                  </a:solidFill>
                  <a:ea typeface="楷体_GB2312" pitchFamily="49" charset="-122"/>
                </a:rPr>
                <a:t>控制口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对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口相应位的置位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复位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设置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允许或不允许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  <a:endParaRPr kumimoji="1" lang="zh-CN" altLang="en-US" sz="2400" b="1" smtClean="0">
                <a:solidFill>
                  <a:srgbClr val="FF33CC"/>
                </a:solidFill>
              </a:endParaRPr>
            </a:p>
            <a:p>
              <a:pPr marL="342900" indent="-342900" algn="just" defTabSz="914400" fontAlgn="base">
                <a:lnSpc>
                  <a:spcPct val="18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口，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对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PC6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置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位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INTE</a:t>
              </a:r>
              <a:r>
                <a:rPr kumimoji="1" lang="en-US" altLang="zh-CN" sz="2400" b="1" baseline="-25000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允许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中断</a:t>
              </a:r>
            </a:p>
            <a:p>
              <a:pPr marL="742950" lvl="1" indent="-285750" algn="just" defTabSz="914400" fontAlgn="base">
                <a:spcBef>
                  <a:spcPct val="20000"/>
                </a:spcBef>
                <a:spcAft>
                  <a:spcPct val="5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  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对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PC6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复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位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INTE</a:t>
              </a:r>
              <a:r>
                <a:rPr kumimoji="1" lang="en-US" altLang="zh-CN" sz="2400" b="1" baseline="-25000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0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不允许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中断</a:t>
              </a:r>
            </a:p>
            <a:p>
              <a:pPr marL="342900" indent="-342900" algn="just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口，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对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PC2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置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位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INTE</a:t>
              </a:r>
              <a:r>
                <a:rPr kumimoji="1" lang="en-US" altLang="zh-CN" sz="2400" b="1" baseline="-25000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允许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中断</a:t>
              </a:r>
            </a:p>
            <a:p>
              <a:pPr marL="742950" lvl="1" indent="-285750" algn="just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  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对</a:t>
              </a:r>
              <a:r>
                <a:rPr kumimoji="1" lang="en-US" altLang="zh-CN" sz="2400" b="1" smtClean="0">
                  <a:solidFill>
                    <a:srgbClr val="FF00FF"/>
                  </a:solidFill>
                  <a:ea typeface="楷体_GB2312" pitchFamily="49" charset="-122"/>
                </a:rPr>
                <a:t>PC2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复</a:t>
              </a:r>
              <a:r>
                <a:rPr kumimoji="1" lang="zh-CN" altLang="en-US" sz="2400" b="1" smtClean="0">
                  <a:solidFill>
                    <a:srgbClr val="FF00FF"/>
                  </a:solidFill>
                  <a:ea typeface="楷体_GB2312" pitchFamily="49" charset="-122"/>
                </a:rPr>
                <a:t>位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使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INTE</a:t>
              </a:r>
              <a:r>
                <a:rPr kumimoji="1" lang="en-US" altLang="zh-CN" sz="2400" b="1" baseline="-25000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2400" b="1" smtClean="0">
                  <a:solidFill>
                    <a:srgbClr val="0000FF"/>
                  </a:solidFill>
                  <a:ea typeface="楷体_GB2312" pitchFamily="49" charset="-122"/>
                </a:rPr>
                <a:t>0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400" b="1" smtClean="0">
                  <a:solidFill>
                    <a:srgbClr val="0000FF"/>
                  </a:solidFill>
                  <a:ea typeface="楷体_GB2312" pitchFamily="49" charset="-122"/>
                </a:rPr>
                <a:t>不允许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中断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8094A8-B050-485D-B641-47E5731A3699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03200" y="381000"/>
            <a:ext cx="1168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100000"/>
              </a:spcAft>
              <a:buClr>
                <a:srgbClr val="FF3300"/>
              </a:buClr>
              <a:buSzPct val="90000"/>
              <a:buFont typeface="Monotype Sorts" pitchFamily="2" charset="2"/>
              <a:buChar char="l"/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不可编程并行接口和可编程并行接口</a:t>
            </a:r>
            <a:endParaRPr kumimoji="1" lang="zh-CN" altLang="en-US" sz="2400" b="1" dirty="0" smtClean="0">
              <a:solidFill>
                <a:srgbClr val="000000"/>
              </a:solidFill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3000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  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不可编程并行接口的工作方式和功能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3200" b="1" dirty="0" smtClean="0">
              <a:solidFill>
                <a:srgbClr val="0000FF"/>
              </a:solidFill>
            </a:endParaRPr>
          </a:p>
          <a:p>
            <a:pPr marL="742950" lvl="1" indent="-285750" algn="just" defTabSz="914400" fontAlgn="base">
              <a:spcBef>
                <a:spcPct val="20000"/>
              </a:spcBef>
              <a:spcAft>
                <a:spcPct val="10000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</a:rPr>
              <a:t>        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是由硬件接线决定，不能用软件来控制。</a:t>
            </a:r>
            <a:endParaRPr kumimoji="1" lang="zh-CN" altLang="en-US" sz="2800" b="1" dirty="0" smtClean="0">
              <a:solidFill>
                <a:srgbClr val="000000"/>
              </a:solidFill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3000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</a:rPr>
              <a:t>   </a:t>
            </a:r>
            <a:r>
              <a:rPr kumimoji="1"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可编程并行接口的工作方式和功能</a:t>
            </a:r>
            <a:r>
              <a:rPr kumimoji="1"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:</a:t>
            </a:r>
            <a:endParaRPr kumimoji="1" lang="en-US" altLang="zh-CN" sz="2800" b="1" dirty="0" smtClean="0">
              <a:solidFill>
                <a:srgbClr val="000000"/>
              </a:solidFill>
            </a:endParaRPr>
          </a:p>
          <a:p>
            <a:pPr marL="742950" lvl="1" indent="-285750" algn="just" defTabSz="914400" fontAlgn="base">
              <a:spcBef>
                <a:spcPct val="20000"/>
              </a:spcBef>
              <a:spcAft>
                <a:spcPct val="3000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可用软件编程的方法改变，</a:t>
            </a:r>
          </a:p>
          <a:p>
            <a:pPr marL="1143000" lvl="2" indent="-228600" algn="just" defTabSz="914400" fontAlgn="base">
              <a:spcBef>
                <a:spcPct val="20000"/>
              </a:spcBef>
              <a:spcAft>
                <a:spcPct val="3000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   使接口具有更大的灵活性和通用性。</a:t>
            </a:r>
            <a:endParaRPr kumimoji="1" lang="zh-CN" altLang="en-US" sz="24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762D26-7BBC-4BD6-92D6-AFB847B137A4}" type="slidenum">
              <a:rPr lang="en-US" altLang="zh-CN">
                <a:solidFill>
                  <a:srgbClr val="000000"/>
                </a:solidFill>
              </a:rPr>
              <a:pPr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283"/>
          <p:cNvGrpSpPr>
            <a:grpSpLocks/>
          </p:cNvGrpSpPr>
          <p:nvPr/>
        </p:nvGrpSpPr>
        <p:grpSpPr bwMode="auto">
          <a:xfrm>
            <a:off x="304800" y="2819400"/>
            <a:ext cx="10871200" cy="3276600"/>
            <a:chOff x="144" y="1776"/>
            <a:chExt cx="5136" cy="2064"/>
          </a:xfrm>
        </p:grpSpPr>
        <p:sp>
          <p:nvSpPr>
            <p:cNvPr id="69670" name="Text Box 110"/>
            <p:cNvSpPr txBox="1">
              <a:spLocks noChangeArrowheads="1"/>
            </p:cNvSpPr>
            <p:nvPr/>
          </p:nvSpPr>
          <p:spPr bwMode="auto">
            <a:xfrm>
              <a:off x="864" y="1776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00FF"/>
                  </a:solidFill>
                </a:rPr>
                <a:t>①</a:t>
              </a:r>
              <a:endParaRPr kumimoji="1"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69671" name="Line 55"/>
            <p:cNvSpPr>
              <a:spLocks noChangeAspect="1" noChangeShapeType="1"/>
            </p:cNvSpPr>
            <p:nvPr/>
          </p:nvSpPr>
          <p:spPr bwMode="auto">
            <a:xfrm>
              <a:off x="3584" y="3810"/>
              <a:ext cx="4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58"/>
            <p:cNvGrpSpPr>
              <a:grpSpLocks noChangeAspect="1"/>
            </p:cNvGrpSpPr>
            <p:nvPr/>
          </p:nvGrpSpPr>
          <p:grpSpPr bwMode="auto">
            <a:xfrm>
              <a:off x="1152" y="1931"/>
              <a:ext cx="1245" cy="223"/>
              <a:chOff x="8290" y="5791"/>
              <a:chExt cx="2081" cy="574"/>
            </a:xfrm>
          </p:grpSpPr>
          <p:sp>
            <p:nvSpPr>
              <p:cNvPr id="69716" name="Line 59"/>
              <p:cNvSpPr>
                <a:spLocks noChangeAspect="1" noChangeShapeType="1"/>
              </p:cNvSpPr>
              <p:nvPr/>
            </p:nvSpPr>
            <p:spPr bwMode="auto">
              <a:xfrm>
                <a:off x="8298" y="6078"/>
                <a:ext cx="104" cy="2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717" name="Line 60"/>
              <p:cNvSpPr>
                <a:spLocks noChangeAspect="1" noChangeShapeType="1"/>
              </p:cNvSpPr>
              <p:nvPr/>
            </p:nvSpPr>
            <p:spPr bwMode="auto">
              <a:xfrm flipV="1">
                <a:off x="8290" y="5791"/>
                <a:ext cx="114" cy="30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718" name="Line 61"/>
              <p:cNvSpPr>
                <a:spLocks noChangeAspect="1" noChangeShapeType="1"/>
              </p:cNvSpPr>
              <p:nvPr/>
            </p:nvSpPr>
            <p:spPr bwMode="auto">
              <a:xfrm>
                <a:off x="8392" y="5798"/>
                <a:ext cx="18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719" name="Line 62"/>
              <p:cNvSpPr>
                <a:spLocks noChangeAspect="1" noChangeShapeType="1"/>
              </p:cNvSpPr>
              <p:nvPr/>
            </p:nvSpPr>
            <p:spPr bwMode="auto">
              <a:xfrm>
                <a:off x="8412" y="6358"/>
                <a:ext cx="18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" name="Group 63"/>
              <p:cNvGrpSpPr>
                <a:grpSpLocks noChangeAspect="1"/>
              </p:cNvGrpSpPr>
              <p:nvPr/>
            </p:nvGrpSpPr>
            <p:grpSpPr bwMode="auto">
              <a:xfrm>
                <a:off x="10252" y="5798"/>
                <a:ext cx="119" cy="567"/>
                <a:chOff x="5412" y="8857"/>
                <a:chExt cx="119" cy="567"/>
              </a:xfrm>
            </p:grpSpPr>
            <p:sp>
              <p:nvSpPr>
                <p:cNvPr id="69721" name="Line 64"/>
                <p:cNvSpPr>
                  <a:spLocks noChangeAspect="1" noChangeShapeType="1"/>
                </p:cNvSpPr>
                <p:nvPr/>
              </p:nvSpPr>
              <p:spPr bwMode="auto">
                <a:xfrm>
                  <a:off x="5412" y="8857"/>
                  <a:ext cx="119" cy="3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9722" name="Line 6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414" y="9157"/>
                  <a:ext cx="99" cy="26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69673" name="Line 66"/>
            <p:cNvSpPr>
              <a:spLocks noChangeAspect="1" noChangeShapeType="1"/>
            </p:cNvSpPr>
            <p:nvPr/>
          </p:nvSpPr>
          <p:spPr bwMode="auto">
            <a:xfrm>
              <a:off x="864" y="2037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74" name="Text Box 67"/>
            <p:cNvSpPr txBox="1">
              <a:spLocks noChangeArrowheads="1"/>
            </p:cNvSpPr>
            <p:nvPr/>
          </p:nvSpPr>
          <p:spPr bwMode="auto">
            <a:xfrm>
              <a:off x="144" y="1901"/>
              <a:ext cx="664" cy="2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D7~D0</a:t>
              </a:r>
            </a:p>
          </p:txBody>
        </p:sp>
        <p:sp>
          <p:nvSpPr>
            <p:cNvPr id="69675" name="Line 68"/>
            <p:cNvSpPr>
              <a:spLocks noChangeAspect="1" noChangeShapeType="1"/>
            </p:cNvSpPr>
            <p:nvPr/>
          </p:nvSpPr>
          <p:spPr bwMode="auto">
            <a:xfrm>
              <a:off x="2381" y="2043"/>
              <a:ext cx="62" cy="1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76" name="Line 69"/>
            <p:cNvSpPr>
              <a:spLocks noChangeAspect="1" noChangeShapeType="1"/>
            </p:cNvSpPr>
            <p:nvPr/>
          </p:nvSpPr>
          <p:spPr bwMode="auto">
            <a:xfrm flipV="1">
              <a:off x="2376" y="1931"/>
              <a:ext cx="68" cy="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77" name="Line 70"/>
            <p:cNvSpPr>
              <a:spLocks noChangeAspect="1" noChangeShapeType="1"/>
            </p:cNvSpPr>
            <p:nvPr/>
          </p:nvSpPr>
          <p:spPr bwMode="auto">
            <a:xfrm>
              <a:off x="2437" y="1934"/>
              <a:ext cx="19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78" name="Line 71"/>
            <p:cNvSpPr>
              <a:spLocks noChangeAspect="1" noChangeShapeType="1"/>
            </p:cNvSpPr>
            <p:nvPr/>
          </p:nvSpPr>
          <p:spPr bwMode="auto">
            <a:xfrm>
              <a:off x="2449" y="2152"/>
              <a:ext cx="19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79" name="Text Box 72"/>
            <p:cNvSpPr txBox="1">
              <a:spLocks noChangeArrowheads="1"/>
            </p:cNvSpPr>
            <p:nvPr/>
          </p:nvSpPr>
          <p:spPr bwMode="auto">
            <a:xfrm>
              <a:off x="1232" y="1923"/>
              <a:ext cx="1064" cy="2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送往外设数据</a:t>
              </a:r>
              <a:endParaRPr kumimoji="1" lang="zh-CN" altLang="en-US" sz="22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9680" name="Text Box 73"/>
            <p:cNvSpPr txBox="1">
              <a:spLocks noChangeArrowheads="1"/>
            </p:cNvSpPr>
            <p:nvPr/>
          </p:nvSpPr>
          <p:spPr bwMode="auto">
            <a:xfrm>
              <a:off x="2472" y="1939"/>
              <a:ext cx="1064" cy="2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数据写入端口</a:t>
              </a:r>
              <a:endParaRPr kumimoji="1" lang="zh-CN" altLang="en-US" sz="2200" b="1" smtClean="0">
                <a:solidFill>
                  <a:srgbClr val="FF3300"/>
                </a:solidFill>
                <a:latin typeface="宋体" charset="-122"/>
              </a:endParaRPr>
            </a:p>
          </p:txBody>
        </p:sp>
        <p:sp>
          <p:nvSpPr>
            <p:cNvPr id="69681" name="Line 75"/>
            <p:cNvSpPr>
              <a:spLocks noChangeAspect="1" noChangeShapeType="1"/>
            </p:cNvSpPr>
            <p:nvPr/>
          </p:nvSpPr>
          <p:spPr bwMode="auto">
            <a:xfrm>
              <a:off x="864" y="2357"/>
              <a:ext cx="76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82" name="Line 76"/>
            <p:cNvSpPr>
              <a:spLocks noChangeAspect="1" noChangeShapeType="1"/>
            </p:cNvSpPr>
            <p:nvPr/>
          </p:nvSpPr>
          <p:spPr bwMode="auto">
            <a:xfrm>
              <a:off x="1632" y="2354"/>
              <a:ext cx="65" cy="2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83" name="Line 77"/>
            <p:cNvSpPr>
              <a:spLocks noChangeAspect="1" noChangeShapeType="1"/>
            </p:cNvSpPr>
            <p:nvPr/>
          </p:nvSpPr>
          <p:spPr bwMode="auto">
            <a:xfrm>
              <a:off x="1680" y="2577"/>
              <a:ext cx="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5" name="Group 78"/>
            <p:cNvGrpSpPr>
              <a:grpSpLocks noChangeAspect="1"/>
            </p:cNvGrpSpPr>
            <p:nvPr/>
          </p:nvGrpSpPr>
          <p:grpSpPr bwMode="auto">
            <a:xfrm>
              <a:off x="2199" y="2354"/>
              <a:ext cx="2386" cy="218"/>
              <a:chOff x="3772" y="8357"/>
              <a:chExt cx="7300" cy="700"/>
            </a:xfrm>
          </p:grpSpPr>
          <p:sp>
            <p:nvSpPr>
              <p:cNvPr id="69714" name="Line 79"/>
              <p:cNvSpPr>
                <a:spLocks noChangeAspect="1" noChangeShapeType="1"/>
              </p:cNvSpPr>
              <p:nvPr/>
            </p:nvSpPr>
            <p:spPr bwMode="auto">
              <a:xfrm flipV="1">
                <a:off x="3772" y="8377"/>
                <a:ext cx="198" cy="6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715" name="Line 80"/>
              <p:cNvSpPr>
                <a:spLocks noChangeAspect="1" noChangeShapeType="1"/>
              </p:cNvSpPr>
              <p:nvPr/>
            </p:nvSpPr>
            <p:spPr bwMode="auto">
              <a:xfrm flipV="1">
                <a:off x="3972" y="8357"/>
                <a:ext cx="71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9685" name="Line 81"/>
            <p:cNvSpPr>
              <a:spLocks noChangeAspect="1" noChangeShapeType="1"/>
            </p:cNvSpPr>
            <p:nvPr/>
          </p:nvSpPr>
          <p:spPr bwMode="auto">
            <a:xfrm flipV="1">
              <a:off x="3840" y="2724"/>
              <a:ext cx="65" cy="2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86" name="Line 82"/>
            <p:cNvSpPr>
              <a:spLocks noChangeAspect="1" noChangeShapeType="1"/>
            </p:cNvSpPr>
            <p:nvPr/>
          </p:nvSpPr>
          <p:spPr bwMode="auto">
            <a:xfrm flipV="1">
              <a:off x="2896" y="2943"/>
              <a:ext cx="9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87" name="Line 83"/>
            <p:cNvSpPr>
              <a:spLocks noChangeShapeType="1"/>
            </p:cNvSpPr>
            <p:nvPr/>
          </p:nvSpPr>
          <p:spPr bwMode="auto">
            <a:xfrm>
              <a:off x="864" y="2730"/>
              <a:ext cx="19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88" name="Line 84"/>
            <p:cNvSpPr>
              <a:spLocks noChangeAspect="1" noChangeShapeType="1"/>
            </p:cNvSpPr>
            <p:nvPr/>
          </p:nvSpPr>
          <p:spPr bwMode="auto">
            <a:xfrm>
              <a:off x="2831" y="2730"/>
              <a:ext cx="65" cy="2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89" name="Line 85"/>
            <p:cNvSpPr>
              <a:spLocks noChangeShapeType="1"/>
            </p:cNvSpPr>
            <p:nvPr/>
          </p:nvSpPr>
          <p:spPr bwMode="auto">
            <a:xfrm>
              <a:off x="3896" y="2737"/>
              <a:ext cx="117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90" name="Line 86"/>
            <p:cNvSpPr>
              <a:spLocks noChangeAspect="1" noChangeShapeType="1"/>
            </p:cNvSpPr>
            <p:nvPr/>
          </p:nvSpPr>
          <p:spPr bwMode="auto">
            <a:xfrm flipV="1">
              <a:off x="4304" y="3173"/>
              <a:ext cx="65" cy="2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91" name="Line 87"/>
            <p:cNvSpPr>
              <a:spLocks noChangeAspect="1" noChangeShapeType="1"/>
            </p:cNvSpPr>
            <p:nvPr/>
          </p:nvSpPr>
          <p:spPr bwMode="auto">
            <a:xfrm flipV="1">
              <a:off x="2952" y="3391"/>
              <a:ext cx="13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92" name="Line 88"/>
            <p:cNvSpPr>
              <a:spLocks noChangeAspect="1" noChangeShapeType="1"/>
            </p:cNvSpPr>
            <p:nvPr/>
          </p:nvSpPr>
          <p:spPr bwMode="auto">
            <a:xfrm>
              <a:off x="864" y="3178"/>
              <a:ext cx="20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93" name="Line 89"/>
            <p:cNvSpPr>
              <a:spLocks noChangeAspect="1" noChangeShapeType="1"/>
            </p:cNvSpPr>
            <p:nvPr/>
          </p:nvSpPr>
          <p:spPr bwMode="auto">
            <a:xfrm>
              <a:off x="2880" y="3171"/>
              <a:ext cx="71" cy="2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94" name="Line 90"/>
            <p:cNvSpPr>
              <a:spLocks noChangeAspect="1" noChangeShapeType="1"/>
            </p:cNvSpPr>
            <p:nvPr/>
          </p:nvSpPr>
          <p:spPr bwMode="auto">
            <a:xfrm>
              <a:off x="4360" y="3171"/>
              <a:ext cx="7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95" name="Line 91"/>
            <p:cNvSpPr>
              <a:spLocks noChangeAspect="1" noChangeShapeType="1"/>
            </p:cNvSpPr>
            <p:nvPr/>
          </p:nvSpPr>
          <p:spPr bwMode="auto">
            <a:xfrm>
              <a:off x="912" y="3574"/>
              <a:ext cx="26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96" name="Line 92"/>
            <p:cNvSpPr>
              <a:spLocks noChangeAspect="1" noChangeShapeType="1"/>
            </p:cNvSpPr>
            <p:nvPr/>
          </p:nvSpPr>
          <p:spPr bwMode="auto">
            <a:xfrm>
              <a:off x="3520" y="3580"/>
              <a:ext cx="66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97" name="Line 93"/>
            <p:cNvSpPr>
              <a:spLocks noChangeAspect="1" noChangeShapeType="1"/>
            </p:cNvSpPr>
            <p:nvPr/>
          </p:nvSpPr>
          <p:spPr bwMode="auto">
            <a:xfrm flipV="1">
              <a:off x="4037" y="3586"/>
              <a:ext cx="64" cy="2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98" name="Line 94"/>
            <p:cNvSpPr>
              <a:spLocks noChangeAspect="1" noChangeShapeType="1"/>
            </p:cNvSpPr>
            <p:nvPr/>
          </p:nvSpPr>
          <p:spPr bwMode="auto">
            <a:xfrm flipV="1">
              <a:off x="4108" y="3586"/>
              <a:ext cx="9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99" name="Text Box 95"/>
            <p:cNvSpPr txBox="1">
              <a:spLocks noChangeArrowheads="1"/>
            </p:cNvSpPr>
            <p:nvPr/>
          </p:nvSpPr>
          <p:spPr bwMode="auto">
            <a:xfrm>
              <a:off x="384" y="2349"/>
              <a:ext cx="360" cy="2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WR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69700" name="Line 96"/>
            <p:cNvSpPr>
              <a:spLocks noChangeShapeType="1"/>
            </p:cNvSpPr>
            <p:nvPr/>
          </p:nvSpPr>
          <p:spPr bwMode="auto">
            <a:xfrm>
              <a:off x="408" y="2365"/>
              <a:ext cx="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701" name="Text Box 97"/>
            <p:cNvSpPr txBox="1">
              <a:spLocks noChangeArrowheads="1"/>
            </p:cNvSpPr>
            <p:nvPr/>
          </p:nvSpPr>
          <p:spPr bwMode="auto">
            <a:xfrm>
              <a:off x="272" y="2745"/>
              <a:ext cx="544" cy="2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OBF</a:t>
              </a:r>
            </a:p>
          </p:txBody>
        </p:sp>
        <p:sp>
          <p:nvSpPr>
            <p:cNvPr id="69702" name="Text Box 98"/>
            <p:cNvSpPr txBox="1">
              <a:spLocks noChangeArrowheads="1"/>
            </p:cNvSpPr>
            <p:nvPr/>
          </p:nvSpPr>
          <p:spPr bwMode="auto">
            <a:xfrm>
              <a:off x="192" y="3140"/>
              <a:ext cx="576" cy="2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INTR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69703" name="Text Box 99"/>
            <p:cNvSpPr txBox="1">
              <a:spLocks noChangeArrowheads="1"/>
            </p:cNvSpPr>
            <p:nvPr/>
          </p:nvSpPr>
          <p:spPr bwMode="auto">
            <a:xfrm>
              <a:off x="176" y="3536"/>
              <a:ext cx="640" cy="2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ACK</a:t>
              </a:r>
            </a:p>
          </p:txBody>
        </p:sp>
        <p:sp>
          <p:nvSpPr>
            <p:cNvPr id="69704" name="Line 100"/>
            <p:cNvSpPr>
              <a:spLocks noChangeShapeType="1"/>
            </p:cNvSpPr>
            <p:nvPr/>
          </p:nvSpPr>
          <p:spPr bwMode="auto">
            <a:xfrm>
              <a:off x="320" y="3551"/>
              <a:ext cx="3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705" name="Text Box 101"/>
            <p:cNvSpPr txBox="1">
              <a:spLocks noChangeArrowheads="1"/>
            </p:cNvSpPr>
            <p:nvPr/>
          </p:nvSpPr>
          <p:spPr bwMode="auto">
            <a:xfrm>
              <a:off x="1248" y="2365"/>
              <a:ext cx="272" cy="2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00FF"/>
                  </a:solidFill>
                </a:rPr>
                <a:t>②</a:t>
              </a:r>
            </a:p>
          </p:txBody>
        </p:sp>
        <p:sp>
          <p:nvSpPr>
            <p:cNvPr id="69706" name="Text Box 102"/>
            <p:cNvSpPr txBox="1">
              <a:spLocks noChangeArrowheads="1"/>
            </p:cNvSpPr>
            <p:nvPr/>
          </p:nvSpPr>
          <p:spPr bwMode="auto">
            <a:xfrm>
              <a:off x="3216" y="3552"/>
              <a:ext cx="272" cy="2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00FF"/>
                  </a:solidFill>
                </a:rPr>
                <a:t>③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69707" name="Text Box 103"/>
            <p:cNvSpPr txBox="1">
              <a:spLocks noChangeArrowheads="1"/>
            </p:cNvSpPr>
            <p:nvPr/>
          </p:nvSpPr>
          <p:spPr bwMode="auto">
            <a:xfrm>
              <a:off x="4096" y="2905"/>
              <a:ext cx="1184" cy="2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FF3300"/>
                  </a:solidFill>
                  <a:ea typeface="楷体_GB2312" pitchFamily="49" charset="-122"/>
                </a:rPr>
                <a:t>当</a:t>
              </a: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INTE=1</a:t>
              </a:r>
              <a:r>
                <a:rPr kumimoji="1" lang="zh-CN" altLang="en-US" sz="2200" b="1" smtClean="0">
                  <a:solidFill>
                    <a:srgbClr val="FF3300"/>
                  </a:solidFill>
                  <a:ea typeface="楷体_GB2312" pitchFamily="49" charset="-122"/>
                </a:rPr>
                <a:t>时</a:t>
              </a:r>
              <a:r>
                <a:rPr kumimoji="1" lang="zh-CN" altLang="en-US" sz="2200" b="1" smtClean="0">
                  <a:solidFill>
                    <a:srgbClr val="FF3300"/>
                  </a:solidFill>
                  <a:latin typeface="宋体" charset="-122"/>
                </a:rPr>
                <a:t> </a:t>
              </a:r>
            </a:p>
          </p:txBody>
        </p:sp>
        <p:sp>
          <p:nvSpPr>
            <p:cNvPr id="69708" name="Arc 104"/>
            <p:cNvSpPr>
              <a:spLocks/>
            </p:cNvSpPr>
            <p:nvPr/>
          </p:nvSpPr>
          <p:spPr bwMode="auto">
            <a:xfrm flipV="1">
              <a:off x="3552" y="2821"/>
              <a:ext cx="400" cy="844"/>
            </a:xfrm>
            <a:custGeom>
              <a:avLst/>
              <a:gdLst>
                <a:gd name="T0" fmla="*/ 0 w 21600"/>
                <a:gd name="T1" fmla="*/ 0 h 33239"/>
                <a:gd name="T2" fmla="*/ 0 w 21600"/>
                <a:gd name="T3" fmla="*/ 0 h 33239"/>
                <a:gd name="T4" fmla="*/ 0 w 21600"/>
                <a:gd name="T5" fmla="*/ 0 h 332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239"/>
                <a:gd name="T11" fmla="*/ 21600 w 21600"/>
                <a:gd name="T12" fmla="*/ 33239 h 33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23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725"/>
                    <a:pt x="20418" y="29763"/>
                    <a:pt x="18195" y="33238"/>
                  </a:cubicBezTo>
                </a:path>
                <a:path w="21600" h="3323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725"/>
                    <a:pt x="20418" y="29763"/>
                    <a:pt x="18195" y="3323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709" name="Arc 105"/>
            <p:cNvSpPr>
              <a:spLocks/>
            </p:cNvSpPr>
            <p:nvPr/>
          </p:nvSpPr>
          <p:spPr bwMode="auto">
            <a:xfrm rot="10800000" flipV="1">
              <a:off x="4041" y="3224"/>
              <a:ext cx="336" cy="616"/>
            </a:xfrm>
            <a:custGeom>
              <a:avLst/>
              <a:gdLst>
                <a:gd name="T0" fmla="*/ 0 w 22141"/>
                <a:gd name="T1" fmla="*/ 0 h 21600"/>
                <a:gd name="T2" fmla="*/ 0 w 22141"/>
                <a:gd name="T3" fmla="*/ 0 h 21600"/>
                <a:gd name="T4" fmla="*/ 0 w 2214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41"/>
                <a:gd name="T10" fmla="*/ 0 h 21600"/>
                <a:gd name="T11" fmla="*/ 22141 w 221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1" h="21600" fill="none" extrusionOk="0">
                  <a:moveTo>
                    <a:pt x="0" y="17"/>
                  </a:moveTo>
                  <a:cubicBezTo>
                    <a:pt x="286" y="5"/>
                    <a:pt x="573" y="-1"/>
                    <a:pt x="860" y="0"/>
                  </a:cubicBezTo>
                  <a:cubicBezTo>
                    <a:pt x="11362" y="0"/>
                    <a:pt x="20342" y="7553"/>
                    <a:pt x="22140" y="17901"/>
                  </a:cubicBezTo>
                </a:path>
                <a:path w="22141" h="21600" stroke="0" extrusionOk="0">
                  <a:moveTo>
                    <a:pt x="0" y="17"/>
                  </a:moveTo>
                  <a:cubicBezTo>
                    <a:pt x="286" y="5"/>
                    <a:pt x="573" y="-1"/>
                    <a:pt x="860" y="0"/>
                  </a:cubicBezTo>
                  <a:cubicBezTo>
                    <a:pt x="11362" y="0"/>
                    <a:pt x="20342" y="7553"/>
                    <a:pt x="22140" y="17901"/>
                  </a:cubicBezTo>
                  <a:lnTo>
                    <a:pt x="860" y="21600"/>
                  </a:lnTo>
                  <a:lnTo>
                    <a:pt x="0" y="17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710" name="Arc 107"/>
            <p:cNvSpPr>
              <a:spLocks/>
            </p:cNvSpPr>
            <p:nvPr/>
          </p:nvSpPr>
          <p:spPr bwMode="auto">
            <a:xfrm rot="10800000">
              <a:off x="2223" y="2539"/>
              <a:ext cx="654" cy="693"/>
            </a:xfrm>
            <a:custGeom>
              <a:avLst/>
              <a:gdLst>
                <a:gd name="T0" fmla="*/ 0 w 23223"/>
                <a:gd name="T1" fmla="*/ 0 h 21600"/>
                <a:gd name="T2" fmla="*/ 0 w 23223"/>
                <a:gd name="T3" fmla="*/ 0 h 21600"/>
                <a:gd name="T4" fmla="*/ 0 w 23223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23"/>
                <a:gd name="T10" fmla="*/ 0 h 21600"/>
                <a:gd name="T11" fmla="*/ 23223 w 2322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23" h="21600" fill="none" extrusionOk="0">
                  <a:moveTo>
                    <a:pt x="0" y="61"/>
                  </a:moveTo>
                  <a:cubicBezTo>
                    <a:pt x="540" y="20"/>
                    <a:pt x="1081" y="-1"/>
                    <a:pt x="1623" y="0"/>
                  </a:cubicBezTo>
                  <a:cubicBezTo>
                    <a:pt x="13552" y="0"/>
                    <a:pt x="23223" y="9670"/>
                    <a:pt x="23223" y="21600"/>
                  </a:cubicBezTo>
                </a:path>
                <a:path w="23223" h="21600" stroke="0" extrusionOk="0">
                  <a:moveTo>
                    <a:pt x="0" y="61"/>
                  </a:moveTo>
                  <a:cubicBezTo>
                    <a:pt x="540" y="20"/>
                    <a:pt x="1081" y="-1"/>
                    <a:pt x="1623" y="0"/>
                  </a:cubicBezTo>
                  <a:cubicBezTo>
                    <a:pt x="13552" y="0"/>
                    <a:pt x="23223" y="9670"/>
                    <a:pt x="23223" y="21600"/>
                  </a:cubicBezTo>
                  <a:lnTo>
                    <a:pt x="1623" y="21600"/>
                  </a:lnTo>
                  <a:lnTo>
                    <a:pt x="0" y="6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711" name="Line 108"/>
            <p:cNvSpPr>
              <a:spLocks noChangeShapeType="1"/>
            </p:cNvSpPr>
            <p:nvPr/>
          </p:nvSpPr>
          <p:spPr bwMode="auto">
            <a:xfrm>
              <a:off x="368" y="2775"/>
              <a:ext cx="3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712" name="Arc 111"/>
            <p:cNvSpPr>
              <a:spLocks/>
            </p:cNvSpPr>
            <p:nvPr/>
          </p:nvSpPr>
          <p:spPr bwMode="auto">
            <a:xfrm flipV="1">
              <a:off x="2274" y="2091"/>
              <a:ext cx="413" cy="365"/>
            </a:xfrm>
            <a:custGeom>
              <a:avLst/>
              <a:gdLst>
                <a:gd name="T0" fmla="*/ 0 w 33653"/>
                <a:gd name="T1" fmla="*/ 0 h 21600"/>
                <a:gd name="T2" fmla="*/ 0 w 33653"/>
                <a:gd name="T3" fmla="*/ 0 h 21600"/>
                <a:gd name="T4" fmla="*/ 0 w 33653"/>
                <a:gd name="T5" fmla="*/ 0 h 21600"/>
                <a:gd name="T6" fmla="*/ 0 60000 65536"/>
                <a:gd name="T7" fmla="*/ 0 60000 65536"/>
                <a:gd name="T8" fmla="*/ 0 60000 65536"/>
                <a:gd name="T9" fmla="*/ 0 w 33653"/>
                <a:gd name="T10" fmla="*/ 0 h 21600"/>
                <a:gd name="T11" fmla="*/ 33653 w 336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53" h="21600" fill="none" extrusionOk="0">
                  <a:moveTo>
                    <a:pt x="0" y="3921"/>
                  </a:moveTo>
                  <a:cubicBezTo>
                    <a:pt x="3635" y="1369"/>
                    <a:pt x="7969" y="-1"/>
                    <a:pt x="12411" y="0"/>
                  </a:cubicBezTo>
                  <a:cubicBezTo>
                    <a:pt x="22829" y="0"/>
                    <a:pt x="31763" y="7437"/>
                    <a:pt x="33652" y="17683"/>
                  </a:cubicBezTo>
                </a:path>
                <a:path w="33653" h="21600" stroke="0" extrusionOk="0">
                  <a:moveTo>
                    <a:pt x="0" y="3921"/>
                  </a:moveTo>
                  <a:cubicBezTo>
                    <a:pt x="3635" y="1369"/>
                    <a:pt x="7969" y="-1"/>
                    <a:pt x="12411" y="0"/>
                  </a:cubicBezTo>
                  <a:cubicBezTo>
                    <a:pt x="22829" y="0"/>
                    <a:pt x="31763" y="7437"/>
                    <a:pt x="33652" y="17683"/>
                  </a:cubicBezTo>
                  <a:lnTo>
                    <a:pt x="12411" y="21600"/>
                  </a:lnTo>
                  <a:lnTo>
                    <a:pt x="0" y="392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713" name="Arc 112"/>
            <p:cNvSpPr>
              <a:spLocks/>
            </p:cNvSpPr>
            <p:nvPr/>
          </p:nvSpPr>
          <p:spPr bwMode="auto">
            <a:xfrm rot="10800000">
              <a:off x="2256" y="2455"/>
              <a:ext cx="640" cy="411"/>
            </a:xfrm>
            <a:custGeom>
              <a:avLst/>
              <a:gdLst>
                <a:gd name="T0" fmla="*/ 0 w 25818"/>
                <a:gd name="T1" fmla="*/ 0 h 21600"/>
                <a:gd name="T2" fmla="*/ 0 w 25818"/>
                <a:gd name="T3" fmla="*/ 0 h 21600"/>
                <a:gd name="T4" fmla="*/ 0 w 25818"/>
                <a:gd name="T5" fmla="*/ 0 h 21600"/>
                <a:gd name="T6" fmla="*/ 0 60000 65536"/>
                <a:gd name="T7" fmla="*/ 0 60000 65536"/>
                <a:gd name="T8" fmla="*/ 0 60000 65536"/>
                <a:gd name="T9" fmla="*/ 0 w 25818"/>
                <a:gd name="T10" fmla="*/ 0 h 21600"/>
                <a:gd name="T11" fmla="*/ 25818 w 2581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18" h="21600" fill="none" extrusionOk="0">
                  <a:moveTo>
                    <a:pt x="-1" y="415"/>
                  </a:moveTo>
                  <a:cubicBezTo>
                    <a:pt x="1388" y="139"/>
                    <a:pt x="2801" y="-1"/>
                    <a:pt x="4218" y="0"/>
                  </a:cubicBezTo>
                  <a:cubicBezTo>
                    <a:pt x="16147" y="0"/>
                    <a:pt x="25818" y="9670"/>
                    <a:pt x="25818" y="21600"/>
                  </a:cubicBezTo>
                </a:path>
                <a:path w="25818" h="21600" stroke="0" extrusionOk="0">
                  <a:moveTo>
                    <a:pt x="-1" y="415"/>
                  </a:moveTo>
                  <a:cubicBezTo>
                    <a:pt x="1388" y="139"/>
                    <a:pt x="2801" y="-1"/>
                    <a:pt x="4218" y="0"/>
                  </a:cubicBezTo>
                  <a:cubicBezTo>
                    <a:pt x="16147" y="0"/>
                    <a:pt x="25818" y="9670"/>
                    <a:pt x="25818" y="21600"/>
                  </a:cubicBezTo>
                  <a:lnTo>
                    <a:pt x="4218" y="21600"/>
                  </a:lnTo>
                  <a:lnTo>
                    <a:pt x="-1" y="415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9636" name="Text Box 243"/>
          <p:cNvSpPr txBox="1">
            <a:spLocks noChangeArrowheads="1"/>
          </p:cNvSpPr>
          <p:nvPr/>
        </p:nvSpPr>
        <p:spPr bwMode="auto">
          <a:xfrm>
            <a:off x="304800" y="533400"/>
            <a:ext cx="7620000" cy="1371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方式</a:t>
            </a:r>
            <a:r>
              <a: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的输出时序：</a:t>
            </a:r>
            <a:endParaRPr kumimoji="1" lang="zh-CN" altLang="en-US" sz="2400" b="1" smtClean="0">
              <a:solidFill>
                <a:srgbClr val="0000FF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向工作在方式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下的输出端口输出数据时，</a:t>
            </a:r>
          </a:p>
          <a:p>
            <a:pPr defTabSz="914400" fontAlgn="base">
              <a:spcBef>
                <a:spcPct val="0"/>
              </a:spcBef>
              <a:spcAft>
                <a:spcPct val="3000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有关信号的变化关系。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200" b="1" smtClean="0">
              <a:solidFill>
                <a:srgbClr val="0000FF"/>
              </a:solidFill>
              <a:latin typeface="宋体" charset="-122"/>
            </a:endParaRPr>
          </a:p>
        </p:txBody>
      </p:sp>
      <p:grpSp>
        <p:nvGrpSpPr>
          <p:cNvPr id="6" name="Group 250"/>
          <p:cNvGrpSpPr>
            <a:grpSpLocks/>
          </p:cNvGrpSpPr>
          <p:nvPr/>
        </p:nvGrpSpPr>
        <p:grpSpPr bwMode="auto">
          <a:xfrm>
            <a:off x="7112000" y="0"/>
            <a:ext cx="5080000" cy="2833688"/>
            <a:chOff x="3360" y="96"/>
            <a:chExt cx="2400" cy="1785"/>
          </a:xfrm>
        </p:grpSpPr>
        <p:sp>
          <p:nvSpPr>
            <p:cNvPr id="69638" name="Text Box 251"/>
            <p:cNvSpPr txBox="1">
              <a:spLocks noChangeArrowheads="1"/>
            </p:cNvSpPr>
            <p:nvPr/>
          </p:nvSpPr>
          <p:spPr bwMode="auto">
            <a:xfrm>
              <a:off x="4032" y="178"/>
              <a:ext cx="912" cy="170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69639" name="Text Box 252"/>
            <p:cNvSpPr txBox="1">
              <a:spLocks noChangeArrowheads="1"/>
            </p:cNvSpPr>
            <p:nvPr/>
          </p:nvSpPr>
          <p:spPr bwMode="auto">
            <a:xfrm>
              <a:off x="4200" y="250"/>
              <a:ext cx="720" cy="21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PA0</a:t>
              </a:r>
              <a:endParaRPr kumimoji="1" lang="en-US" altLang="zh-CN" sz="2200" smtClean="0">
                <a:solidFill>
                  <a:srgbClr val="808080"/>
                </a:solidFill>
              </a:endParaRPr>
            </a:p>
          </p:txBody>
        </p:sp>
        <p:sp>
          <p:nvSpPr>
            <p:cNvPr id="69640" name="Text Box 253"/>
            <p:cNvSpPr txBox="1">
              <a:spLocks noChangeArrowheads="1"/>
            </p:cNvSpPr>
            <p:nvPr/>
          </p:nvSpPr>
          <p:spPr bwMode="auto">
            <a:xfrm>
              <a:off x="4536" y="989"/>
              <a:ext cx="376" cy="21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PC6</a:t>
              </a:r>
            </a:p>
          </p:txBody>
        </p:sp>
        <p:sp>
          <p:nvSpPr>
            <p:cNvPr id="69641" name="Text Box 254"/>
            <p:cNvSpPr txBox="1">
              <a:spLocks noChangeArrowheads="1"/>
            </p:cNvSpPr>
            <p:nvPr/>
          </p:nvSpPr>
          <p:spPr bwMode="auto">
            <a:xfrm>
              <a:off x="4536" y="1200"/>
              <a:ext cx="376" cy="21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PC7</a:t>
              </a:r>
            </a:p>
          </p:txBody>
        </p:sp>
        <p:sp>
          <p:nvSpPr>
            <p:cNvPr id="69642" name="Text Box 255"/>
            <p:cNvSpPr txBox="1">
              <a:spLocks noChangeArrowheads="1"/>
            </p:cNvSpPr>
            <p:nvPr/>
          </p:nvSpPr>
          <p:spPr bwMode="auto">
            <a:xfrm>
              <a:off x="4536" y="1636"/>
              <a:ext cx="376" cy="21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PC3</a:t>
              </a:r>
            </a:p>
          </p:txBody>
        </p:sp>
        <p:sp>
          <p:nvSpPr>
            <p:cNvPr id="69643" name="Line 256"/>
            <p:cNvSpPr>
              <a:spLocks noChangeShapeType="1"/>
            </p:cNvSpPr>
            <p:nvPr/>
          </p:nvSpPr>
          <p:spPr bwMode="auto">
            <a:xfrm>
              <a:off x="4744" y="468"/>
              <a:ext cx="0" cy="5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44" name="Text Box 257"/>
            <p:cNvSpPr txBox="1">
              <a:spLocks noChangeArrowheads="1"/>
            </p:cNvSpPr>
            <p:nvPr/>
          </p:nvSpPr>
          <p:spPr bwMode="auto">
            <a:xfrm>
              <a:off x="4072" y="540"/>
              <a:ext cx="488" cy="37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INTEA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PC6</a:t>
              </a:r>
            </a:p>
          </p:txBody>
        </p:sp>
        <p:sp>
          <p:nvSpPr>
            <p:cNvPr id="69645" name="Line 258"/>
            <p:cNvSpPr>
              <a:spLocks noChangeShapeType="1"/>
            </p:cNvSpPr>
            <p:nvPr/>
          </p:nvSpPr>
          <p:spPr bwMode="auto">
            <a:xfrm>
              <a:off x="4128" y="910"/>
              <a:ext cx="0" cy="5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46" name="Text Box 259"/>
            <p:cNvSpPr txBox="1">
              <a:spLocks noChangeArrowheads="1"/>
            </p:cNvSpPr>
            <p:nvPr/>
          </p:nvSpPr>
          <p:spPr bwMode="auto">
            <a:xfrm>
              <a:off x="4080" y="1471"/>
              <a:ext cx="376" cy="21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与门</a:t>
              </a:r>
              <a:endParaRPr kumimoji="1" lang="zh-CN" altLang="en-US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69647" name="Line 260"/>
            <p:cNvSpPr>
              <a:spLocks noChangeShapeType="1"/>
            </p:cNvSpPr>
            <p:nvPr/>
          </p:nvSpPr>
          <p:spPr bwMode="auto">
            <a:xfrm>
              <a:off x="4256" y="1095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48" name="Line 261"/>
            <p:cNvSpPr>
              <a:spLocks noChangeShapeType="1"/>
            </p:cNvSpPr>
            <p:nvPr/>
          </p:nvSpPr>
          <p:spPr bwMode="auto">
            <a:xfrm>
              <a:off x="4256" y="1095"/>
              <a:ext cx="0" cy="3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49" name="Line 262"/>
            <p:cNvSpPr>
              <a:spLocks noChangeShapeType="1"/>
            </p:cNvSpPr>
            <p:nvPr/>
          </p:nvSpPr>
          <p:spPr bwMode="auto">
            <a:xfrm>
              <a:off x="4392" y="1273"/>
              <a:ext cx="144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50" name="Line 263"/>
            <p:cNvSpPr>
              <a:spLocks noChangeShapeType="1"/>
            </p:cNvSpPr>
            <p:nvPr/>
          </p:nvSpPr>
          <p:spPr bwMode="auto">
            <a:xfrm>
              <a:off x="4392" y="1280"/>
              <a:ext cx="0" cy="1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51" name="Line 264"/>
            <p:cNvSpPr>
              <a:spLocks noChangeShapeType="1"/>
            </p:cNvSpPr>
            <p:nvPr/>
          </p:nvSpPr>
          <p:spPr bwMode="auto">
            <a:xfrm>
              <a:off x="4256" y="1682"/>
              <a:ext cx="0" cy="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52" name="Line 265"/>
            <p:cNvSpPr>
              <a:spLocks noChangeShapeType="1"/>
            </p:cNvSpPr>
            <p:nvPr/>
          </p:nvSpPr>
          <p:spPr bwMode="auto">
            <a:xfrm>
              <a:off x="4256" y="1742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53" name="Line 266"/>
            <p:cNvSpPr>
              <a:spLocks noChangeShapeType="1"/>
            </p:cNvSpPr>
            <p:nvPr/>
          </p:nvSpPr>
          <p:spPr bwMode="auto">
            <a:xfrm flipH="1">
              <a:off x="4904" y="1101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54" name="Line 267"/>
            <p:cNvSpPr>
              <a:spLocks noChangeShapeType="1"/>
            </p:cNvSpPr>
            <p:nvPr/>
          </p:nvSpPr>
          <p:spPr bwMode="auto">
            <a:xfrm rot="10800000" flipH="1">
              <a:off x="4904" y="1313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55" name="Line 268"/>
            <p:cNvSpPr>
              <a:spLocks noChangeShapeType="1"/>
            </p:cNvSpPr>
            <p:nvPr/>
          </p:nvSpPr>
          <p:spPr bwMode="auto">
            <a:xfrm rot="10800000" flipH="1" flipV="1">
              <a:off x="4912" y="1735"/>
              <a:ext cx="3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269"/>
            <p:cNvGrpSpPr>
              <a:grpSpLocks/>
            </p:cNvGrpSpPr>
            <p:nvPr/>
          </p:nvGrpSpPr>
          <p:grpSpPr bwMode="auto">
            <a:xfrm>
              <a:off x="5216" y="1002"/>
              <a:ext cx="544" cy="846"/>
              <a:chOff x="1928" y="2416"/>
              <a:chExt cx="544" cy="1024"/>
            </a:xfrm>
          </p:grpSpPr>
          <p:sp>
            <p:nvSpPr>
              <p:cNvPr id="69665" name="Text Box 270"/>
              <p:cNvSpPr txBox="1">
                <a:spLocks noChangeArrowheads="1"/>
              </p:cNvSpPr>
              <p:nvPr/>
            </p:nvSpPr>
            <p:spPr bwMode="auto">
              <a:xfrm>
                <a:off x="1984" y="2672"/>
                <a:ext cx="463" cy="25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OBFA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grpSp>
            <p:nvGrpSpPr>
              <p:cNvPr id="8" name="Group 271"/>
              <p:cNvGrpSpPr>
                <a:grpSpLocks/>
              </p:cNvGrpSpPr>
              <p:nvPr/>
            </p:nvGrpSpPr>
            <p:grpSpPr bwMode="auto">
              <a:xfrm>
                <a:off x="1928" y="2416"/>
                <a:ext cx="544" cy="1024"/>
                <a:chOff x="1928" y="2416"/>
                <a:chExt cx="544" cy="1024"/>
              </a:xfrm>
            </p:grpSpPr>
            <p:sp>
              <p:nvSpPr>
                <p:cNvPr id="69667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009" y="2416"/>
                  <a:ext cx="463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ACKA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69668" name="Line 273"/>
                <p:cNvSpPr>
                  <a:spLocks noChangeShapeType="1"/>
                </p:cNvSpPr>
                <p:nvPr/>
              </p:nvSpPr>
              <p:spPr bwMode="auto">
                <a:xfrm flipV="1">
                  <a:off x="2056" y="2448"/>
                  <a:ext cx="34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9669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1928" y="3184"/>
                  <a:ext cx="544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INTRA</a:t>
                  </a:r>
                </a:p>
              </p:txBody>
            </p:sp>
          </p:grpSp>
        </p:grpSp>
        <p:sp>
          <p:nvSpPr>
            <p:cNvPr id="69657" name="Line 275"/>
            <p:cNvSpPr>
              <a:spLocks noChangeShapeType="1"/>
            </p:cNvSpPr>
            <p:nvPr/>
          </p:nvSpPr>
          <p:spPr bwMode="auto">
            <a:xfrm>
              <a:off x="3792" y="1402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Group 276"/>
            <p:cNvGrpSpPr>
              <a:grpSpLocks/>
            </p:cNvGrpSpPr>
            <p:nvPr/>
          </p:nvGrpSpPr>
          <p:grpSpPr bwMode="auto">
            <a:xfrm>
              <a:off x="3552" y="1296"/>
              <a:ext cx="232" cy="212"/>
              <a:chOff x="372" y="6657"/>
              <a:chExt cx="580" cy="640"/>
            </a:xfrm>
          </p:grpSpPr>
          <p:sp>
            <p:nvSpPr>
              <p:cNvPr id="69663" name="Text Box 277"/>
              <p:cNvSpPr txBox="1">
                <a:spLocks noChangeArrowheads="1"/>
              </p:cNvSpPr>
              <p:nvPr/>
            </p:nvSpPr>
            <p:spPr bwMode="auto">
              <a:xfrm>
                <a:off x="372" y="6657"/>
                <a:ext cx="580" cy="6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WR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69664" name="Line 278"/>
              <p:cNvSpPr>
                <a:spLocks noChangeShapeType="1"/>
              </p:cNvSpPr>
              <p:nvPr/>
            </p:nvSpPr>
            <p:spPr bwMode="auto">
              <a:xfrm>
                <a:off x="432" y="6757"/>
                <a:ext cx="3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9659" name="AutoShape 279"/>
            <p:cNvSpPr>
              <a:spLocks noChangeArrowheads="1"/>
            </p:cNvSpPr>
            <p:nvPr/>
          </p:nvSpPr>
          <p:spPr bwMode="auto">
            <a:xfrm rot="10800000">
              <a:off x="3432" y="269"/>
              <a:ext cx="600" cy="166"/>
            </a:xfrm>
            <a:prstGeom prst="leftArrow">
              <a:avLst>
                <a:gd name="adj1" fmla="val 50000"/>
                <a:gd name="adj2" fmla="val 90361"/>
              </a:avLst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60" name="Text Box 280"/>
            <p:cNvSpPr txBox="1">
              <a:spLocks noChangeArrowheads="1"/>
            </p:cNvSpPr>
            <p:nvPr/>
          </p:nvSpPr>
          <p:spPr bwMode="auto">
            <a:xfrm>
              <a:off x="3360" y="96"/>
              <a:ext cx="504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D0</a:t>
              </a:r>
            </a:p>
          </p:txBody>
        </p:sp>
        <p:sp>
          <p:nvSpPr>
            <p:cNvPr id="69661" name="AutoShape 281"/>
            <p:cNvSpPr>
              <a:spLocks noChangeArrowheads="1"/>
            </p:cNvSpPr>
            <p:nvPr/>
          </p:nvSpPr>
          <p:spPr bwMode="auto">
            <a:xfrm rot="10800000">
              <a:off x="4928" y="256"/>
              <a:ext cx="504" cy="192"/>
            </a:xfrm>
            <a:prstGeom prst="leftArrow">
              <a:avLst>
                <a:gd name="adj1" fmla="val 50000"/>
                <a:gd name="adj2" fmla="val 65625"/>
              </a:avLst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69662" name="Line 282"/>
            <p:cNvSpPr>
              <a:spLocks noChangeShapeType="1"/>
            </p:cNvSpPr>
            <p:nvPr/>
          </p:nvSpPr>
          <p:spPr bwMode="auto">
            <a:xfrm>
              <a:off x="5304" y="12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9EB6B-137E-4938-BF5C-ECC1B1F8999F}" type="slidenum">
              <a:rPr lang="en-US" altLang="zh-CN">
                <a:solidFill>
                  <a:srgbClr val="000000"/>
                </a:solidFill>
              </a:rPr>
              <a:pPr/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Text Box 56"/>
          <p:cNvSpPr txBox="1">
            <a:spLocks noChangeArrowheads="1"/>
          </p:cNvSpPr>
          <p:nvPr/>
        </p:nvSpPr>
        <p:spPr bwMode="auto">
          <a:xfrm>
            <a:off x="914400" y="3962400"/>
            <a:ext cx="924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70660" name="Text Box 59"/>
          <p:cNvSpPr txBox="1">
            <a:spLocks noChangeArrowheads="1"/>
          </p:cNvSpPr>
          <p:nvPr/>
        </p:nvSpPr>
        <p:spPr bwMode="auto">
          <a:xfrm>
            <a:off x="203200" y="3114677"/>
            <a:ext cx="11379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FF00FF"/>
                </a:solidFill>
              </a:rPr>
              <a:t>① </a:t>
            </a:r>
            <a:r>
              <a: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rPr>
              <a:t>CPU</a:t>
            </a:r>
            <a:r>
              <a:rPr kumimoji="1" lang="zh-CN" altLang="en-US" sz="2200" b="1" smtClean="0">
                <a:solidFill>
                  <a:srgbClr val="FF3300"/>
                </a:solidFill>
                <a:ea typeface="楷体_GB2312" pitchFamily="49" charset="-122"/>
              </a:rPr>
              <a:t>输出数据</a:t>
            </a:r>
            <a:endParaRPr kumimoji="1" lang="zh-CN" altLang="en-US" sz="2200" b="1" smtClean="0">
              <a:solidFill>
                <a:srgbClr val="FF33CC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FF00FF"/>
                </a:solidFill>
              </a:rPr>
              <a:t>② </a:t>
            </a:r>
            <a:r>
              <a: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rPr>
              <a:t>CPU</a:t>
            </a:r>
            <a:r>
              <a:rPr kumimoji="1" lang="zh-CN" altLang="en-US" sz="2200" b="1" smtClean="0">
                <a:solidFill>
                  <a:srgbClr val="FF3300"/>
                </a:solidFill>
                <a:ea typeface="楷体_GB2312" pitchFamily="49" charset="-122"/>
              </a:rPr>
              <a:t>发出</a:t>
            </a:r>
            <a:r>
              <a: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rPr>
              <a:t>WR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(1) </a:t>
            </a:r>
            <a:r>
              <a:rPr kumimoji="1" lang="zh-CN" altLang="zh-CN" sz="2200" b="1" smtClean="0">
                <a:solidFill>
                  <a:srgbClr val="000000"/>
                </a:solidFill>
                <a:ea typeface="楷体_GB2312" pitchFamily="49" charset="-122"/>
              </a:rPr>
              <a:t>数据写到 8255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zh-CN" sz="2200" b="1" smtClean="0">
                <a:solidFill>
                  <a:srgbClr val="000000"/>
                </a:solidFill>
                <a:ea typeface="楷体_GB2312" pitchFamily="49" charset="-122"/>
              </a:rPr>
              <a:t>的端口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200" b="1" smtClean="0">
                <a:solidFill>
                  <a:srgbClr val="000000"/>
                </a:solidFill>
                <a:ea typeface="楷体_GB2312" pitchFamily="49" charset="-122"/>
              </a:rPr>
              <a:t>        (2) 使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OBF</a:t>
            </a:r>
            <a:r>
              <a:rPr kumimoji="1" lang="zh-CN" altLang="zh-CN" sz="2200" b="1" smtClean="0">
                <a:solidFill>
                  <a:srgbClr val="000000"/>
                </a:solidFill>
                <a:ea typeface="楷体_GB2312" pitchFamily="49" charset="-122"/>
              </a:rPr>
              <a:t>有效，表示输出端口满，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200" b="1" smtClean="0">
                <a:solidFill>
                  <a:srgbClr val="000000"/>
                </a:solidFill>
                <a:ea typeface="楷体_GB2312" pitchFamily="49" charset="-122"/>
              </a:rPr>
              <a:t>                                  可作为外设的选通信号,通知外设取数据。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200" b="1" smtClean="0">
                <a:solidFill>
                  <a:srgbClr val="000000"/>
                </a:solidFill>
                <a:ea typeface="楷体_GB2312" pitchFamily="49" charset="-122"/>
              </a:rPr>
              <a:t>        (3)清除中断请求信号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INTR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FF00FF"/>
                </a:solidFill>
              </a:rPr>
              <a:t>③</a:t>
            </a:r>
            <a:r>
              <a:rPr kumimoji="1" lang="en-US" altLang="zh-CN" sz="2200" b="1" smtClean="0">
                <a:solidFill>
                  <a:srgbClr val="FF33CC"/>
                </a:solidFill>
                <a:latin typeface="宋体" charset="-122"/>
              </a:rPr>
              <a:t> </a:t>
            </a:r>
            <a:r>
              <a:rPr kumimoji="1" lang="zh-CN" altLang="en-US" sz="2200" b="1" smtClean="0">
                <a:solidFill>
                  <a:srgbClr val="FF3300"/>
                </a:solidFill>
                <a:ea typeface="楷体_GB2312" pitchFamily="49" charset="-122"/>
              </a:rPr>
              <a:t>外设接受到数据后，发出</a:t>
            </a:r>
            <a:r>
              <a: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rPr>
              <a:t>ACK</a:t>
            </a:r>
            <a:r>
              <a:rPr kumimoji="1" lang="zh-CN" altLang="en-US" sz="2200" b="1" smtClean="0">
                <a:solidFill>
                  <a:srgbClr val="FF3300"/>
                </a:solidFill>
                <a:ea typeface="楷体_GB2312" pitchFamily="49" charset="-122"/>
              </a:rPr>
              <a:t>信号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(1) ACK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的下降沿使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OBF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变高，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(2) 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INTE=1, ACK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的上升沿使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INTR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变高，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            发出中断请求，请求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CPU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输出新的数据。</a:t>
            </a:r>
            <a:endParaRPr kumimoji="1" lang="zh-CN" altLang="en-US" sz="2200" b="1" smtClean="0">
              <a:solidFill>
                <a:srgbClr val="FF33CC"/>
              </a:solidFill>
              <a:latin typeface="宋体" charset="-122"/>
            </a:endParaRPr>
          </a:p>
        </p:txBody>
      </p:sp>
      <p:sp>
        <p:nvSpPr>
          <p:cNvPr id="70661" name="Line 61"/>
          <p:cNvSpPr>
            <a:spLocks noChangeShapeType="1"/>
          </p:cNvSpPr>
          <p:nvPr/>
        </p:nvSpPr>
        <p:spPr bwMode="auto">
          <a:xfrm>
            <a:off x="2336800" y="3505200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70662" name="Line 63"/>
          <p:cNvSpPr>
            <a:spLocks noChangeShapeType="1"/>
          </p:cNvSpPr>
          <p:nvPr/>
        </p:nvSpPr>
        <p:spPr bwMode="auto">
          <a:xfrm>
            <a:off x="1524000" y="5519738"/>
            <a:ext cx="812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70663" name="Line 64"/>
          <p:cNvSpPr>
            <a:spLocks noChangeShapeType="1"/>
          </p:cNvSpPr>
          <p:nvPr/>
        </p:nvSpPr>
        <p:spPr bwMode="auto">
          <a:xfrm>
            <a:off x="5080000" y="5181600"/>
            <a:ext cx="812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70664" name="Line 65"/>
          <p:cNvSpPr>
            <a:spLocks noChangeShapeType="1"/>
          </p:cNvSpPr>
          <p:nvPr/>
        </p:nvSpPr>
        <p:spPr bwMode="auto">
          <a:xfrm>
            <a:off x="1930400" y="4191000"/>
            <a:ext cx="812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70665" name="Line 105"/>
          <p:cNvSpPr>
            <a:spLocks noChangeShapeType="1"/>
          </p:cNvSpPr>
          <p:nvPr/>
        </p:nvSpPr>
        <p:spPr bwMode="auto">
          <a:xfrm>
            <a:off x="4267200" y="5519738"/>
            <a:ext cx="812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70666" name="Line 106"/>
          <p:cNvSpPr>
            <a:spLocks noChangeShapeType="1"/>
          </p:cNvSpPr>
          <p:nvPr/>
        </p:nvSpPr>
        <p:spPr bwMode="auto">
          <a:xfrm>
            <a:off x="3352800" y="5867400"/>
            <a:ext cx="812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70667" name="Text Box 13"/>
          <p:cNvSpPr txBox="1">
            <a:spLocks noChangeArrowheads="1"/>
          </p:cNvSpPr>
          <p:nvPr/>
        </p:nvSpPr>
        <p:spPr bwMode="auto">
          <a:xfrm>
            <a:off x="-203200" y="228600"/>
            <a:ext cx="1621367" cy="5159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FF"/>
                </a:solidFill>
                <a:latin typeface="宋体" charset="-122"/>
              </a:rPr>
              <a:t>D7</a:t>
            </a:r>
            <a:r>
              <a:rPr kumimoji="1" lang="en-US" altLang="zh-CN" sz="2200" b="1" smtClean="0">
                <a:solidFill>
                  <a:srgbClr val="0000FF"/>
                </a:solidFill>
              </a:rPr>
              <a:t>~</a:t>
            </a:r>
            <a:r>
              <a:rPr kumimoji="1" lang="en-US" altLang="zh-CN" sz="2200" b="1" smtClean="0">
                <a:solidFill>
                  <a:srgbClr val="0000FF"/>
                </a:solidFill>
                <a:latin typeface="宋体" charset="-122"/>
              </a:rPr>
              <a:t>D0</a:t>
            </a:r>
          </a:p>
        </p:txBody>
      </p:sp>
      <p:sp>
        <p:nvSpPr>
          <p:cNvPr id="70668" name="Text Box 43"/>
          <p:cNvSpPr txBox="1">
            <a:spLocks noChangeArrowheads="1"/>
          </p:cNvSpPr>
          <p:nvPr/>
        </p:nvSpPr>
        <p:spPr bwMode="auto">
          <a:xfrm>
            <a:off x="-40217" y="1965328"/>
            <a:ext cx="1255184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smtClean="0">
                <a:solidFill>
                  <a:srgbClr val="0000FF"/>
                </a:solidFill>
              </a:rPr>
              <a:t>INTR</a:t>
            </a:r>
            <a:endParaRPr kumimoji="1" lang="en-US" altLang="zh-CN" sz="2200" b="1" smtClean="0">
              <a:solidFill>
                <a:srgbClr val="0000FF"/>
              </a:solidFill>
              <a:latin typeface="宋体" charset="-122"/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165102" y="14288"/>
            <a:ext cx="12026900" cy="3033712"/>
            <a:chOff x="78" y="9"/>
            <a:chExt cx="5682" cy="1911"/>
          </a:xfrm>
        </p:grpSpPr>
        <p:sp>
          <p:nvSpPr>
            <p:cNvPr id="70670" name="Text Box 40"/>
            <p:cNvSpPr txBox="1">
              <a:spLocks noChangeArrowheads="1"/>
            </p:cNvSpPr>
            <p:nvPr/>
          </p:nvSpPr>
          <p:spPr bwMode="auto">
            <a:xfrm>
              <a:off x="151" y="502"/>
              <a:ext cx="471" cy="2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WR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70671" name="Line 41"/>
            <p:cNvSpPr>
              <a:spLocks noChangeShapeType="1"/>
            </p:cNvSpPr>
            <p:nvPr/>
          </p:nvSpPr>
          <p:spPr bwMode="auto">
            <a:xfrm>
              <a:off x="240" y="532"/>
              <a:ext cx="203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72" name="Text Box 42"/>
            <p:cNvSpPr txBox="1">
              <a:spLocks noChangeArrowheads="1"/>
            </p:cNvSpPr>
            <p:nvPr/>
          </p:nvSpPr>
          <p:spPr bwMode="auto">
            <a:xfrm>
              <a:off x="145" y="891"/>
              <a:ext cx="385" cy="2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OBF</a:t>
              </a:r>
            </a:p>
          </p:txBody>
        </p:sp>
        <p:sp>
          <p:nvSpPr>
            <p:cNvPr id="70673" name="Text Box 44"/>
            <p:cNvSpPr txBox="1">
              <a:spLocks noChangeArrowheads="1"/>
            </p:cNvSpPr>
            <p:nvPr/>
          </p:nvSpPr>
          <p:spPr bwMode="auto">
            <a:xfrm>
              <a:off x="78" y="1635"/>
              <a:ext cx="452" cy="2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ACK</a:t>
              </a:r>
            </a:p>
          </p:txBody>
        </p:sp>
        <p:sp>
          <p:nvSpPr>
            <p:cNvPr id="70674" name="Line 45"/>
            <p:cNvSpPr>
              <a:spLocks noChangeShapeType="1"/>
            </p:cNvSpPr>
            <p:nvPr/>
          </p:nvSpPr>
          <p:spPr bwMode="auto">
            <a:xfrm>
              <a:off x="178" y="1648"/>
              <a:ext cx="236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75" name="Text Box 48"/>
            <p:cNvSpPr txBox="1">
              <a:spLocks noChangeArrowheads="1"/>
            </p:cNvSpPr>
            <p:nvPr/>
          </p:nvSpPr>
          <p:spPr bwMode="auto">
            <a:xfrm>
              <a:off x="2433" y="1105"/>
              <a:ext cx="1119" cy="2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FF3300"/>
                  </a:solidFill>
                  <a:ea typeface="楷体_GB2312" pitchFamily="49" charset="-122"/>
                </a:rPr>
                <a:t>当</a:t>
              </a:r>
              <a:r>
                <a:rPr kumimoji="1" lang="en-US" altLang="zh-CN" b="1" smtClean="0">
                  <a:solidFill>
                    <a:srgbClr val="FF3300"/>
                  </a:solidFill>
                  <a:ea typeface="楷体_GB2312" pitchFamily="49" charset="-122"/>
                </a:rPr>
                <a:t>INTE=1</a:t>
              </a:r>
              <a:r>
                <a:rPr kumimoji="1" lang="zh-CN" altLang="en-US" b="1" smtClean="0">
                  <a:solidFill>
                    <a:srgbClr val="FF3300"/>
                  </a:solidFill>
                  <a:ea typeface="楷体_GB2312" pitchFamily="49" charset="-122"/>
                </a:rPr>
                <a:t>时</a:t>
              </a:r>
              <a:r>
                <a:rPr kumimoji="1" lang="zh-CN" altLang="en-US" sz="2200" b="1" smtClean="0">
                  <a:solidFill>
                    <a:srgbClr val="0000FF"/>
                  </a:solidFill>
                  <a:latin typeface="宋体" charset="-122"/>
                </a:rPr>
                <a:t> </a:t>
              </a:r>
            </a:p>
          </p:txBody>
        </p:sp>
        <p:sp>
          <p:nvSpPr>
            <p:cNvPr id="70676" name="Line 52"/>
            <p:cNvSpPr>
              <a:spLocks noChangeShapeType="1"/>
            </p:cNvSpPr>
            <p:nvPr/>
          </p:nvSpPr>
          <p:spPr bwMode="auto">
            <a:xfrm>
              <a:off x="212" y="918"/>
              <a:ext cx="237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77" name="Line 3"/>
            <p:cNvSpPr>
              <a:spLocks noChangeAspect="1" noChangeShapeType="1"/>
            </p:cNvSpPr>
            <p:nvPr/>
          </p:nvSpPr>
          <p:spPr bwMode="auto">
            <a:xfrm>
              <a:off x="2302" y="1892"/>
              <a:ext cx="2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751" y="125"/>
              <a:ext cx="789" cy="209"/>
              <a:chOff x="8290" y="5791"/>
              <a:chExt cx="2081" cy="574"/>
            </a:xfrm>
          </p:grpSpPr>
          <p:sp>
            <p:nvSpPr>
              <p:cNvPr id="70747" name="Line 5"/>
              <p:cNvSpPr>
                <a:spLocks noChangeAspect="1" noChangeShapeType="1"/>
              </p:cNvSpPr>
              <p:nvPr/>
            </p:nvSpPr>
            <p:spPr bwMode="auto">
              <a:xfrm>
                <a:off x="8298" y="6078"/>
                <a:ext cx="104" cy="2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48" name="Line 6"/>
              <p:cNvSpPr>
                <a:spLocks noChangeAspect="1" noChangeShapeType="1"/>
              </p:cNvSpPr>
              <p:nvPr/>
            </p:nvSpPr>
            <p:spPr bwMode="auto">
              <a:xfrm flipV="1">
                <a:off x="8290" y="5791"/>
                <a:ext cx="114" cy="30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49" name="Line 7"/>
              <p:cNvSpPr>
                <a:spLocks noChangeAspect="1" noChangeShapeType="1"/>
              </p:cNvSpPr>
              <p:nvPr/>
            </p:nvSpPr>
            <p:spPr bwMode="auto">
              <a:xfrm>
                <a:off x="8392" y="5798"/>
                <a:ext cx="18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50" name="Line 8"/>
              <p:cNvSpPr>
                <a:spLocks noChangeAspect="1" noChangeShapeType="1"/>
              </p:cNvSpPr>
              <p:nvPr/>
            </p:nvSpPr>
            <p:spPr bwMode="auto">
              <a:xfrm>
                <a:off x="8412" y="6358"/>
                <a:ext cx="18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10252" y="5798"/>
                <a:ext cx="119" cy="567"/>
                <a:chOff x="5412" y="8857"/>
                <a:chExt cx="119" cy="567"/>
              </a:xfrm>
            </p:grpSpPr>
            <p:sp>
              <p:nvSpPr>
                <p:cNvPr id="70752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5412" y="8857"/>
                  <a:ext cx="119" cy="3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753" name="Line 1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414" y="9157"/>
                  <a:ext cx="99" cy="26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0679" name="Line 12"/>
            <p:cNvSpPr>
              <a:spLocks noChangeAspect="1" noChangeShapeType="1"/>
            </p:cNvSpPr>
            <p:nvPr/>
          </p:nvSpPr>
          <p:spPr bwMode="auto">
            <a:xfrm>
              <a:off x="567" y="224"/>
              <a:ext cx="18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80" name="Line 14"/>
            <p:cNvSpPr>
              <a:spLocks noChangeAspect="1" noChangeShapeType="1"/>
            </p:cNvSpPr>
            <p:nvPr/>
          </p:nvSpPr>
          <p:spPr bwMode="auto">
            <a:xfrm>
              <a:off x="1531" y="231"/>
              <a:ext cx="39" cy="1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81" name="Line 15"/>
            <p:cNvSpPr>
              <a:spLocks noChangeAspect="1" noChangeShapeType="1"/>
            </p:cNvSpPr>
            <p:nvPr/>
          </p:nvSpPr>
          <p:spPr bwMode="auto">
            <a:xfrm flipV="1">
              <a:off x="1527" y="125"/>
              <a:ext cx="44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82" name="Line 16"/>
            <p:cNvSpPr>
              <a:spLocks noChangeAspect="1" noChangeShapeType="1"/>
            </p:cNvSpPr>
            <p:nvPr/>
          </p:nvSpPr>
          <p:spPr bwMode="auto">
            <a:xfrm>
              <a:off x="1589" y="127"/>
              <a:ext cx="122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83" name="Line 17"/>
            <p:cNvSpPr>
              <a:spLocks noChangeAspect="1" noChangeShapeType="1"/>
            </p:cNvSpPr>
            <p:nvPr/>
          </p:nvSpPr>
          <p:spPr bwMode="auto">
            <a:xfrm>
              <a:off x="1597" y="332"/>
              <a:ext cx="1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84" name="Text Box 18"/>
            <p:cNvSpPr txBox="1">
              <a:spLocks noChangeArrowheads="1"/>
            </p:cNvSpPr>
            <p:nvPr/>
          </p:nvSpPr>
          <p:spPr bwMode="auto">
            <a:xfrm>
              <a:off x="717" y="146"/>
              <a:ext cx="905" cy="3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送往外设数据</a:t>
              </a:r>
            </a:p>
          </p:txBody>
        </p:sp>
        <p:sp>
          <p:nvSpPr>
            <p:cNvPr id="70685" name="Text Box 19"/>
            <p:cNvSpPr txBox="1">
              <a:spLocks noChangeArrowheads="1"/>
            </p:cNvSpPr>
            <p:nvPr/>
          </p:nvSpPr>
          <p:spPr bwMode="auto">
            <a:xfrm>
              <a:off x="1527" y="145"/>
              <a:ext cx="999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数据写入端口</a:t>
              </a:r>
              <a:endParaRPr kumimoji="1" lang="zh-CN" altLang="en-US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70686" name="Line 20"/>
            <p:cNvSpPr>
              <a:spLocks noChangeAspect="1" noChangeShapeType="1"/>
            </p:cNvSpPr>
            <p:nvPr/>
          </p:nvSpPr>
          <p:spPr bwMode="auto">
            <a:xfrm>
              <a:off x="573" y="525"/>
              <a:ext cx="48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87" name="Line 21"/>
            <p:cNvSpPr>
              <a:spLocks noChangeAspect="1" noChangeShapeType="1"/>
            </p:cNvSpPr>
            <p:nvPr/>
          </p:nvSpPr>
          <p:spPr bwMode="auto">
            <a:xfrm>
              <a:off x="1054" y="523"/>
              <a:ext cx="41" cy="1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88" name="Line 22"/>
            <p:cNvSpPr>
              <a:spLocks noChangeAspect="1" noChangeShapeType="1"/>
            </p:cNvSpPr>
            <p:nvPr/>
          </p:nvSpPr>
          <p:spPr bwMode="auto">
            <a:xfrm>
              <a:off x="1090" y="732"/>
              <a:ext cx="3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5" name="Group 23"/>
            <p:cNvGrpSpPr>
              <a:grpSpLocks noChangeAspect="1"/>
            </p:cNvGrpSpPr>
            <p:nvPr/>
          </p:nvGrpSpPr>
          <p:grpSpPr bwMode="auto">
            <a:xfrm>
              <a:off x="1422" y="523"/>
              <a:ext cx="1513" cy="204"/>
              <a:chOff x="3772" y="8357"/>
              <a:chExt cx="7300" cy="700"/>
            </a:xfrm>
          </p:grpSpPr>
          <p:sp>
            <p:nvSpPr>
              <p:cNvPr id="70745" name="Line 24"/>
              <p:cNvSpPr>
                <a:spLocks noChangeAspect="1" noChangeShapeType="1"/>
              </p:cNvSpPr>
              <p:nvPr/>
            </p:nvSpPr>
            <p:spPr bwMode="auto">
              <a:xfrm flipV="1">
                <a:off x="3772" y="8377"/>
                <a:ext cx="198" cy="6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46" name="Line 25"/>
              <p:cNvSpPr>
                <a:spLocks noChangeAspect="1" noChangeShapeType="1"/>
              </p:cNvSpPr>
              <p:nvPr/>
            </p:nvSpPr>
            <p:spPr bwMode="auto">
              <a:xfrm flipV="1">
                <a:off x="3972" y="8357"/>
                <a:ext cx="71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0690" name="Line 26"/>
            <p:cNvSpPr>
              <a:spLocks noChangeAspect="1" noChangeShapeType="1"/>
            </p:cNvSpPr>
            <p:nvPr/>
          </p:nvSpPr>
          <p:spPr bwMode="auto">
            <a:xfrm flipV="1">
              <a:off x="2460" y="871"/>
              <a:ext cx="42" cy="1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91" name="Line 27"/>
            <p:cNvSpPr>
              <a:spLocks noChangeAspect="1" noChangeShapeType="1"/>
            </p:cNvSpPr>
            <p:nvPr/>
          </p:nvSpPr>
          <p:spPr bwMode="auto">
            <a:xfrm flipV="1">
              <a:off x="1869" y="1076"/>
              <a:ext cx="58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92" name="Line 28"/>
            <p:cNvSpPr>
              <a:spLocks noChangeShapeType="1"/>
            </p:cNvSpPr>
            <p:nvPr/>
          </p:nvSpPr>
          <p:spPr bwMode="auto">
            <a:xfrm>
              <a:off x="587" y="876"/>
              <a:ext cx="122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93" name="Line 29"/>
            <p:cNvSpPr>
              <a:spLocks noChangeAspect="1" noChangeShapeType="1"/>
            </p:cNvSpPr>
            <p:nvPr/>
          </p:nvSpPr>
          <p:spPr bwMode="auto">
            <a:xfrm>
              <a:off x="1818" y="877"/>
              <a:ext cx="40" cy="1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94" name="Line 30"/>
            <p:cNvSpPr>
              <a:spLocks noChangeShapeType="1"/>
            </p:cNvSpPr>
            <p:nvPr/>
          </p:nvSpPr>
          <p:spPr bwMode="auto">
            <a:xfrm>
              <a:off x="2510" y="882"/>
              <a:ext cx="73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95" name="Line 31"/>
            <p:cNvSpPr>
              <a:spLocks noChangeAspect="1" noChangeShapeType="1"/>
            </p:cNvSpPr>
            <p:nvPr/>
          </p:nvSpPr>
          <p:spPr bwMode="auto">
            <a:xfrm flipV="1">
              <a:off x="2756" y="1294"/>
              <a:ext cx="41" cy="1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96" name="Line 32"/>
            <p:cNvSpPr>
              <a:spLocks noChangeAspect="1" noChangeShapeType="1"/>
            </p:cNvSpPr>
            <p:nvPr/>
          </p:nvSpPr>
          <p:spPr bwMode="auto">
            <a:xfrm flipV="1">
              <a:off x="1911" y="1498"/>
              <a:ext cx="84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97" name="Line 33"/>
            <p:cNvSpPr>
              <a:spLocks noChangeAspect="1" noChangeShapeType="1"/>
            </p:cNvSpPr>
            <p:nvPr/>
          </p:nvSpPr>
          <p:spPr bwMode="auto">
            <a:xfrm>
              <a:off x="588" y="1297"/>
              <a:ext cx="12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98" name="Line 34"/>
            <p:cNvSpPr>
              <a:spLocks noChangeAspect="1" noChangeShapeType="1"/>
            </p:cNvSpPr>
            <p:nvPr/>
          </p:nvSpPr>
          <p:spPr bwMode="auto">
            <a:xfrm>
              <a:off x="1848" y="1292"/>
              <a:ext cx="46" cy="2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699" name="Line 35"/>
            <p:cNvSpPr>
              <a:spLocks noChangeAspect="1" noChangeShapeType="1"/>
            </p:cNvSpPr>
            <p:nvPr/>
          </p:nvSpPr>
          <p:spPr bwMode="auto">
            <a:xfrm>
              <a:off x="2800" y="1291"/>
              <a:ext cx="45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700" name="Line 36"/>
            <p:cNvSpPr>
              <a:spLocks noChangeAspect="1" noChangeShapeType="1"/>
            </p:cNvSpPr>
            <p:nvPr/>
          </p:nvSpPr>
          <p:spPr bwMode="auto">
            <a:xfrm>
              <a:off x="626" y="1670"/>
              <a:ext cx="16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701" name="Line 37"/>
            <p:cNvSpPr>
              <a:spLocks noChangeAspect="1" noChangeShapeType="1"/>
            </p:cNvSpPr>
            <p:nvPr/>
          </p:nvSpPr>
          <p:spPr bwMode="auto">
            <a:xfrm>
              <a:off x="2256" y="1676"/>
              <a:ext cx="42" cy="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702" name="Line 38"/>
            <p:cNvSpPr>
              <a:spLocks noChangeAspect="1" noChangeShapeType="1"/>
            </p:cNvSpPr>
            <p:nvPr/>
          </p:nvSpPr>
          <p:spPr bwMode="auto">
            <a:xfrm flipV="1">
              <a:off x="2586" y="1682"/>
              <a:ext cx="41" cy="1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703" name="Line 39"/>
            <p:cNvSpPr>
              <a:spLocks noChangeAspect="1" noChangeShapeType="1"/>
            </p:cNvSpPr>
            <p:nvPr/>
          </p:nvSpPr>
          <p:spPr bwMode="auto">
            <a:xfrm flipV="1">
              <a:off x="2643" y="1681"/>
              <a:ext cx="62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704" name="Text Box 46"/>
            <p:cNvSpPr txBox="1">
              <a:spLocks noChangeArrowheads="1"/>
            </p:cNvSpPr>
            <p:nvPr/>
          </p:nvSpPr>
          <p:spPr bwMode="auto">
            <a:xfrm>
              <a:off x="811" y="533"/>
              <a:ext cx="171" cy="2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00FF"/>
                  </a:solidFill>
                </a:rPr>
                <a:t>②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70705" name="Text Box 47"/>
            <p:cNvSpPr txBox="1">
              <a:spLocks noChangeArrowheads="1"/>
            </p:cNvSpPr>
            <p:nvPr/>
          </p:nvSpPr>
          <p:spPr bwMode="auto">
            <a:xfrm>
              <a:off x="2035" y="1677"/>
              <a:ext cx="17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00FF"/>
                  </a:solidFill>
                </a:rPr>
                <a:t>③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70706" name="Arc 49"/>
            <p:cNvSpPr>
              <a:spLocks/>
            </p:cNvSpPr>
            <p:nvPr/>
          </p:nvSpPr>
          <p:spPr bwMode="auto">
            <a:xfrm flipV="1">
              <a:off x="2281" y="965"/>
              <a:ext cx="250" cy="790"/>
            </a:xfrm>
            <a:custGeom>
              <a:avLst/>
              <a:gdLst>
                <a:gd name="T0" fmla="*/ 0 w 21600"/>
                <a:gd name="T1" fmla="*/ 0 h 33239"/>
                <a:gd name="T2" fmla="*/ 0 w 21600"/>
                <a:gd name="T3" fmla="*/ 0 h 33239"/>
                <a:gd name="T4" fmla="*/ 0 w 21600"/>
                <a:gd name="T5" fmla="*/ 0 h 332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239"/>
                <a:gd name="T11" fmla="*/ 21600 w 21600"/>
                <a:gd name="T12" fmla="*/ 33239 h 33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23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725"/>
                    <a:pt x="20418" y="29763"/>
                    <a:pt x="18195" y="33238"/>
                  </a:cubicBezTo>
                </a:path>
                <a:path w="21600" h="3323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725"/>
                    <a:pt x="20418" y="29763"/>
                    <a:pt x="18195" y="3323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707" name="Arc 50"/>
            <p:cNvSpPr>
              <a:spLocks/>
            </p:cNvSpPr>
            <p:nvPr/>
          </p:nvSpPr>
          <p:spPr bwMode="auto">
            <a:xfrm rot="10800000" flipV="1">
              <a:off x="2592" y="1344"/>
              <a:ext cx="210" cy="576"/>
            </a:xfrm>
            <a:custGeom>
              <a:avLst/>
              <a:gdLst>
                <a:gd name="T0" fmla="*/ 0 w 22141"/>
                <a:gd name="T1" fmla="*/ 0 h 21600"/>
                <a:gd name="T2" fmla="*/ 0 w 22141"/>
                <a:gd name="T3" fmla="*/ 0 h 21600"/>
                <a:gd name="T4" fmla="*/ 0 w 2214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41"/>
                <a:gd name="T10" fmla="*/ 0 h 21600"/>
                <a:gd name="T11" fmla="*/ 22141 w 221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1" h="21600" fill="none" extrusionOk="0">
                  <a:moveTo>
                    <a:pt x="0" y="17"/>
                  </a:moveTo>
                  <a:cubicBezTo>
                    <a:pt x="286" y="5"/>
                    <a:pt x="573" y="-1"/>
                    <a:pt x="860" y="0"/>
                  </a:cubicBezTo>
                  <a:cubicBezTo>
                    <a:pt x="11362" y="0"/>
                    <a:pt x="20342" y="7553"/>
                    <a:pt x="22140" y="17901"/>
                  </a:cubicBezTo>
                </a:path>
                <a:path w="22141" h="21600" stroke="0" extrusionOk="0">
                  <a:moveTo>
                    <a:pt x="0" y="17"/>
                  </a:moveTo>
                  <a:cubicBezTo>
                    <a:pt x="286" y="5"/>
                    <a:pt x="573" y="-1"/>
                    <a:pt x="860" y="0"/>
                  </a:cubicBezTo>
                  <a:cubicBezTo>
                    <a:pt x="11362" y="0"/>
                    <a:pt x="20342" y="7553"/>
                    <a:pt x="22140" y="17901"/>
                  </a:cubicBezTo>
                  <a:lnTo>
                    <a:pt x="860" y="21600"/>
                  </a:lnTo>
                  <a:lnTo>
                    <a:pt x="0" y="17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708" name="Arc 51"/>
            <p:cNvSpPr>
              <a:spLocks/>
            </p:cNvSpPr>
            <p:nvPr/>
          </p:nvSpPr>
          <p:spPr bwMode="auto">
            <a:xfrm rot="10800000">
              <a:off x="1438" y="699"/>
              <a:ext cx="409" cy="649"/>
            </a:xfrm>
            <a:custGeom>
              <a:avLst/>
              <a:gdLst>
                <a:gd name="T0" fmla="*/ 0 w 23223"/>
                <a:gd name="T1" fmla="*/ 0 h 21600"/>
                <a:gd name="T2" fmla="*/ 0 w 23223"/>
                <a:gd name="T3" fmla="*/ 0 h 21600"/>
                <a:gd name="T4" fmla="*/ 0 w 23223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23"/>
                <a:gd name="T10" fmla="*/ 0 h 21600"/>
                <a:gd name="T11" fmla="*/ 23223 w 2322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23" h="21600" fill="none" extrusionOk="0">
                  <a:moveTo>
                    <a:pt x="0" y="61"/>
                  </a:moveTo>
                  <a:cubicBezTo>
                    <a:pt x="540" y="20"/>
                    <a:pt x="1081" y="-1"/>
                    <a:pt x="1623" y="0"/>
                  </a:cubicBezTo>
                  <a:cubicBezTo>
                    <a:pt x="13552" y="0"/>
                    <a:pt x="23223" y="9670"/>
                    <a:pt x="23223" y="21600"/>
                  </a:cubicBezTo>
                </a:path>
                <a:path w="23223" h="21600" stroke="0" extrusionOk="0">
                  <a:moveTo>
                    <a:pt x="0" y="61"/>
                  </a:moveTo>
                  <a:cubicBezTo>
                    <a:pt x="540" y="20"/>
                    <a:pt x="1081" y="-1"/>
                    <a:pt x="1623" y="0"/>
                  </a:cubicBezTo>
                  <a:cubicBezTo>
                    <a:pt x="13552" y="0"/>
                    <a:pt x="23223" y="9670"/>
                    <a:pt x="23223" y="21600"/>
                  </a:cubicBezTo>
                  <a:lnTo>
                    <a:pt x="1623" y="21600"/>
                  </a:lnTo>
                  <a:lnTo>
                    <a:pt x="0" y="6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709" name="Arc 54"/>
            <p:cNvSpPr>
              <a:spLocks/>
            </p:cNvSpPr>
            <p:nvPr/>
          </p:nvSpPr>
          <p:spPr bwMode="auto">
            <a:xfrm flipV="1">
              <a:off x="1468" y="277"/>
              <a:ext cx="257" cy="341"/>
            </a:xfrm>
            <a:custGeom>
              <a:avLst/>
              <a:gdLst>
                <a:gd name="T0" fmla="*/ 0 w 33653"/>
                <a:gd name="T1" fmla="*/ 0 h 21600"/>
                <a:gd name="T2" fmla="*/ 0 w 33653"/>
                <a:gd name="T3" fmla="*/ 0 h 21600"/>
                <a:gd name="T4" fmla="*/ 0 w 33653"/>
                <a:gd name="T5" fmla="*/ 0 h 21600"/>
                <a:gd name="T6" fmla="*/ 0 60000 65536"/>
                <a:gd name="T7" fmla="*/ 0 60000 65536"/>
                <a:gd name="T8" fmla="*/ 0 60000 65536"/>
                <a:gd name="T9" fmla="*/ 0 w 33653"/>
                <a:gd name="T10" fmla="*/ 0 h 21600"/>
                <a:gd name="T11" fmla="*/ 33653 w 336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53" h="21600" fill="none" extrusionOk="0">
                  <a:moveTo>
                    <a:pt x="0" y="3921"/>
                  </a:moveTo>
                  <a:cubicBezTo>
                    <a:pt x="3635" y="1369"/>
                    <a:pt x="7969" y="-1"/>
                    <a:pt x="12411" y="0"/>
                  </a:cubicBezTo>
                  <a:cubicBezTo>
                    <a:pt x="22829" y="0"/>
                    <a:pt x="31763" y="7437"/>
                    <a:pt x="33652" y="17683"/>
                  </a:cubicBezTo>
                </a:path>
                <a:path w="33653" h="21600" stroke="0" extrusionOk="0">
                  <a:moveTo>
                    <a:pt x="0" y="3921"/>
                  </a:moveTo>
                  <a:cubicBezTo>
                    <a:pt x="3635" y="1369"/>
                    <a:pt x="7969" y="-1"/>
                    <a:pt x="12411" y="0"/>
                  </a:cubicBezTo>
                  <a:cubicBezTo>
                    <a:pt x="22829" y="0"/>
                    <a:pt x="31763" y="7437"/>
                    <a:pt x="33652" y="17683"/>
                  </a:cubicBezTo>
                  <a:lnTo>
                    <a:pt x="12411" y="21600"/>
                  </a:lnTo>
                  <a:lnTo>
                    <a:pt x="0" y="392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710" name="Arc 55"/>
            <p:cNvSpPr>
              <a:spLocks/>
            </p:cNvSpPr>
            <p:nvPr/>
          </p:nvSpPr>
          <p:spPr bwMode="auto">
            <a:xfrm rot="10800000">
              <a:off x="1459" y="619"/>
              <a:ext cx="399" cy="385"/>
            </a:xfrm>
            <a:custGeom>
              <a:avLst/>
              <a:gdLst>
                <a:gd name="T0" fmla="*/ 0 w 25818"/>
                <a:gd name="T1" fmla="*/ 0 h 21600"/>
                <a:gd name="T2" fmla="*/ 0 w 25818"/>
                <a:gd name="T3" fmla="*/ 0 h 21600"/>
                <a:gd name="T4" fmla="*/ 0 w 25818"/>
                <a:gd name="T5" fmla="*/ 0 h 21600"/>
                <a:gd name="T6" fmla="*/ 0 60000 65536"/>
                <a:gd name="T7" fmla="*/ 0 60000 65536"/>
                <a:gd name="T8" fmla="*/ 0 60000 65536"/>
                <a:gd name="T9" fmla="*/ 0 w 25818"/>
                <a:gd name="T10" fmla="*/ 0 h 21600"/>
                <a:gd name="T11" fmla="*/ 25818 w 2581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18" h="21600" fill="none" extrusionOk="0">
                  <a:moveTo>
                    <a:pt x="-1" y="415"/>
                  </a:moveTo>
                  <a:cubicBezTo>
                    <a:pt x="1388" y="139"/>
                    <a:pt x="2801" y="-1"/>
                    <a:pt x="4218" y="0"/>
                  </a:cubicBezTo>
                  <a:cubicBezTo>
                    <a:pt x="16147" y="0"/>
                    <a:pt x="25818" y="9670"/>
                    <a:pt x="25818" y="21600"/>
                  </a:cubicBezTo>
                </a:path>
                <a:path w="25818" h="21600" stroke="0" extrusionOk="0">
                  <a:moveTo>
                    <a:pt x="-1" y="415"/>
                  </a:moveTo>
                  <a:cubicBezTo>
                    <a:pt x="1388" y="139"/>
                    <a:pt x="2801" y="-1"/>
                    <a:pt x="4218" y="0"/>
                  </a:cubicBezTo>
                  <a:cubicBezTo>
                    <a:pt x="16147" y="0"/>
                    <a:pt x="25818" y="9670"/>
                    <a:pt x="25818" y="21600"/>
                  </a:cubicBezTo>
                  <a:lnTo>
                    <a:pt x="4218" y="21600"/>
                  </a:lnTo>
                  <a:lnTo>
                    <a:pt x="-1" y="415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0711" name="Text Box 57"/>
            <p:cNvSpPr txBox="1">
              <a:spLocks noChangeArrowheads="1"/>
            </p:cNvSpPr>
            <p:nvPr/>
          </p:nvSpPr>
          <p:spPr bwMode="auto">
            <a:xfrm>
              <a:off x="598" y="187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00FF"/>
                  </a:solidFill>
                </a:rPr>
                <a:t>①</a:t>
              </a:r>
              <a:endParaRPr kumimoji="1" lang="en-US" altLang="zh-CN" sz="2400" smtClean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175"/>
            <p:cNvGrpSpPr>
              <a:grpSpLocks/>
            </p:cNvGrpSpPr>
            <p:nvPr/>
          </p:nvGrpSpPr>
          <p:grpSpPr bwMode="auto">
            <a:xfrm>
              <a:off x="3405" y="9"/>
              <a:ext cx="2355" cy="1776"/>
              <a:chOff x="3360" y="96"/>
              <a:chExt cx="2400" cy="1785"/>
            </a:xfrm>
          </p:grpSpPr>
          <p:sp>
            <p:nvSpPr>
              <p:cNvPr id="70713" name="Text Box 176"/>
              <p:cNvSpPr txBox="1">
                <a:spLocks noChangeArrowheads="1"/>
              </p:cNvSpPr>
              <p:nvPr/>
            </p:nvSpPr>
            <p:spPr bwMode="auto">
              <a:xfrm>
                <a:off x="4032" y="178"/>
                <a:ext cx="912" cy="170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70714" name="Text Box 177"/>
              <p:cNvSpPr txBox="1">
                <a:spLocks noChangeArrowheads="1"/>
              </p:cNvSpPr>
              <p:nvPr/>
            </p:nvSpPr>
            <p:spPr bwMode="auto">
              <a:xfrm>
                <a:off x="4200" y="250"/>
                <a:ext cx="720" cy="211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PA0</a:t>
                </a:r>
                <a:endParaRPr kumimoji="1" lang="en-US" altLang="zh-CN" sz="22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70715" name="Text Box 178"/>
              <p:cNvSpPr txBox="1">
                <a:spLocks noChangeArrowheads="1"/>
              </p:cNvSpPr>
              <p:nvPr/>
            </p:nvSpPr>
            <p:spPr bwMode="auto">
              <a:xfrm>
                <a:off x="4536" y="989"/>
                <a:ext cx="376" cy="211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PC6</a:t>
                </a:r>
              </a:p>
            </p:txBody>
          </p:sp>
          <p:sp>
            <p:nvSpPr>
              <p:cNvPr id="70716" name="Text Box 179"/>
              <p:cNvSpPr txBox="1">
                <a:spLocks noChangeArrowheads="1"/>
              </p:cNvSpPr>
              <p:nvPr/>
            </p:nvSpPr>
            <p:spPr bwMode="auto">
              <a:xfrm>
                <a:off x="4536" y="1200"/>
                <a:ext cx="376" cy="21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PC7</a:t>
                </a:r>
              </a:p>
            </p:txBody>
          </p:sp>
          <p:sp>
            <p:nvSpPr>
              <p:cNvPr id="70717" name="Text Box 180"/>
              <p:cNvSpPr txBox="1">
                <a:spLocks noChangeArrowheads="1"/>
              </p:cNvSpPr>
              <p:nvPr/>
            </p:nvSpPr>
            <p:spPr bwMode="auto">
              <a:xfrm>
                <a:off x="4536" y="1636"/>
                <a:ext cx="376" cy="21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PC3</a:t>
                </a:r>
              </a:p>
            </p:txBody>
          </p:sp>
          <p:sp>
            <p:nvSpPr>
              <p:cNvPr id="70718" name="Line 181"/>
              <p:cNvSpPr>
                <a:spLocks noChangeShapeType="1"/>
              </p:cNvSpPr>
              <p:nvPr/>
            </p:nvSpPr>
            <p:spPr bwMode="auto">
              <a:xfrm>
                <a:off x="4744" y="468"/>
                <a:ext cx="0" cy="51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19" name="Text Box 182"/>
              <p:cNvSpPr txBox="1">
                <a:spLocks noChangeArrowheads="1"/>
              </p:cNvSpPr>
              <p:nvPr/>
            </p:nvSpPr>
            <p:spPr bwMode="auto">
              <a:xfrm>
                <a:off x="4072" y="540"/>
                <a:ext cx="488" cy="370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INTEA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PC6</a:t>
                </a:r>
              </a:p>
            </p:txBody>
          </p:sp>
          <p:sp>
            <p:nvSpPr>
              <p:cNvPr id="70720" name="Line 183"/>
              <p:cNvSpPr>
                <a:spLocks noChangeShapeType="1"/>
              </p:cNvSpPr>
              <p:nvPr/>
            </p:nvSpPr>
            <p:spPr bwMode="auto">
              <a:xfrm>
                <a:off x="4128" y="910"/>
                <a:ext cx="0" cy="56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21" name="Text Box 184"/>
              <p:cNvSpPr txBox="1">
                <a:spLocks noChangeArrowheads="1"/>
              </p:cNvSpPr>
              <p:nvPr/>
            </p:nvSpPr>
            <p:spPr bwMode="auto">
              <a:xfrm>
                <a:off x="4080" y="1471"/>
                <a:ext cx="376" cy="211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与门</a:t>
                </a:r>
                <a:endParaRPr kumimoji="1" lang="zh-CN" altLang="en-US" sz="2200" b="1" smtClean="0">
                  <a:solidFill>
                    <a:srgbClr val="000000"/>
                  </a:solidFill>
                  <a:latin typeface="宋体" charset="-122"/>
                </a:endParaRPr>
              </a:p>
            </p:txBody>
          </p:sp>
          <p:sp>
            <p:nvSpPr>
              <p:cNvPr id="70722" name="Line 185"/>
              <p:cNvSpPr>
                <a:spLocks noChangeShapeType="1"/>
              </p:cNvSpPr>
              <p:nvPr/>
            </p:nvSpPr>
            <p:spPr bwMode="auto">
              <a:xfrm>
                <a:off x="4256" y="1095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23" name="Line 186"/>
              <p:cNvSpPr>
                <a:spLocks noChangeShapeType="1"/>
              </p:cNvSpPr>
              <p:nvPr/>
            </p:nvSpPr>
            <p:spPr bwMode="auto">
              <a:xfrm>
                <a:off x="4256" y="1095"/>
                <a:ext cx="0" cy="3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24" name="Line 187"/>
              <p:cNvSpPr>
                <a:spLocks noChangeShapeType="1"/>
              </p:cNvSpPr>
              <p:nvPr/>
            </p:nvSpPr>
            <p:spPr bwMode="auto">
              <a:xfrm>
                <a:off x="4392" y="1273"/>
                <a:ext cx="144" cy="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25" name="Line 188"/>
              <p:cNvSpPr>
                <a:spLocks noChangeShapeType="1"/>
              </p:cNvSpPr>
              <p:nvPr/>
            </p:nvSpPr>
            <p:spPr bwMode="auto">
              <a:xfrm>
                <a:off x="4392" y="1280"/>
                <a:ext cx="0" cy="1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26" name="Line 189"/>
              <p:cNvSpPr>
                <a:spLocks noChangeShapeType="1"/>
              </p:cNvSpPr>
              <p:nvPr/>
            </p:nvSpPr>
            <p:spPr bwMode="auto">
              <a:xfrm>
                <a:off x="4256" y="1682"/>
                <a:ext cx="0" cy="6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27" name="Line 190"/>
              <p:cNvSpPr>
                <a:spLocks noChangeShapeType="1"/>
              </p:cNvSpPr>
              <p:nvPr/>
            </p:nvSpPr>
            <p:spPr bwMode="auto">
              <a:xfrm>
                <a:off x="4256" y="1742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28" name="Line 191"/>
              <p:cNvSpPr>
                <a:spLocks noChangeShapeType="1"/>
              </p:cNvSpPr>
              <p:nvPr/>
            </p:nvSpPr>
            <p:spPr bwMode="auto">
              <a:xfrm flipH="1">
                <a:off x="4904" y="1101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29" name="Line 192"/>
              <p:cNvSpPr>
                <a:spLocks noChangeShapeType="1"/>
              </p:cNvSpPr>
              <p:nvPr/>
            </p:nvSpPr>
            <p:spPr bwMode="auto">
              <a:xfrm rot="10800000" flipH="1">
                <a:off x="4904" y="1313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30" name="Line 193"/>
              <p:cNvSpPr>
                <a:spLocks noChangeShapeType="1"/>
              </p:cNvSpPr>
              <p:nvPr/>
            </p:nvSpPr>
            <p:spPr bwMode="auto">
              <a:xfrm rot="10800000" flipH="1" flipV="1">
                <a:off x="4912" y="1735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194"/>
              <p:cNvGrpSpPr>
                <a:grpSpLocks/>
              </p:cNvGrpSpPr>
              <p:nvPr/>
            </p:nvGrpSpPr>
            <p:grpSpPr bwMode="auto">
              <a:xfrm>
                <a:off x="5216" y="1002"/>
                <a:ext cx="544" cy="846"/>
                <a:chOff x="1928" y="2416"/>
                <a:chExt cx="544" cy="1024"/>
              </a:xfrm>
            </p:grpSpPr>
            <p:sp>
              <p:nvSpPr>
                <p:cNvPr id="70740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1984" y="2672"/>
                  <a:ext cx="463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OBFA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grpSp>
              <p:nvGrpSpPr>
                <p:cNvPr id="8" name="Group 196"/>
                <p:cNvGrpSpPr>
                  <a:grpSpLocks/>
                </p:cNvGrpSpPr>
                <p:nvPr/>
              </p:nvGrpSpPr>
              <p:grpSpPr bwMode="auto">
                <a:xfrm>
                  <a:off x="1928" y="2416"/>
                  <a:ext cx="544" cy="1024"/>
                  <a:chOff x="1928" y="2416"/>
                  <a:chExt cx="544" cy="1024"/>
                </a:xfrm>
              </p:grpSpPr>
              <p:sp>
                <p:nvSpPr>
                  <p:cNvPr id="70742" name="Text 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09" y="2416"/>
                    <a:ext cx="463" cy="25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200" b="1" smtClean="0">
                        <a:solidFill>
                          <a:srgbClr val="000000"/>
                        </a:solidFill>
                        <a:latin typeface="宋体" charset="-122"/>
                      </a:rPr>
                      <a:t>ACKA</a:t>
                    </a:r>
                    <a:endParaRPr kumimoji="1" lang="en-US" altLang="zh-CN" sz="2200" b="1" smtClean="0">
                      <a:solidFill>
                        <a:srgbClr val="808080"/>
                      </a:solidFill>
                      <a:latin typeface="宋体" charset="-122"/>
                    </a:endParaRPr>
                  </a:p>
                </p:txBody>
              </p:sp>
              <p:sp>
                <p:nvSpPr>
                  <p:cNvPr id="70743" name="Line 1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56" y="2448"/>
                    <a:ext cx="34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200" b="1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0744" name="Text Box 1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8" y="3184"/>
                    <a:ext cx="544" cy="25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200" b="1" smtClean="0">
                        <a:solidFill>
                          <a:srgbClr val="000000"/>
                        </a:solidFill>
                        <a:latin typeface="宋体" charset="-122"/>
                      </a:rPr>
                      <a:t>INTRA</a:t>
                    </a:r>
                  </a:p>
                </p:txBody>
              </p:sp>
            </p:grpSp>
          </p:grpSp>
          <p:sp>
            <p:nvSpPr>
              <p:cNvPr id="70732" name="Line 200"/>
              <p:cNvSpPr>
                <a:spLocks noChangeShapeType="1"/>
              </p:cNvSpPr>
              <p:nvPr/>
            </p:nvSpPr>
            <p:spPr bwMode="auto">
              <a:xfrm>
                <a:off x="3792" y="1402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Group 201"/>
              <p:cNvGrpSpPr>
                <a:grpSpLocks/>
              </p:cNvGrpSpPr>
              <p:nvPr/>
            </p:nvGrpSpPr>
            <p:grpSpPr bwMode="auto">
              <a:xfrm>
                <a:off x="3552" y="1296"/>
                <a:ext cx="232" cy="212"/>
                <a:chOff x="372" y="6657"/>
                <a:chExt cx="580" cy="640"/>
              </a:xfrm>
            </p:grpSpPr>
            <p:sp>
              <p:nvSpPr>
                <p:cNvPr id="70738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372" y="6657"/>
                  <a:ext cx="580" cy="64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WR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70739" name="Line 203"/>
                <p:cNvSpPr>
                  <a:spLocks noChangeShapeType="1"/>
                </p:cNvSpPr>
                <p:nvPr/>
              </p:nvSpPr>
              <p:spPr bwMode="auto">
                <a:xfrm>
                  <a:off x="432" y="6757"/>
                  <a:ext cx="38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0734" name="AutoShape 204"/>
              <p:cNvSpPr>
                <a:spLocks noChangeArrowheads="1"/>
              </p:cNvSpPr>
              <p:nvPr/>
            </p:nvSpPr>
            <p:spPr bwMode="auto">
              <a:xfrm rot="10800000">
                <a:off x="3432" y="269"/>
                <a:ext cx="600" cy="166"/>
              </a:xfrm>
              <a:prstGeom prst="leftArrow">
                <a:avLst>
                  <a:gd name="adj1" fmla="val 50000"/>
                  <a:gd name="adj2" fmla="val 90361"/>
                </a:avLst>
              </a:prstGeom>
              <a:solidFill>
                <a:srgbClr val="00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35" name="Text Box 205"/>
              <p:cNvSpPr txBox="1">
                <a:spLocks noChangeArrowheads="1"/>
              </p:cNvSpPr>
              <p:nvPr/>
            </p:nvSpPr>
            <p:spPr bwMode="auto">
              <a:xfrm>
                <a:off x="3360" y="96"/>
                <a:ext cx="504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D0</a:t>
                </a:r>
              </a:p>
            </p:txBody>
          </p:sp>
          <p:sp>
            <p:nvSpPr>
              <p:cNvPr id="70736" name="AutoShape 206"/>
              <p:cNvSpPr>
                <a:spLocks noChangeArrowheads="1"/>
              </p:cNvSpPr>
              <p:nvPr/>
            </p:nvSpPr>
            <p:spPr bwMode="auto">
              <a:xfrm rot="10800000">
                <a:off x="4928" y="256"/>
                <a:ext cx="504" cy="192"/>
              </a:xfrm>
              <a:prstGeom prst="leftArrow">
                <a:avLst>
                  <a:gd name="adj1" fmla="val 50000"/>
                  <a:gd name="adj2" fmla="val 65625"/>
                </a:avLst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37" name="Line 207"/>
              <p:cNvSpPr>
                <a:spLocks noChangeShapeType="1"/>
              </p:cNvSpPr>
              <p:nvPr/>
            </p:nvSpPr>
            <p:spPr bwMode="auto">
              <a:xfrm>
                <a:off x="5304" y="12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E485E3-0483-4903-9388-27B85C240E91}" type="slidenum">
              <a:rPr lang="en-US" altLang="zh-CN">
                <a:solidFill>
                  <a:srgbClr val="000000"/>
                </a:solidFill>
              </a:rPr>
              <a:pPr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683" name="Rectangle 380"/>
          <p:cNvSpPr>
            <a:spLocks noChangeArrowheads="1"/>
          </p:cNvSpPr>
          <p:nvPr/>
        </p:nvSpPr>
        <p:spPr bwMode="auto">
          <a:xfrm>
            <a:off x="0" y="0"/>
            <a:ext cx="9550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50000"/>
              </a:spcAft>
            </a:pP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小结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:    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方式</a:t>
            </a:r>
            <a:r>
              <a:rPr kumimoji="1"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输出时，中断申请信号发出的条件是：</a:t>
            </a:r>
            <a:endParaRPr kumimoji="1"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200" b="1" smtClean="0">
                <a:solidFill>
                  <a:srgbClr val="FF00FF"/>
                </a:solidFill>
                <a:ea typeface="楷体_GB2312" pitchFamily="49" charset="-122"/>
              </a:rPr>
              <a:t>①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OBF=1  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　此信号由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自动产生，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                        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WR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上升沿置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0,  ACK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下降沿置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　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200" b="1" smtClean="0">
                <a:solidFill>
                  <a:srgbClr val="FF00FF"/>
                </a:solidFill>
                <a:ea typeface="楷体_GB2312" pitchFamily="49" charset="-122"/>
              </a:rPr>
              <a:t>②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ACK=1    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由外设输入负脉冲信号满足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200" b="1" smtClean="0">
                <a:solidFill>
                  <a:srgbClr val="FF00FF"/>
                </a:solidFill>
                <a:ea typeface="楷体_GB2312" pitchFamily="49" charset="-122"/>
              </a:rPr>
              <a:t>③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INTE=1   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此信号无引出，通过编程实现：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　　　　　  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口，由控制口对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PC6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置位</a:t>
            </a:r>
          </a:p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　　　　　  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口，由控制口对</a:t>
            </a:r>
            <a:r>
              <a: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rPr>
              <a:t>PC2</a:t>
            </a:r>
            <a:r>
              <a:rPr kumimoji="1" lang="zh-CN" altLang="en-US" sz="2200" b="1" smtClean="0">
                <a:solidFill>
                  <a:srgbClr val="000000"/>
                </a:solidFill>
                <a:ea typeface="楷体_GB2312" pitchFamily="49" charset="-122"/>
              </a:rPr>
              <a:t>置位</a:t>
            </a:r>
          </a:p>
        </p:txBody>
      </p:sp>
      <p:sp>
        <p:nvSpPr>
          <p:cNvPr id="71684" name="Line 381"/>
          <p:cNvSpPr>
            <a:spLocks noChangeShapeType="1"/>
          </p:cNvSpPr>
          <p:nvPr/>
        </p:nvSpPr>
        <p:spPr bwMode="auto">
          <a:xfrm>
            <a:off x="2446867" y="981075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71685" name="Line 382"/>
          <p:cNvSpPr>
            <a:spLocks noChangeShapeType="1"/>
          </p:cNvSpPr>
          <p:nvPr/>
        </p:nvSpPr>
        <p:spPr bwMode="auto">
          <a:xfrm>
            <a:off x="624417" y="620713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71686" name="Line 383"/>
          <p:cNvSpPr>
            <a:spLocks noChangeShapeType="1"/>
          </p:cNvSpPr>
          <p:nvPr/>
        </p:nvSpPr>
        <p:spPr bwMode="auto">
          <a:xfrm>
            <a:off x="624417" y="1412875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sp>
        <p:nvSpPr>
          <p:cNvPr id="71687" name="Line 384"/>
          <p:cNvSpPr>
            <a:spLocks noChangeShapeType="1"/>
          </p:cNvSpPr>
          <p:nvPr/>
        </p:nvSpPr>
        <p:spPr bwMode="auto">
          <a:xfrm>
            <a:off x="5039784" y="98107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200" b="1" smtClean="0">
              <a:solidFill>
                <a:srgbClr val="000000"/>
              </a:solidFill>
            </a:endParaRPr>
          </a:p>
        </p:txBody>
      </p:sp>
      <p:grpSp>
        <p:nvGrpSpPr>
          <p:cNvPr id="2" name="Group 503"/>
          <p:cNvGrpSpPr>
            <a:grpSpLocks/>
          </p:cNvGrpSpPr>
          <p:nvPr/>
        </p:nvGrpSpPr>
        <p:grpSpPr bwMode="auto">
          <a:xfrm>
            <a:off x="1" y="3573463"/>
            <a:ext cx="7766051" cy="2851150"/>
            <a:chOff x="27" y="2044"/>
            <a:chExt cx="3669" cy="1796"/>
          </a:xfrm>
        </p:grpSpPr>
        <p:sp>
          <p:nvSpPr>
            <p:cNvPr id="71751" name="Text Box 387"/>
            <p:cNvSpPr txBox="1">
              <a:spLocks noChangeArrowheads="1"/>
            </p:cNvSpPr>
            <p:nvPr/>
          </p:nvSpPr>
          <p:spPr bwMode="auto">
            <a:xfrm>
              <a:off x="27" y="2064"/>
              <a:ext cx="787" cy="3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D7</a:t>
              </a:r>
              <a:r>
                <a:rPr kumimoji="1" lang="en-US" altLang="zh-CN" sz="2200" b="1" smtClean="0">
                  <a:solidFill>
                    <a:srgbClr val="0000FF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FF"/>
                  </a:solidFill>
                  <a:latin typeface="宋体" charset="-122"/>
                </a:rPr>
                <a:t>D0</a:t>
              </a:r>
            </a:p>
          </p:txBody>
        </p:sp>
        <p:sp>
          <p:nvSpPr>
            <p:cNvPr id="71752" name="Text Box 388"/>
            <p:cNvSpPr txBox="1">
              <a:spLocks noChangeArrowheads="1"/>
            </p:cNvSpPr>
            <p:nvPr/>
          </p:nvSpPr>
          <p:spPr bwMode="auto">
            <a:xfrm>
              <a:off x="273" y="2421"/>
              <a:ext cx="493" cy="2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WR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71753" name="Line 389"/>
            <p:cNvSpPr>
              <a:spLocks noChangeShapeType="1"/>
            </p:cNvSpPr>
            <p:nvPr/>
          </p:nvSpPr>
          <p:spPr bwMode="auto">
            <a:xfrm>
              <a:off x="374" y="2452"/>
              <a:ext cx="213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54" name="Text Box 390"/>
            <p:cNvSpPr txBox="1">
              <a:spLocks noChangeArrowheads="1"/>
            </p:cNvSpPr>
            <p:nvPr/>
          </p:nvSpPr>
          <p:spPr bwMode="auto">
            <a:xfrm>
              <a:off x="271" y="2810"/>
              <a:ext cx="403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OBF</a:t>
              </a:r>
            </a:p>
          </p:txBody>
        </p:sp>
        <p:sp>
          <p:nvSpPr>
            <p:cNvPr id="71755" name="Text Box 391"/>
            <p:cNvSpPr txBox="1">
              <a:spLocks noChangeArrowheads="1"/>
            </p:cNvSpPr>
            <p:nvPr/>
          </p:nvSpPr>
          <p:spPr bwMode="auto">
            <a:xfrm>
              <a:off x="109" y="3158"/>
              <a:ext cx="609" cy="29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INTR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71756" name="Text Box 392"/>
            <p:cNvSpPr txBox="1">
              <a:spLocks noChangeArrowheads="1"/>
            </p:cNvSpPr>
            <p:nvPr/>
          </p:nvSpPr>
          <p:spPr bwMode="auto">
            <a:xfrm>
              <a:off x="201" y="3554"/>
              <a:ext cx="473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ACK</a:t>
              </a:r>
            </a:p>
          </p:txBody>
        </p:sp>
        <p:sp>
          <p:nvSpPr>
            <p:cNvPr id="71757" name="Line 393"/>
            <p:cNvSpPr>
              <a:spLocks noChangeShapeType="1"/>
            </p:cNvSpPr>
            <p:nvPr/>
          </p:nvSpPr>
          <p:spPr bwMode="auto">
            <a:xfrm>
              <a:off x="310" y="3568"/>
              <a:ext cx="248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58" name="Text Box 394"/>
            <p:cNvSpPr txBox="1">
              <a:spLocks noChangeArrowheads="1"/>
            </p:cNvSpPr>
            <p:nvPr/>
          </p:nvSpPr>
          <p:spPr bwMode="auto">
            <a:xfrm>
              <a:off x="2525" y="3024"/>
              <a:ext cx="1171" cy="2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FF3300"/>
                  </a:solidFill>
                  <a:ea typeface="楷体_GB2312" pitchFamily="49" charset="-122"/>
                </a:rPr>
                <a:t>当</a:t>
              </a:r>
              <a:r>
                <a:rPr kumimoji="1" lang="en-US" altLang="zh-CN" b="1" smtClean="0">
                  <a:solidFill>
                    <a:srgbClr val="FF3300"/>
                  </a:solidFill>
                  <a:ea typeface="楷体_GB2312" pitchFamily="49" charset="-122"/>
                </a:rPr>
                <a:t>INTE=1</a:t>
              </a:r>
              <a:r>
                <a:rPr kumimoji="1" lang="zh-CN" altLang="en-US" b="1" smtClean="0">
                  <a:solidFill>
                    <a:srgbClr val="FF3300"/>
                  </a:solidFill>
                  <a:ea typeface="楷体_GB2312" pitchFamily="49" charset="-122"/>
                </a:rPr>
                <a:t>时</a:t>
              </a:r>
              <a:r>
                <a:rPr kumimoji="1" lang="zh-CN" altLang="en-US" sz="2200" b="1" smtClean="0">
                  <a:solidFill>
                    <a:srgbClr val="0000FF"/>
                  </a:solidFill>
                  <a:latin typeface="宋体" charset="-122"/>
                </a:rPr>
                <a:t> </a:t>
              </a:r>
            </a:p>
          </p:txBody>
        </p:sp>
        <p:sp>
          <p:nvSpPr>
            <p:cNvPr id="71759" name="Line 395"/>
            <p:cNvSpPr>
              <a:spLocks noChangeShapeType="1"/>
            </p:cNvSpPr>
            <p:nvPr/>
          </p:nvSpPr>
          <p:spPr bwMode="auto">
            <a:xfrm>
              <a:off x="344" y="2838"/>
              <a:ext cx="249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60" name="Line 397"/>
            <p:cNvSpPr>
              <a:spLocks noChangeAspect="1" noChangeShapeType="1"/>
            </p:cNvSpPr>
            <p:nvPr/>
          </p:nvSpPr>
          <p:spPr bwMode="auto">
            <a:xfrm>
              <a:off x="2433" y="3812"/>
              <a:ext cx="29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398"/>
            <p:cNvGrpSpPr>
              <a:grpSpLocks noChangeAspect="1"/>
            </p:cNvGrpSpPr>
            <p:nvPr/>
          </p:nvGrpSpPr>
          <p:grpSpPr bwMode="auto">
            <a:xfrm>
              <a:off x="870" y="2044"/>
              <a:ext cx="814" cy="210"/>
              <a:chOff x="8290" y="5791"/>
              <a:chExt cx="2081" cy="574"/>
            </a:xfrm>
          </p:grpSpPr>
          <p:sp>
            <p:nvSpPr>
              <p:cNvPr id="71797" name="Line 399"/>
              <p:cNvSpPr>
                <a:spLocks noChangeAspect="1" noChangeShapeType="1"/>
              </p:cNvSpPr>
              <p:nvPr/>
            </p:nvSpPr>
            <p:spPr bwMode="auto">
              <a:xfrm>
                <a:off x="8298" y="6078"/>
                <a:ext cx="104" cy="2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98" name="Line 400"/>
              <p:cNvSpPr>
                <a:spLocks noChangeAspect="1" noChangeShapeType="1"/>
              </p:cNvSpPr>
              <p:nvPr/>
            </p:nvSpPr>
            <p:spPr bwMode="auto">
              <a:xfrm flipV="1">
                <a:off x="8290" y="5791"/>
                <a:ext cx="114" cy="30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99" name="Line 401"/>
              <p:cNvSpPr>
                <a:spLocks noChangeAspect="1" noChangeShapeType="1"/>
              </p:cNvSpPr>
              <p:nvPr/>
            </p:nvSpPr>
            <p:spPr bwMode="auto">
              <a:xfrm>
                <a:off x="8392" y="5798"/>
                <a:ext cx="18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800" name="Line 402"/>
              <p:cNvSpPr>
                <a:spLocks noChangeAspect="1" noChangeShapeType="1"/>
              </p:cNvSpPr>
              <p:nvPr/>
            </p:nvSpPr>
            <p:spPr bwMode="auto">
              <a:xfrm>
                <a:off x="8412" y="6358"/>
                <a:ext cx="18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" name="Group 403"/>
              <p:cNvGrpSpPr>
                <a:grpSpLocks noChangeAspect="1"/>
              </p:cNvGrpSpPr>
              <p:nvPr/>
            </p:nvGrpSpPr>
            <p:grpSpPr bwMode="auto">
              <a:xfrm>
                <a:off x="10252" y="5798"/>
                <a:ext cx="119" cy="567"/>
                <a:chOff x="5412" y="8857"/>
                <a:chExt cx="119" cy="567"/>
              </a:xfrm>
            </p:grpSpPr>
            <p:sp>
              <p:nvSpPr>
                <p:cNvPr id="71802" name="Line 404"/>
                <p:cNvSpPr>
                  <a:spLocks noChangeAspect="1" noChangeShapeType="1"/>
                </p:cNvSpPr>
                <p:nvPr/>
              </p:nvSpPr>
              <p:spPr bwMode="auto">
                <a:xfrm>
                  <a:off x="5412" y="8857"/>
                  <a:ext cx="119" cy="3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803" name="Line 40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414" y="9157"/>
                  <a:ext cx="99" cy="26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1762" name="Line 406"/>
            <p:cNvSpPr>
              <a:spLocks noChangeAspect="1" noChangeShapeType="1"/>
            </p:cNvSpPr>
            <p:nvPr/>
          </p:nvSpPr>
          <p:spPr bwMode="auto">
            <a:xfrm>
              <a:off x="703" y="2144"/>
              <a:ext cx="1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63" name="Line 407"/>
            <p:cNvSpPr>
              <a:spLocks noChangeAspect="1" noChangeShapeType="1"/>
            </p:cNvSpPr>
            <p:nvPr/>
          </p:nvSpPr>
          <p:spPr bwMode="auto">
            <a:xfrm>
              <a:off x="1674" y="2150"/>
              <a:ext cx="40" cy="1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64" name="Line 408"/>
            <p:cNvSpPr>
              <a:spLocks noChangeAspect="1" noChangeShapeType="1"/>
            </p:cNvSpPr>
            <p:nvPr/>
          </p:nvSpPr>
          <p:spPr bwMode="auto">
            <a:xfrm flipV="1">
              <a:off x="1670" y="2044"/>
              <a:ext cx="45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65" name="Line 409"/>
            <p:cNvSpPr>
              <a:spLocks noChangeAspect="1" noChangeShapeType="1"/>
            </p:cNvSpPr>
            <p:nvPr/>
          </p:nvSpPr>
          <p:spPr bwMode="auto">
            <a:xfrm>
              <a:off x="1676" y="2047"/>
              <a:ext cx="128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66" name="Line 410"/>
            <p:cNvSpPr>
              <a:spLocks noChangeAspect="1" noChangeShapeType="1"/>
            </p:cNvSpPr>
            <p:nvPr/>
          </p:nvSpPr>
          <p:spPr bwMode="auto">
            <a:xfrm>
              <a:off x="1685" y="2252"/>
              <a:ext cx="126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67" name="Text Box 411"/>
            <p:cNvSpPr txBox="1">
              <a:spLocks noChangeArrowheads="1"/>
            </p:cNvSpPr>
            <p:nvPr/>
          </p:nvSpPr>
          <p:spPr bwMode="auto">
            <a:xfrm>
              <a:off x="819" y="2064"/>
              <a:ext cx="947" cy="3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送往外设数据</a:t>
              </a:r>
            </a:p>
          </p:txBody>
        </p:sp>
        <p:sp>
          <p:nvSpPr>
            <p:cNvPr id="71768" name="Text Box 412"/>
            <p:cNvSpPr txBox="1">
              <a:spLocks noChangeArrowheads="1"/>
            </p:cNvSpPr>
            <p:nvPr/>
          </p:nvSpPr>
          <p:spPr bwMode="auto">
            <a:xfrm>
              <a:off x="1624" y="2064"/>
              <a:ext cx="10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smtClean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数据写入端口</a:t>
              </a:r>
              <a:endParaRPr kumimoji="1" lang="zh-CN" altLang="en-US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71769" name="Line 413"/>
            <p:cNvSpPr>
              <a:spLocks noChangeAspect="1" noChangeShapeType="1"/>
            </p:cNvSpPr>
            <p:nvPr/>
          </p:nvSpPr>
          <p:spPr bwMode="auto">
            <a:xfrm>
              <a:off x="695" y="2445"/>
              <a:ext cx="50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70" name="Line 414"/>
            <p:cNvSpPr>
              <a:spLocks noChangeAspect="1" noChangeShapeType="1"/>
            </p:cNvSpPr>
            <p:nvPr/>
          </p:nvSpPr>
          <p:spPr bwMode="auto">
            <a:xfrm>
              <a:off x="1197" y="2442"/>
              <a:ext cx="42" cy="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71" name="Line 415"/>
            <p:cNvSpPr>
              <a:spLocks noChangeAspect="1" noChangeShapeType="1"/>
            </p:cNvSpPr>
            <p:nvPr/>
          </p:nvSpPr>
          <p:spPr bwMode="auto">
            <a:xfrm>
              <a:off x="1219" y="2652"/>
              <a:ext cx="33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5" name="Group 416"/>
            <p:cNvGrpSpPr>
              <a:grpSpLocks noChangeAspect="1"/>
            </p:cNvGrpSpPr>
            <p:nvPr/>
          </p:nvGrpSpPr>
          <p:grpSpPr bwMode="auto">
            <a:xfrm>
              <a:off x="1518" y="2442"/>
              <a:ext cx="1561" cy="205"/>
              <a:chOff x="3772" y="8357"/>
              <a:chExt cx="7300" cy="700"/>
            </a:xfrm>
          </p:grpSpPr>
          <p:sp>
            <p:nvSpPr>
              <p:cNvPr id="71795" name="Line 417"/>
              <p:cNvSpPr>
                <a:spLocks noChangeAspect="1" noChangeShapeType="1"/>
              </p:cNvSpPr>
              <p:nvPr/>
            </p:nvSpPr>
            <p:spPr bwMode="auto">
              <a:xfrm flipV="1">
                <a:off x="3772" y="8377"/>
                <a:ext cx="198" cy="6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96" name="Line 418"/>
              <p:cNvSpPr>
                <a:spLocks noChangeAspect="1" noChangeShapeType="1"/>
              </p:cNvSpPr>
              <p:nvPr/>
            </p:nvSpPr>
            <p:spPr bwMode="auto">
              <a:xfrm flipV="1">
                <a:off x="3972" y="8357"/>
                <a:ext cx="71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1773" name="Line 419"/>
            <p:cNvSpPr>
              <a:spLocks noChangeAspect="1" noChangeShapeType="1"/>
            </p:cNvSpPr>
            <p:nvPr/>
          </p:nvSpPr>
          <p:spPr bwMode="auto">
            <a:xfrm flipV="1">
              <a:off x="2603" y="2790"/>
              <a:ext cx="43" cy="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74" name="Line 420"/>
            <p:cNvSpPr>
              <a:spLocks noChangeAspect="1" noChangeShapeType="1"/>
            </p:cNvSpPr>
            <p:nvPr/>
          </p:nvSpPr>
          <p:spPr bwMode="auto">
            <a:xfrm flipV="1">
              <a:off x="1986" y="2996"/>
              <a:ext cx="61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75" name="Line 421"/>
            <p:cNvSpPr>
              <a:spLocks noChangeShapeType="1"/>
            </p:cNvSpPr>
            <p:nvPr/>
          </p:nvSpPr>
          <p:spPr bwMode="auto">
            <a:xfrm>
              <a:off x="674" y="2796"/>
              <a:ext cx="128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76" name="Line 422"/>
            <p:cNvSpPr>
              <a:spLocks noChangeAspect="1" noChangeShapeType="1"/>
            </p:cNvSpPr>
            <p:nvPr/>
          </p:nvSpPr>
          <p:spPr bwMode="auto">
            <a:xfrm>
              <a:off x="1961" y="2796"/>
              <a:ext cx="41" cy="1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77" name="Line 423"/>
            <p:cNvSpPr>
              <a:spLocks noChangeShapeType="1"/>
            </p:cNvSpPr>
            <p:nvPr/>
          </p:nvSpPr>
          <p:spPr bwMode="auto">
            <a:xfrm>
              <a:off x="2620" y="2802"/>
              <a:ext cx="76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78" name="Line 424"/>
            <p:cNvSpPr>
              <a:spLocks noChangeAspect="1" noChangeShapeType="1"/>
            </p:cNvSpPr>
            <p:nvPr/>
          </p:nvSpPr>
          <p:spPr bwMode="auto">
            <a:xfrm flipV="1">
              <a:off x="2899" y="3213"/>
              <a:ext cx="42" cy="1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79" name="Line 425"/>
            <p:cNvSpPr>
              <a:spLocks noChangeAspect="1" noChangeShapeType="1"/>
            </p:cNvSpPr>
            <p:nvPr/>
          </p:nvSpPr>
          <p:spPr bwMode="auto">
            <a:xfrm flipV="1">
              <a:off x="2016" y="3418"/>
              <a:ext cx="8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80" name="Line 426"/>
            <p:cNvSpPr>
              <a:spLocks noChangeAspect="1" noChangeShapeType="1"/>
            </p:cNvSpPr>
            <p:nvPr/>
          </p:nvSpPr>
          <p:spPr bwMode="auto">
            <a:xfrm>
              <a:off x="673" y="3217"/>
              <a:ext cx="13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81" name="Line 427"/>
            <p:cNvSpPr>
              <a:spLocks noChangeAspect="1" noChangeShapeType="1"/>
            </p:cNvSpPr>
            <p:nvPr/>
          </p:nvSpPr>
          <p:spPr bwMode="auto">
            <a:xfrm>
              <a:off x="1991" y="3211"/>
              <a:ext cx="47" cy="2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82" name="Line 428"/>
            <p:cNvSpPr>
              <a:spLocks noChangeAspect="1" noChangeShapeType="1"/>
            </p:cNvSpPr>
            <p:nvPr/>
          </p:nvSpPr>
          <p:spPr bwMode="auto">
            <a:xfrm>
              <a:off x="2922" y="3211"/>
              <a:ext cx="47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83" name="Line 429"/>
            <p:cNvSpPr>
              <a:spLocks noChangeAspect="1" noChangeShapeType="1"/>
            </p:cNvSpPr>
            <p:nvPr/>
          </p:nvSpPr>
          <p:spPr bwMode="auto">
            <a:xfrm>
              <a:off x="694" y="3590"/>
              <a:ext cx="171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84" name="Line 430"/>
            <p:cNvSpPr>
              <a:spLocks noChangeAspect="1" noChangeShapeType="1"/>
            </p:cNvSpPr>
            <p:nvPr/>
          </p:nvSpPr>
          <p:spPr bwMode="auto">
            <a:xfrm>
              <a:off x="2399" y="3595"/>
              <a:ext cx="43" cy="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85" name="Line 431"/>
            <p:cNvSpPr>
              <a:spLocks noChangeAspect="1" noChangeShapeType="1"/>
            </p:cNvSpPr>
            <p:nvPr/>
          </p:nvSpPr>
          <p:spPr bwMode="auto">
            <a:xfrm flipV="1">
              <a:off x="2729" y="3601"/>
              <a:ext cx="42" cy="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86" name="Line 432"/>
            <p:cNvSpPr>
              <a:spLocks noChangeAspect="1" noChangeShapeType="1"/>
            </p:cNvSpPr>
            <p:nvPr/>
          </p:nvSpPr>
          <p:spPr bwMode="auto">
            <a:xfrm flipV="1">
              <a:off x="2758" y="3601"/>
              <a:ext cx="65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87" name="Text Box 433"/>
            <p:cNvSpPr txBox="1">
              <a:spLocks noChangeArrowheads="1"/>
            </p:cNvSpPr>
            <p:nvPr/>
          </p:nvSpPr>
          <p:spPr bwMode="auto">
            <a:xfrm>
              <a:off x="947" y="2452"/>
              <a:ext cx="17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00FF"/>
                  </a:solidFill>
                </a:rPr>
                <a:t>②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71788" name="Text Box 434"/>
            <p:cNvSpPr txBox="1">
              <a:spLocks noChangeArrowheads="1"/>
            </p:cNvSpPr>
            <p:nvPr/>
          </p:nvSpPr>
          <p:spPr bwMode="auto">
            <a:xfrm>
              <a:off x="2171" y="3596"/>
              <a:ext cx="178" cy="2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00FF"/>
                  </a:solidFill>
                </a:rPr>
                <a:t>③</a:t>
              </a:r>
              <a:endParaRPr kumimoji="1" lang="en-US" altLang="zh-CN" sz="2200" b="1" smtClean="0">
                <a:solidFill>
                  <a:srgbClr val="0000FF"/>
                </a:solidFill>
                <a:latin typeface="宋体" charset="-122"/>
              </a:endParaRPr>
            </a:p>
          </p:txBody>
        </p:sp>
        <p:sp>
          <p:nvSpPr>
            <p:cNvPr id="71789" name="Arc 435"/>
            <p:cNvSpPr>
              <a:spLocks/>
            </p:cNvSpPr>
            <p:nvPr/>
          </p:nvSpPr>
          <p:spPr bwMode="auto">
            <a:xfrm flipV="1">
              <a:off x="2413" y="2881"/>
              <a:ext cx="262" cy="794"/>
            </a:xfrm>
            <a:custGeom>
              <a:avLst/>
              <a:gdLst>
                <a:gd name="T0" fmla="*/ 0 w 21600"/>
                <a:gd name="T1" fmla="*/ 0 h 33239"/>
                <a:gd name="T2" fmla="*/ 0 w 21600"/>
                <a:gd name="T3" fmla="*/ 0 h 33239"/>
                <a:gd name="T4" fmla="*/ 0 w 21600"/>
                <a:gd name="T5" fmla="*/ 0 h 332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239"/>
                <a:gd name="T11" fmla="*/ 21600 w 21600"/>
                <a:gd name="T12" fmla="*/ 33239 h 332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23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725"/>
                    <a:pt x="20418" y="29763"/>
                    <a:pt x="18195" y="33238"/>
                  </a:cubicBezTo>
                </a:path>
                <a:path w="21600" h="3323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725"/>
                    <a:pt x="20418" y="29763"/>
                    <a:pt x="18195" y="3323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90" name="Arc 436"/>
            <p:cNvSpPr>
              <a:spLocks/>
            </p:cNvSpPr>
            <p:nvPr/>
          </p:nvSpPr>
          <p:spPr bwMode="auto">
            <a:xfrm rot="10800000" flipV="1">
              <a:off x="2726" y="3261"/>
              <a:ext cx="220" cy="579"/>
            </a:xfrm>
            <a:custGeom>
              <a:avLst/>
              <a:gdLst>
                <a:gd name="T0" fmla="*/ 0 w 22141"/>
                <a:gd name="T1" fmla="*/ 0 h 21600"/>
                <a:gd name="T2" fmla="*/ 0 w 22141"/>
                <a:gd name="T3" fmla="*/ 0 h 21600"/>
                <a:gd name="T4" fmla="*/ 0 w 2214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41"/>
                <a:gd name="T10" fmla="*/ 0 h 21600"/>
                <a:gd name="T11" fmla="*/ 22141 w 221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41" h="21600" fill="none" extrusionOk="0">
                  <a:moveTo>
                    <a:pt x="0" y="17"/>
                  </a:moveTo>
                  <a:cubicBezTo>
                    <a:pt x="286" y="5"/>
                    <a:pt x="573" y="-1"/>
                    <a:pt x="860" y="0"/>
                  </a:cubicBezTo>
                  <a:cubicBezTo>
                    <a:pt x="11362" y="0"/>
                    <a:pt x="20342" y="7553"/>
                    <a:pt x="22140" y="17901"/>
                  </a:cubicBezTo>
                </a:path>
                <a:path w="22141" h="21600" stroke="0" extrusionOk="0">
                  <a:moveTo>
                    <a:pt x="0" y="17"/>
                  </a:moveTo>
                  <a:cubicBezTo>
                    <a:pt x="286" y="5"/>
                    <a:pt x="573" y="-1"/>
                    <a:pt x="860" y="0"/>
                  </a:cubicBezTo>
                  <a:cubicBezTo>
                    <a:pt x="11362" y="0"/>
                    <a:pt x="20342" y="7553"/>
                    <a:pt x="22140" y="17901"/>
                  </a:cubicBezTo>
                  <a:lnTo>
                    <a:pt x="860" y="21600"/>
                  </a:lnTo>
                  <a:lnTo>
                    <a:pt x="0" y="17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91" name="Arc 437"/>
            <p:cNvSpPr>
              <a:spLocks/>
            </p:cNvSpPr>
            <p:nvPr/>
          </p:nvSpPr>
          <p:spPr bwMode="auto">
            <a:xfrm rot="10800000">
              <a:off x="1563" y="2616"/>
              <a:ext cx="428" cy="652"/>
            </a:xfrm>
            <a:custGeom>
              <a:avLst/>
              <a:gdLst>
                <a:gd name="T0" fmla="*/ 0 w 23223"/>
                <a:gd name="T1" fmla="*/ 0 h 21600"/>
                <a:gd name="T2" fmla="*/ 0 w 23223"/>
                <a:gd name="T3" fmla="*/ 0 h 21600"/>
                <a:gd name="T4" fmla="*/ 0 w 23223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23"/>
                <a:gd name="T10" fmla="*/ 0 h 21600"/>
                <a:gd name="T11" fmla="*/ 23223 w 2322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23" h="21600" fill="none" extrusionOk="0">
                  <a:moveTo>
                    <a:pt x="0" y="61"/>
                  </a:moveTo>
                  <a:cubicBezTo>
                    <a:pt x="540" y="20"/>
                    <a:pt x="1081" y="-1"/>
                    <a:pt x="1623" y="0"/>
                  </a:cubicBezTo>
                  <a:cubicBezTo>
                    <a:pt x="13552" y="0"/>
                    <a:pt x="23223" y="9670"/>
                    <a:pt x="23223" y="21600"/>
                  </a:cubicBezTo>
                </a:path>
                <a:path w="23223" h="21600" stroke="0" extrusionOk="0">
                  <a:moveTo>
                    <a:pt x="0" y="61"/>
                  </a:moveTo>
                  <a:cubicBezTo>
                    <a:pt x="540" y="20"/>
                    <a:pt x="1081" y="-1"/>
                    <a:pt x="1623" y="0"/>
                  </a:cubicBezTo>
                  <a:cubicBezTo>
                    <a:pt x="13552" y="0"/>
                    <a:pt x="23223" y="9670"/>
                    <a:pt x="23223" y="21600"/>
                  </a:cubicBezTo>
                  <a:lnTo>
                    <a:pt x="1623" y="21600"/>
                  </a:lnTo>
                  <a:lnTo>
                    <a:pt x="0" y="6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92" name="Arc 438"/>
            <p:cNvSpPr>
              <a:spLocks/>
            </p:cNvSpPr>
            <p:nvPr/>
          </p:nvSpPr>
          <p:spPr bwMode="auto">
            <a:xfrm flipV="1">
              <a:off x="1600" y="2195"/>
              <a:ext cx="269" cy="343"/>
            </a:xfrm>
            <a:custGeom>
              <a:avLst/>
              <a:gdLst>
                <a:gd name="T0" fmla="*/ 0 w 33653"/>
                <a:gd name="T1" fmla="*/ 0 h 21600"/>
                <a:gd name="T2" fmla="*/ 0 w 33653"/>
                <a:gd name="T3" fmla="*/ 0 h 21600"/>
                <a:gd name="T4" fmla="*/ 0 w 33653"/>
                <a:gd name="T5" fmla="*/ 0 h 21600"/>
                <a:gd name="T6" fmla="*/ 0 60000 65536"/>
                <a:gd name="T7" fmla="*/ 0 60000 65536"/>
                <a:gd name="T8" fmla="*/ 0 60000 65536"/>
                <a:gd name="T9" fmla="*/ 0 w 33653"/>
                <a:gd name="T10" fmla="*/ 0 h 21600"/>
                <a:gd name="T11" fmla="*/ 33653 w 336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53" h="21600" fill="none" extrusionOk="0">
                  <a:moveTo>
                    <a:pt x="0" y="3921"/>
                  </a:moveTo>
                  <a:cubicBezTo>
                    <a:pt x="3635" y="1369"/>
                    <a:pt x="7969" y="-1"/>
                    <a:pt x="12411" y="0"/>
                  </a:cubicBezTo>
                  <a:cubicBezTo>
                    <a:pt x="22829" y="0"/>
                    <a:pt x="31763" y="7437"/>
                    <a:pt x="33652" y="17683"/>
                  </a:cubicBezTo>
                </a:path>
                <a:path w="33653" h="21600" stroke="0" extrusionOk="0">
                  <a:moveTo>
                    <a:pt x="0" y="3921"/>
                  </a:moveTo>
                  <a:cubicBezTo>
                    <a:pt x="3635" y="1369"/>
                    <a:pt x="7969" y="-1"/>
                    <a:pt x="12411" y="0"/>
                  </a:cubicBezTo>
                  <a:cubicBezTo>
                    <a:pt x="22829" y="0"/>
                    <a:pt x="31763" y="7437"/>
                    <a:pt x="33652" y="17683"/>
                  </a:cubicBezTo>
                  <a:lnTo>
                    <a:pt x="12411" y="21600"/>
                  </a:lnTo>
                  <a:lnTo>
                    <a:pt x="0" y="392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93" name="Arc 439"/>
            <p:cNvSpPr>
              <a:spLocks/>
            </p:cNvSpPr>
            <p:nvPr/>
          </p:nvSpPr>
          <p:spPr bwMode="auto">
            <a:xfrm rot="10800000">
              <a:off x="1584" y="2537"/>
              <a:ext cx="418" cy="387"/>
            </a:xfrm>
            <a:custGeom>
              <a:avLst/>
              <a:gdLst>
                <a:gd name="T0" fmla="*/ 0 w 25818"/>
                <a:gd name="T1" fmla="*/ 0 h 21600"/>
                <a:gd name="T2" fmla="*/ 0 w 25818"/>
                <a:gd name="T3" fmla="*/ 0 h 21600"/>
                <a:gd name="T4" fmla="*/ 0 w 25818"/>
                <a:gd name="T5" fmla="*/ 0 h 21600"/>
                <a:gd name="T6" fmla="*/ 0 60000 65536"/>
                <a:gd name="T7" fmla="*/ 0 60000 65536"/>
                <a:gd name="T8" fmla="*/ 0 60000 65536"/>
                <a:gd name="T9" fmla="*/ 0 w 25818"/>
                <a:gd name="T10" fmla="*/ 0 h 21600"/>
                <a:gd name="T11" fmla="*/ 25818 w 2581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18" h="21600" fill="none" extrusionOk="0">
                  <a:moveTo>
                    <a:pt x="-1" y="415"/>
                  </a:moveTo>
                  <a:cubicBezTo>
                    <a:pt x="1388" y="139"/>
                    <a:pt x="2801" y="-1"/>
                    <a:pt x="4218" y="0"/>
                  </a:cubicBezTo>
                  <a:cubicBezTo>
                    <a:pt x="16147" y="0"/>
                    <a:pt x="25818" y="9670"/>
                    <a:pt x="25818" y="21600"/>
                  </a:cubicBezTo>
                </a:path>
                <a:path w="25818" h="21600" stroke="0" extrusionOk="0">
                  <a:moveTo>
                    <a:pt x="-1" y="415"/>
                  </a:moveTo>
                  <a:cubicBezTo>
                    <a:pt x="1388" y="139"/>
                    <a:pt x="2801" y="-1"/>
                    <a:pt x="4218" y="0"/>
                  </a:cubicBezTo>
                  <a:cubicBezTo>
                    <a:pt x="16147" y="0"/>
                    <a:pt x="25818" y="9670"/>
                    <a:pt x="25818" y="21600"/>
                  </a:cubicBezTo>
                  <a:lnTo>
                    <a:pt x="4218" y="21600"/>
                  </a:lnTo>
                  <a:lnTo>
                    <a:pt x="-1" y="415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94" name="Text Box 440"/>
            <p:cNvSpPr txBox="1">
              <a:spLocks noChangeArrowheads="1"/>
            </p:cNvSpPr>
            <p:nvPr/>
          </p:nvSpPr>
          <p:spPr bwMode="auto">
            <a:xfrm>
              <a:off x="734" y="2106"/>
              <a:ext cx="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FF00FF"/>
                  </a:solidFill>
                </a:rPr>
                <a:t>①</a:t>
              </a:r>
              <a:endParaRPr kumimoji="1" lang="en-US" altLang="zh-CN" sz="240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441"/>
          <p:cNvGrpSpPr>
            <a:grpSpLocks/>
          </p:cNvGrpSpPr>
          <p:nvPr/>
        </p:nvGrpSpPr>
        <p:grpSpPr bwMode="auto">
          <a:xfrm>
            <a:off x="8280400" y="457200"/>
            <a:ext cx="4216400" cy="2833688"/>
            <a:chOff x="3528" y="0"/>
            <a:chExt cx="1992" cy="1785"/>
          </a:xfrm>
        </p:grpSpPr>
        <p:sp>
          <p:nvSpPr>
            <p:cNvPr id="71721" name="Text Box 442"/>
            <p:cNvSpPr txBox="1">
              <a:spLocks noChangeArrowheads="1"/>
            </p:cNvSpPr>
            <p:nvPr/>
          </p:nvSpPr>
          <p:spPr bwMode="auto">
            <a:xfrm>
              <a:off x="4032" y="82"/>
              <a:ext cx="912" cy="170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71722" name="Text Box 443"/>
            <p:cNvSpPr txBox="1">
              <a:spLocks noChangeArrowheads="1"/>
            </p:cNvSpPr>
            <p:nvPr/>
          </p:nvSpPr>
          <p:spPr bwMode="auto">
            <a:xfrm>
              <a:off x="4200" y="154"/>
              <a:ext cx="720" cy="21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PA0</a:t>
              </a:r>
              <a:endParaRPr kumimoji="1" lang="en-US" altLang="zh-CN" sz="2200" smtClean="0">
                <a:solidFill>
                  <a:srgbClr val="808080"/>
                </a:solidFill>
              </a:endParaRPr>
            </a:p>
          </p:txBody>
        </p:sp>
        <p:sp>
          <p:nvSpPr>
            <p:cNvPr id="71723" name="Text Box 444"/>
            <p:cNvSpPr txBox="1">
              <a:spLocks noChangeArrowheads="1"/>
            </p:cNvSpPr>
            <p:nvPr/>
          </p:nvSpPr>
          <p:spPr bwMode="auto">
            <a:xfrm>
              <a:off x="4536" y="893"/>
              <a:ext cx="376" cy="21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PC6</a:t>
              </a:r>
            </a:p>
          </p:txBody>
        </p:sp>
        <p:sp>
          <p:nvSpPr>
            <p:cNvPr id="71724" name="Text Box 445"/>
            <p:cNvSpPr txBox="1">
              <a:spLocks noChangeArrowheads="1"/>
            </p:cNvSpPr>
            <p:nvPr/>
          </p:nvSpPr>
          <p:spPr bwMode="auto">
            <a:xfrm>
              <a:off x="4536" y="1104"/>
              <a:ext cx="376" cy="21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PC7</a:t>
              </a:r>
            </a:p>
          </p:txBody>
        </p:sp>
        <p:sp>
          <p:nvSpPr>
            <p:cNvPr id="71725" name="Text Box 446"/>
            <p:cNvSpPr txBox="1">
              <a:spLocks noChangeArrowheads="1"/>
            </p:cNvSpPr>
            <p:nvPr/>
          </p:nvSpPr>
          <p:spPr bwMode="auto">
            <a:xfrm>
              <a:off x="4536" y="1540"/>
              <a:ext cx="376" cy="21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PC3</a:t>
              </a:r>
            </a:p>
          </p:txBody>
        </p:sp>
        <p:sp>
          <p:nvSpPr>
            <p:cNvPr id="71726" name="Line 447"/>
            <p:cNvSpPr>
              <a:spLocks noChangeShapeType="1"/>
            </p:cNvSpPr>
            <p:nvPr/>
          </p:nvSpPr>
          <p:spPr bwMode="auto">
            <a:xfrm>
              <a:off x="4744" y="372"/>
              <a:ext cx="0" cy="5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27" name="Text Box 448"/>
            <p:cNvSpPr txBox="1">
              <a:spLocks noChangeArrowheads="1"/>
            </p:cNvSpPr>
            <p:nvPr/>
          </p:nvSpPr>
          <p:spPr bwMode="auto">
            <a:xfrm>
              <a:off x="4072" y="444"/>
              <a:ext cx="488" cy="37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INTEA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PC6</a:t>
              </a:r>
            </a:p>
          </p:txBody>
        </p:sp>
        <p:sp>
          <p:nvSpPr>
            <p:cNvPr id="71728" name="Line 449"/>
            <p:cNvSpPr>
              <a:spLocks noChangeShapeType="1"/>
            </p:cNvSpPr>
            <p:nvPr/>
          </p:nvSpPr>
          <p:spPr bwMode="auto">
            <a:xfrm>
              <a:off x="4128" y="814"/>
              <a:ext cx="0" cy="5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29" name="Text Box 450"/>
            <p:cNvSpPr txBox="1">
              <a:spLocks noChangeArrowheads="1"/>
            </p:cNvSpPr>
            <p:nvPr/>
          </p:nvSpPr>
          <p:spPr bwMode="auto">
            <a:xfrm>
              <a:off x="4080" y="1375"/>
              <a:ext cx="376" cy="21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与门</a:t>
              </a:r>
              <a:endParaRPr kumimoji="1" lang="zh-CN" altLang="en-US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71730" name="Line 451"/>
            <p:cNvSpPr>
              <a:spLocks noChangeShapeType="1"/>
            </p:cNvSpPr>
            <p:nvPr/>
          </p:nvSpPr>
          <p:spPr bwMode="auto">
            <a:xfrm>
              <a:off x="4256" y="999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31" name="Line 452"/>
            <p:cNvSpPr>
              <a:spLocks noChangeShapeType="1"/>
            </p:cNvSpPr>
            <p:nvPr/>
          </p:nvSpPr>
          <p:spPr bwMode="auto">
            <a:xfrm>
              <a:off x="4256" y="999"/>
              <a:ext cx="0" cy="3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32" name="Line 453"/>
            <p:cNvSpPr>
              <a:spLocks noChangeShapeType="1"/>
            </p:cNvSpPr>
            <p:nvPr/>
          </p:nvSpPr>
          <p:spPr bwMode="auto">
            <a:xfrm>
              <a:off x="4392" y="1177"/>
              <a:ext cx="144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33" name="Line 454"/>
            <p:cNvSpPr>
              <a:spLocks noChangeShapeType="1"/>
            </p:cNvSpPr>
            <p:nvPr/>
          </p:nvSpPr>
          <p:spPr bwMode="auto">
            <a:xfrm>
              <a:off x="4392" y="1184"/>
              <a:ext cx="0" cy="1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34" name="Line 455"/>
            <p:cNvSpPr>
              <a:spLocks noChangeShapeType="1"/>
            </p:cNvSpPr>
            <p:nvPr/>
          </p:nvSpPr>
          <p:spPr bwMode="auto">
            <a:xfrm>
              <a:off x="4256" y="1586"/>
              <a:ext cx="0" cy="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35" name="Line 456"/>
            <p:cNvSpPr>
              <a:spLocks noChangeShapeType="1"/>
            </p:cNvSpPr>
            <p:nvPr/>
          </p:nvSpPr>
          <p:spPr bwMode="auto">
            <a:xfrm>
              <a:off x="4256" y="1646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36" name="Line 457"/>
            <p:cNvSpPr>
              <a:spLocks noChangeShapeType="1"/>
            </p:cNvSpPr>
            <p:nvPr/>
          </p:nvSpPr>
          <p:spPr bwMode="auto">
            <a:xfrm flipH="1">
              <a:off x="4920" y="1008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37" name="Line 458"/>
            <p:cNvSpPr>
              <a:spLocks noChangeShapeType="1"/>
            </p:cNvSpPr>
            <p:nvPr/>
          </p:nvSpPr>
          <p:spPr bwMode="auto">
            <a:xfrm rot="10800000" flipH="1">
              <a:off x="4904" y="1274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38" name="Line 459"/>
            <p:cNvSpPr>
              <a:spLocks noChangeShapeType="1"/>
            </p:cNvSpPr>
            <p:nvPr/>
          </p:nvSpPr>
          <p:spPr bwMode="auto">
            <a:xfrm rot="10800000" flipH="1">
              <a:off x="4912" y="1632"/>
              <a:ext cx="368" cy="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39" name="Line 460"/>
            <p:cNvSpPr>
              <a:spLocks noChangeShapeType="1"/>
            </p:cNvSpPr>
            <p:nvPr/>
          </p:nvSpPr>
          <p:spPr bwMode="auto">
            <a:xfrm>
              <a:off x="3792" y="1306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461"/>
            <p:cNvGrpSpPr>
              <a:grpSpLocks/>
            </p:cNvGrpSpPr>
            <p:nvPr/>
          </p:nvGrpSpPr>
          <p:grpSpPr bwMode="auto">
            <a:xfrm>
              <a:off x="3744" y="1084"/>
              <a:ext cx="232" cy="212"/>
              <a:chOff x="372" y="6657"/>
              <a:chExt cx="580" cy="640"/>
            </a:xfrm>
          </p:grpSpPr>
          <p:sp>
            <p:nvSpPr>
              <p:cNvPr id="71749" name="Text Box 462"/>
              <p:cNvSpPr txBox="1">
                <a:spLocks noChangeArrowheads="1"/>
              </p:cNvSpPr>
              <p:nvPr/>
            </p:nvSpPr>
            <p:spPr bwMode="auto">
              <a:xfrm>
                <a:off x="372" y="6657"/>
                <a:ext cx="580" cy="6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WR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71750" name="Line 463"/>
              <p:cNvSpPr>
                <a:spLocks noChangeShapeType="1"/>
              </p:cNvSpPr>
              <p:nvPr/>
            </p:nvSpPr>
            <p:spPr bwMode="auto">
              <a:xfrm>
                <a:off x="432" y="6757"/>
                <a:ext cx="3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1741" name="AutoShape 464"/>
            <p:cNvSpPr>
              <a:spLocks noChangeArrowheads="1"/>
            </p:cNvSpPr>
            <p:nvPr/>
          </p:nvSpPr>
          <p:spPr bwMode="auto">
            <a:xfrm rot="10800000">
              <a:off x="3648" y="173"/>
              <a:ext cx="384" cy="163"/>
            </a:xfrm>
            <a:prstGeom prst="leftArrow">
              <a:avLst>
                <a:gd name="adj1" fmla="val 50000"/>
                <a:gd name="adj2" fmla="val 58896"/>
              </a:avLst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42" name="Text Box 465"/>
            <p:cNvSpPr txBox="1">
              <a:spLocks noChangeArrowheads="1"/>
            </p:cNvSpPr>
            <p:nvPr/>
          </p:nvSpPr>
          <p:spPr bwMode="auto">
            <a:xfrm>
              <a:off x="3528" y="0"/>
              <a:ext cx="504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D0</a:t>
              </a:r>
            </a:p>
          </p:txBody>
        </p:sp>
        <p:sp>
          <p:nvSpPr>
            <p:cNvPr id="71743" name="AutoShape 466"/>
            <p:cNvSpPr>
              <a:spLocks noChangeArrowheads="1"/>
            </p:cNvSpPr>
            <p:nvPr/>
          </p:nvSpPr>
          <p:spPr bwMode="auto">
            <a:xfrm rot="10800000">
              <a:off x="4928" y="160"/>
              <a:ext cx="352" cy="192"/>
            </a:xfrm>
            <a:prstGeom prst="leftArrow">
              <a:avLst>
                <a:gd name="adj1" fmla="val 50000"/>
                <a:gd name="adj2" fmla="val 45833"/>
              </a:avLst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44" name="Text Box 467"/>
            <p:cNvSpPr txBox="1">
              <a:spLocks noChangeArrowheads="1"/>
            </p:cNvSpPr>
            <p:nvPr/>
          </p:nvSpPr>
          <p:spPr bwMode="auto">
            <a:xfrm>
              <a:off x="4896" y="1056"/>
              <a:ext cx="463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OBF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1745" name="Text Box 468"/>
            <p:cNvSpPr txBox="1">
              <a:spLocks noChangeArrowheads="1"/>
            </p:cNvSpPr>
            <p:nvPr/>
          </p:nvSpPr>
          <p:spPr bwMode="auto">
            <a:xfrm>
              <a:off x="4944" y="768"/>
              <a:ext cx="463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ACK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1746" name="Line 469"/>
            <p:cNvSpPr>
              <a:spLocks noChangeShapeType="1"/>
            </p:cNvSpPr>
            <p:nvPr/>
          </p:nvSpPr>
          <p:spPr bwMode="auto">
            <a:xfrm flipV="1">
              <a:off x="5040" y="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47" name="Text Box 470"/>
            <p:cNvSpPr txBox="1">
              <a:spLocks noChangeArrowheads="1"/>
            </p:cNvSpPr>
            <p:nvPr/>
          </p:nvSpPr>
          <p:spPr bwMode="auto">
            <a:xfrm>
              <a:off x="4976" y="1421"/>
              <a:ext cx="544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INTR</a:t>
              </a:r>
            </a:p>
          </p:txBody>
        </p:sp>
        <p:sp>
          <p:nvSpPr>
            <p:cNvPr id="71748" name="Line 471"/>
            <p:cNvSpPr>
              <a:spLocks noChangeShapeType="1"/>
            </p:cNvSpPr>
            <p:nvPr/>
          </p:nvSpPr>
          <p:spPr bwMode="auto">
            <a:xfrm>
              <a:off x="5022" y="1104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472"/>
          <p:cNvGrpSpPr>
            <a:grpSpLocks/>
          </p:cNvGrpSpPr>
          <p:nvPr/>
        </p:nvGrpSpPr>
        <p:grpSpPr bwMode="auto">
          <a:xfrm>
            <a:off x="8331200" y="3505200"/>
            <a:ext cx="4216400" cy="2833688"/>
            <a:chOff x="3936" y="2343"/>
            <a:chExt cx="1992" cy="1785"/>
          </a:xfrm>
        </p:grpSpPr>
        <p:sp>
          <p:nvSpPr>
            <p:cNvPr id="71691" name="Text Box 473"/>
            <p:cNvSpPr txBox="1">
              <a:spLocks noChangeArrowheads="1"/>
            </p:cNvSpPr>
            <p:nvPr/>
          </p:nvSpPr>
          <p:spPr bwMode="auto">
            <a:xfrm>
              <a:off x="4440" y="2425"/>
              <a:ext cx="912" cy="170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71692" name="Text Box 474"/>
            <p:cNvSpPr txBox="1">
              <a:spLocks noChangeArrowheads="1"/>
            </p:cNvSpPr>
            <p:nvPr/>
          </p:nvSpPr>
          <p:spPr bwMode="auto">
            <a:xfrm>
              <a:off x="4608" y="2497"/>
              <a:ext cx="720" cy="211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PB7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PB0</a:t>
              </a:r>
              <a:endParaRPr kumimoji="1" lang="en-US" altLang="zh-CN" sz="2200" smtClean="0">
                <a:solidFill>
                  <a:srgbClr val="808080"/>
                </a:solidFill>
              </a:endParaRPr>
            </a:p>
          </p:txBody>
        </p:sp>
        <p:sp>
          <p:nvSpPr>
            <p:cNvPr id="71693" name="Text Box 475"/>
            <p:cNvSpPr txBox="1">
              <a:spLocks noChangeArrowheads="1"/>
            </p:cNvSpPr>
            <p:nvPr/>
          </p:nvSpPr>
          <p:spPr bwMode="auto">
            <a:xfrm>
              <a:off x="4944" y="3236"/>
              <a:ext cx="376" cy="21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PC2</a:t>
              </a:r>
            </a:p>
          </p:txBody>
        </p:sp>
        <p:sp>
          <p:nvSpPr>
            <p:cNvPr id="71694" name="Text Box 476"/>
            <p:cNvSpPr txBox="1">
              <a:spLocks noChangeArrowheads="1"/>
            </p:cNvSpPr>
            <p:nvPr/>
          </p:nvSpPr>
          <p:spPr bwMode="auto">
            <a:xfrm>
              <a:off x="4944" y="3447"/>
              <a:ext cx="376" cy="21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PC1</a:t>
              </a:r>
            </a:p>
          </p:txBody>
        </p:sp>
        <p:sp>
          <p:nvSpPr>
            <p:cNvPr id="71695" name="Text Box 477"/>
            <p:cNvSpPr txBox="1">
              <a:spLocks noChangeArrowheads="1"/>
            </p:cNvSpPr>
            <p:nvPr/>
          </p:nvSpPr>
          <p:spPr bwMode="auto">
            <a:xfrm>
              <a:off x="4944" y="3883"/>
              <a:ext cx="376" cy="21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PC0</a:t>
              </a:r>
            </a:p>
          </p:txBody>
        </p:sp>
        <p:sp>
          <p:nvSpPr>
            <p:cNvPr id="71696" name="Line 478"/>
            <p:cNvSpPr>
              <a:spLocks noChangeShapeType="1"/>
            </p:cNvSpPr>
            <p:nvPr/>
          </p:nvSpPr>
          <p:spPr bwMode="auto">
            <a:xfrm>
              <a:off x="5152" y="2715"/>
              <a:ext cx="0" cy="5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697" name="Text Box 479"/>
            <p:cNvSpPr txBox="1">
              <a:spLocks noChangeArrowheads="1"/>
            </p:cNvSpPr>
            <p:nvPr/>
          </p:nvSpPr>
          <p:spPr bwMode="auto">
            <a:xfrm>
              <a:off x="4480" y="2787"/>
              <a:ext cx="488" cy="37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INTEA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PC2</a:t>
              </a:r>
            </a:p>
          </p:txBody>
        </p:sp>
        <p:sp>
          <p:nvSpPr>
            <p:cNvPr id="71698" name="Line 480"/>
            <p:cNvSpPr>
              <a:spLocks noChangeShapeType="1"/>
            </p:cNvSpPr>
            <p:nvPr/>
          </p:nvSpPr>
          <p:spPr bwMode="auto">
            <a:xfrm>
              <a:off x="4536" y="3157"/>
              <a:ext cx="0" cy="5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699" name="Text Box 481"/>
            <p:cNvSpPr txBox="1">
              <a:spLocks noChangeArrowheads="1"/>
            </p:cNvSpPr>
            <p:nvPr/>
          </p:nvSpPr>
          <p:spPr bwMode="auto">
            <a:xfrm>
              <a:off x="4488" y="3718"/>
              <a:ext cx="376" cy="21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与门</a:t>
              </a:r>
              <a:endParaRPr kumimoji="1" lang="zh-CN" altLang="en-US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71700" name="Line 482"/>
            <p:cNvSpPr>
              <a:spLocks noChangeShapeType="1"/>
            </p:cNvSpPr>
            <p:nvPr/>
          </p:nvSpPr>
          <p:spPr bwMode="auto">
            <a:xfrm>
              <a:off x="4664" y="3342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01" name="Line 483"/>
            <p:cNvSpPr>
              <a:spLocks noChangeShapeType="1"/>
            </p:cNvSpPr>
            <p:nvPr/>
          </p:nvSpPr>
          <p:spPr bwMode="auto">
            <a:xfrm>
              <a:off x="4664" y="3342"/>
              <a:ext cx="0" cy="3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02" name="Line 484"/>
            <p:cNvSpPr>
              <a:spLocks noChangeShapeType="1"/>
            </p:cNvSpPr>
            <p:nvPr/>
          </p:nvSpPr>
          <p:spPr bwMode="auto">
            <a:xfrm>
              <a:off x="4800" y="3520"/>
              <a:ext cx="144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03" name="Line 485"/>
            <p:cNvSpPr>
              <a:spLocks noChangeShapeType="1"/>
            </p:cNvSpPr>
            <p:nvPr/>
          </p:nvSpPr>
          <p:spPr bwMode="auto">
            <a:xfrm>
              <a:off x="4800" y="3527"/>
              <a:ext cx="0" cy="1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04" name="Line 486"/>
            <p:cNvSpPr>
              <a:spLocks noChangeShapeType="1"/>
            </p:cNvSpPr>
            <p:nvPr/>
          </p:nvSpPr>
          <p:spPr bwMode="auto">
            <a:xfrm>
              <a:off x="4664" y="3929"/>
              <a:ext cx="0" cy="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05" name="Line 487"/>
            <p:cNvSpPr>
              <a:spLocks noChangeShapeType="1"/>
            </p:cNvSpPr>
            <p:nvPr/>
          </p:nvSpPr>
          <p:spPr bwMode="auto">
            <a:xfrm>
              <a:off x="4664" y="3989"/>
              <a:ext cx="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06" name="Line 488"/>
            <p:cNvSpPr>
              <a:spLocks noChangeShapeType="1"/>
            </p:cNvSpPr>
            <p:nvPr/>
          </p:nvSpPr>
          <p:spPr bwMode="auto">
            <a:xfrm flipH="1">
              <a:off x="5328" y="3351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07" name="Line 489"/>
            <p:cNvSpPr>
              <a:spLocks noChangeShapeType="1"/>
            </p:cNvSpPr>
            <p:nvPr/>
          </p:nvSpPr>
          <p:spPr bwMode="auto">
            <a:xfrm rot="10800000" flipH="1">
              <a:off x="5312" y="3617"/>
              <a:ext cx="4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08" name="Line 490"/>
            <p:cNvSpPr>
              <a:spLocks noChangeShapeType="1"/>
            </p:cNvSpPr>
            <p:nvPr/>
          </p:nvSpPr>
          <p:spPr bwMode="auto">
            <a:xfrm rot="10800000" flipH="1">
              <a:off x="5320" y="3975"/>
              <a:ext cx="368" cy="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09" name="Line 491"/>
            <p:cNvSpPr>
              <a:spLocks noChangeShapeType="1"/>
            </p:cNvSpPr>
            <p:nvPr/>
          </p:nvSpPr>
          <p:spPr bwMode="auto">
            <a:xfrm>
              <a:off x="4200" y="3649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Group 492"/>
            <p:cNvGrpSpPr>
              <a:grpSpLocks/>
            </p:cNvGrpSpPr>
            <p:nvPr/>
          </p:nvGrpSpPr>
          <p:grpSpPr bwMode="auto">
            <a:xfrm>
              <a:off x="4152" y="3427"/>
              <a:ext cx="232" cy="212"/>
              <a:chOff x="372" y="6657"/>
              <a:chExt cx="580" cy="640"/>
            </a:xfrm>
          </p:grpSpPr>
          <p:sp>
            <p:nvSpPr>
              <p:cNvPr id="71719" name="Text Box 493"/>
              <p:cNvSpPr txBox="1">
                <a:spLocks noChangeArrowheads="1"/>
              </p:cNvSpPr>
              <p:nvPr/>
            </p:nvSpPr>
            <p:spPr bwMode="auto">
              <a:xfrm>
                <a:off x="372" y="6657"/>
                <a:ext cx="580" cy="6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WR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71720" name="Line 494"/>
              <p:cNvSpPr>
                <a:spLocks noChangeShapeType="1"/>
              </p:cNvSpPr>
              <p:nvPr/>
            </p:nvSpPr>
            <p:spPr bwMode="auto">
              <a:xfrm>
                <a:off x="432" y="6757"/>
                <a:ext cx="3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1711" name="AutoShape 495"/>
            <p:cNvSpPr>
              <a:spLocks noChangeArrowheads="1"/>
            </p:cNvSpPr>
            <p:nvPr/>
          </p:nvSpPr>
          <p:spPr bwMode="auto">
            <a:xfrm rot="10800000">
              <a:off x="4056" y="2516"/>
              <a:ext cx="384" cy="163"/>
            </a:xfrm>
            <a:prstGeom prst="leftArrow">
              <a:avLst>
                <a:gd name="adj1" fmla="val 50000"/>
                <a:gd name="adj2" fmla="val 58896"/>
              </a:avLst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12" name="Text Box 496"/>
            <p:cNvSpPr txBox="1">
              <a:spLocks noChangeArrowheads="1"/>
            </p:cNvSpPr>
            <p:nvPr/>
          </p:nvSpPr>
          <p:spPr bwMode="auto">
            <a:xfrm>
              <a:off x="3936" y="2343"/>
              <a:ext cx="504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D0</a:t>
              </a:r>
            </a:p>
          </p:txBody>
        </p:sp>
        <p:sp>
          <p:nvSpPr>
            <p:cNvPr id="71713" name="AutoShape 497"/>
            <p:cNvSpPr>
              <a:spLocks noChangeArrowheads="1"/>
            </p:cNvSpPr>
            <p:nvPr/>
          </p:nvSpPr>
          <p:spPr bwMode="auto">
            <a:xfrm rot="10800000">
              <a:off x="5336" y="2503"/>
              <a:ext cx="352" cy="192"/>
            </a:xfrm>
            <a:prstGeom prst="leftArrow">
              <a:avLst>
                <a:gd name="adj1" fmla="val 50000"/>
                <a:gd name="adj2" fmla="val 45833"/>
              </a:avLst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14" name="Text Box 498"/>
            <p:cNvSpPr txBox="1">
              <a:spLocks noChangeArrowheads="1"/>
            </p:cNvSpPr>
            <p:nvPr/>
          </p:nvSpPr>
          <p:spPr bwMode="auto">
            <a:xfrm>
              <a:off x="5304" y="3399"/>
              <a:ext cx="463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OBF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1715" name="Text Box 499"/>
            <p:cNvSpPr txBox="1">
              <a:spLocks noChangeArrowheads="1"/>
            </p:cNvSpPr>
            <p:nvPr/>
          </p:nvSpPr>
          <p:spPr bwMode="auto">
            <a:xfrm>
              <a:off x="5352" y="3111"/>
              <a:ext cx="463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ACK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1716" name="Line 500"/>
            <p:cNvSpPr>
              <a:spLocks noChangeShapeType="1"/>
            </p:cNvSpPr>
            <p:nvPr/>
          </p:nvSpPr>
          <p:spPr bwMode="auto">
            <a:xfrm flipV="1">
              <a:off x="5448" y="315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1717" name="Text Box 501"/>
            <p:cNvSpPr txBox="1">
              <a:spLocks noChangeArrowheads="1"/>
            </p:cNvSpPr>
            <p:nvPr/>
          </p:nvSpPr>
          <p:spPr bwMode="auto">
            <a:xfrm>
              <a:off x="5384" y="3764"/>
              <a:ext cx="544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INTR</a:t>
              </a:r>
            </a:p>
          </p:txBody>
        </p:sp>
        <p:sp>
          <p:nvSpPr>
            <p:cNvPr id="71718" name="Line 502"/>
            <p:cNvSpPr>
              <a:spLocks noChangeShapeType="1"/>
            </p:cNvSpPr>
            <p:nvPr/>
          </p:nvSpPr>
          <p:spPr bwMode="auto">
            <a:xfrm>
              <a:off x="5430" y="3447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9979FD-78BD-4197-BA7E-D9B9C45DB46D}" type="slidenum">
              <a:rPr lang="en-US" altLang="zh-CN">
                <a:solidFill>
                  <a:srgbClr val="000000"/>
                </a:solidFill>
              </a:rPr>
              <a:pPr/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0" y="0"/>
            <a:ext cx="11988800" cy="6324600"/>
            <a:chOff x="48" y="0"/>
            <a:chExt cx="5664" cy="3984"/>
          </a:xfrm>
        </p:grpSpPr>
        <p:grpSp>
          <p:nvGrpSpPr>
            <p:cNvPr id="3" name="Group 91"/>
            <p:cNvGrpSpPr>
              <a:grpSpLocks/>
            </p:cNvGrpSpPr>
            <p:nvPr/>
          </p:nvGrpSpPr>
          <p:grpSpPr bwMode="auto">
            <a:xfrm>
              <a:off x="48" y="1632"/>
              <a:ext cx="5664" cy="2352"/>
              <a:chOff x="96" y="96"/>
              <a:chExt cx="5664" cy="2352"/>
            </a:xfrm>
          </p:grpSpPr>
          <p:sp>
            <p:nvSpPr>
              <p:cNvPr id="72710" name="Text Box 4"/>
              <p:cNvSpPr txBox="1">
                <a:spLocks noChangeArrowheads="1"/>
              </p:cNvSpPr>
              <p:nvPr/>
            </p:nvSpPr>
            <p:spPr bwMode="auto">
              <a:xfrm>
                <a:off x="744" y="738"/>
                <a:ext cx="912" cy="170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72711" name="Text Box 5"/>
              <p:cNvSpPr txBox="1">
                <a:spLocks noChangeArrowheads="1"/>
              </p:cNvSpPr>
              <p:nvPr/>
            </p:nvSpPr>
            <p:spPr bwMode="auto">
              <a:xfrm>
                <a:off x="912" y="810"/>
                <a:ext cx="720" cy="211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PA0</a:t>
                </a:r>
                <a:endParaRPr kumimoji="1" lang="en-US" altLang="zh-CN" sz="22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72712" name="Text Box 6"/>
              <p:cNvSpPr txBox="1">
                <a:spLocks noChangeArrowheads="1"/>
              </p:cNvSpPr>
              <p:nvPr/>
            </p:nvSpPr>
            <p:spPr bwMode="auto">
              <a:xfrm>
                <a:off x="1248" y="1549"/>
                <a:ext cx="376" cy="211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PC6</a:t>
                </a:r>
              </a:p>
            </p:txBody>
          </p:sp>
          <p:sp>
            <p:nvSpPr>
              <p:cNvPr id="72713" name="Text Box 7"/>
              <p:cNvSpPr txBox="1">
                <a:spLocks noChangeArrowheads="1"/>
              </p:cNvSpPr>
              <p:nvPr/>
            </p:nvSpPr>
            <p:spPr bwMode="auto">
              <a:xfrm>
                <a:off x="1248" y="1760"/>
                <a:ext cx="376" cy="21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PC7</a:t>
                </a:r>
              </a:p>
            </p:txBody>
          </p:sp>
          <p:sp>
            <p:nvSpPr>
              <p:cNvPr id="72714" name="Text Box 8"/>
              <p:cNvSpPr txBox="1">
                <a:spLocks noChangeArrowheads="1"/>
              </p:cNvSpPr>
              <p:nvPr/>
            </p:nvSpPr>
            <p:spPr bwMode="auto">
              <a:xfrm>
                <a:off x="1248" y="2196"/>
                <a:ext cx="376" cy="21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PC3</a:t>
                </a:r>
              </a:p>
            </p:txBody>
          </p:sp>
          <p:sp>
            <p:nvSpPr>
              <p:cNvPr id="72715" name="Line 9"/>
              <p:cNvSpPr>
                <a:spLocks noChangeShapeType="1"/>
              </p:cNvSpPr>
              <p:nvPr/>
            </p:nvSpPr>
            <p:spPr bwMode="auto">
              <a:xfrm>
                <a:off x="1456" y="1028"/>
                <a:ext cx="0" cy="51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16" name="Text Box 10"/>
              <p:cNvSpPr txBox="1">
                <a:spLocks noChangeArrowheads="1"/>
              </p:cNvSpPr>
              <p:nvPr/>
            </p:nvSpPr>
            <p:spPr bwMode="auto">
              <a:xfrm>
                <a:off x="784" y="1100"/>
                <a:ext cx="488" cy="370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INTEA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PC6</a:t>
                </a:r>
              </a:p>
            </p:txBody>
          </p:sp>
          <p:sp>
            <p:nvSpPr>
              <p:cNvPr id="72717" name="Line 11"/>
              <p:cNvSpPr>
                <a:spLocks noChangeShapeType="1"/>
              </p:cNvSpPr>
              <p:nvPr/>
            </p:nvSpPr>
            <p:spPr bwMode="auto">
              <a:xfrm>
                <a:off x="840" y="1470"/>
                <a:ext cx="0" cy="56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18" name="Text Box 12"/>
              <p:cNvSpPr txBox="1">
                <a:spLocks noChangeArrowheads="1"/>
              </p:cNvSpPr>
              <p:nvPr/>
            </p:nvSpPr>
            <p:spPr bwMode="auto">
              <a:xfrm>
                <a:off x="792" y="2031"/>
                <a:ext cx="376" cy="211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与门</a:t>
                </a:r>
              </a:p>
            </p:txBody>
          </p:sp>
          <p:sp>
            <p:nvSpPr>
              <p:cNvPr id="72719" name="Line 13"/>
              <p:cNvSpPr>
                <a:spLocks noChangeShapeType="1"/>
              </p:cNvSpPr>
              <p:nvPr/>
            </p:nvSpPr>
            <p:spPr bwMode="auto">
              <a:xfrm>
                <a:off x="968" y="1655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20" name="Line 14"/>
              <p:cNvSpPr>
                <a:spLocks noChangeShapeType="1"/>
              </p:cNvSpPr>
              <p:nvPr/>
            </p:nvSpPr>
            <p:spPr bwMode="auto">
              <a:xfrm>
                <a:off x="968" y="1655"/>
                <a:ext cx="0" cy="3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21" name="Line 15"/>
              <p:cNvSpPr>
                <a:spLocks noChangeShapeType="1"/>
              </p:cNvSpPr>
              <p:nvPr/>
            </p:nvSpPr>
            <p:spPr bwMode="auto">
              <a:xfrm>
                <a:off x="1104" y="1833"/>
                <a:ext cx="144" cy="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22" name="Line 16"/>
              <p:cNvSpPr>
                <a:spLocks noChangeShapeType="1"/>
              </p:cNvSpPr>
              <p:nvPr/>
            </p:nvSpPr>
            <p:spPr bwMode="auto">
              <a:xfrm>
                <a:off x="1104" y="1840"/>
                <a:ext cx="0" cy="1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23" name="Line 17"/>
              <p:cNvSpPr>
                <a:spLocks noChangeShapeType="1"/>
              </p:cNvSpPr>
              <p:nvPr/>
            </p:nvSpPr>
            <p:spPr bwMode="auto">
              <a:xfrm>
                <a:off x="968" y="2242"/>
                <a:ext cx="0" cy="6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24" name="Line 18"/>
              <p:cNvSpPr>
                <a:spLocks noChangeShapeType="1"/>
              </p:cNvSpPr>
              <p:nvPr/>
            </p:nvSpPr>
            <p:spPr bwMode="auto">
              <a:xfrm>
                <a:off x="968" y="2302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25" name="Line 19"/>
              <p:cNvSpPr>
                <a:spLocks noChangeShapeType="1"/>
              </p:cNvSpPr>
              <p:nvPr/>
            </p:nvSpPr>
            <p:spPr bwMode="auto">
              <a:xfrm flipH="1">
                <a:off x="1616" y="1661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26" name="Line 20"/>
              <p:cNvSpPr>
                <a:spLocks noChangeShapeType="1"/>
              </p:cNvSpPr>
              <p:nvPr/>
            </p:nvSpPr>
            <p:spPr bwMode="auto">
              <a:xfrm rot="10800000" flipH="1">
                <a:off x="1616" y="1873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27" name="Line 21"/>
              <p:cNvSpPr>
                <a:spLocks noChangeShapeType="1"/>
              </p:cNvSpPr>
              <p:nvPr/>
            </p:nvSpPr>
            <p:spPr bwMode="auto">
              <a:xfrm rot="10800000" flipH="1" flipV="1">
                <a:off x="1624" y="2295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1928" y="1562"/>
                <a:ext cx="544" cy="846"/>
                <a:chOff x="1928" y="2416"/>
                <a:chExt cx="544" cy="1024"/>
              </a:xfrm>
            </p:grpSpPr>
            <p:sp>
              <p:nvSpPr>
                <p:cNvPr id="7278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84" y="2672"/>
                  <a:ext cx="463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OBF</a:t>
                  </a:r>
                  <a:r>
                    <a:rPr kumimoji="1" lang="en-US" altLang="zh-CN" sz="2200" b="1" baseline="-25000" smtClean="0">
                      <a:solidFill>
                        <a:srgbClr val="000000"/>
                      </a:solidFill>
                      <a:latin typeface="宋体" charset="-122"/>
                    </a:rPr>
                    <a:t>A</a:t>
                  </a:r>
                </a:p>
              </p:txBody>
            </p:sp>
            <p:grpSp>
              <p:nvGrpSpPr>
                <p:cNvPr id="5" name="Group 24"/>
                <p:cNvGrpSpPr>
                  <a:grpSpLocks/>
                </p:cNvGrpSpPr>
                <p:nvPr/>
              </p:nvGrpSpPr>
              <p:grpSpPr bwMode="auto">
                <a:xfrm>
                  <a:off x="1928" y="2416"/>
                  <a:ext cx="544" cy="1024"/>
                  <a:chOff x="1928" y="2416"/>
                  <a:chExt cx="544" cy="1024"/>
                </a:xfrm>
              </p:grpSpPr>
              <p:sp>
                <p:nvSpPr>
                  <p:cNvPr id="7278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09" y="2416"/>
                    <a:ext cx="463" cy="25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200" b="1" smtClean="0">
                        <a:solidFill>
                          <a:srgbClr val="000000"/>
                        </a:solidFill>
                        <a:latin typeface="宋体" charset="-122"/>
                      </a:rPr>
                      <a:t>ACK</a:t>
                    </a:r>
                    <a:r>
                      <a:rPr kumimoji="1" lang="en-US" altLang="zh-CN" sz="2200" b="1" baseline="-25000" smtClean="0">
                        <a:solidFill>
                          <a:srgbClr val="000000"/>
                        </a:solidFill>
                        <a:latin typeface="宋体" charset="-122"/>
                      </a:rPr>
                      <a:t>A</a:t>
                    </a:r>
                  </a:p>
                </p:txBody>
              </p:sp>
              <p:sp>
                <p:nvSpPr>
                  <p:cNvPr id="7279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56" y="2448"/>
                    <a:ext cx="34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200" b="1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279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8" y="3184"/>
                    <a:ext cx="544" cy="25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defTabSz="9144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200" b="1" smtClean="0">
                        <a:solidFill>
                          <a:srgbClr val="000000"/>
                        </a:solidFill>
                        <a:latin typeface="宋体" charset="-122"/>
                      </a:rPr>
                      <a:t>INTR</a:t>
                    </a:r>
                    <a:r>
                      <a:rPr kumimoji="1" lang="en-US" altLang="zh-CN" sz="2200" b="1" baseline="-25000" smtClean="0">
                        <a:solidFill>
                          <a:srgbClr val="000000"/>
                        </a:solidFill>
                        <a:latin typeface="宋体" charset="-122"/>
                      </a:rPr>
                      <a:t>A</a:t>
                    </a:r>
                  </a:p>
                </p:txBody>
              </p:sp>
            </p:grpSp>
          </p:grpSp>
          <p:sp>
            <p:nvSpPr>
              <p:cNvPr id="72729" name="Line 28"/>
              <p:cNvSpPr>
                <a:spLocks noChangeShapeType="1"/>
              </p:cNvSpPr>
              <p:nvPr/>
            </p:nvSpPr>
            <p:spPr bwMode="auto">
              <a:xfrm>
                <a:off x="504" y="2315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264" y="2209"/>
                <a:ext cx="232" cy="212"/>
                <a:chOff x="372" y="6657"/>
                <a:chExt cx="580" cy="640"/>
              </a:xfrm>
            </p:grpSpPr>
            <p:sp>
              <p:nvSpPr>
                <p:cNvPr id="7278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72" y="6657"/>
                  <a:ext cx="580" cy="64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WR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72786" name="Line 31"/>
                <p:cNvSpPr>
                  <a:spLocks noChangeShapeType="1"/>
                </p:cNvSpPr>
                <p:nvPr/>
              </p:nvSpPr>
              <p:spPr bwMode="auto">
                <a:xfrm>
                  <a:off x="432" y="6757"/>
                  <a:ext cx="38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2731" name="AutoShape 32"/>
              <p:cNvSpPr>
                <a:spLocks noChangeArrowheads="1"/>
              </p:cNvSpPr>
              <p:nvPr/>
            </p:nvSpPr>
            <p:spPr bwMode="auto">
              <a:xfrm rot="10800000">
                <a:off x="144" y="829"/>
                <a:ext cx="600" cy="166"/>
              </a:xfrm>
              <a:prstGeom prst="leftArrow">
                <a:avLst>
                  <a:gd name="adj1" fmla="val 50000"/>
                  <a:gd name="adj2" fmla="val 90361"/>
                </a:avLst>
              </a:prstGeom>
              <a:solidFill>
                <a:srgbClr val="00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32" name="Text Box 33"/>
              <p:cNvSpPr txBox="1">
                <a:spLocks noChangeArrowheads="1"/>
              </p:cNvSpPr>
              <p:nvPr/>
            </p:nvSpPr>
            <p:spPr bwMode="auto">
              <a:xfrm>
                <a:off x="96" y="672"/>
                <a:ext cx="504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D0</a:t>
                </a:r>
              </a:p>
            </p:txBody>
          </p:sp>
          <p:sp>
            <p:nvSpPr>
              <p:cNvPr id="72733" name="AutoShape 34"/>
              <p:cNvSpPr>
                <a:spLocks noChangeArrowheads="1"/>
              </p:cNvSpPr>
              <p:nvPr/>
            </p:nvSpPr>
            <p:spPr bwMode="auto">
              <a:xfrm rot="10800000">
                <a:off x="1640" y="816"/>
                <a:ext cx="504" cy="192"/>
              </a:xfrm>
              <a:prstGeom prst="leftArrow">
                <a:avLst>
                  <a:gd name="adj1" fmla="val 50000"/>
                  <a:gd name="adj2" fmla="val 65625"/>
                </a:avLst>
              </a:prstGeom>
              <a:solidFill>
                <a:schemeClr val="accent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34" name="Text Box 35"/>
              <p:cNvSpPr txBox="1">
                <a:spLocks noChangeArrowheads="1"/>
              </p:cNvSpPr>
              <p:nvPr/>
            </p:nvSpPr>
            <p:spPr bwMode="auto">
              <a:xfrm>
                <a:off x="4032" y="744"/>
                <a:ext cx="912" cy="170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000" smtClean="0">
                  <a:solidFill>
                    <a:srgbClr val="808080"/>
                  </a:solidFill>
                </a:endParaRPr>
              </a:p>
            </p:txBody>
          </p:sp>
          <p:sp>
            <p:nvSpPr>
              <p:cNvPr id="72735" name="Text Box 36"/>
              <p:cNvSpPr txBox="1">
                <a:spLocks noChangeArrowheads="1"/>
              </p:cNvSpPr>
              <p:nvPr/>
            </p:nvSpPr>
            <p:spPr bwMode="auto">
              <a:xfrm>
                <a:off x="4224" y="816"/>
                <a:ext cx="696" cy="218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PB7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PB0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72736" name="Text Box 37"/>
              <p:cNvSpPr txBox="1">
                <a:spLocks noChangeArrowheads="1"/>
              </p:cNvSpPr>
              <p:nvPr/>
            </p:nvSpPr>
            <p:spPr bwMode="auto">
              <a:xfrm>
                <a:off x="4536" y="1556"/>
                <a:ext cx="376" cy="211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PC2</a:t>
                </a:r>
              </a:p>
            </p:txBody>
          </p:sp>
          <p:sp>
            <p:nvSpPr>
              <p:cNvPr id="72737" name="Text Box 38"/>
              <p:cNvSpPr txBox="1">
                <a:spLocks noChangeArrowheads="1"/>
              </p:cNvSpPr>
              <p:nvPr/>
            </p:nvSpPr>
            <p:spPr bwMode="auto">
              <a:xfrm>
                <a:off x="4536" y="1767"/>
                <a:ext cx="376" cy="211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PC1</a:t>
                </a:r>
              </a:p>
            </p:txBody>
          </p:sp>
          <p:sp>
            <p:nvSpPr>
              <p:cNvPr id="72738" name="Text Box 39"/>
              <p:cNvSpPr txBox="1">
                <a:spLocks noChangeArrowheads="1"/>
              </p:cNvSpPr>
              <p:nvPr/>
            </p:nvSpPr>
            <p:spPr bwMode="auto">
              <a:xfrm>
                <a:off x="4536" y="2203"/>
                <a:ext cx="376" cy="211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PC0</a:t>
                </a:r>
              </a:p>
            </p:txBody>
          </p:sp>
          <p:sp>
            <p:nvSpPr>
              <p:cNvPr id="72739" name="Line 40"/>
              <p:cNvSpPr>
                <a:spLocks noChangeShapeType="1"/>
              </p:cNvSpPr>
              <p:nvPr/>
            </p:nvSpPr>
            <p:spPr bwMode="auto">
              <a:xfrm>
                <a:off x="4744" y="1034"/>
                <a:ext cx="0" cy="51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40" name="Text Box 41"/>
              <p:cNvSpPr txBox="1">
                <a:spLocks noChangeArrowheads="1"/>
              </p:cNvSpPr>
              <p:nvPr/>
            </p:nvSpPr>
            <p:spPr bwMode="auto">
              <a:xfrm>
                <a:off x="4072" y="1107"/>
                <a:ext cx="488" cy="370"/>
              </a:xfrm>
              <a:prstGeom prst="rect">
                <a:avLst/>
              </a:prstGeom>
              <a:solidFill>
                <a:srgbClr val="00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INTEB</a:t>
                </a:r>
              </a:p>
              <a:p>
                <a:pPr algn="ctr" defTabSz="9144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PC2</a:t>
                </a:r>
              </a:p>
            </p:txBody>
          </p:sp>
          <p:sp>
            <p:nvSpPr>
              <p:cNvPr id="72741" name="Line 42"/>
              <p:cNvSpPr>
                <a:spLocks noChangeShapeType="1"/>
              </p:cNvSpPr>
              <p:nvPr/>
            </p:nvSpPr>
            <p:spPr bwMode="auto">
              <a:xfrm>
                <a:off x="4128" y="1477"/>
                <a:ext cx="0" cy="56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42" name="Text Box 43"/>
              <p:cNvSpPr txBox="1">
                <a:spLocks noChangeArrowheads="1"/>
              </p:cNvSpPr>
              <p:nvPr/>
            </p:nvSpPr>
            <p:spPr bwMode="auto">
              <a:xfrm>
                <a:off x="4080" y="2038"/>
                <a:ext cx="376" cy="211"/>
              </a:xfrm>
              <a:prstGeom prst="rect">
                <a:avLst/>
              </a:prstGeom>
              <a:solidFill>
                <a:srgbClr val="FF99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与门</a:t>
                </a:r>
                <a:endParaRPr kumimoji="1" lang="zh-CN" altLang="en-US" sz="2200" b="1" smtClean="0">
                  <a:solidFill>
                    <a:srgbClr val="FFFFFF"/>
                  </a:solidFill>
                  <a:latin typeface="宋体" charset="-122"/>
                </a:endParaRPr>
              </a:p>
            </p:txBody>
          </p:sp>
          <p:sp>
            <p:nvSpPr>
              <p:cNvPr id="72743" name="Line 44"/>
              <p:cNvSpPr>
                <a:spLocks noChangeShapeType="1"/>
              </p:cNvSpPr>
              <p:nvPr/>
            </p:nvSpPr>
            <p:spPr bwMode="auto">
              <a:xfrm>
                <a:off x="4256" y="1661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44" name="Line 45"/>
              <p:cNvSpPr>
                <a:spLocks noChangeShapeType="1"/>
              </p:cNvSpPr>
              <p:nvPr/>
            </p:nvSpPr>
            <p:spPr bwMode="auto">
              <a:xfrm>
                <a:off x="4256" y="1661"/>
                <a:ext cx="0" cy="37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45" name="Line 46"/>
              <p:cNvSpPr>
                <a:spLocks noChangeShapeType="1"/>
              </p:cNvSpPr>
              <p:nvPr/>
            </p:nvSpPr>
            <p:spPr bwMode="auto">
              <a:xfrm>
                <a:off x="4392" y="1840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46" name="Line 47"/>
              <p:cNvSpPr>
                <a:spLocks noChangeShapeType="1"/>
              </p:cNvSpPr>
              <p:nvPr/>
            </p:nvSpPr>
            <p:spPr bwMode="auto">
              <a:xfrm>
                <a:off x="4392" y="1846"/>
                <a:ext cx="0" cy="1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47" name="Line 48"/>
              <p:cNvSpPr>
                <a:spLocks noChangeShapeType="1"/>
              </p:cNvSpPr>
              <p:nvPr/>
            </p:nvSpPr>
            <p:spPr bwMode="auto">
              <a:xfrm>
                <a:off x="4256" y="2249"/>
                <a:ext cx="0" cy="6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48" name="Line 49"/>
              <p:cNvSpPr>
                <a:spLocks noChangeShapeType="1"/>
              </p:cNvSpPr>
              <p:nvPr/>
            </p:nvSpPr>
            <p:spPr bwMode="auto">
              <a:xfrm>
                <a:off x="4256" y="2309"/>
                <a:ext cx="2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49" name="Line 50"/>
              <p:cNvSpPr>
                <a:spLocks noChangeShapeType="1"/>
              </p:cNvSpPr>
              <p:nvPr/>
            </p:nvSpPr>
            <p:spPr bwMode="auto">
              <a:xfrm flipH="1">
                <a:off x="4904" y="1668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50" name="Line 51"/>
              <p:cNvSpPr>
                <a:spLocks noChangeShapeType="1"/>
              </p:cNvSpPr>
              <p:nvPr/>
            </p:nvSpPr>
            <p:spPr bwMode="auto">
              <a:xfrm rot="10800000" flipH="1">
                <a:off x="4904" y="1879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51" name="Line 52"/>
              <p:cNvSpPr>
                <a:spLocks noChangeShapeType="1"/>
              </p:cNvSpPr>
              <p:nvPr/>
            </p:nvSpPr>
            <p:spPr bwMode="auto">
              <a:xfrm rot="10800000" flipH="1">
                <a:off x="4912" y="2302"/>
                <a:ext cx="32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52" name="Line 53"/>
              <p:cNvSpPr>
                <a:spLocks noChangeShapeType="1"/>
              </p:cNvSpPr>
              <p:nvPr/>
            </p:nvSpPr>
            <p:spPr bwMode="auto">
              <a:xfrm>
                <a:off x="3792" y="2322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53" name="Text Box 54"/>
              <p:cNvSpPr txBox="1">
                <a:spLocks noChangeArrowheads="1"/>
              </p:cNvSpPr>
              <p:nvPr/>
            </p:nvSpPr>
            <p:spPr bwMode="auto">
              <a:xfrm>
                <a:off x="3552" y="2216"/>
                <a:ext cx="232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WR</a:t>
                </a:r>
                <a:endParaRPr kumimoji="1" lang="en-US" altLang="zh-CN" sz="2200" b="1" smtClean="0">
                  <a:solidFill>
                    <a:srgbClr val="808080"/>
                  </a:solidFill>
                  <a:latin typeface="宋体" charset="-122"/>
                </a:endParaRPr>
              </a:p>
            </p:txBody>
          </p:sp>
          <p:sp>
            <p:nvSpPr>
              <p:cNvPr id="72754" name="Line 55"/>
              <p:cNvSpPr>
                <a:spLocks noChangeShapeType="1"/>
              </p:cNvSpPr>
              <p:nvPr/>
            </p:nvSpPr>
            <p:spPr bwMode="auto">
              <a:xfrm>
                <a:off x="3576" y="2249"/>
                <a:ext cx="15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55" name="AutoShape 56"/>
              <p:cNvSpPr>
                <a:spLocks noChangeArrowheads="1"/>
              </p:cNvSpPr>
              <p:nvPr/>
            </p:nvSpPr>
            <p:spPr bwMode="auto">
              <a:xfrm rot="10800000">
                <a:off x="3360" y="836"/>
                <a:ext cx="672" cy="198"/>
              </a:xfrm>
              <a:prstGeom prst="leftArrow">
                <a:avLst>
                  <a:gd name="adj1" fmla="val 50000"/>
                  <a:gd name="adj2" fmla="val 84848"/>
                </a:avLst>
              </a:prstGeom>
              <a:solidFill>
                <a:srgbClr val="00C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56" name="AutoShape 57"/>
              <p:cNvSpPr>
                <a:spLocks noChangeArrowheads="1"/>
              </p:cNvSpPr>
              <p:nvPr/>
            </p:nvSpPr>
            <p:spPr bwMode="auto">
              <a:xfrm rot="10800000">
                <a:off x="4928" y="823"/>
                <a:ext cx="504" cy="191"/>
              </a:xfrm>
              <a:prstGeom prst="leftArrow">
                <a:avLst>
                  <a:gd name="adj1" fmla="val 50000"/>
                  <a:gd name="adj2" fmla="val 65969"/>
                </a:avLst>
              </a:prstGeom>
              <a:solidFill>
                <a:schemeClr val="accent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57" name="Text Box 58"/>
              <p:cNvSpPr txBox="1">
                <a:spLocks noChangeArrowheads="1"/>
              </p:cNvSpPr>
              <p:nvPr/>
            </p:nvSpPr>
            <p:spPr bwMode="auto">
              <a:xfrm>
                <a:off x="3360" y="672"/>
                <a:ext cx="504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D7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</a:rPr>
                  <a:t>~</a:t>
                </a: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D0</a:t>
                </a:r>
              </a:p>
            </p:txBody>
          </p:sp>
          <p:sp>
            <p:nvSpPr>
              <p:cNvPr id="72758" name="Text Box 59"/>
              <p:cNvSpPr txBox="1">
                <a:spLocks noChangeArrowheads="1"/>
              </p:cNvSpPr>
              <p:nvPr/>
            </p:nvSpPr>
            <p:spPr bwMode="auto">
              <a:xfrm>
                <a:off x="5272" y="1787"/>
                <a:ext cx="463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OBF</a:t>
                </a:r>
                <a:r>
                  <a:rPr kumimoji="1" lang="en-US" altLang="zh-CN" sz="2200" b="1" baseline="-25000" smtClean="0">
                    <a:solidFill>
                      <a:srgbClr val="000000"/>
                    </a:solidFill>
                    <a:latin typeface="宋体" charset="-122"/>
                  </a:rPr>
                  <a:t>B</a:t>
                </a:r>
              </a:p>
            </p:txBody>
          </p: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5216" y="1576"/>
                <a:ext cx="544" cy="845"/>
                <a:chOff x="1928" y="2416"/>
                <a:chExt cx="544" cy="1024"/>
              </a:xfrm>
            </p:grpSpPr>
            <p:sp>
              <p:nvSpPr>
                <p:cNvPr id="7278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009" y="2416"/>
                  <a:ext cx="463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ACK</a:t>
                  </a:r>
                  <a:r>
                    <a:rPr kumimoji="1" lang="en-US" altLang="zh-CN" sz="2200" b="1" baseline="-25000" smtClean="0">
                      <a:solidFill>
                        <a:srgbClr val="000000"/>
                      </a:solidFill>
                      <a:latin typeface="宋体" charset="-122"/>
                    </a:rPr>
                    <a:t>B</a:t>
                  </a:r>
                </a:p>
              </p:txBody>
            </p:sp>
            <p:sp>
              <p:nvSpPr>
                <p:cNvPr id="72783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056" y="2448"/>
                  <a:ext cx="34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84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928" y="3184"/>
                  <a:ext cx="544" cy="25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INTR</a:t>
                  </a:r>
                  <a:r>
                    <a:rPr kumimoji="1" lang="en-US" altLang="zh-CN" sz="2200" b="1" baseline="-25000" smtClean="0">
                      <a:solidFill>
                        <a:srgbClr val="000000"/>
                      </a:solidFill>
                      <a:latin typeface="宋体" charset="-122"/>
                    </a:rPr>
                    <a:t>B</a:t>
                  </a:r>
                </a:p>
              </p:txBody>
            </p:sp>
          </p:grpSp>
          <p:sp>
            <p:nvSpPr>
              <p:cNvPr id="72760" name="Line 64"/>
              <p:cNvSpPr>
                <a:spLocks noChangeShapeType="1"/>
              </p:cNvSpPr>
              <p:nvPr/>
            </p:nvSpPr>
            <p:spPr bwMode="auto">
              <a:xfrm>
                <a:off x="2016" y="18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61" name="Line 65"/>
              <p:cNvSpPr>
                <a:spLocks noChangeShapeType="1"/>
              </p:cNvSpPr>
              <p:nvPr/>
            </p:nvSpPr>
            <p:spPr bwMode="auto">
              <a:xfrm>
                <a:off x="5328" y="18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" name="Group 67"/>
              <p:cNvGrpSpPr>
                <a:grpSpLocks/>
              </p:cNvGrpSpPr>
              <p:nvPr/>
            </p:nvGrpSpPr>
            <p:grpSpPr bwMode="auto">
              <a:xfrm>
                <a:off x="324" y="314"/>
                <a:ext cx="1692" cy="232"/>
                <a:chOff x="722" y="1037"/>
                <a:chExt cx="4230" cy="620"/>
              </a:xfrm>
            </p:grpSpPr>
            <p:sp>
              <p:nvSpPr>
                <p:cNvPr id="7277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722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7277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254" y="1037"/>
                  <a:ext cx="531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0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77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777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1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77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11" y="1037"/>
                  <a:ext cx="531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  <p:sp>
              <p:nvSpPr>
                <p:cNvPr id="7277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37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77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364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78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896" y="1037"/>
                  <a:ext cx="531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78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422" y="1037"/>
                  <a:ext cx="530" cy="62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72763" name="Text Box 76"/>
              <p:cNvSpPr txBox="1">
                <a:spLocks noChangeArrowheads="1"/>
              </p:cNvSpPr>
              <p:nvPr/>
            </p:nvSpPr>
            <p:spPr bwMode="auto">
              <a:xfrm>
                <a:off x="240" y="96"/>
                <a:ext cx="1856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A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口方式</a:t>
                </a: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1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输出控制字</a:t>
                </a:r>
              </a:p>
            </p:txBody>
          </p:sp>
          <p:grpSp>
            <p:nvGrpSpPr>
              <p:cNvPr id="9" name="Group 77"/>
              <p:cNvGrpSpPr>
                <a:grpSpLocks/>
              </p:cNvGrpSpPr>
              <p:nvPr/>
            </p:nvGrpSpPr>
            <p:grpSpPr bwMode="auto">
              <a:xfrm>
                <a:off x="3596" y="344"/>
                <a:ext cx="1692" cy="232"/>
                <a:chOff x="722" y="1197"/>
                <a:chExt cx="4230" cy="540"/>
              </a:xfrm>
            </p:grpSpPr>
            <p:sp>
              <p:nvSpPr>
                <p:cNvPr id="727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722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sp>
              <p:nvSpPr>
                <p:cNvPr id="727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54" y="1197"/>
                  <a:ext cx="531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76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777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76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311" y="1197"/>
                  <a:ext cx="531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77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837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77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364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FF3300"/>
                      </a:solidFill>
                    </a:rPr>
                    <a:t>1</a:t>
                  </a:r>
                  <a:endParaRPr kumimoji="1" lang="en-US" altLang="zh-CN" sz="2200" b="1" smtClean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77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896" y="1197"/>
                  <a:ext cx="531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  <p:sp>
              <p:nvSpPr>
                <p:cNvPr id="7277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422" y="1197"/>
                  <a:ext cx="530" cy="54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zh-CN" sz="2200" b="1" smtClean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72765" name="Text Box 86"/>
              <p:cNvSpPr txBox="1">
                <a:spLocks noChangeArrowheads="1"/>
              </p:cNvSpPr>
              <p:nvPr/>
            </p:nvSpPr>
            <p:spPr bwMode="auto">
              <a:xfrm>
                <a:off x="3512" y="126"/>
                <a:ext cx="1856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B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口方式</a:t>
                </a:r>
                <a:r>
                  <a:rPr kumimoji="1" lang="en-US" altLang="zh-CN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1</a:t>
                </a:r>
                <a:r>
                  <a:rPr kumimoji="1" lang="zh-CN" altLang="en-US" sz="2200" b="1" smtClean="0">
                    <a:solidFill>
                      <a:srgbClr val="0000FF"/>
                    </a:solidFill>
                    <a:ea typeface="楷体_GB2312" pitchFamily="49" charset="-122"/>
                  </a:rPr>
                  <a:t>输出控制字</a:t>
                </a:r>
                <a:endParaRPr kumimoji="1" lang="zh-CN" altLang="en-US" sz="2200" b="1" smtClean="0">
                  <a:solidFill>
                    <a:srgbClr val="0000FF"/>
                  </a:solidFill>
                  <a:latin typeface="宋体" charset="-122"/>
                </a:endParaRPr>
              </a:p>
            </p:txBody>
          </p:sp>
        </p:grpSp>
        <p:sp>
          <p:nvSpPr>
            <p:cNvPr id="72709" name="Rectangle 87"/>
            <p:cNvSpPr>
              <a:spLocks noChangeArrowheads="1"/>
            </p:cNvSpPr>
            <p:nvPr/>
          </p:nvSpPr>
          <p:spPr bwMode="auto">
            <a:xfrm>
              <a:off x="96" y="0"/>
              <a:ext cx="5328" cy="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 defTabSz="914400" fontAlgn="base">
                <a:spcBef>
                  <a:spcPct val="10000"/>
                </a:spcBef>
                <a:spcAft>
                  <a:spcPct val="0"/>
                </a:spcAft>
              </a:pPr>
              <a:r>
                <a:rPr kumimoji="1" lang="zh-CN" altLang="en-US" sz="2800" b="1" dirty="0" smtClean="0">
                  <a:solidFill>
                    <a:srgbClr val="FF3300"/>
                  </a:solidFill>
                  <a:ea typeface="楷体_GB2312" pitchFamily="49" charset="-122"/>
                </a:rPr>
                <a:t>注意：</a:t>
              </a:r>
              <a:endParaRPr kumimoji="1" lang="zh-CN" altLang="en-US" sz="2800" b="1" dirty="0" smtClean="0">
                <a:solidFill>
                  <a:srgbClr val="000000"/>
                </a:solidFill>
              </a:endParaRPr>
            </a:p>
            <a:p>
              <a:pPr marL="342900" indent="-342900" algn="just"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    在方式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下，作为联络信号的外部引脚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  <a:ea typeface="楷体_GB2312" pitchFamily="49" charset="-122"/>
                </a:rPr>
                <a:t>PC6</a:t>
              </a:r>
              <a:r>
                <a:rPr kumimoji="1" lang="zh-CN" altLang="en-US" sz="2400" b="1" dirty="0" smtClean="0">
                  <a:solidFill>
                    <a:srgbClr val="FF33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  <a:ea typeface="楷体_GB2312" pitchFamily="49" charset="-122"/>
                </a:rPr>
                <a:t>PC2</a:t>
              </a:r>
              <a:r>
                <a:rPr kumimoji="1" lang="zh-CN" altLang="en-US" sz="2400" b="1" dirty="0" smtClean="0">
                  <a:solidFill>
                    <a:srgbClr val="FF3300"/>
                  </a:solidFill>
                  <a:ea typeface="楷体_GB2312" pitchFamily="49" charset="-122"/>
                </a:rPr>
                <a:t>，</a:t>
              </a:r>
            </a:p>
            <a:p>
              <a:pPr marL="342900" indent="-342900" algn="just"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    不受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口按位置位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复位控制字控制，</a:t>
              </a:r>
            </a:p>
            <a:p>
              <a:pPr marL="342900" indent="-342900" algn="just"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    即对这些位的置位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复位不影响这些引脚信号的输入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输出，</a:t>
              </a:r>
            </a:p>
            <a:p>
              <a:pPr marL="342900" indent="-342900" algn="just"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    而只在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8255A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内部对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INTE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ea typeface="楷体_GB2312" pitchFamily="49" charset="-122"/>
                </a:rPr>
                <a:t>信号起作用。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C88ED-87E0-42EA-817A-0DD9ED44DA09}" type="slidenum">
              <a:rPr lang="en-US" altLang="zh-CN">
                <a:solidFill>
                  <a:srgbClr val="000000"/>
                </a:solidFill>
              </a:rPr>
              <a:pPr/>
              <a:t>64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944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kumimoji="1" lang="zh-CN" altLang="en-US" sz="3200" b="1" smtClean="0">
                <a:solidFill>
                  <a:srgbClr val="0000FF"/>
                </a:solidFill>
                <a:ea typeface="楷体_GB2312" pitchFamily="49" charset="-122"/>
              </a:rPr>
              <a:t>．方式</a:t>
            </a:r>
            <a:r>
              <a:rPr kumimoji="1" lang="en-US" altLang="zh-CN" sz="3200" b="1" smtClean="0">
                <a:solidFill>
                  <a:srgbClr val="0000FF"/>
                </a:solidFill>
                <a:ea typeface="楷体_GB2312" pitchFamily="49" charset="-122"/>
              </a:rPr>
              <a:t>2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（双向传送方式）</a:t>
            </a: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508000" y="838202"/>
            <a:ext cx="1168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5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端口工作在方式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时，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口的某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根引脚作为端口的联络信号</a:t>
            </a:r>
          </a:p>
          <a:p>
            <a:pPr algn="just" defTabSz="914400" fontAlgn="base">
              <a:spcBef>
                <a:spcPct val="0"/>
              </a:spcBef>
              <a:spcAft>
                <a:spcPct val="5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只有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口可以工作在方式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下。</a:t>
            </a: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101602" y="2057400"/>
            <a:ext cx="11961284" cy="4343400"/>
            <a:chOff x="109" y="1479"/>
            <a:chExt cx="5651" cy="2736"/>
          </a:xfrm>
        </p:grpSpPr>
        <p:sp>
          <p:nvSpPr>
            <p:cNvPr id="73734" name="AutoShape 83"/>
            <p:cNvSpPr>
              <a:spLocks noChangeArrowheads="1"/>
            </p:cNvSpPr>
            <p:nvPr/>
          </p:nvSpPr>
          <p:spPr bwMode="auto">
            <a:xfrm>
              <a:off x="624" y="3234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35" name="Text Box 84"/>
            <p:cNvSpPr txBox="1">
              <a:spLocks noChangeArrowheads="1"/>
            </p:cNvSpPr>
            <p:nvPr/>
          </p:nvSpPr>
          <p:spPr bwMode="auto">
            <a:xfrm>
              <a:off x="109" y="1479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73736" name="Text Box 85"/>
            <p:cNvSpPr txBox="1">
              <a:spLocks noChangeArrowheads="1"/>
            </p:cNvSpPr>
            <p:nvPr/>
          </p:nvSpPr>
          <p:spPr bwMode="auto">
            <a:xfrm>
              <a:off x="187" y="1515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73737" name="Text Box 86"/>
            <p:cNvSpPr txBox="1">
              <a:spLocks noChangeArrowheads="1"/>
            </p:cNvSpPr>
            <p:nvPr/>
          </p:nvSpPr>
          <p:spPr bwMode="auto">
            <a:xfrm>
              <a:off x="267" y="1863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73738" name="Text Box 87"/>
            <p:cNvSpPr txBox="1">
              <a:spLocks noChangeArrowheads="1"/>
            </p:cNvSpPr>
            <p:nvPr/>
          </p:nvSpPr>
          <p:spPr bwMode="auto">
            <a:xfrm>
              <a:off x="274" y="3159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73739" name="Text Box 88"/>
            <p:cNvSpPr txBox="1">
              <a:spLocks noChangeArrowheads="1"/>
            </p:cNvSpPr>
            <p:nvPr/>
          </p:nvSpPr>
          <p:spPr bwMode="auto">
            <a:xfrm>
              <a:off x="160" y="3599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73740" name="Text Box 89"/>
            <p:cNvSpPr txBox="1">
              <a:spLocks noChangeArrowheads="1"/>
            </p:cNvSpPr>
            <p:nvPr/>
          </p:nvSpPr>
          <p:spPr bwMode="auto">
            <a:xfrm>
              <a:off x="205" y="2650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3741" name="Line 90"/>
            <p:cNvSpPr>
              <a:spLocks noChangeShapeType="1"/>
            </p:cNvSpPr>
            <p:nvPr/>
          </p:nvSpPr>
          <p:spPr bwMode="auto">
            <a:xfrm>
              <a:off x="267" y="2665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42" name="Line 91"/>
            <p:cNvSpPr>
              <a:spLocks noChangeShapeType="1"/>
            </p:cNvSpPr>
            <p:nvPr/>
          </p:nvSpPr>
          <p:spPr bwMode="auto">
            <a:xfrm>
              <a:off x="272" y="2890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43" name="Text Box 92"/>
            <p:cNvSpPr txBox="1">
              <a:spLocks noChangeArrowheads="1"/>
            </p:cNvSpPr>
            <p:nvPr/>
          </p:nvSpPr>
          <p:spPr bwMode="auto">
            <a:xfrm>
              <a:off x="896" y="3071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73744" name="Text Box 93"/>
            <p:cNvSpPr txBox="1">
              <a:spLocks noChangeArrowheads="1"/>
            </p:cNvSpPr>
            <p:nvPr/>
          </p:nvSpPr>
          <p:spPr bwMode="auto">
            <a:xfrm>
              <a:off x="1857" y="1540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45" name="Line 94"/>
            <p:cNvSpPr>
              <a:spLocks noChangeShapeType="1"/>
            </p:cNvSpPr>
            <p:nvPr/>
          </p:nvSpPr>
          <p:spPr bwMode="auto">
            <a:xfrm>
              <a:off x="2626" y="3761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46" name="Line 95"/>
            <p:cNvSpPr>
              <a:spLocks noChangeShapeType="1"/>
            </p:cNvSpPr>
            <p:nvPr/>
          </p:nvSpPr>
          <p:spPr bwMode="auto">
            <a:xfrm flipV="1">
              <a:off x="2626" y="3848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47" name="Line 96"/>
            <p:cNvSpPr>
              <a:spLocks noChangeShapeType="1"/>
            </p:cNvSpPr>
            <p:nvPr/>
          </p:nvSpPr>
          <p:spPr bwMode="auto">
            <a:xfrm>
              <a:off x="2636" y="3936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48" name="Line 97"/>
            <p:cNvSpPr>
              <a:spLocks noChangeShapeType="1"/>
            </p:cNvSpPr>
            <p:nvPr/>
          </p:nvSpPr>
          <p:spPr bwMode="auto">
            <a:xfrm>
              <a:off x="2626" y="4023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49" name="AutoShape 98"/>
            <p:cNvSpPr>
              <a:spLocks noChangeArrowheads="1"/>
            </p:cNvSpPr>
            <p:nvPr/>
          </p:nvSpPr>
          <p:spPr bwMode="auto">
            <a:xfrm rot="10800000">
              <a:off x="2605" y="1983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50" name="Text Box 99"/>
            <p:cNvSpPr txBox="1">
              <a:spLocks noChangeArrowheads="1"/>
            </p:cNvSpPr>
            <p:nvPr/>
          </p:nvSpPr>
          <p:spPr bwMode="auto">
            <a:xfrm>
              <a:off x="1992" y="1800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51" name="Text Box 100"/>
            <p:cNvSpPr txBox="1">
              <a:spLocks noChangeArrowheads="1"/>
            </p:cNvSpPr>
            <p:nvPr/>
          </p:nvSpPr>
          <p:spPr bwMode="auto">
            <a:xfrm>
              <a:off x="2008" y="2712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3752" name="Text Box 101"/>
            <p:cNvSpPr txBox="1">
              <a:spLocks noChangeArrowheads="1"/>
            </p:cNvSpPr>
            <p:nvPr/>
          </p:nvSpPr>
          <p:spPr bwMode="auto">
            <a:xfrm>
              <a:off x="2017" y="3447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73753" name="Text Box 102"/>
            <p:cNvSpPr txBox="1">
              <a:spLocks noChangeArrowheads="1"/>
            </p:cNvSpPr>
            <p:nvPr/>
          </p:nvSpPr>
          <p:spPr bwMode="auto">
            <a:xfrm>
              <a:off x="1545" y="3063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73754" name="Text Box 103"/>
            <p:cNvSpPr txBox="1">
              <a:spLocks noChangeArrowheads="1"/>
            </p:cNvSpPr>
            <p:nvPr/>
          </p:nvSpPr>
          <p:spPr bwMode="auto">
            <a:xfrm>
              <a:off x="1227" y="1479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73755" name="Text Box 104"/>
            <p:cNvSpPr txBox="1">
              <a:spLocks noChangeArrowheads="1"/>
            </p:cNvSpPr>
            <p:nvPr/>
          </p:nvSpPr>
          <p:spPr bwMode="auto">
            <a:xfrm>
              <a:off x="1402" y="3495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73756" name="Text Box 105"/>
            <p:cNvSpPr txBox="1">
              <a:spLocks noChangeArrowheads="1"/>
            </p:cNvSpPr>
            <p:nvPr/>
          </p:nvSpPr>
          <p:spPr bwMode="auto">
            <a:xfrm>
              <a:off x="1479" y="2583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3757" name="Line 106"/>
            <p:cNvSpPr>
              <a:spLocks noChangeShapeType="1"/>
            </p:cNvSpPr>
            <p:nvPr/>
          </p:nvSpPr>
          <p:spPr bwMode="auto">
            <a:xfrm>
              <a:off x="1541" y="2598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58" name="Line 107"/>
            <p:cNvSpPr>
              <a:spLocks noChangeShapeType="1"/>
            </p:cNvSpPr>
            <p:nvPr/>
          </p:nvSpPr>
          <p:spPr bwMode="auto">
            <a:xfrm>
              <a:off x="1546" y="2823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59" name="Line 108"/>
            <p:cNvSpPr>
              <a:spLocks noChangeShapeType="1"/>
            </p:cNvSpPr>
            <p:nvPr/>
          </p:nvSpPr>
          <p:spPr bwMode="auto">
            <a:xfrm>
              <a:off x="1594" y="3063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60" name="Line 109"/>
            <p:cNvSpPr>
              <a:spLocks noChangeShapeType="1"/>
            </p:cNvSpPr>
            <p:nvPr/>
          </p:nvSpPr>
          <p:spPr bwMode="auto">
            <a:xfrm flipH="1">
              <a:off x="4698" y="1911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61" name="Line 110"/>
            <p:cNvSpPr>
              <a:spLocks noChangeShapeType="1"/>
            </p:cNvSpPr>
            <p:nvPr/>
          </p:nvSpPr>
          <p:spPr bwMode="auto">
            <a:xfrm>
              <a:off x="4474" y="3783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62" name="Line 111"/>
            <p:cNvSpPr>
              <a:spLocks noChangeShapeType="1"/>
            </p:cNvSpPr>
            <p:nvPr/>
          </p:nvSpPr>
          <p:spPr bwMode="auto">
            <a:xfrm flipH="1">
              <a:off x="4464" y="3207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63" name="Line 112"/>
            <p:cNvSpPr>
              <a:spLocks noChangeShapeType="1"/>
            </p:cNvSpPr>
            <p:nvPr/>
          </p:nvSpPr>
          <p:spPr bwMode="auto">
            <a:xfrm flipH="1" flipV="1">
              <a:off x="4474" y="2565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64" name="Line 113"/>
            <p:cNvSpPr>
              <a:spLocks noChangeShapeType="1"/>
            </p:cNvSpPr>
            <p:nvPr/>
          </p:nvSpPr>
          <p:spPr bwMode="auto">
            <a:xfrm flipH="1" flipV="1">
              <a:off x="4464" y="1911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65" name="AutoShape 114"/>
            <p:cNvSpPr>
              <a:spLocks noChangeArrowheads="1"/>
            </p:cNvSpPr>
            <p:nvPr/>
          </p:nvSpPr>
          <p:spPr bwMode="auto">
            <a:xfrm>
              <a:off x="4466" y="1597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66" name="AutoShape 115"/>
            <p:cNvSpPr>
              <a:spLocks noChangeArrowheads="1"/>
            </p:cNvSpPr>
            <p:nvPr/>
          </p:nvSpPr>
          <p:spPr bwMode="auto">
            <a:xfrm>
              <a:off x="4491" y="2279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67" name="AutoShape 116"/>
            <p:cNvSpPr>
              <a:spLocks noChangeArrowheads="1"/>
            </p:cNvSpPr>
            <p:nvPr/>
          </p:nvSpPr>
          <p:spPr bwMode="auto">
            <a:xfrm>
              <a:off x="4473" y="2944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68" name="Text Box 117"/>
            <p:cNvSpPr txBox="1">
              <a:spLocks noChangeArrowheads="1"/>
            </p:cNvSpPr>
            <p:nvPr/>
          </p:nvSpPr>
          <p:spPr bwMode="auto">
            <a:xfrm>
              <a:off x="4832" y="2199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3769" name="Text Box 118"/>
            <p:cNvSpPr txBox="1">
              <a:spLocks noChangeArrowheads="1"/>
            </p:cNvSpPr>
            <p:nvPr/>
          </p:nvSpPr>
          <p:spPr bwMode="auto">
            <a:xfrm>
              <a:off x="4807" y="2823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3770" name="Text Box 119"/>
            <p:cNvSpPr txBox="1">
              <a:spLocks noChangeArrowheads="1"/>
            </p:cNvSpPr>
            <p:nvPr/>
          </p:nvSpPr>
          <p:spPr bwMode="auto">
            <a:xfrm>
              <a:off x="4817" y="1479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3771" name="Line 120"/>
            <p:cNvSpPr>
              <a:spLocks noChangeShapeType="1"/>
            </p:cNvSpPr>
            <p:nvPr/>
          </p:nvSpPr>
          <p:spPr bwMode="auto">
            <a:xfrm flipV="1">
              <a:off x="3514" y="3207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72" name="Line 121"/>
            <p:cNvSpPr>
              <a:spLocks noChangeShapeType="1"/>
            </p:cNvSpPr>
            <p:nvPr/>
          </p:nvSpPr>
          <p:spPr bwMode="auto">
            <a:xfrm flipH="1" flipV="1">
              <a:off x="3370" y="2535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73" name="Line 122"/>
            <p:cNvSpPr>
              <a:spLocks noChangeShapeType="1"/>
            </p:cNvSpPr>
            <p:nvPr/>
          </p:nvSpPr>
          <p:spPr bwMode="auto">
            <a:xfrm flipH="1" flipV="1">
              <a:off x="3226" y="1889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74" name="Line 123"/>
            <p:cNvSpPr>
              <a:spLocks noChangeShapeType="1"/>
            </p:cNvSpPr>
            <p:nvPr/>
          </p:nvSpPr>
          <p:spPr bwMode="auto">
            <a:xfrm flipV="1">
              <a:off x="3226" y="1885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75" name="Line 124"/>
            <p:cNvSpPr>
              <a:spLocks noChangeShapeType="1"/>
            </p:cNvSpPr>
            <p:nvPr/>
          </p:nvSpPr>
          <p:spPr bwMode="auto">
            <a:xfrm flipV="1">
              <a:off x="3364" y="2535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76" name="Line 125"/>
            <p:cNvSpPr>
              <a:spLocks noChangeShapeType="1"/>
            </p:cNvSpPr>
            <p:nvPr/>
          </p:nvSpPr>
          <p:spPr bwMode="auto">
            <a:xfrm>
              <a:off x="3514" y="3207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77" name="Rectangle 126"/>
            <p:cNvSpPr>
              <a:spLocks noChangeArrowheads="1"/>
            </p:cNvSpPr>
            <p:nvPr/>
          </p:nvSpPr>
          <p:spPr bwMode="auto">
            <a:xfrm>
              <a:off x="3003" y="1643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78" name="AutoShape 127"/>
            <p:cNvSpPr>
              <a:spLocks noChangeArrowheads="1"/>
            </p:cNvSpPr>
            <p:nvPr/>
          </p:nvSpPr>
          <p:spPr bwMode="auto">
            <a:xfrm>
              <a:off x="3125" y="1595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79" name="AutoShape 128"/>
            <p:cNvSpPr>
              <a:spLocks noChangeArrowheads="1"/>
            </p:cNvSpPr>
            <p:nvPr/>
          </p:nvSpPr>
          <p:spPr bwMode="auto">
            <a:xfrm>
              <a:off x="3125" y="2247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80" name="AutoShape 129"/>
            <p:cNvSpPr>
              <a:spLocks noChangeArrowheads="1"/>
            </p:cNvSpPr>
            <p:nvPr/>
          </p:nvSpPr>
          <p:spPr bwMode="auto">
            <a:xfrm>
              <a:off x="3125" y="2967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81" name="AutoShape 130"/>
            <p:cNvSpPr>
              <a:spLocks noChangeArrowheads="1"/>
            </p:cNvSpPr>
            <p:nvPr/>
          </p:nvSpPr>
          <p:spPr bwMode="auto">
            <a:xfrm>
              <a:off x="3125" y="3495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82" name="Text Box 132"/>
            <p:cNvSpPr txBox="1">
              <a:spLocks noChangeArrowheads="1"/>
            </p:cNvSpPr>
            <p:nvPr/>
          </p:nvSpPr>
          <p:spPr bwMode="auto">
            <a:xfrm>
              <a:off x="3770" y="3517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73783" name="Text Box 134"/>
            <p:cNvSpPr txBox="1">
              <a:spLocks noChangeArrowheads="1"/>
            </p:cNvSpPr>
            <p:nvPr/>
          </p:nvSpPr>
          <p:spPr bwMode="auto">
            <a:xfrm>
              <a:off x="3754" y="1623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73784" name="Text Box 135"/>
            <p:cNvSpPr txBox="1">
              <a:spLocks noChangeArrowheads="1"/>
            </p:cNvSpPr>
            <p:nvPr/>
          </p:nvSpPr>
          <p:spPr bwMode="auto">
            <a:xfrm>
              <a:off x="3771" y="2295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73785" name="Text Box 136"/>
            <p:cNvSpPr txBox="1">
              <a:spLocks noChangeArrowheads="1"/>
            </p:cNvSpPr>
            <p:nvPr/>
          </p:nvSpPr>
          <p:spPr bwMode="auto">
            <a:xfrm>
              <a:off x="3754" y="2967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73786" name="Line 137"/>
            <p:cNvSpPr>
              <a:spLocks noChangeShapeType="1"/>
            </p:cNvSpPr>
            <p:nvPr/>
          </p:nvSpPr>
          <p:spPr bwMode="auto">
            <a:xfrm flipV="1">
              <a:off x="4827" y="3814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87" name="Text Box 138"/>
            <p:cNvSpPr txBox="1">
              <a:spLocks noChangeArrowheads="1"/>
            </p:cNvSpPr>
            <p:nvPr/>
          </p:nvSpPr>
          <p:spPr bwMode="auto">
            <a:xfrm>
              <a:off x="4779" y="3591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3788" name="Line 139"/>
            <p:cNvSpPr>
              <a:spLocks noChangeShapeType="1"/>
            </p:cNvSpPr>
            <p:nvPr/>
          </p:nvSpPr>
          <p:spPr bwMode="auto">
            <a:xfrm flipV="1">
              <a:off x="4827" y="4054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89" name="Text Box 140"/>
            <p:cNvSpPr txBox="1">
              <a:spLocks noChangeArrowheads="1"/>
            </p:cNvSpPr>
            <p:nvPr/>
          </p:nvSpPr>
          <p:spPr bwMode="auto">
            <a:xfrm>
              <a:off x="4827" y="3831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3790" name="Line 141"/>
            <p:cNvSpPr>
              <a:spLocks noChangeShapeType="1"/>
            </p:cNvSpPr>
            <p:nvPr/>
          </p:nvSpPr>
          <p:spPr bwMode="auto">
            <a:xfrm>
              <a:off x="1515" y="3255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91" name="Text Box 142"/>
            <p:cNvSpPr txBox="1">
              <a:spLocks noChangeArrowheads="1"/>
            </p:cNvSpPr>
            <p:nvPr/>
          </p:nvSpPr>
          <p:spPr bwMode="auto">
            <a:xfrm>
              <a:off x="1514" y="1863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73792" name="Text Box 143"/>
            <p:cNvSpPr txBox="1">
              <a:spLocks noChangeArrowheads="1"/>
            </p:cNvSpPr>
            <p:nvPr/>
          </p:nvSpPr>
          <p:spPr bwMode="auto">
            <a:xfrm>
              <a:off x="5376" y="1511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73793" name="Line 144"/>
            <p:cNvSpPr>
              <a:spLocks noChangeShapeType="1"/>
            </p:cNvSpPr>
            <p:nvPr/>
          </p:nvSpPr>
          <p:spPr bwMode="auto">
            <a:xfrm flipV="1">
              <a:off x="587" y="1671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94" name="AutoShape 145"/>
            <p:cNvSpPr>
              <a:spLocks noChangeArrowheads="1"/>
            </p:cNvSpPr>
            <p:nvPr/>
          </p:nvSpPr>
          <p:spPr bwMode="auto">
            <a:xfrm>
              <a:off x="603" y="1962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95" name="Line 146"/>
            <p:cNvSpPr>
              <a:spLocks noChangeShapeType="1"/>
            </p:cNvSpPr>
            <p:nvPr/>
          </p:nvSpPr>
          <p:spPr bwMode="auto">
            <a:xfrm>
              <a:off x="603" y="2775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96" name="Line 147"/>
            <p:cNvSpPr>
              <a:spLocks noChangeShapeType="1"/>
            </p:cNvSpPr>
            <p:nvPr/>
          </p:nvSpPr>
          <p:spPr bwMode="auto">
            <a:xfrm>
              <a:off x="614" y="2987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97" name="Line 148"/>
            <p:cNvSpPr>
              <a:spLocks noChangeShapeType="1"/>
            </p:cNvSpPr>
            <p:nvPr/>
          </p:nvSpPr>
          <p:spPr bwMode="auto">
            <a:xfrm>
              <a:off x="603" y="3706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98" name="Line 149"/>
            <p:cNvSpPr>
              <a:spLocks noChangeShapeType="1"/>
            </p:cNvSpPr>
            <p:nvPr/>
          </p:nvSpPr>
          <p:spPr bwMode="auto">
            <a:xfrm>
              <a:off x="611" y="3918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799" name="Line 152"/>
            <p:cNvSpPr>
              <a:spLocks noChangeShapeType="1"/>
            </p:cNvSpPr>
            <p:nvPr/>
          </p:nvSpPr>
          <p:spPr bwMode="auto">
            <a:xfrm flipH="1" flipV="1">
              <a:off x="2304" y="2496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3800" name="Oval 153"/>
            <p:cNvSpPr>
              <a:spLocks noChangeArrowheads="1"/>
            </p:cNvSpPr>
            <p:nvPr/>
          </p:nvSpPr>
          <p:spPr bwMode="auto">
            <a:xfrm>
              <a:off x="2256" y="2400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74"/>
            <p:cNvGrpSpPr>
              <a:grpSpLocks/>
            </p:cNvGrpSpPr>
            <p:nvPr/>
          </p:nvGrpSpPr>
          <p:grpSpPr bwMode="auto">
            <a:xfrm>
              <a:off x="3840" y="1941"/>
              <a:ext cx="528" cy="363"/>
              <a:chOff x="3792" y="1941"/>
              <a:chExt cx="391" cy="363"/>
            </a:xfrm>
          </p:grpSpPr>
          <p:grpSp>
            <p:nvGrpSpPr>
              <p:cNvPr id="4" name="Group 75"/>
              <p:cNvGrpSpPr>
                <a:grpSpLocks/>
              </p:cNvGrpSpPr>
              <p:nvPr/>
            </p:nvGrpSpPr>
            <p:grpSpPr bwMode="auto">
              <a:xfrm>
                <a:off x="3792" y="1941"/>
                <a:ext cx="205" cy="363"/>
                <a:chOff x="3840" y="1989"/>
                <a:chExt cx="384" cy="363"/>
              </a:xfrm>
            </p:grpSpPr>
            <p:sp>
              <p:nvSpPr>
                <p:cNvPr id="73805" name="Line 76"/>
                <p:cNvSpPr>
                  <a:spLocks noChangeShapeType="1"/>
                </p:cNvSpPr>
                <p:nvPr/>
              </p:nvSpPr>
              <p:spPr bwMode="auto">
                <a:xfrm>
                  <a:off x="3840" y="1989"/>
                  <a:ext cx="0" cy="363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806" name="Line 77"/>
                <p:cNvSpPr>
                  <a:spLocks noChangeShapeType="1"/>
                </p:cNvSpPr>
                <p:nvPr/>
              </p:nvSpPr>
              <p:spPr bwMode="auto">
                <a:xfrm>
                  <a:off x="4032" y="1989"/>
                  <a:ext cx="0" cy="363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807" name="Line 78"/>
                <p:cNvSpPr>
                  <a:spLocks noChangeShapeType="1"/>
                </p:cNvSpPr>
                <p:nvPr/>
              </p:nvSpPr>
              <p:spPr bwMode="auto">
                <a:xfrm>
                  <a:off x="4224" y="1989"/>
                  <a:ext cx="0" cy="363"/>
                </a:xfrm>
                <a:prstGeom prst="line">
                  <a:avLst/>
                </a:pr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803" name="Line 79"/>
              <p:cNvSpPr>
                <a:spLocks noChangeShapeType="1"/>
              </p:cNvSpPr>
              <p:nvPr/>
            </p:nvSpPr>
            <p:spPr bwMode="auto">
              <a:xfrm>
                <a:off x="4080" y="1941"/>
                <a:ext cx="0" cy="363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804" name="Line 80"/>
              <p:cNvSpPr>
                <a:spLocks noChangeShapeType="1"/>
              </p:cNvSpPr>
              <p:nvPr/>
            </p:nvSpPr>
            <p:spPr bwMode="auto">
              <a:xfrm>
                <a:off x="4183" y="1941"/>
                <a:ext cx="0" cy="363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8421A2-4134-4A8E-ACF9-975AAEBAECB5}" type="slidenum">
              <a:rPr lang="en-US" altLang="zh-CN">
                <a:solidFill>
                  <a:srgbClr val="000000"/>
                </a:solidFill>
              </a:rPr>
              <a:pPr/>
              <a:t>65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4755" name="Text Box 57"/>
          <p:cNvSpPr txBox="1">
            <a:spLocks noChangeArrowheads="1"/>
          </p:cNvSpPr>
          <p:nvPr/>
        </p:nvSpPr>
        <p:spPr bwMode="auto">
          <a:xfrm>
            <a:off x="101600" y="2"/>
            <a:ext cx="8839200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与方式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、方式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的单向传送不同，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  工作在方式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下的端口，具有双向传送功能。</a:t>
            </a:r>
          </a:p>
        </p:txBody>
      </p:sp>
      <p:sp>
        <p:nvSpPr>
          <p:cNvPr id="74756" name="Text Box 93"/>
          <p:cNvSpPr txBox="1">
            <a:spLocks noChangeArrowheads="1"/>
          </p:cNvSpPr>
          <p:nvPr/>
        </p:nvSpPr>
        <p:spPr bwMode="auto">
          <a:xfrm>
            <a:off x="508002" y="4267200"/>
            <a:ext cx="11349567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rgbClr val="FF3300"/>
              </a:buClr>
              <a:buFont typeface="Monotype Sort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  <a:sym typeface="Wingdings 2" pitchFamily="18" charset="2"/>
              </a:rPr>
              <a:t>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口工作在方式 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下，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口未做联络信号的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条引脚，可作为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口在方式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下的联络线，也可和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口一样工作在方式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下。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   由方式控制字决定其输入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/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输出。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1016000" y="1600200"/>
            <a:ext cx="11176000" cy="2032000"/>
            <a:chOff x="480" y="1008"/>
            <a:chExt cx="5280" cy="1280"/>
          </a:xfrm>
        </p:grpSpPr>
        <p:sp>
          <p:nvSpPr>
            <p:cNvPr id="74758" name="Text Box 60"/>
            <p:cNvSpPr txBox="1">
              <a:spLocks noChangeArrowheads="1"/>
            </p:cNvSpPr>
            <p:nvPr/>
          </p:nvSpPr>
          <p:spPr bwMode="auto">
            <a:xfrm>
              <a:off x="480" y="1257"/>
              <a:ext cx="645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4759" name="Text Box 61"/>
            <p:cNvSpPr txBox="1">
              <a:spLocks noChangeArrowheads="1"/>
            </p:cNvSpPr>
            <p:nvPr/>
          </p:nvSpPr>
          <p:spPr bwMode="auto">
            <a:xfrm>
              <a:off x="1128" y="1257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4760" name="Text Box 62"/>
            <p:cNvSpPr txBox="1">
              <a:spLocks noChangeArrowheads="1"/>
            </p:cNvSpPr>
            <p:nvPr/>
          </p:nvSpPr>
          <p:spPr bwMode="auto">
            <a:xfrm>
              <a:off x="1779" y="1257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74761" name="Text Box 63"/>
            <p:cNvSpPr txBox="1">
              <a:spLocks noChangeArrowheads="1"/>
            </p:cNvSpPr>
            <p:nvPr/>
          </p:nvSpPr>
          <p:spPr bwMode="auto">
            <a:xfrm>
              <a:off x="2431" y="1257"/>
              <a:ext cx="646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X </a:t>
              </a:r>
            </a:p>
          </p:txBody>
        </p:sp>
        <p:sp>
          <p:nvSpPr>
            <p:cNvPr id="74762" name="Text Box 64"/>
            <p:cNvSpPr txBox="1">
              <a:spLocks noChangeArrowheads="1"/>
            </p:cNvSpPr>
            <p:nvPr/>
          </p:nvSpPr>
          <p:spPr bwMode="auto">
            <a:xfrm>
              <a:off x="3071" y="1257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  <p:sp>
          <p:nvSpPr>
            <p:cNvPr id="74763" name="Text Box 65"/>
            <p:cNvSpPr txBox="1">
              <a:spLocks noChangeArrowheads="1"/>
            </p:cNvSpPr>
            <p:nvPr/>
          </p:nvSpPr>
          <p:spPr bwMode="auto">
            <a:xfrm>
              <a:off x="3713" y="1257"/>
              <a:ext cx="647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74764" name="Text Box 66"/>
            <p:cNvSpPr txBox="1">
              <a:spLocks noChangeArrowheads="1"/>
            </p:cNvSpPr>
            <p:nvPr/>
          </p:nvSpPr>
          <p:spPr bwMode="auto">
            <a:xfrm>
              <a:off x="4363" y="1257"/>
              <a:ext cx="645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  <p:sp>
          <p:nvSpPr>
            <p:cNvPr id="74765" name="Text Box 67"/>
            <p:cNvSpPr txBox="1">
              <a:spLocks noChangeArrowheads="1"/>
            </p:cNvSpPr>
            <p:nvPr/>
          </p:nvSpPr>
          <p:spPr bwMode="auto">
            <a:xfrm>
              <a:off x="5004" y="1257"/>
              <a:ext cx="645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480" y="1008"/>
              <a:ext cx="5169" cy="296"/>
              <a:chOff x="1292" y="2357"/>
              <a:chExt cx="9080" cy="880"/>
            </a:xfrm>
          </p:grpSpPr>
          <p:sp>
            <p:nvSpPr>
              <p:cNvPr id="74783" name="Text Box 69"/>
              <p:cNvSpPr txBox="1">
                <a:spLocks noChangeArrowheads="1"/>
              </p:cNvSpPr>
              <p:nvPr/>
            </p:nvSpPr>
            <p:spPr bwMode="auto">
              <a:xfrm>
                <a:off x="1292" y="2357"/>
                <a:ext cx="1134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D7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4784" name="Text Box 70"/>
              <p:cNvSpPr txBox="1">
                <a:spLocks noChangeArrowheads="1"/>
              </p:cNvSpPr>
              <p:nvPr/>
            </p:nvSpPr>
            <p:spPr bwMode="auto">
              <a:xfrm>
                <a:off x="2431" y="2357"/>
                <a:ext cx="1135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D6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4785" name="Text Box 71"/>
              <p:cNvSpPr txBox="1">
                <a:spLocks noChangeArrowheads="1"/>
              </p:cNvSpPr>
              <p:nvPr/>
            </p:nvSpPr>
            <p:spPr bwMode="auto">
              <a:xfrm>
                <a:off x="3574" y="2357"/>
                <a:ext cx="1137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D5</a:t>
                </a:r>
              </a:p>
            </p:txBody>
          </p:sp>
          <p:sp>
            <p:nvSpPr>
              <p:cNvPr id="74786" name="Text Box 72"/>
              <p:cNvSpPr txBox="1">
                <a:spLocks noChangeArrowheads="1"/>
              </p:cNvSpPr>
              <p:nvPr/>
            </p:nvSpPr>
            <p:spPr bwMode="auto">
              <a:xfrm>
                <a:off x="4719" y="2357"/>
                <a:ext cx="1135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D4</a:t>
                </a:r>
              </a:p>
            </p:txBody>
          </p:sp>
          <p:sp>
            <p:nvSpPr>
              <p:cNvPr id="74787" name="Text Box 73"/>
              <p:cNvSpPr txBox="1">
                <a:spLocks noChangeArrowheads="1"/>
              </p:cNvSpPr>
              <p:nvPr/>
            </p:nvSpPr>
            <p:spPr bwMode="auto">
              <a:xfrm>
                <a:off x="5844" y="2357"/>
                <a:ext cx="1135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D3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4788" name="Text Box 74"/>
              <p:cNvSpPr txBox="1">
                <a:spLocks noChangeArrowheads="1"/>
              </p:cNvSpPr>
              <p:nvPr/>
            </p:nvSpPr>
            <p:spPr bwMode="auto">
              <a:xfrm>
                <a:off x="6972" y="2357"/>
                <a:ext cx="1136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D2</a:t>
                </a:r>
              </a:p>
            </p:txBody>
          </p:sp>
          <p:sp>
            <p:nvSpPr>
              <p:cNvPr id="74789" name="Text Box 75"/>
              <p:cNvSpPr txBox="1">
                <a:spLocks noChangeArrowheads="1"/>
              </p:cNvSpPr>
              <p:nvPr/>
            </p:nvSpPr>
            <p:spPr bwMode="auto">
              <a:xfrm>
                <a:off x="8113" y="2357"/>
                <a:ext cx="1134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D1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4790" name="Text Box 76"/>
              <p:cNvSpPr txBox="1">
                <a:spLocks noChangeArrowheads="1"/>
              </p:cNvSpPr>
              <p:nvPr/>
            </p:nvSpPr>
            <p:spPr bwMode="auto">
              <a:xfrm>
                <a:off x="9238" y="2357"/>
                <a:ext cx="1134" cy="8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7200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FF0000"/>
                    </a:solidFill>
                  </a:rPr>
                  <a:t>D0</a:t>
                </a:r>
                <a:endParaRPr kumimoji="1" lang="en-US" altLang="zh-CN" sz="2200" b="1" smtClean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74767" name="AutoShape 77"/>
            <p:cNvSpPr>
              <a:spLocks/>
            </p:cNvSpPr>
            <p:nvPr/>
          </p:nvSpPr>
          <p:spPr bwMode="auto">
            <a:xfrm rot="-5400000">
              <a:off x="1705" y="1206"/>
              <a:ext cx="101" cy="729"/>
            </a:xfrm>
            <a:prstGeom prst="leftBrace">
              <a:avLst>
                <a:gd name="adj1" fmla="val 60149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4768" name="Line 78"/>
            <p:cNvSpPr>
              <a:spLocks noChangeShapeType="1"/>
            </p:cNvSpPr>
            <p:nvPr/>
          </p:nvSpPr>
          <p:spPr bwMode="auto">
            <a:xfrm rot="10800000">
              <a:off x="793" y="1500"/>
              <a:ext cx="0" cy="4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4769" name="Text Box 79"/>
            <p:cNvSpPr txBox="1">
              <a:spLocks noChangeArrowheads="1"/>
            </p:cNvSpPr>
            <p:nvPr/>
          </p:nvSpPr>
          <p:spPr bwMode="auto">
            <a:xfrm>
              <a:off x="535" y="1958"/>
              <a:ext cx="623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特征位</a:t>
              </a:r>
            </a:p>
          </p:txBody>
        </p:sp>
        <p:sp>
          <p:nvSpPr>
            <p:cNvPr id="74770" name="Line 80"/>
            <p:cNvSpPr>
              <a:spLocks noChangeShapeType="1"/>
            </p:cNvSpPr>
            <p:nvPr/>
          </p:nvSpPr>
          <p:spPr bwMode="auto">
            <a:xfrm rot="10800000">
              <a:off x="1742" y="1641"/>
              <a:ext cx="0" cy="2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4771" name="Text Box 81"/>
            <p:cNvSpPr txBox="1">
              <a:spLocks noChangeArrowheads="1"/>
            </p:cNvSpPr>
            <p:nvPr/>
          </p:nvSpPr>
          <p:spPr bwMode="auto">
            <a:xfrm>
              <a:off x="1309" y="1877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工作方式</a:t>
              </a:r>
              <a:r>
                <a:rPr kumimoji="1" lang="zh-CN" altLang="en-US" sz="2200" b="1" smtClean="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74772" name="Line 82"/>
            <p:cNvSpPr>
              <a:spLocks noChangeShapeType="1"/>
            </p:cNvSpPr>
            <p:nvPr/>
          </p:nvSpPr>
          <p:spPr bwMode="auto">
            <a:xfrm rot="10800000">
              <a:off x="2673" y="1493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4773" name="Text Box 83"/>
            <p:cNvSpPr txBox="1">
              <a:spLocks noChangeArrowheads="1"/>
            </p:cNvSpPr>
            <p:nvPr/>
          </p:nvSpPr>
          <p:spPr bwMode="auto">
            <a:xfrm>
              <a:off x="2249" y="1870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I/O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74774" name="Line 84"/>
            <p:cNvSpPr>
              <a:spLocks noChangeShapeType="1"/>
            </p:cNvSpPr>
            <p:nvPr/>
          </p:nvSpPr>
          <p:spPr bwMode="auto">
            <a:xfrm rot="10800000">
              <a:off x="3392" y="150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4775" name="Text Box 85"/>
            <p:cNvSpPr txBox="1">
              <a:spLocks noChangeArrowheads="1"/>
            </p:cNvSpPr>
            <p:nvPr/>
          </p:nvSpPr>
          <p:spPr bwMode="auto">
            <a:xfrm>
              <a:off x="2968" y="1877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PC7</a:t>
              </a:r>
              <a:r>
                <a:rPr kumimoji="1" lang="en-US" altLang="zh-CN" sz="2200" b="1" smtClean="0">
                  <a:solidFill>
                    <a:srgbClr val="FF33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PC4</a:t>
              </a:r>
              <a:endPara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I/O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74776" name="Line 86"/>
            <p:cNvSpPr>
              <a:spLocks noChangeShapeType="1"/>
            </p:cNvSpPr>
            <p:nvPr/>
          </p:nvSpPr>
          <p:spPr bwMode="auto">
            <a:xfrm rot="10800000">
              <a:off x="4046" y="1493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4777" name="Text Box 87"/>
            <p:cNvSpPr txBox="1">
              <a:spLocks noChangeArrowheads="1"/>
            </p:cNvSpPr>
            <p:nvPr/>
          </p:nvSpPr>
          <p:spPr bwMode="auto">
            <a:xfrm>
              <a:off x="3622" y="1870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工作方式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4778" name="Line 88"/>
            <p:cNvSpPr>
              <a:spLocks noChangeShapeType="1"/>
            </p:cNvSpPr>
            <p:nvPr/>
          </p:nvSpPr>
          <p:spPr bwMode="auto">
            <a:xfrm rot="10800000">
              <a:off x="4700" y="1493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4779" name="Text Box 89"/>
            <p:cNvSpPr txBox="1">
              <a:spLocks noChangeArrowheads="1"/>
            </p:cNvSpPr>
            <p:nvPr/>
          </p:nvSpPr>
          <p:spPr bwMode="auto">
            <a:xfrm>
              <a:off x="4276" y="1870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rPr>
                <a:t>口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ea typeface="楷体_GB2312" pitchFamily="49" charset="-122"/>
                </a:rPr>
                <a:t>I/O</a:t>
              </a:r>
              <a:endParaRPr kumimoji="1" lang="en-US" altLang="zh-CN" sz="2200" b="1" smtClean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74780" name="Line 90"/>
            <p:cNvSpPr>
              <a:spLocks noChangeShapeType="1"/>
            </p:cNvSpPr>
            <p:nvPr/>
          </p:nvSpPr>
          <p:spPr bwMode="auto">
            <a:xfrm rot="10800000">
              <a:off x="5327" y="1493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4781" name="Text Box 91"/>
            <p:cNvSpPr txBox="1">
              <a:spLocks noChangeArrowheads="1"/>
            </p:cNvSpPr>
            <p:nvPr/>
          </p:nvSpPr>
          <p:spPr bwMode="auto">
            <a:xfrm>
              <a:off x="4903" y="1870"/>
              <a:ext cx="857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PC3</a:t>
              </a:r>
              <a:r>
                <a:rPr kumimoji="1" lang="en-US" altLang="zh-CN" sz="2200" b="1" smtClean="0">
                  <a:solidFill>
                    <a:srgbClr val="FF33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FF3300"/>
                  </a:solidFill>
                  <a:latin typeface="宋体" charset="-122"/>
                </a:rPr>
                <a:t>PC0</a:t>
              </a:r>
              <a:endParaRPr kumimoji="1" lang="en-US" altLang="zh-CN" sz="2200" b="1" smtClean="0">
                <a:solidFill>
                  <a:srgbClr val="FF3300"/>
                </a:solidFill>
                <a:ea typeface="楷体_GB2312" pitchFamily="49" charset="-122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FF3300"/>
                  </a:solidFill>
                  <a:ea typeface="楷体_GB2312" pitchFamily="49" charset="-122"/>
                </a:rPr>
                <a:t>I/O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0000FF"/>
                </a:solidFill>
              </a:endParaRPr>
            </a:p>
          </p:txBody>
        </p:sp>
        <p:sp>
          <p:nvSpPr>
            <p:cNvPr id="74782" name="Rectangle 94"/>
            <p:cNvSpPr>
              <a:spLocks noChangeArrowheads="1"/>
            </p:cNvSpPr>
            <p:nvPr/>
          </p:nvSpPr>
          <p:spPr bwMode="auto">
            <a:xfrm>
              <a:off x="3883" y="1248"/>
              <a:ext cx="25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FF"/>
                  </a:solidFill>
                </a:rPr>
                <a:t>1/0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D33C1A-2CF2-4E54-8872-A222BD3F752E}" type="slidenum">
              <a:rPr lang="en-US" altLang="zh-CN">
                <a:solidFill>
                  <a:srgbClr val="000000"/>
                </a:solidFill>
              </a:rPr>
              <a:pPr/>
              <a:t>66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08000" y="76200"/>
            <a:ext cx="11176000" cy="6096000"/>
            <a:chOff x="240" y="48"/>
            <a:chExt cx="5280" cy="3840"/>
          </a:xfrm>
        </p:grpSpPr>
        <p:sp>
          <p:nvSpPr>
            <p:cNvPr id="75780" name="Text Box 3"/>
            <p:cNvSpPr txBox="1">
              <a:spLocks noChangeArrowheads="1"/>
            </p:cNvSpPr>
            <p:nvPr/>
          </p:nvSpPr>
          <p:spPr bwMode="auto">
            <a:xfrm>
              <a:off x="1672" y="729"/>
              <a:ext cx="1840" cy="272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000" smtClean="0">
                <a:solidFill>
                  <a:srgbClr val="00FF00"/>
                </a:solidFill>
              </a:endParaRPr>
            </a:p>
          </p:txBody>
        </p:sp>
        <p:sp>
          <p:nvSpPr>
            <p:cNvPr id="75781" name="Text Box 4"/>
            <p:cNvSpPr txBox="1">
              <a:spLocks noChangeArrowheads="1"/>
            </p:cNvSpPr>
            <p:nvPr/>
          </p:nvSpPr>
          <p:spPr bwMode="auto">
            <a:xfrm>
              <a:off x="2832" y="811"/>
              <a:ext cx="656" cy="24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PA0</a:t>
              </a:r>
            </a:p>
          </p:txBody>
        </p:sp>
        <p:grpSp>
          <p:nvGrpSpPr>
            <p:cNvPr id="3" name="Group 91"/>
            <p:cNvGrpSpPr>
              <a:grpSpLocks/>
            </p:cNvGrpSpPr>
            <p:nvPr/>
          </p:nvGrpSpPr>
          <p:grpSpPr bwMode="auto">
            <a:xfrm>
              <a:off x="3104" y="2493"/>
              <a:ext cx="376" cy="435"/>
              <a:chOff x="3344" y="3021"/>
              <a:chExt cx="376" cy="486"/>
            </a:xfrm>
          </p:grpSpPr>
          <p:sp>
            <p:nvSpPr>
              <p:cNvPr id="75834" name="Text Box 9"/>
              <p:cNvSpPr txBox="1">
                <a:spLocks noChangeArrowheads="1"/>
              </p:cNvSpPr>
              <p:nvPr/>
            </p:nvSpPr>
            <p:spPr bwMode="auto">
              <a:xfrm>
                <a:off x="3344" y="3021"/>
                <a:ext cx="376" cy="24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PC6</a:t>
                </a:r>
              </a:p>
            </p:txBody>
          </p:sp>
          <p:sp>
            <p:nvSpPr>
              <p:cNvPr id="75835" name="Text Box 10"/>
              <p:cNvSpPr txBox="1">
                <a:spLocks noChangeArrowheads="1"/>
              </p:cNvSpPr>
              <p:nvPr/>
            </p:nvSpPr>
            <p:spPr bwMode="auto">
              <a:xfrm>
                <a:off x="3344" y="3264"/>
                <a:ext cx="376" cy="24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PC7</a:t>
                </a:r>
              </a:p>
            </p:txBody>
          </p:sp>
        </p:grpSp>
        <p:sp>
          <p:nvSpPr>
            <p:cNvPr id="75783" name="Line 11"/>
            <p:cNvSpPr>
              <a:spLocks noChangeShapeType="1"/>
            </p:cNvSpPr>
            <p:nvPr/>
          </p:nvSpPr>
          <p:spPr bwMode="auto">
            <a:xfrm>
              <a:off x="2440" y="2615"/>
              <a:ext cx="6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784" name="Line 12"/>
            <p:cNvSpPr>
              <a:spLocks noChangeShapeType="1"/>
            </p:cNvSpPr>
            <p:nvPr/>
          </p:nvSpPr>
          <p:spPr bwMode="auto">
            <a:xfrm>
              <a:off x="2448" y="2827"/>
              <a:ext cx="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785" name="Line 13"/>
            <p:cNvSpPr>
              <a:spLocks noChangeShapeType="1"/>
            </p:cNvSpPr>
            <p:nvPr/>
          </p:nvSpPr>
          <p:spPr bwMode="auto">
            <a:xfrm flipH="1">
              <a:off x="3472" y="2592"/>
              <a:ext cx="4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786" name="Text Box 14"/>
            <p:cNvSpPr txBox="1">
              <a:spLocks noChangeArrowheads="1"/>
            </p:cNvSpPr>
            <p:nvPr/>
          </p:nvSpPr>
          <p:spPr bwMode="auto">
            <a:xfrm>
              <a:off x="3865" y="2508"/>
              <a:ext cx="463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ACK</a:t>
              </a:r>
              <a:r>
                <a:rPr kumimoji="1" lang="en-US" altLang="zh-CN" sz="2200" b="1" baseline="-25000" smtClean="0">
                  <a:solidFill>
                    <a:srgbClr val="000000"/>
                  </a:solidFill>
                  <a:latin typeface="宋体" charset="-122"/>
                </a:rPr>
                <a:t>A</a:t>
              </a:r>
            </a:p>
          </p:txBody>
        </p:sp>
        <p:sp>
          <p:nvSpPr>
            <p:cNvPr id="75787" name="Line 15"/>
            <p:cNvSpPr>
              <a:spLocks noChangeShapeType="1"/>
            </p:cNvSpPr>
            <p:nvPr/>
          </p:nvSpPr>
          <p:spPr bwMode="auto">
            <a:xfrm>
              <a:off x="3936" y="2546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472" y="2751"/>
              <a:ext cx="831" cy="244"/>
              <a:chOff x="3752" y="4657"/>
              <a:chExt cx="2077" cy="640"/>
            </a:xfrm>
          </p:grpSpPr>
          <p:sp>
            <p:nvSpPr>
              <p:cNvPr id="75832" name="Line 17"/>
              <p:cNvSpPr>
                <a:spLocks noChangeShapeType="1"/>
              </p:cNvSpPr>
              <p:nvPr/>
            </p:nvSpPr>
            <p:spPr bwMode="auto">
              <a:xfrm rot="10800000" flipH="1">
                <a:off x="3752" y="4957"/>
                <a:ext cx="10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33" name="Text Box 18"/>
              <p:cNvSpPr txBox="1">
                <a:spLocks noChangeArrowheads="1"/>
              </p:cNvSpPr>
              <p:nvPr/>
            </p:nvSpPr>
            <p:spPr bwMode="auto">
              <a:xfrm>
                <a:off x="4672" y="4657"/>
                <a:ext cx="1157" cy="6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OBF</a:t>
                </a:r>
                <a:r>
                  <a:rPr kumimoji="1" lang="en-US" altLang="zh-CN" sz="2200" b="1" baseline="-25000" smtClean="0">
                    <a:solidFill>
                      <a:srgbClr val="000000"/>
                    </a:solidFill>
                    <a:latin typeface="宋体" charset="-122"/>
                  </a:rPr>
                  <a:t>A</a:t>
                </a:r>
              </a:p>
            </p:txBody>
          </p:sp>
        </p:grpSp>
        <p:sp>
          <p:nvSpPr>
            <p:cNvPr id="75789" name="Line 19"/>
            <p:cNvSpPr>
              <a:spLocks noChangeShapeType="1"/>
            </p:cNvSpPr>
            <p:nvPr/>
          </p:nvSpPr>
          <p:spPr bwMode="auto">
            <a:xfrm>
              <a:off x="3904" y="277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790" name="Text Box 20"/>
            <p:cNvSpPr txBox="1">
              <a:spLocks noChangeArrowheads="1"/>
            </p:cNvSpPr>
            <p:nvPr/>
          </p:nvSpPr>
          <p:spPr bwMode="auto">
            <a:xfrm>
              <a:off x="1000" y="720"/>
              <a:ext cx="504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D7</a:t>
              </a: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5791" name="AutoShape 21"/>
            <p:cNvSpPr>
              <a:spLocks noChangeArrowheads="1"/>
            </p:cNvSpPr>
            <p:nvPr/>
          </p:nvSpPr>
          <p:spPr bwMode="auto">
            <a:xfrm>
              <a:off x="768" y="872"/>
              <a:ext cx="888" cy="220"/>
            </a:xfrm>
            <a:prstGeom prst="leftRightArrow">
              <a:avLst>
                <a:gd name="adj1" fmla="val 50000"/>
                <a:gd name="adj2" fmla="val 80727"/>
              </a:avLst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792" name="Line 22"/>
            <p:cNvSpPr>
              <a:spLocks noChangeShapeType="1"/>
            </p:cNvSpPr>
            <p:nvPr/>
          </p:nvSpPr>
          <p:spPr bwMode="auto">
            <a:xfrm flipV="1">
              <a:off x="2440" y="2311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793" name="Line 24"/>
            <p:cNvSpPr>
              <a:spLocks noChangeShapeType="1"/>
            </p:cNvSpPr>
            <p:nvPr/>
          </p:nvSpPr>
          <p:spPr bwMode="auto">
            <a:xfrm>
              <a:off x="1408" y="1665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794" name="Text Box 26"/>
            <p:cNvSpPr txBox="1">
              <a:spLocks noChangeArrowheads="1"/>
            </p:cNvSpPr>
            <p:nvPr/>
          </p:nvSpPr>
          <p:spPr bwMode="auto">
            <a:xfrm>
              <a:off x="1168" y="1543"/>
              <a:ext cx="232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RD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75795" name="Line 27"/>
            <p:cNvSpPr>
              <a:spLocks noChangeShapeType="1"/>
            </p:cNvSpPr>
            <p:nvPr/>
          </p:nvSpPr>
          <p:spPr bwMode="auto">
            <a:xfrm>
              <a:off x="1192" y="1581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796" name="AutoShape 28"/>
            <p:cNvSpPr>
              <a:spLocks noChangeArrowheads="1"/>
            </p:cNvSpPr>
            <p:nvPr/>
          </p:nvSpPr>
          <p:spPr bwMode="auto">
            <a:xfrm>
              <a:off x="3515" y="804"/>
              <a:ext cx="888" cy="220"/>
            </a:xfrm>
            <a:prstGeom prst="leftRightArrow">
              <a:avLst>
                <a:gd name="adj1" fmla="val 50000"/>
                <a:gd name="adj2" fmla="val 80727"/>
              </a:avLst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1192" y="2640"/>
              <a:ext cx="480" cy="243"/>
              <a:chOff x="2552" y="11317"/>
              <a:chExt cx="1200" cy="640"/>
            </a:xfrm>
          </p:grpSpPr>
          <p:sp>
            <p:nvSpPr>
              <p:cNvPr id="75828" name="Line 30"/>
              <p:cNvSpPr>
                <a:spLocks noChangeShapeType="1"/>
              </p:cNvSpPr>
              <p:nvPr/>
            </p:nvSpPr>
            <p:spPr bwMode="auto">
              <a:xfrm>
                <a:off x="3152" y="11637"/>
                <a:ext cx="6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2552" y="11317"/>
                <a:ext cx="580" cy="640"/>
                <a:chOff x="332" y="5977"/>
                <a:chExt cx="580" cy="640"/>
              </a:xfrm>
            </p:grpSpPr>
            <p:sp>
              <p:nvSpPr>
                <p:cNvPr id="7583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32" y="5977"/>
                  <a:ext cx="580" cy="6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200" b="1" smtClean="0">
                      <a:solidFill>
                        <a:srgbClr val="000000"/>
                      </a:solidFill>
                      <a:latin typeface="宋体" charset="-122"/>
                    </a:rPr>
                    <a:t>WR</a:t>
                  </a:r>
                  <a:endParaRPr kumimoji="1" lang="en-US" altLang="zh-CN" sz="2200" b="1" smtClean="0">
                    <a:solidFill>
                      <a:srgbClr val="808080"/>
                    </a:solidFill>
                    <a:latin typeface="宋体" charset="-122"/>
                  </a:endParaRPr>
                </a:p>
              </p:txBody>
            </p:sp>
            <p:sp>
              <p:nvSpPr>
                <p:cNvPr id="75831" name="Line 33"/>
                <p:cNvSpPr>
                  <a:spLocks noChangeShapeType="1"/>
                </p:cNvSpPr>
                <p:nvPr/>
              </p:nvSpPr>
              <p:spPr bwMode="auto">
                <a:xfrm>
                  <a:off x="392" y="6077"/>
                  <a:ext cx="38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7" name="Group 90"/>
            <p:cNvGrpSpPr>
              <a:grpSpLocks/>
            </p:cNvGrpSpPr>
            <p:nvPr/>
          </p:nvGrpSpPr>
          <p:grpSpPr bwMode="auto">
            <a:xfrm>
              <a:off x="3088" y="1538"/>
              <a:ext cx="376" cy="430"/>
              <a:chOff x="3328" y="2018"/>
              <a:chExt cx="376" cy="486"/>
            </a:xfrm>
          </p:grpSpPr>
          <p:sp>
            <p:nvSpPr>
              <p:cNvPr id="75826" name="Text Box 34"/>
              <p:cNvSpPr txBox="1">
                <a:spLocks noChangeArrowheads="1"/>
              </p:cNvSpPr>
              <p:nvPr/>
            </p:nvSpPr>
            <p:spPr bwMode="auto">
              <a:xfrm>
                <a:off x="3328" y="2018"/>
                <a:ext cx="376" cy="24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PC4</a:t>
                </a:r>
              </a:p>
            </p:txBody>
          </p:sp>
          <p:sp>
            <p:nvSpPr>
              <p:cNvPr id="75827" name="Text Box 35"/>
              <p:cNvSpPr txBox="1">
                <a:spLocks noChangeArrowheads="1"/>
              </p:cNvSpPr>
              <p:nvPr/>
            </p:nvSpPr>
            <p:spPr bwMode="auto">
              <a:xfrm>
                <a:off x="3328" y="2261"/>
                <a:ext cx="376" cy="24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PC5</a:t>
                </a:r>
              </a:p>
            </p:txBody>
          </p:sp>
        </p:grpSp>
        <p:sp>
          <p:nvSpPr>
            <p:cNvPr id="75799" name="Line 36"/>
            <p:cNvSpPr>
              <a:spLocks noChangeShapeType="1"/>
            </p:cNvSpPr>
            <p:nvPr/>
          </p:nvSpPr>
          <p:spPr bwMode="auto">
            <a:xfrm>
              <a:off x="2400" y="1632"/>
              <a:ext cx="6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800" name="Line 37"/>
            <p:cNvSpPr>
              <a:spLocks noChangeShapeType="1"/>
            </p:cNvSpPr>
            <p:nvPr/>
          </p:nvSpPr>
          <p:spPr bwMode="auto">
            <a:xfrm flipV="1">
              <a:off x="2432" y="1862"/>
              <a:ext cx="6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801" name="Line 38"/>
            <p:cNvSpPr>
              <a:spLocks noChangeShapeType="1"/>
            </p:cNvSpPr>
            <p:nvPr/>
          </p:nvSpPr>
          <p:spPr bwMode="auto">
            <a:xfrm flipH="1">
              <a:off x="3456" y="1619"/>
              <a:ext cx="4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802" name="Text Box 39"/>
            <p:cNvSpPr txBox="1">
              <a:spLocks noChangeArrowheads="1"/>
            </p:cNvSpPr>
            <p:nvPr/>
          </p:nvSpPr>
          <p:spPr bwMode="auto">
            <a:xfrm>
              <a:off x="3849" y="1505"/>
              <a:ext cx="463" cy="2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STB</a:t>
              </a:r>
              <a:r>
                <a:rPr kumimoji="1" lang="en-US" altLang="zh-CN" sz="2200" b="1" baseline="-25000" smtClean="0">
                  <a:solidFill>
                    <a:srgbClr val="000000"/>
                  </a:solidFill>
                  <a:latin typeface="宋体" charset="-122"/>
                </a:rPr>
                <a:t>A</a:t>
              </a:r>
            </a:p>
          </p:txBody>
        </p:sp>
        <p:sp>
          <p:nvSpPr>
            <p:cNvPr id="75803" name="Line 40"/>
            <p:cNvSpPr>
              <a:spLocks noChangeShapeType="1"/>
            </p:cNvSpPr>
            <p:nvPr/>
          </p:nvSpPr>
          <p:spPr bwMode="auto">
            <a:xfrm>
              <a:off x="3936" y="1543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3456" y="1749"/>
              <a:ext cx="831" cy="243"/>
              <a:chOff x="3752" y="4657"/>
              <a:chExt cx="2077" cy="640"/>
            </a:xfrm>
          </p:grpSpPr>
          <p:sp>
            <p:nvSpPr>
              <p:cNvPr id="75824" name="Line 42"/>
              <p:cNvSpPr>
                <a:spLocks noChangeShapeType="1"/>
              </p:cNvSpPr>
              <p:nvPr/>
            </p:nvSpPr>
            <p:spPr bwMode="auto">
              <a:xfrm rot="10800000" flipH="1">
                <a:off x="3752" y="4957"/>
                <a:ext cx="10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25" name="Text Box 43"/>
              <p:cNvSpPr txBox="1">
                <a:spLocks noChangeArrowheads="1"/>
              </p:cNvSpPr>
              <p:nvPr/>
            </p:nvSpPr>
            <p:spPr bwMode="auto">
              <a:xfrm>
                <a:off x="4672" y="4657"/>
                <a:ext cx="1157" cy="6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IBF</a:t>
                </a:r>
                <a:r>
                  <a:rPr kumimoji="1" lang="en-US" altLang="zh-CN" sz="2200" b="1" baseline="-25000" smtClean="0">
                    <a:solidFill>
                      <a:srgbClr val="000000"/>
                    </a:solidFill>
                    <a:latin typeface="宋体" charset="-122"/>
                  </a:rPr>
                  <a:t>A</a:t>
                </a:r>
              </a:p>
            </p:txBody>
          </p:sp>
        </p:grpSp>
        <p:sp>
          <p:nvSpPr>
            <p:cNvPr id="75805" name="Text Box 44"/>
            <p:cNvSpPr txBox="1">
              <a:spLocks noChangeArrowheads="1"/>
            </p:cNvSpPr>
            <p:nvPr/>
          </p:nvSpPr>
          <p:spPr bwMode="auto">
            <a:xfrm>
              <a:off x="2703" y="1152"/>
              <a:ext cx="657" cy="327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INTE</a:t>
              </a:r>
              <a:r>
                <a:rPr kumimoji="1" lang="en-US" altLang="zh-CN" sz="2200" b="1" baseline="-25000" smtClean="0">
                  <a:solidFill>
                    <a:srgbClr val="000000"/>
                  </a:solidFill>
                  <a:latin typeface="宋体" charset="-122"/>
                </a:rPr>
                <a:t>A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1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PC4</a:t>
              </a:r>
            </a:p>
          </p:txBody>
        </p:sp>
        <p:sp>
          <p:nvSpPr>
            <p:cNvPr id="75806" name="Text Box 45"/>
            <p:cNvSpPr txBox="1">
              <a:spLocks noChangeArrowheads="1"/>
            </p:cNvSpPr>
            <p:nvPr/>
          </p:nvSpPr>
          <p:spPr bwMode="auto">
            <a:xfrm>
              <a:off x="2712" y="2098"/>
              <a:ext cx="600" cy="350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INTE</a:t>
              </a:r>
              <a:r>
                <a:rPr kumimoji="1" lang="en-US" altLang="zh-CN" sz="2200" b="1" baseline="-25000" smtClean="0">
                  <a:solidFill>
                    <a:srgbClr val="000000"/>
                  </a:solidFill>
                  <a:latin typeface="宋体" charset="-122"/>
                </a:rPr>
                <a:t>A</a:t>
              </a: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2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  <a:latin typeface="宋体" charset="-122"/>
                </a:rPr>
                <a:t>PC6</a:t>
              </a:r>
            </a:p>
          </p:txBody>
        </p:sp>
        <p:sp>
          <p:nvSpPr>
            <p:cNvPr id="75807" name="Line 46"/>
            <p:cNvSpPr>
              <a:spLocks noChangeShapeType="1"/>
            </p:cNvSpPr>
            <p:nvPr/>
          </p:nvSpPr>
          <p:spPr bwMode="auto">
            <a:xfrm flipV="1">
              <a:off x="2424" y="1361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808" name="Text Box 47"/>
            <p:cNvSpPr txBox="1">
              <a:spLocks noChangeArrowheads="1"/>
            </p:cNvSpPr>
            <p:nvPr/>
          </p:nvSpPr>
          <p:spPr bwMode="auto">
            <a:xfrm>
              <a:off x="2200" y="2250"/>
              <a:ext cx="256" cy="67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门</a:t>
              </a:r>
            </a:p>
          </p:txBody>
        </p:sp>
        <p:sp>
          <p:nvSpPr>
            <p:cNvPr id="75809" name="Line 48"/>
            <p:cNvSpPr>
              <a:spLocks noChangeShapeType="1"/>
            </p:cNvSpPr>
            <p:nvPr/>
          </p:nvSpPr>
          <p:spPr bwMode="auto">
            <a:xfrm flipH="1">
              <a:off x="1824" y="1665"/>
              <a:ext cx="0" cy="16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810" name="Line 49"/>
            <p:cNvSpPr>
              <a:spLocks noChangeShapeType="1"/>
            </p:cNvSpPr>
            <p:nvPr/>
          </p:nvSpPr>
          <p:spPr bwMode="auto">
            <a:xfrm>
              <a:off x="2008" y="2607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811" name="Line 50"/>
            <p:cNvSpPr>
              <a:spLocks noChangeShapeType="1"/>
            </p:cNvSpPr>
            <p:nvPr/>
          </p:nvSpPr>
          <p:spPr bwMode="auto">
            <a:xfrm>
              <a:off x="2016" y="2599"/>
              <a:ext cx="0" cy="6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Group 96"/>
            <p:cNvGrpSpPr>
              <a:grpSpLocks/>
            </p:cNvGrpSpPr>
            <p:nvPr/>
          </p:nvGrpSpPr>
          <p:grpSpPr bwMode="auto">
            <a:xfrm>
              <a:off x="1848" y="3120"/>
              <a:ext cx="2480" cy="243"/>
              <a:chOff x="1848" y="3453"/>
              <a:chExt cx="2480" cy="243"/>
            </a:xfrm>
          </p:grpSpPr>
          <p:sp>
            <p:nvSpPr>
              <p:cNvPr id="75817" name="Text Box 5"/>
              <p:cNvSpPr txBox="1">
                <a:spLocks noChangeArrowheads="1"/>
              </p:cNvSpPr>
              <p:nvPr/>
            </p:nvSpPr>
            <p:spPr bwMode="auto">
              <a:xfrm>
                <a:off x="3104" y="3453"/>
                <a:ext cx="376" cy="243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PC3</a:t>
                </a:r>
              </a:p>
            </p:txBody>
          </p:sp>
          <p:sp>
            <p:nvSpPr>
              <p:cNvPr id="75818" name="Line 6"/>
              <p:cNvSpPr>
                <a:spLocks noChangeShapeType="1"/>
              </p:cNvSpPr>
              <p:nvPr/>
            </p:nvSpPr>
            <p:spPr bwMode="auto">
              <a:xfrm>
                <a:off x="2632" y="3554"/>
                <a:ext cx="4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19" name="Line 7"/>
              <p:cNvSpPr>
                <a:spLocks noChangeShapeType="1"/>
              </p:cNvSpPr>
              <p:nvPr/>
            </p:nvSpPr>
            <p:spPr bwMode="auto">
              <a:xfrm rot="10800000" flipH="1" flipV="1">
                <a:off x="3480" y="3567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20" name="Text Box 8"/>
              <p:cNvSpPr txBox="1">
                <a:spLocks noChangeArrowheads="1"/>
              </p:cNvSpPr>
              <p:nvPr/>
            </p:nvSpPr>
            <p:spPr bwMode="auto">
              <a:xfrm>
                <a:off x="3784" y="3453"/>
                <a:ext cx="544" cy="2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 smtClean="0">
                    <a:solidFill>
                      <a:srgbClr val="000000"/>
                    </a:solidFill>
                    <a:latin typeface="宋体" charset="-122"/>
                  </a:rPr>
                  <a:t>INTR</a:t>
                </a:r>
                <a:r>
                  <a:rPr kumimoji="1" lang="en-US" altLang="zh-CN" sz="2200" b="1" baseline="-25000" smtClean="0">
                    <a:solidFill>
                      <a:srgbClr val="000000"/>
                    </a:solidFill>
                    <a:latin typeface="宋体" charset="-122"/>
                  </a:rPr>
                  <a:t>A</a:t>
                </a:r>
              </a:p>
            </p:txBody>
          </p:sp>
          <p:sp>
            <p:nvSpPr>
              <p:cNvPr id="75821" name="Text Box 51"/>
              <p:cNvSpPr txBox="1">
                <a:spLocks noChangeArrowheads="1"/>
              </p:cNvSpPr>
              <p:nvPr/>
            </p:nvSpPr>
            <p:spPr bwMode="auto">
              <a:xfrm>
                <a:off x="2256" y="3456"/>
                <a:ext cx="376" cy="23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 smtClean="0">
                    <a:solidFill>
                      <a:srgbClr val="000000"/>
                    </a:solidFill>
                    <a:latin typeface="宋体" charset="-122"/>
                    <a:ea typeface="楷体_GB2312" pitchFamily="49" charset="-122"/>
                  </a:rPr>
                  <a:t>或门</a:t>
                </a:r>
                <a:endParaRPr kumimoji="1" lang="zh-CN" altLang="en-US" sz="2200" b="1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5822" name="Line 52"/>
              <p:cNvSpPr>
                <a:spLocks noChangeShapeType="1"/>
              </p:cNvSpPr>
              <p:nvPr/>
            </p:nvSpPr>
            <p:spPr bwMode="auto">
              <a:xfrm>
                <a:off x="2016" y="352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23" name="Line 53"/>
              <p:cNvSpPr>
                <a:spLocks noChangeShapeType="1"/>
              </p:cNvSpPr>
              <p:nvPr/>
            </p:nvSpPr>
            <p:spPr bwMode="auto">
              <a:xfrm>
                <a:off x="1848" y="3645"/>
                <a:ext cx="408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5813" name="Text Box 54"/>
            <p:cNvSpPr txBox="1">
              <a:spLocks noChangeArrowheads="1"/>
            </p:cNvSpPr>
            <p:nvPr/>
          </p:nvSpPr>
          <p:spPr bwMode="auto">
            <a:xfrm>
              <a:off x="2176" y="1300"/>
              <a:ext cx="256" cy="67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门</a:t>
              </a:r>
              <a:endParaRPr kumimoji="1" lang="zh-CN" altLang="en-US" sz="2200" b="1" smtClean="0">
                <a:solidFill>
                  <a:srgbClr val="FFFFFF"/>
                </a:solidFill>
                <a:latin typeface="宋体" charset="-122"/>
              </a:endParaRPr>
            </a:p>
          </p:txBody>
        </p:sp>
        <p:sp>
          <p:nvSpPr>
            <p:cNvPr id="75814" name="Line 55"/>
            <p:cNvSpPr>
              <a:spLocks noChangeShapeType="1"/>
            </p:cNvSpPr>
            <p:nvPr/>
          </p:nvSpPr>
          <p:spPr bwMode="auto">
            <a:xfrm flipV="1">
              <a:off x="1848" y="1665"/>
              <a:ext cx="3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5815" name="Text Box 56"/>
            <p:cNvSpPr txBox="1">
              <a:spLocks noChangeArrowheads="1"/>
            </p:cNvSpPr>
            <p:nvPr/>
          </p:nvSpPr>
          <p:spPr bwMode="auto">
            <a:xfrm>
              <a:off x="240" y="48"/>
              <a:ext cx="5280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2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工作在方式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时，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口有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根引脚作为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口的联络信号，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2000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                             是方式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下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口输入、输出联络信号的组合。</a:t>
              </a:r>
            </a:p>
          </p:txBody>
        </p:sp>
        <p:sp>
          <p:nvSpPr>
            <p:cNvPr id="75816" name="Text Box 95"/>
            <p:cNvSpPr txBox="1">
              <a:spLocks noChangeArrowheads="1"/>
            </p:cNvSpPr>
            <p:nvPr/>
          </p:nvSpPr>
          <p:spPr bwMode="auto">
            <a:xfrm>
              <a:off x="576" y="3600"/>
              <a:ext cx="4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方式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下的时序为方式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输入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/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输出两者的组合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略</a:t>
              </a:r>
              <a:r>
                <a:rPr kumimoji="1" lang="en-US" altLang="zh-CN" sz="2400" b="1" smtClean="0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  <a:endPara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" y="503240"/>
            <a:ext cx="11582400" cy="5497513"/>
            <a:chOff x="144" y="432"/>
            <a:chExt cx="5472" cy="3463"/>
          </a:xfrm>
        </p:grpSpPr>
        <p:sp>
          <p:nvSpPr>
            <p:cNvPr id="76803" name="Text Box 4"/>
            <p:cNvSpPr txBox="1">
              <a:spLocks noChangeArrowheads="1"/>
            </p:cNvSpPr>
            <p:nvPr/>
          </p:nvSpPr>
          <p:spPr bwMode="auto">
            <a:xfrm>
              <a:off x="144" y="432"/>
              <a:ext cx="5472" cy="3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91440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  8255A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的应用举例</a:t>
              </a:r>
            </a:p>
            <a:p>
              <a:pPr algn="just" defTabSz="91440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        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8255A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初始化时，先要写入控制字，指定它的工作方式，然后才能通过编程，将总线上的数据从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8255A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输出给外设，或者将外部设备的数据通过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8255A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送到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CPU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中。举一个通过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8255A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把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CPU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中的数据输出到打印机上的例子。采用查询方式传送数据，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A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端口作为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8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位数据的输出端口，工作在方式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1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输出方式，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C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端口为状态端口和控制端口。</a:t>
              </a:r>
              <a:endParaRPr kumimoji="1" lang="en-US" altLang="zh-CN" sz="2200" b="1" dirty="0" smtClean="0">
                <a:solidFill>
                  <a:srgbClr val="000000"/>
                </a:solidFill>
              </a:endParaRPr>
            </a:p>
            <a:p>
              <a:pPr algn="just" defTabSz="91440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一般的打印机有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3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个主要的控制状态信号线。</a:t>
              </a:r>
              <a:endParaRPr kumimoji="1" lang="en-US" altLang="zh-CN" sz="2200" b="1" dirty="0" smtClean="0">
                <a:solidFill>
                  <a:srgbClr val="000000"/>
                </a:solidFill>
              </a:endParaRPr>
            </a:p>
            <a:p>
              <a:pPr algn="just" defTabSz="91440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</a:pP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BUSY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表示打印机是否处于“忙”状态，高电平有效；</a:t>
              </a:r>
              <a:endParaRPr kumimoji="1" lang="en-US" altLang="zh-CN" sz="2200" b="1" dirty="0" smtClean="0">
                <a:solidFill>
                  <a:srgbClr val="000000"/>
                </a:solidFill>
              </a:endParaRPr>
            </a:p>
            <a:p>
              <a:pPr algn="just" defTabSz="91440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</a:pP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DATASTB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选通信号，低电平有效，当该信号有效时，将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CPU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的数据输出到打印机中；</a:t>
              </a:r>
              <a:endParaRPr kumimoji="1" lang="en-US" altLang="zh-CN" sz="2200" b="1" dirty="0" smtClean="0">
                <a:solidFill>
                  <a:srgbClr val="000000"/>
                </a:solidFill>
              </a:endParaRPr>
            </a:p>
            <a:p>
              <a:pPr algn="just" defTabSz="91440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</a:pP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ACK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是打印机对主机的应答信号，当打印机接收完字符后发出这个信号。</a:t>
              </a:r>
              <a:endParaRPr kumimoji="1" lang="en-US" altLang="zh-CN" sz="2200" b="1" dirty="0" smtClean="0">
                <a:solidFill>
                  <a:srgbClr val="000000"/>
                </a:solidFill>
              </a:endParaRPr>
            </a:p>
            <a:p>
              <a:pPr algn="just" defTabSz="914400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</a:pP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当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DATASTB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信号有效时，将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BUSY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信号置为高电平，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ACK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有效使</a:t>
              </a:r>
              <a:r>
                <a:rPr kumimoji="1" lang="en-US" altLang="zh-CN" sz="2200" b="1" dirty="0" smtClean="0">
                  <a:solidFill>
                    <a:srgbClr val="000000"/>
                  </a:solidFill>
                </a:rPr>
                <a:t>BUSY</a:t>
              </a:r>
              <a:r>
                <a:rPr kumimoji="1" lang="zh-CN" altLang="en-US" sz="2200" b="1" dirty="0" smtClean="0">
                  <a:solidFill>
                    <a:srgbClr val="000000"/>
                  </a:solidFill>
                </a:rPr>
                <a:t>置为低电平</a:t>
              </a:r>
            </a:p>
          </p:txBody>
        </p:sp>
        <p:sp>
          <p:nvSpPr>
            <p:cNvPr id="76804" name="Line 5"/>
            <p:cNvSpPr>
              <a:spLocks noChangeShapeType="1"/>
            </p:cNvSpPr>
            <p:nvPr/>
          </p:nvSpPr>
          <p:spPr bwMode="auto">
            <a:xfrm>
              <a:off x="270" y="277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6805" name="Line 6"/>
            <p:cNvSpPr>
              <a:spLocks noChangeShapeType="1"/>
            </p:cNvSpPr>
            <p:nvPr/>
          </p:nvSpPr>
          <p:spPr bwMode="auto">
            <a:xfrm>
              <a:off x="405" y="3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6806" name="Line 7"/>
            <p:cNvSpPr>
              <a:spLocks noChangeShapeType="1"/>
            </p:cNvSpPr>
            <p:nvPr/>
          </p:nvSpPr>
          <p:spPr bwMode="auto">
            <a:xfrm>
              <a:off x="4416" y="315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6807" name="Line 8"/>
            <p:cNvSpPr>
              <a:spLocks noChangeShapeType="1"/>
            </p:cNvSpPr>
            <p:nvPr/>
          </p:nvSpPr>
          <p:spPr bwMode="auto">
            <a:xfrm>
              <a:off x="4635" y="38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76808" name="Line 9"/>
            <p:cNvSpPr>
              <a:spLocks noChangeShapeType="1"/>
            </p:cNvSpPr>
            <p:nvPr/>
          </p:nvSpPr>
          <p:spPr bwMode="auto">
            <a:xfrm>
              <a:off x="495" y="3895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02E6D-45FF-4DAD-9704-0164911E9AFE}" type="slidenum">
              <a:rPr lang="en-US" altLang="zh-CN">
                <a:solidFill>
                  <a:srgbClr val="000000"/>
                </a:solidFill>
              </a:rPr>
              <a:pPr/>
              <a:t>68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727201" y="457200"/>
          <a:ext cx="8223251" cy="6400800"/>
        </p:xfrm>
        <a:graphic>
          <a:graphicData uri="http://schemas.openxmlformats.org/presentationml/2006/ole">
            <p:oleObj spid="_x0000_s135170" r:id="rId3" imgW="3593089" imgH="3809125" progId="Visio.Drawing.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304800" y="609600"/>
            <a:ext cx="11582400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 smtClean="0">
                <a:solidFill>
                  <a:srgbClr val="000000"/>
                </a:solidFill>
              </a:rPr>
              <a:t>        A</a:t>
            </a:r>
            <a:r>
              <a:rPr kumimoji="1" lang="zh-CN" altLang="en-US" sz="2200" b="1" dirty="0" smtClean="0">
                <a:solidFill>
                  <a:srgbClr val="000000"/>
                </a:solidFill>
              </a:rPr>
              <a:t>端口地址用</a:t>
            </a:r>
            <a:r>
              <a:rPr kumimoji="1" lang="en-US" altLang="zh-CN" sz="2200" b="1" dirty="0" err="1" smtClean="0">
                <a:solidFill>
                  <a:srgbClr val="000000"/>
                </a:solidFill>
              </a:rPr>
              <a:t>PortA</a:t>
            </a:r>
            <a:r>
              <a:rPr kumimoji="1" lang="zh-CN" altLang="en-US" sz="2200" b="1" dirty="0" smtClean="0">
                <a:solidFill>
                  <a:srgbClr val="000000"/>
                </a:solidFill>
              </a:rPr>
              <a:t>表示，</a:t>
            </a:r>
            <a:r>
              <a:rPr kumimoji="1" lang="en-US" altLang="zh-CN" sz="2200" b="1" dirty="0" smtClean="0">
                <a:solidFill>
                  <a:srgbClr val="000000"/>
                </a:solidFill>
              </a:rPr>
              <a:t>C</a:t>
            </a:r>
            <a:r>
              <a:rPr kumimoji="1" lang="zh-CN" altLang="en-US" sz="2200" b="1" dirty="0" smtClean="0">
                <a:solidFill>
                  <a:srgbClr val="000000"/>
                </a:solidFill>
              </a:rPr>
              <a:t>端口地址用</a:t>
            </a:r>
            <a:r>
              <a:rPr kumimoji="1" lang="en-US" altLang="zh-CN" sz="2200" b="1" dirty="0" err="1" smtClean="0">
                <a:solidFill>
                  <a:srgbClr val="000000"/>
                </a:solidFill>
              </a:rPr>
              <a:t>PortC</a:t>
            </a:r>
            <a:r>
              <a:rPr kumimoji="1" lang="zh-CN" altLang="en-US" sz="2200" b="1" dirty="0" smtClean="0">
                <a:solidFill>
                  <a:srgbClr val="000000"/>
                </a:solidFill>
              </a:rPr>
              <a:t>表示，控制端口地址用</a:t>
            </a:r>
            <a:r>
              <a:rPr kumimoji="1" lang="en-US" altLang="zh-CN" sz="2200" b="1" dirty="0" err="1" smtClean="0">
                <a:solidFill>
                  <a:srgbClr val="000000"/>
                </a:solidFill>
              </a:rPr>
              <a:t>PortCtr</a:t>
            </a:r>
            <a:r>
              <a:rPr kumimoji="1" lang="zh-CN" altLang="en-US" sz="2200" b="1" dirty="0" smtClean="0">
                <a:solidFill>
                  <a:srgbClr val="000000"/>
                </a:solidFill>
              </a:rPr>
              <a:t>表示。输出</a:t>
            </a:r>
            <a:r>
              <a:rPr kumimoji="1" lang="en-US" altLang="zh-CN" sz="2200" b="1" dirty="0" smtClean="0">
                <a:solidFill>
                  <a:srgbClr val="000000"/>
                </a:solidFill>
              </a:rPr>
              <a:t>500</a:t>
            </a:r>
            <a:r>
              <a:rPr kumimoji="1" lang="zh-CN" altLang="en-US" sz="2200" b="1" dirty="0" smtClean="0">
                <a:solidFill>
                  <a:srgbClr val="000000"/>
                </a:solidFill>
              </a:rPr>
              <a:t>个字符程序段如下：</a:t>
            </a:r>
          </a:p>
          <a:p>
            <a:pPr lvl="2" algn="just"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000000"/>
                </a:solidFill>
              </a:rPr>
              <a:t>  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MOV	AL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0A8H		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；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端口方式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1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输出，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PC4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输入</a:t>
            </a:r>
          </a:p>
          <a:p>
            <a:pPr lvl="2" algn="just"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000000"/>
                </a:solidFill>
              </a:rPr>
              <a:t>  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MOV	DX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PortCtr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		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；控制口送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DX</a:t>
            </a:r>
          </a:p>
          <a:p>
            <a:pPr lvl="2" algn="just"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  OUT	DX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AL		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；输出控制字</a:t>
            </a:r>
          </a:p>
          <a:p>
            <a:pPr lvl="2" algn="just"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000000"/>
                </a:solidFill>
              </a:rPr>
              <a:t>  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MOV	CX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500		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；传送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500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个字符</a:t>
            </a:r>
          </a:p>
          <a:p>
            <a:pPr lvl="2" algn="just"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000000"/>
                </a:solidFill>
              </a:rPr>
              <a:t>  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MOV	DI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offset Buffer		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；送字符缓冲区首址</a:t>
            </a:r>
          </a:p>
          <a:p>
            <a:pPr algn="just"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LOOP1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：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MOV  AL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[DI]</a:t>
            </a:r>
          </a:p>
          <a:p>
            <a:pPr lvl="1" algn="just"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	  MOV	DX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PortA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		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；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端口地址送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DX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2433AD-F196-48C1-9168-6784DF670A49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625600" y="7620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10000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第二节   可编程并行接口</a:t>
            </a:r>
            <a:r>
              <a: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8255A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1143000" lvl="2" indent="-228600" algn="just" defTabSz="914400" fontAlgn="base">
              <a:spcBef>
                <a:spcPct val="20000"/>
              </a:spcBef>
              <a:spcAft>
                <a:spcPct val="60000"/>
              </a:spcAft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一、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zh-CN" sz="2400" b="1" smtClean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引脚、编程结构</a:t>
            </a:r>
          </a:p>
          <a:p>
            <a:pPr marL="1143000" lvl="2" indent="-228600" algn="just" defTabSz="914400" fontAlgn="base">
              <a:spcBef>
                <a:spcPct val="20000"/>
              </a:spcBef>
              <a:spcAft>
                <a:spcPct val="60000"/>
              </a:spcAft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二、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的控制字</a:t>
            </a:r>
          </a:p>
          <a:p>
            <a:pPr marL="1143000" lvl="2" indent="-228600" algn="just" defTabSz="914400" fontAlgn="base">
              <a:spcBef>
                <a:spcPct val="20000"/>
              </a:spcBef>
              <a:spcAft>
                <a:spcPct val="60000"/>
              </a:spcAft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三、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三种工作方式</a:t>
            </a:r>
          </a:p>
          <a:p>
            <a:pPr marL="1143000" lvl="2" indent="-228600" algn="just" defTabSz="914400" fontAlgn="base">
              <a:spcBef>
                <a:spcPct val="20000"/>
              </a:spcBef>
              <a:spcAft>
                <a:spcPct val="60000"/>
              </a:spcAft>
              <a:buFont typeface="Monotype Sorts" pitchFamily="2" charset="2"/>
              <a:buNone/>
            </a:pP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四、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8255A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的应用举例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2655988" y="914403"/>
            <a:ext cx="7826181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algn="just" defTabSz="914400" fontAlgn="base">
              <a:lnSpc>
                <a:spcPct val="16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</a:rPr>
              <a:t>OUT	DX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AL		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；从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A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端口输出一个字符</a:t>
            </a:r>
          </a:p>
          <a:p>
            <a:pPr lvl="2" algn="just" defTabSz="914400" fontAlgn="base">
              <a:lnSpc>
                <a:spcPct val="16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</a:rPr>
              <a:t>MOV	DX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PortC 		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；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C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端口地址送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DX</a:t>
            </a:r>
          </a:p>
          <a:p>
            <a:pPr algn="just" defTabSz="914400" fontAlgn="base">
              <a:lnSpc>
                <a:spcPct val="16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</a:rPr>
              <a:t>NEXT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：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IN    AL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DX 			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；从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C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端口读入打印机状态</a:t>
            </a:r>
          </a:p>
          <a:p>
            <a:pPr lvl="2" algn="just" defTabSz="914400" fontAlgn="base">
              <a:lnSpc>
                <a:spcPct val="16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</a:rPr>
              <a:t>TEST	AL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10H 		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；测试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BUSY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信号</a:t>
            </a:r>
          </a:p>
          <a:p>
            <a:pPr lvl="2" algn="just" defTabSz="914400" fontAlgn="base">
              <a:lnSpc>
                <a:spcPct val="16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</a:rPr>
              <a:t>JNZ	NEXT			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；如果打印机忙，等待</a:t>
            </a:r>
          </a:p>
          <a:p>
            <a:pPr lvl="2" algn="just" defTabSz="914400" fontAlgn="base">
              <a:lnSpc>
                <a:spcPct val="16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</a:rPr>
              <a:t>INC	DI			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；缓冲区首址加</a:t>
            </a:r>
            <a:r>
              <a:rPr kumimoji="1" lang="en-US" altLang="zh-CN" sz="2000" b="1" smtClean="0">
                <a:solidFill>
                  <a:srgbClr val="000000"/>
                </a:solidFill>
              </a:rPr>
              <a:t>1</a:t>
            </a:r>
          </a:p>
          <a:p>
            <a:pPr lvl="2" algn="just" defTabSz="914400" fontAlgn="base">
              <a:lnSpc>
                <a:spcPct val="16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</a:rPr>
              <a:t>LOOP	LOOP1			</a:t>
            </a:r>
            <a:r>
              <a:rPr kumimoji="1" lang="zh-CN" altLang="en-US" sz="2000" b="1" smtClean="0">
                <a:solidFill>
                  <a:srgbClr val="000000"/>
                </a:solidFill>
              </a:rPr>
              <a:t>；继续输出下一个字符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95114E-206D-432E-B847-4EABD4F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46" y="345831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周任务（按校历算）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9C53BB-B547-4561-8AAB-8439CEE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02" y="1321811"/>
            <a:ext cx="9841508" cy="388077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、消化本次实时课堂串讲</a:t>
            </a:r>
            <a:r>
              <a:rPr lang="zh-CN" altLang="en-US" sz="2800" dirty="0" smtClean="0"/>
              <a:t>内容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 smtClean="0"/>
              <a:t>、自学</a:t>
            </a:r>
            <a:r>
              <a:rPr lang="en-US" altLang="zh-CN" sz="2800" dirty="0"/>
              <a:t>MOOC</a:t>
            </a:r>
            <a:r>
              <a:rPr lang="zh-CN" altLang="en-US" sz="2800" dirty="0" smtClean="0"/>
              <a:t>平台</a:t>
            </a:r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6</a:t>
            </a:r>
            <a:r>
              <a:rPr lang="zh-CN" altLang="en-US" sz="2800" dirty="0" smtClean="0">
                <a:solidFill>
                  <a:srgbClr val="92D050"/>
                </a:solidFill>
              </a:rPr>
              <a:t>章</a:t>
            </a:r>
            <a:r>
              <a:rPr lang="zh-CN" altLang="zh-CN" sz="2800" dirty="0" smtClean="0">
                <a:solidFill>
                  <a:srgbClr val="92D050"/>
                </a:solidFill>
              </a:rPr>
              <a:t>并行输入</a:t>
            </a:r>
            <a:r>
              <a:rPr lang="en-US" altLang="zh-CN" sz="2800" dirty="0" smtClean="0">
                <a:solidFill>
                  <a:srgbClr val="92D050"/>
                </a:solidFill>
              </a:rPr>
              <a:t>/</a:t>
            </a:r>
            <a:r>
              <a:rPr lang="zh-CN" altLang="zh-CN" sz="2800" dirty="0" smtClean="0">
                <a:solidFill>
                  <a:srgbClr val="92D050"/>
                </a:solidFill>
              </a:rPr>
              <a:t>输出接口</a:t>
            </a:r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4</a:t>
            </a:r>
            <a:r>
              <a:rPr lang="zh-CN" altLang="en-US" sz="2800" dirty="0" smtClean="0">
                <a:solidFill>
                  <a:srgbClr val="92D050"/>
                </a:solidFill>
              </a:rPr>
              <a:t>节可编程并行接口芯片</a:t>
            </a:r>
            <a:r>
              <a:rPr lang="en-US" altLang="zh-CN" sz="2800" dirty="0" smtClean="0">
                <a:solidFill>
                  <a:srgbClr val="92D050"/>
                </a:solidFill>
              </a:rPr>
              <a:t>8255A</a:t>
            </a:r>
            <a:r>
              <a:rPr lang="zh-CN" altLang="en-US" sz="2800" dirty="0" smtClean="0">
                <a:solidFill>
                  <a:srgbClr val="92D050"/>
                </a:solidFill>
              </a:rPr>
              <a:t>（</a:t>
            </a:r>
            <a:r>
              <a:rPr lang="en-US" altLang="zh-CN" sz="2800" dirty="0" smtClean="0">
                <a:solidFill>
                  <a:srgbClr val="92D050"/>
                </a:solidFill>
              </a:rPr>
              <a:t>15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54</a:t>
            </a:r>
            <a:r>
              <a:rPr lang="zh-CN" altLang="en-US" sz="2800" dirty="0" smtClean="0">
                <a:solidFill>
                  <a:srgbClr val="92D050"/>
                </a:solidFill>
              </a:rPr>
              <a:t>秒）</a:t>
            </a:r>
            <a:r>
              <a:rPr lang="en-US" altLang="zh-CN" sz="2800" dirty="0" smtClean="0">
                <a:solidFill>
                  <a:srgbClr val="92D050"/>
                </a:solidFill>
              </a:rPr>
              <a:t>1</a:t>
            </a:r>
            <a:r>
              <a:rPr lang="zh-CN" altLang="en-US" sz="2800" dirty="0" smtClean="0">
                <a:solidFill>
                  <a:srgbClr val="92D050"/>
                </a:solidFill>
              </a:rPr>
              <a:t>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1  7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01</a:t>
            </a:r>
            <a:r>
              <a:rPr lang="zh-CN" altLang="en-US" sz="2800" dirty="0" smtClean="0">
                <a:solidFill>
                  <a:srgbClr val="92D050"/>
                </a:solidFill>
              </a:rPr>
              <a:t>秒  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2   8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53</a:t>
            </a:r>
            <a:r>
              <a:rPr lang="zh-CN" altLang="en-US" sz="2800" dirty="0" smtClean="0">
                <a:solidFill>
                  <a:srgbClr val="92D050"/>
                </a:solidFill>
              </a:rPr>
              <a:t>秒</a:t>
            </a:r>
            <a:endParaRPr lang="en-US" altLang="zh-CN" sz="2800" dirty="0" smtClean="0">
              <a:solidFill>
                <a:srgbClr val="92D050"/>
              </a:solidFill>
            </a:endParaRP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、继续完善实验</a:t>
            </a:r>
            <a:r>
              <a:rPr lang="en-US" altLang="zh-CN" sz="2800" dirty="0" smtClean="0"/>
              <a:t>2</a:t>
            </a:r>
            <a:endParaRPr lang="zh-CN" altLang="en-US" sz="2800" dirty="0" smtClean="0">
              <a:solidFill>
                <a:srgbClr val="92D050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4 </a:t>
            </a:r>
            <a:r>
              <a:rPr lang="zh-CN" altLang="en-US" sz="2800" dirty="0" smtClean="0">
                <a:solidFill>
                  <a:schemeClr val="tx1"/>
                </a:solidFill>
              </a:rPr>
              <a:t>、继续熟悉</a:t>
            </a:r>
            <a:r>
              <a:rPr lang="en-US" altLang="zh-CN" sz="2800" dirty="0" smtClean="0">
                <a:solidFill>
                  <a:schemeClr val="tx1"/>
                </a:solidFill>
              </a:rPr>
              <a:t>Proteus</a:t>
            </a:r>
            <a:r>
              <a:rPr lang="zh-CN" altLang="en-US" sz="2800" dirty="0" smtClean="0">
                <a:solidFill>
                  <a:schemeClr val="tx1"/>
                </a:solidFill>
              </a:rPr>
              <a:t>使用演示视频，并准备实验</a:t>
            </a:r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15813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DE9A0-8AB6-41FF-A12B-6EF9665AECD3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03200" y="166688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宋体" charset="-122"/>
              </a:rPr>
              <a:t>一、</a:t>
            </a:r>
            <a:r>
              <a:rPr kumimoji="1" lang="en-US" altLang="zh-CN" sz="2800" b="1" smtClean="0">
                <a:solidFill>
                  <a:srgbClr val="0000FF"/>
                </a:solidFill>
                <a:ea typeface="楷体_GB2312" pitchFamily="49" charset="-122"/>
              </a:rPr>
              <a:t>8255A</a:t>
            </a:r>
            <a:r>
              <a:rPr kumimoji="1"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引脚、编程结构</a:t>
            </a:r>
            <a:endParaRPr kumimoji="1" lang="zh-CN" altLang="en-US" sz="2400" b="1" smtClean="0">
              <a:solidFill>
                <a:srgbClr val="808080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11200" y="1371601"/>
            <a:ext cx="7112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Intel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系列的</a:t>
            </a: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8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位并行接口芯片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通用性强，使用灵活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可用程序设置和改变芯片的工作方式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是一种</a:t>
            </a:r>
            <a:r>
              <a:rPr kumimoji="1"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典型的可编程并行接口芯片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8026400" y="838200"/>
            <a:ext cx="4470400" cy="5130800"/>
            <a:chOff x="3792" y="624"/>
            <a:chExt cx="2112" cy="3232"/>
          </a:xfrm>
        </p:grpSpPr>
        <p:sp>
          <p:nvSpPr>
            <p:cNvPr id="15367" name="Text Box 6"/>
            <p:cNvSpPr txBox="1">
              <a:spLocks noChangeAspect="1" noChangeArrowheads="1"/>
            </p:cNvSpPr>
            <p:nvPr/>
          </p:nvSpPr>
          <p:spPr bwMode="auto">
            <a:xfrm>
              <a:off x="4368" y="624"/>
              <a:ext cx="775" cy="323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smtClean="0">
                <a:solidFill>
                  <a:srgbClr val="000000"/>
                </a:solidFill>
              </a:endParaRP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</a:rPr>
                <a:t>8255A</a:t>
              </a:r>
              <a:endParaRPr kumimoji="1" lang="en-US" altLang="zh-CN" smtClean="0">
                <a:solidFill>
                  <a:srgbClr val="000000"/>
                </a:solidFill>
              </a:endParaRPr>
            </a:p>
            <a:p>
              <a:pPr algn="just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0000"/>
                </a:solidFill>
              </a:endParaRPr>
            </a:p>
            <a:p>
              <a:pPr algn="just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0000"/>
                </a:solidFill>
              </a:endParaRPr>
            </a:p>
            <a:p>
              <a:pPr algn="just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0000"/>
                </a:solidFill>
              </a:endParaRPr>
            </a:p>
            <a:p>
              <a:pPr algn="just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5368" name="Text Box 7"/>
            <p:cNvSpPr txBox="1">
              <a:spLocks noChangeAspect="1" noChangeArrowheads="1"/>
            </p:cNvSpPr>
            <p:nvPr/>
          </p:nvSpPr>
          <p:spPr bwMode="auto">
            <a:xfrm>
              <a:off x="3792" y="669"/>
              <a:ext cx="525" cy="3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PA3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PA2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PA1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PA0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RD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CS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GND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A0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PC7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PC6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PC5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PC4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PC3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PC2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PC1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PC0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PB0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PB1</a:t>
              </a:r>
            </a:p>
            <a:p>
              <a:pPr algn="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</a:rPr>
                <a:t>PB2</a:t>
              </a:r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>
              <a:off x="4080" y="132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4320" y="794"/>
              <a:ext cx="48" cy="2940"/>
              <a:chOff x="528" y="672"/>
              <a:chExt cx="48" cy="3312"/>
            </a:xfrm>
          </p:grpSpPr>
          <p:sp>
            <p:nvSpPr>
              <p:cNvPr id="15396" name="Line 19"/>
              <p:cNvSpPr>
                <a:spLocks noChangeShapeType="1"/>
              </p:cNvSpPr>
              <p:nvPr/>
            </p:nvSpPr>
            <p:spPr bwMode="auto">
              <a:xfrm>
                <a:off x="528" y="672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97" name="Line 20"/>
              <p:cNvSpPr>
                <a:spLocks noChangeShapeType="1"/>
              </p:cNvSpPr>
              <p:nvPr/>
            </p:nvSpPr>
            <p:spPr bwMode="auto">
              <a:xfrm>
                <a:off x="528" y="816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98" name="Line 21"/>
              <p:cNvSpPr>
                <a:spLocks noChangeShapeType="1"/>
              </p:cNvSpPr>
              <p:nvPr/>
            </p:nvSpPr>
            <p:spPr bwMode="auto">
              <a:xfrm>
                <a:off x="528" y="1008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99" name="Line 22"/>
              <p:cNvSpPr>
                <a:spLocks noChangeShapeType="1"/>
              </p:cNvSpPr>
              <p:nvPr/>
            </p:nvSpPr>
            <p:spPr bwMode="auto">
              <a:xfrm>
                <a:off x="528" y="1200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0" name="Line 23"/>
              <p:cNvSpPr>
                <a:spLocks noChangeShapeType="1"/>
              </p:cNvSpPr>
              <p:nvPr/>
            </p:nvSpPr>
            <p:spPr bwMode="auto">
              <a:xfrm>
                <a:off x="528" y="1344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1" name="Line 24"/>
              <p:cNvSpPr>
                <a:spLocks noChangeShapeType="1"/>
              </p:cNvSpPr>
              <p:nvPr/>
            </p:nvSpPr>
            <p:spPr bwMode="auto">
              <a:xfrm>
                <a:off x="528" y="1536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2" name="Line 2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3" name="Line 26"/>
              <p:cNvSpPr>
                <a:spLocks noChangeShapeType="1"/>
              </p:cNvSpPr>
              <p:nvPr/>
            </p:nvSpPr>
            <p:spPr bwMode="auto">
              <a:xfrm>
                <a:off x="528" y="1872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4" name="Line 27"/>
              <p:cNvSpPr>
                <a:spLocks noChangeShapeType="1"/>
              </p:cNvSpPr>
              <p:nvPr/>
            </p:nvSpPr>
            <p:spPr bwMode="auto">
              <a:xfrm>
                <a:off x="528" y="2016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5" name="Line 28"/>
              <p:cNvSpPr>
                <a:spLocks noChangeShapeType="1"/>
              </p:cNvSpPr>
              <p:nvPr/>
            </p:nvSpPr>
            <p:spPr bwMode="auto">
              <a:xfrm>
                <a:off x="528" y="2208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6" name="Line 29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7" name="Line 30"/>
              <p:cNvSpPr>
                <a:spLocks noChangeShapeType="1"/>
              </p:cNvSpPr>
              <p:nvPr/>
            </p:nvSpPr>
            <p:spPr bwMode="auto">
              <a:xfrm>
                <a:off x="528" y="2592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8" name="Line 31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9" name="Line 32"/>
              <p:cNvSpPr>
                <a:spLocks noChangeShapeType="1"/>
              </p:cNvSpPr>
              <p:nvPr/>
            </p:nvSpPr>
            <p:spPr bwMode="auto">
              <a:xfrm>
                <a:off x="528" y="2928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10" name="Line 33"/>
              <p:cNvSpPr>
                <a:spLocks noChangeShapeType="1"/>
              </p:cNvSpPr>
              <p:nvPr/>
            </p:nvSpPr>
            <p:spPr bwMode="auto">
              <a:xfrm>
                <a:off x="528" y="3072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11" name="Line 34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12" name="Line 35"/>
              <p:cNvSpPr>
                <a:spLocks noChangeShapeType="1"/>
              </p:cNvSpPr>
              <p:nvPr/>
            </p:nvSpPr>
            <p:spPr bwMode="auto">
              <a:xfrm>
                <a:off x="528" y="3456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13" name="Line 36"/>
              <p:cNvSpPr>
                <a:spLocks noChangeShapeType="1"/>
              </p:cNvSpPr>
              <p:nvPr/>
            </p:nvSpPr>
            <p:spPr bwMode="auto">
              <a:xfrm>
                <a:off x="528" y="3648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14" name="Line 37"/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15" name="Line 38"/>
              <p:cNvSpPr>
                <a:spLocks noChangeShapeType="1"/>
              </p:cNvSpPr>
              <p:nvPr/>
            </p:nvSpPr>
            <p:spPr bwMode="auto">
              <a:xfrm>
                <a:off x="528" y="3984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371" name="Line 60"/>
            <p:cNvSpPr>
              <a:spLocks noChangeShapeType="1"/>
            </p:cNvSpPr>
            <p:nvPr/>
          </p:nvSpPr>
          <p:spPr bwMode="auto">
            <a:xfrm>
              <a:off x="4080" y="146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5160" y="683"/>
              <a:ext cx="744" cy="3157"/>
              <a:chOff x="5016" y="683"/>
              <a:chExt cx="744" cy="3157"/>
            </a:xfrm>
          </p:grpSpPr>
          <p:sp>
            <p:nvSpPr>
              <p:cNvPr id="15373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5047" y="683"/>
                <a:ext cx="713" cy="315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PA4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PA5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PA6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PA7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WR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RESET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D0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D1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D2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D3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D4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D5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D6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D7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Vcc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PB7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PB6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PB5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PB4</a:t>
                </a:r>
              </a:p>
              <a:p>
                <a:pPr algn="just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</a:rPr>
                  <a:t>PB3</a:t>
                </a:r>
                <a:endParaRPr kumimoji="1" lang="en-US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74" name="Line 61"/>
              <p:cNvSpPr>
                <a:spLocks noChangeShapeType="1"/>
              </p:cNvSpPr>
              <p:nvPr/>
            </p:nvSpPr>
            <p:spPr bwMode="auto">
              <a:xfrm flipV="1">
                <a:off x="5136" y="1321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200" b="1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62"/>
              <p:cNvGrpSpPr>
                <a:grpSpLocks/>
              </p:cNvGrpSpPr>
              <p:nvPr/>
            </p:nvGrpSpPr>
            <p:grpSpPr bwMode="auto">
              <a:xfrm>
                <a:off x="5016" y="804"/>
                <a:ext cx="48" cy="2940"/>
                <a:chOff x="528" y="672"/>
                <a:chExt cx="48" cy="3312"/>
              </a:xfrm>
            </p:grpSpPr>
            <p:sp>
              <p:nvSpPr>
                <p:cNvPr id="15376" name="Line 63"/>
                <p:cNvSpPr>
                  <a:spLocks noChangeShapeType="1"/>
                </p:cNvSpPr>
                <p:nvPr/>
              </p:nvSpPr>
              <p:spPr bwMode="auto">
                <a:xfrm>
                  <a:off x="528" y="67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77" name="Line 64"/>
                <p:cNvSpPr>
                  <a:spLocks noChangeShapeType="1"/>
                </p:cNvSpPr>
                <p:nvPr/>
              </p:nvSpPr>
              <p:spPr bwMode="auto">
                <a:xfrm>
                  <a:off x="528" y="81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78" name="Line 65"/>
                <p:cNvSpPr>
                  <a:spLocks noChangeShapeType="1"/>
                </p:cNvSpPr>
                <p:nvPr/>
              </p:nvSpPr>
              <p:spPr bwMode="auto">
                <a:xfrm>
                  <a:off x="528" y="1008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79" name="Line 66"/>
                <p:cNvSpPr>
                  <a:spLocks noChangeShapeType="1"/>
                </p:cNvSpPr>
                <p:nvPr/>
              </p:nvSpPr>
              <p:spPr bwMode="auto">
                <a:xfrm>
                  <a:off x="528" y="1200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80" name="Line 67"/>
                <p:cNvSpPr>
                  <a:spLocks noChangeShapeType="1"/>
                </p:cNvSpPr>
                <p:nvPr/>
              </p:nvSpPr>
              <p:spPr bwMode="auto">
                <a:xfrm>
                  <a:off x="528" y="1344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81" name="Line 68"/>
                <p:cNvSpPr>
                  <a:spLocks noChangeShapeType="1"/>
                </p:cNvSpPr>
                <p:nvPr/>
              </p:nvSpPr>
              <p:spPr bwMode="auto">
                <a:xfrm>
                  <a:off x="528" y="153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82" name="Line 69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83" name="Line 70"/>
                <p:cNvSpPr>
                  <a:spLocks noChangeShapeType="1"/>
                </p:cNvSpPr>
                <p:nvPr/>
              </p:nvSpPr>
              <p:spPr bwMode="auto">
                <a:xfrm>
                  <a:off x="528" y="187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84" name="Line 71"/>
                <p:cNvSpPr>
                  <a:spLocks noChangeShapeType="1"/>
                </p:cNvSpPr>
                <p:nvPr/>
              </p:nvSpPr>
              <p:spPr bwMode="auto">
                <a:xfrm>
                  <a:off x="528" y="201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85" name="Line 72"/>
                <p:cNvSpPr>
                  <a:spLocks noChangeShapeType="1"/>
                </p:cNvSpPr>
                <p:nvPr/>
              </p:nvSpPr>
              <p:spPr bwMode="auto">
                <a:xfrm>
                  <a:off x="528" y="2208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86" name="Line 73"/>
                <p:cNvSpPr>
                  <a:spLocks noChangeShapeType="1"/>
                </p:cNvSpPr>
                <p:nvPr/>
              </p:nvSpPr>
              <p:spPr bwMode="auto">
                <a:xfrm>
                  <a:off x="528" y="2400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87" name="Line 74"/>
                <p:cNvSpPr>
                  <a:spLocks noChangeShapeType="1"/>
                </p:cNvSpPr>
                <p:nvPr/>
              </p:nvSpPr>
              <p:spPr bwMode="auto">
                <a:xfrm>
                  <a:off x="528" y="259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88" name="Line 75"/>
                <p:cNvSpPr>
                  <a:spLocks noChangeShapeType="1"/>
                </p:cNvSpPr>
                <p:nvPr/>
              </p:nvSpPr>
              <p:spPr bwMode="auto">
                <a:xfrm>
                  <a:off x="528" y="273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89" name="Line 76"/>
                <p:cNvSpPr>
                  <a:spLocks noChangeShapeType="1"/>
                </p:cNvSpPr>
                <p:nvPr/>
              </p:nvSpPr>
              <p:spPr bwMode="auto">
                <a:xfrm>
                  <a:off x="528" y="2928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90" name="Line 77"/>
                <p:cNvSpPr>
                  <a:spLocks noChangeShapeType="1"/>
                </p:cNvSpPr>
                <p:nvPr/>
              </p:nvSpPr>
              <p:spPr bwMode="auto">
                <a:xfrm>
                  <a:off x="528" y="307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91" name="Line 78"/>
                <p:cNvSpPr>
                  <a:spLocks noChangeShapeType="1"/>
                </p:cNvSpPr>
                <p:nvPr/>
              </p:nvSpPr>
              <p:spPr bwMode="auto">
                <a:xfrm>
                  <a:off x="528" y="3264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92" name="Line 79"/>
                <p:cNvSpPr>
                  <a:spLocks noChangeShapeType="1"/>
                </p:cNvSpPr>
                <p:nvPr/>
              </p:nvSpPr>
              <p:spPr bwMode="auto">
                <a:xfrm>
                  <a:off x="528" y="345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93" name="Line 80"/>
                <p:cNvSpPr>
                  <a:spLocks noChangeShapeType="1"/>
                </p:cNvSpPr>
                <p:nvPr/>
              </p:nvSpPr>
              <p:spPr bwMode="auto">
                <a:xfrm>
                  <a:off x="528" y="3648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94" name="Line 81"/>
                <p:cNvSpPr>
                  <a:spLocks noChangeShapeType="1"/>
                </p:cNvSpPr>
                <p:nvPr/>
              </p:nvSpPr>
              <p:spPr bwMode="auto">
                <a:xfrm>
                  <a:off x="528" y="379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95" name="Line 82"/>
                <p:cNvSpPr>
                  <a:spLocks noChangeShapeType="1"/>
                </p:cNvSpPr>
                <p:nvPr/>
              </p:nvSpPr>
              <p:spPr bwMode="auto">
                <a:xfrm>
                  <a:off x="528" y="3984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200" b="1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5366" name="Rectangle 84"/>
          <p:cNvSpPr>
            <a:spLocks noChangeArrowheads="1"/>
          </p:cNvSpPr>
          <p:nvPr/>
        </p:nvSpPr>
        <p:spPr bwMode="auto">
          <a:xfrm>
            <a:off x="914417" y="4114800"/>
            <a:ext cx="43476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40</a:t>
            </a:r>
            <a:r>
              <a:rPr kumimoji="1"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个引脚，双列直插式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44FBE-3474-4C61-88A4-B337B78D57A9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193"/>
          <p:cNvGrpSpPr>
            <a:grpSpLocks/>
          </p:cNvGrpSpPr>
          <p:nvPr/>
        </p:nvGrpSpPr>
        <p:grpSpPr bwMode="auto">
          <a:xfrm>
            <a:off x="101600" y="228615"/>
            <a:ext cx="11988800" cy="4786313"/>
            <a:chOff x="48" y="144"/>
            <a:chExt cx="5664" cy="3015"/>
          </a:xfrm>
        </p:grpSpPr>
        <p:sp>
          <p:nvSpPr>
            <p:cNvPr id="16388" name="AutoShape 89"/>
            <p:cNvSpPr>
              <a:spLocks noChangeArrowheads="1"/>
            </p:cNvSpPr>
            <p:nvPr/>
          </p:nvSpPr>
          <p:spPr bwMode="auto">
            <a:xfrm>
              <a:off x="576" y="2178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389" name="Text Box 90"/>
            <p:cNvSpPr txBox="1">
              <a:spLocks noChangeArrowheads="1"/>
            </p:cNvSpPr>
            <p:nvPr/>
          </p:nvSpPr>
          <p:spPr bwMode="auto">
            <a:xfrm>
              <a:off x="61" y="423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2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6390" name="Text Box 92"/>
            <p:cNvSpPr txBox="1">
              <a:spLocks noChangeArrowheads="1"/>
            </p:cNvSpPr>
            <p:nvPr/>
          </p:nvSpPr>
          <p:spPr bwMode="auto">
            <a:xfrm>
              <a:off x="139" y="459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6391" name="Text Box 93"/>
            <p:cNvSpPr txBox="1">
              <a:spLocks noChangeArrowheads="1"/>
            </p:cNvSpPr>
            <p:nvPr/>
          </p:nvSpPr>
          <p:spPr bwMode="auto">
            <a:xfrm>
              <a:off x="219" y="807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6392" name="Text Box 94"/>
            <p:cNvSpPr txBox="1">
              <a:spLocks noChangeArrowheads="1"/>
            </p:cNvSpPr>
            <p:nvPr/>
          </p:nvSpPr>
          <p:spPr bwMode="auto">
            <a:xfrm>
              <a:off x="226" y="2103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A9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A2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6393" name="Text Box 95"/>
            <p:cNvSpPr txBox="1">
              <a:spLocks noChangeArrowheads="1"/>
            </p:cNvSpPr>
            <p:nvPr/>
          </p:nvSpPr>
          <p:spPr bwMode="auto">
            <a:xfrm>
              <a:off x="112" y="2543"/>
              <a:ext cx="416" cy="4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6394" name="Text Box 97"/>
            <p:cNvSpPr txBox="1">
              <a:spLocks noChangeArrowheads="1"/>
            </p:cNvSpPr>
            <p:nvPr/>
          </p:nvSpPr>
          <p:spPr bwMode="auto">
            <a:xfrm>
              <a:off x="157" y="1594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IOR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IOW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6395" name="Line 98"/>
            <p:cNvSpPr>
              <a:spLocks noChangeShapeType="1"/>
            </p:cNvSpPr>
            <p:nvPr/>
          </p:nvSpPr>
          <p:spPr bwMode="auto">
            <a:xfrm>
              <a:off x="219" y="1609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396" name="Line 99"/>
            <p:cNvSpPr>
              <a:spLocks noChangeShapeType="1"/>
            </p:cNvSpPr>
            <p:nvPr/>
          </p:nvSpPr>
          <p:spPr bwMode="auto">
            <a:xfrm>
              <a:off x="224" y="1834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397" name="Text Box 100"/>
            <p:cNvSpPr txBox="1">
              <a:spLocks noChangeArrowheads="1"/>
            </p:cNvSpPr>
            <p:nvPr/>
          </p:nvSpPr>
          <p:spPr bwMode="auto">
            <a:xfrm>
              <a:off x="848" y="2015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片选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6398" name="Text Box 7"/>
            <p:cNvSpPr txBox="1">
              <a:spLocks noChangeArrowheads="1"/>
            </p:cNvSpPr>
            <p:nvPr/>
          </p:nvSpPr>
          <p:spPr bwMode="auto">
            <a:xfrm>
              <a:off x="1809" y="484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399" name="Line 17"/>
            <p:cNvSpPr>
              <a:spLocks noChangeShapeType="1"/>
            </p:cNvSpPr>
            <p:nvPr/>
          </p:nvSpPr>
          <p:spPr bwMode="auto">
            <a:xfrm>
              <a:off x="2578" y="2705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00" name="Line 19"/>
            <p:cNvSpPr>
              <a:spLocks noChangeShapeType="1"/>
            </p:cNvSpPr>
            <p:nvPr/>
          </p:nvSpPr>
          <p:spPr bwMode="auto">
            <a:xfrm flipV="1">
              <a:off x="2578" y="2792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01" name="Line 20"/>
            <p:cNvSpPr>
              <a:spLocks noChangeShapeType="1"/>
            </p:cNvSpPr>
            <p:nvPr/>
          </p:nvSpPr>
          <p:spPr bwMode="auto">
            <a:xfrm>
              <a:off x="2588" y="2880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02" name="Line 21"/>
            <p:cNvSpPr>
              <a:spLocks noChangeShapeType="1"/>
            </p:cNvSpPr>
            <p:nvPr/>
          </p:nvSpPr>
          <p:spPr bwMode="auto">
            <a:xfrm>
              <a:off x="2578" y="2967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03" name="AutoShape 33"/>
            <p:cNvSpPr>
              <a:spLocks noChangeArrowheads="1"/>
            </p:cNvSpPr>
            <p:nvPr/>
          </p:nvSpPr>
          <p:spPr bwMode="auto">
            <a:xfrm rot="10800000">
              <a:off x="2557" y="927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04" name="Text Box 15"/>
            <p:cNvSpPr txBox="1">
              <a:spLocks noChangeArrowheads="1"/>
            </p:cNvSpPr>
            <p:nvPr/>
          </p:nvSpPr>
          <p:spPr bwMode="auto">
            <a:xfrm>
              <a:off x="1944" y="744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数据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缓冲器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05" name="Text Box 16"/>
            <p:cNvSpPr txBox="1">
              <a:spLocks noChangeArrowheads="1"/>
            </p:cNvSpPr>
            <p:nvPr/>
          </p:nvSpPr>
          <p:spPr bwMode="auto">
            <a:xfrm>
              <a:off x="1960" y="1656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读写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控制</a:t>
              </a:r>
              <a:endParaRPr kumimoji="1" lang="zh-CN" altLang="en-US" sz="10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06" name="Text Box 18"/>
            <p:cNvSpPr txBox="1">
              <a:spLocks noChangeArrowheads="1"/>
            </p:cNvSpPr>
            <p:nvPr/>
          </p:nvSpPr>
          <p:spPr bwMode="auto">
            <a:xfrm>
              <a:off x="1969" y="2391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000" b="1" smtClean="0">
                <a:solidFill>
                  <a:srgbClr val="808080"/>
                </a:solidFill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片内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smtClean="0">
                  <a:solidFill>
                    <a:srgbClr val="000000"/>
                  </a:solidFill>
                </a:rPr>
                <a:t>译码</a:t>
              </a:r>
              <a:endParaRPr kumimoji="1" lang="zh-CN" altLang="en-US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6407" name="Text Box 41"/>
            <p:cNvSpPr txBox="1">
              <a:spLocks noChangeArrowheads="1"/>
            </p:cNvSpPr>
            <p:nvPr/>
          </p:nvSpPr>
          <p:spPr bwMode="auto">
            <a:xfrm>
              <a:off x="1497" y="2007"/>
              <a:ext cx="281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CS</a:t>
              </a:r>
            </a:p>
          </p:txBody>
        </p:sp>
        <p:sp>
          <p:nvSpPr>
            <p:cNvPr id="16408" name="Text Box 43"/>
            <p:cNvSpPr txBox="1">
              <a:spLocks noChangeArrowheads="1"/>
            </p:cNvSpPr>
            <p:nvPr/>
          </p:nvSpPr>
          <p:spPr bwMode="auto">
            <a:xfrm>
              <a:off x="1179" y="423"/>
              <a:ext cx="65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RESET</a:t>
              </a:r>
              <a:endParaRPr kumimoji="1" lang="en-US" altLang="zh-CN" sz="2200" b="1" smtClean="0">
                <a:solidFill>
                  <a:srgbClr val="000000"/>
                </a:solidFill>
                <a:latin typeface="宋体" charset="-122"/>
              </a:endParaRPr>
            </a:p>
          </p:txBody>
        </p:sp>
        <p:sp>
          <p:nvSpPr>
            <p:cNvPr id="16409" name="Text Box 44"/>
            <p:cNvSpPr txBox="1">
              <a:spLocks noChangeArrowheads="1"/>
            </p:cNvSpPr>
            <p:nvPr/>
          </p:nvSpPr>
          <p:spPr bwMode="auto">
            <a:xfrm>
              <a:off x="1354" y="2439"/>
              <a:ext cx="416" cy="3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A1</a:t>
              </a:r>
            </a:p>
            <a:p>
              <a:pPr algn="r" defTabSz="914400" fontAlgn="base">
                <a:spcBef>
                  <a:spcPct val="0"/>
                </a:spcBef>
                <a:spcAft>
                  <a:spcPct val="5000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A0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6410" name="Text Box 45"/>
            <p:cNvSpPr txBox="1">
              <a:spLocks noChangeArrowheads="1"/>
            </p:cNvSpPr>
            <p:nvPr/>
          </p:nvSpPr>
          <p:spPr bwMode="auto">
            <a:xfrm>
              <a:off x="1431" y="1527"/>
              <a:ext cx="4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RD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WR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6411" name="Line 46"/>
            <p:cNvSpPr>
              <a:spLocks noChangeShapeType="1"/>
            </p:cNvSpPr>
            <p:nvPr/>
          </p:nvSpPr>
          <p:spPr bwMode="auto">
            <a:xfrm>
              <a:off x="1493" y="1542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12" name="Line 47"/>
            <p:cNvSpPr>
              <a:spLocks noChangeShapeType="1"/>
            </p:cNvSpPr>
            <p:nvPr/>
          </p:nvSpPr>
          <p:spPr bwMode="auto">
            <a:xfrm>
              <a:off x="1498" y="1767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13" name="Line 49"/>
            <p:cNvSpPr>
              <a:spLocks noChangeShapeType="1"/>
            </p:cNvSpPr>
            <p:nvPr/>
          </p:nvSpPr>
          <p:spPr bwMode="auto">
            <a:xfrm>
              <a:off x="1546" y="200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14" name="Line 25"/>
            <p:cNvSpPr>
              <a:spLocks noChangeShapeType="1"/>
            </p:cNvSpPr>
            <p:nvPr/>
          </p:nvSpPr>
          <p:spPr bwMode="auto">
            <a:xfrm flipH="1">
              <a:off x="4650" y="855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15" name="Line 26"/>
            <p:cNvSpPr>
              <a:spLocks noChangeShapeType="1"/>
            </p:cNvSpPr>
            <p:nvPr/>
          </p:nvSpPr>
          <p:spPr bwMode="auto">
            <a:xfrm>
              <a:off x="4426" y="2727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16" name="Line 27"/>
            <p:cNvSpPr>
              <a:spLocks noChangeShapeType="1"/>
            </p:cNvSpPr>
            <p:nvPr/>
          </p:nvSpPr>
          <p:spPr bwMode="auto">
            <a:xfrm flipH="1">
              <a:off x="4416" y="2151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17" name="Line 28"/>
            <p:cNvSpPr>
              <a:spLocks noChangeShapeType="1"/>
            </p:cNvSpPr>
            <p:nvPr/>
          </p:nvSpPr>
          <p:spPr bwMode="auto">
            <a:xfrm flipH="1" flipV="1">
              <a:off x="4426" y="1509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18" name="Line 29"/>
            <p:cNvSpPr>
              <a:spLocks noChangeShapeType="1"/>
            </p:cNvSpPr>
            <p:nvPr/>
          </p:nvSpPr>
          <p:spPr bwMode="auto">
            <a:xfrm flipH="1" flipV="1">
              <a:off x="4416" y="855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19" name="AutoShape 57"/>
            <p:cNvSpPr>
              <a:spLocks noChangeArrowheads="1"/>
            </p:cNvSpPr>
            <p:nvPr/>
          </p:nvSpPr>
          <p:spPr bwMode="auto">
            <a:xfrm>
              <a:off x="4418" y="541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20" name="AutoShape 58"/>
            <p:cNvSpPr>
              <a:spLocks noChangeArrowheads="1"/>
            </p:cNvSpPr>
            <p:nvPr/>
          </p:nvSpPr>
          <p:spPr bwMode="auto">
            <a:xfrm>
              <a:off x="4443" y="1223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21" name="AutoShape 59"/>
            <p:cNvSpPr>
              <a:spLocks noChangeArrowheads="1"/>
            </p:cNvSpPr>
            <p:nvPr/>
          </p:nvSpPr>
          <p:spPr bwMode="auto">
            <a:xfrm>
              <a:off x="4425" y="1888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22" name="Text Box 60"/>
            <p:cNvSpPr txBox="1">
              <a:spLocks noChangeArrowheads="1"/>
            </p:cNvSpPr>
            <p:nvPr/>
          </p:nvSpPr>
          <p:spPr bwMode="auto">
            <a:xfrm>
              <a:off x="4784" y="1143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PC0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6423" name="Text Box 61"/>
            <p:cNvSpPr txBox="1">
              <a:spLocks noChangeArrowheads="1"/>
            </p:cNvSpPr>
            <p:nvPr/>
          </p:nvSpPr>
          <p:spPr bwMode="auto">
            <a:xfrm>
              <a:off x="4759" y="1767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PB0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6424" name="Text Box 62"/>
            <p:cNvSpPr txBox="1">
              <a:spLocks noChangeArrowheads="1"/>
            </p:cNvSpPr>
            <p:nvPr/>
          </p:nvSpPr>
          <p:spPr bwMode="auto">
            <a:xfrm>
              <a:off x="4769" y="423"/>
              <a:ext cx="367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PA7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PA0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6425" name="Line 8"/>
            <p:cNvSpPr>
              <a:spLocks noChangeShapeType="1"/>
            </p:cNvSpPr>
            <p:nvPr/>
          </p:nvSpPr>
          <p:spPr bwMode="auto">
            <a:xfrm flipV="1">
              <a:off x="3466" y="2151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26" name="Line 9"/>
            <p:cNvSpPr>
              <a:spLocks noChangeShapeType="1"/>
            </p:cNvSpPr>
            <p:nvPr/>
          </p:nvSpPr>
          <p:spPr bwMode="auto">
            <a:xfrm flipH="1" flipV="1">
              <a:off x="3322" y="1479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27" name="Line 10"/>
            <p:cNvSpPr>
              <a:spLocks noChangeShapeType="1"/>
            </p:cNvSpPr>
            <p:nvPr/>
          </p:nvSpPr>
          <p:spPr bwMode="auto">
            <a:xfrm flipH="1" flipV="1">
              <a:off x="3178" y="833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28" name="Line 22"/>
            <p:cNvSpPr>
              <a:spLocks noChangeShapeType="1"/>
            </p:cNvSpPr>
            <p:nvPr/>
          </p:nvSpPr>
          <p:spPr bwMode="auto">
            <a:xfrm flipV="1">
              <a:off x="3178" y="829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29" name="Line 23"/>
            <p:cNvSpPr>
              <a:spLocks noChangeShapeType="1"/>
            </p:cNvSpPr>
            <p:nvPr/>
          </p:nvSpPr>
          <p:spPr bwMode="auto">
            <a:xfrm flipV="1">
              <a:off x="3316" y="1479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30" name="Line 24"/>
            <p:cNvSpPr>
              <a:spLocks noChangeShapeType="1"/>
            </p:cNvSpPr>
            <p:nvPr/>
          </p:nvSpPr>
          <p:spPr bwMode="auto">
            <a:xfrm>
              <a:off x="3466" y="2151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31" name="Rectangle 30"/>
            <p:cNvSpPr>
              <a:spLocks noChangeArrowheads="1"/>
            </p:cNvSpPr>
            <p:nvPr/>
          </p:nvSpPr>
          <p:spPr bwMode="auto">
            <a:xfrm>
              <a:off x="2955" y="587"/>
              <a:ext cx="122" cy="2044"/>
            </a:xfrm>
            <a:prstGeom prst="rect">
              <a:avLst/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32" name="AutoShape 31"/>
            <p:cNvSpPr>
              <a:spLocks noChangeArrowheads="1"/>
            </p:cNvSpPr>
            <p:nvPr/>
          </p:nvSpPr>
          <p:spPr bwMode="auto">
            <a:xfrm>
              <a:off x="3077" y="539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33" name="AutoShape 32"/>
            <p:cNvSpPr>
              <a:spLocks noChangeArrowheads="1"/>
            </p:cNvSpPr>
            <p:nvPr/>
          </p:nvSpPr>
          <p:spPr bwMode="auto">
            <a:xfrm>
              <a:off x="3077" y="1191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34" name="AutoShape 34"/>
            <p:cNvSpPr>
              <a:spLocks noChangeArrowheads="1"/>
            </p:cNvSpPr>
            <p:nvPr/>
          </p:nvSpPr>
          <p:spPr bwMode="auto">
            <a:xfrm>
              <a:off x="3077" y="1911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35" name="AutoShape 35"/>
            <p:cNvSpPr>
              <a:spLocks noChangeArrowheads="1"/>
            </p:cNvSpPr>
            <p:nvPr/>
          </p:nvSpPr>
          <p:spPr bwMode="auto">
            <a:xfrm>
              <a:off x="3077" y="2439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36" name="AutoShape 11"/>
            <p:cNvSpPr>
              <a:spLocks noChangeArrowheads="1"/>
            </p:cNvSpPr>
            <p:nvPr/>
          </p:nvSpPr>
          <p:spPr bwMode="auto">
            <a:xfrm>
              <a:off x="3886" y="883"/>
              <a:ext cx="269" cy="336"/>
            </a:xfrm>
            <a:prstGeom prst="upDownArrow">
              <a:avLst>
                <a:gd name="adj1" fmla="val 50000"/>
                <a:gd name="adj2" fmla="val 24981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37" name="Text Box 13"/>
            <p:cNvSpPr txBox="1">
              <a:spLocks noChangeArrowheads="1"/>
            </p:cNvSpPr>
            <p:nvPr/>
          </p:nvSpPr>
          <p:spPr bwMode="auto">
            <a:xfrm>
              <a:off x="3722" y="2461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控制口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</a:rPr>
                <a:t>D</a:t>
              </a:r>
              <a:endParaRPr kumimoji="1" lang="en-US" altLang="zh-CN" sz="2400" smtClean="0">
                <a:solidFill>
                  <a:srgbClr val="808080"/>
                </a:solidFill>
              </a:endParaRPr>
            </a:p>
          </p:txBody>
        </p:sp>
        <p:sp>
          <p:nvSpPr>
            <p:cNvPr id="16438" name="AutoShape 14"/>
            <p:cNvSpPr>
              <a:spLocks noChangeArrowheads="1"/>
            </p:cNvSpPr>
            <p:nvPr/>
          </p:nvSpPr>
          <p:spPr bwMode="auto">
            <a:xfrm>
              <a:off x="3895" y="1563"/>
              <a:ext cx="260" cy="350"/>
            </a:xfrm>
            <a:prstGeom prst="upDownArrow">
              <a:avLst>
                <a:gd name="adj1" fmla="val 50000"/>
                <a:gd name="adj2" fmla="val 26923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39" name="Text Box 38"/>
            <p:cNvSpPr txBox="1">
              <a:spLocks noChangeArrowheads="1"/>
            </p:cNvSpPr>
            <p:nvPr/>
          </p:nvSpPr>
          <p:spPr bwMode="auto">
            <a:xfrm>
              <a:off x="3706" y="567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A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6440" name="Text Box 67"/>
            <p:cNvSpPr txBox="1">
              <a:spLocks noChangeArrowheads="1"/>
            </p:cNvSpPr>
            <p:nvPr/>
          </p:nvSpPr>
          <p:spPr bwMode="auto">
            <a:xfrm>
              <a:off x="3723" y="1239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C</a:t>
              </a:r>
              <a:endParaRPr kumimoji="1" lang="en-US" altLang="zh-CN" sz="1000" smtClean="0">
                <a:solidFill>
                  <a:srgbClr val="000000"/>
                </a:solidFill>
              </a:endParaRPr>
            </a:p>
          </p:txBody>
        </p:sp>
        <p:sp>
          <p:nvSpPr>
            <p:cNvPr id="16441" name="Text Box 72"/>
            <p:cNvSpPr txBox="1">
              <a:spLocks noChangeArrowheads="1"/>
            </p:cNvSpPr>
            <p:nvPr/>
          </p:nvSpPr>
          <p:spPr bwMode="auto">
            <a:xfrm>
              <a:off x="3706" y="1911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/>
            <a:p>
              <a:pPr algn="ctr" defTabSz="91440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</a:rPr>
                <a:t>端口</a:t>
              </a:r>
              <a:r>
                <a:rPr kumimoji="1" lang="en-US" altLang="zh-CN" sz="2400" b="1" smtClean="0">
                  <a:solidFill>
                    <a:srgbClr val="000000"/>
                  </a:solidFill>
                </a:rPr>
                <a:t>B</a:t>
              </a:r>
              <a:endParaRPr kumimoji="1" lang="en-US" altLang="zh-CN" sz="1000" smtClean="0">
                <a:solidFill>
                  <a:srgbClr val="808080"/>
                </a:solidFill>
              </a:endParaRPr>
            </a:p>
          </p:txBody>
        </p:sp>
        <p:sp>
          <p:nvSpPr>
            <p:cNvPr id="16442" name="Line 4"/>
            <p:cNvSpPr>
              <a:spLocks noChangeShapeType="1"/>
            </p:cNvSpPr>
            <p:nvPr/>
          </p:nvSpPr>
          <p:spPr bwMode="auto">
            <a:xfrm flipV="1">
              <a:off x="4779" y="275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43" name="Text Box 42"/>
            <p:cNvSpPr txBox="1">
              <a:spLocks noChangeArrowheads="1"/>
            </p:cNvSpPr>
            <p:nvPr/>
          </p:nvSpPr>
          <p:spPr bwMode="auto">
            <a:xfrm>
              <a:off x="4731" y="2535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 +5V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6444" name="Line 76"/>
            <p:cNvSpPr>
              <a:spLocks noChangeShapeType="1"/>
            </p:cNvSpPr>
            <p:nvPr/>
          </p:nvSpPr>
          <p:spPr bwMode="auto">
            <a:xfrm flipV="1">
              <a:off x="4779" y="299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45" name="Text Box 77"/>
            <p:cNvSpPr txBox="1">
              <a:spLocks noChangeArrowheads="1"/>
            </p:cNvSpPr>
            <p:nvPr/>
          </p:nvSpPr>
          <p:spPr bwMode="auto">
            <a:xfrm>
              <a:off x="4779" y="2775"/>
              <a:ext cx="4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GND</a:t>
              </a:r>
              <a:endParaRPr kumimoji="1" lang="en-US" altLang="zh-CN" sz="2200" b="1" smtClean="0">
                <a:solidFill>
                  <a:srgbClr val="808080"/>
                </a:solidFill>
                <a:latin typeface="宋体" charset="-122"/>
              </a:endParaRPr>
            </a:p>
          </p:txBody>
        </p:sp>
        <p:sp>
          <p:nvSpPr>
            <p:cNvPr id="16446" name="Line 86"/>
            <p:cNvSpPr>
              <a:spLocks noChangeShapeType="1"/>
            </p:cNvSpPr>
            <p:nvPr/>
          </p:nvSpPr>
          <p:spPr bwMode="auto">
            <a:xfrm>
              <a:off x="1467" y="2199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47" name="Text Box 48"/>
            <p:cNvSpPr txBox="1">
              <a:spLocks noChangeArrowheads="1"/>
            </p:cNvSpPr>
            <p:nvPr/>
          </p:nvSpPr>
          <p:spPr bwMode="auto">
            <a:xfrm>
              <a:off x="1466" y="807"/>
              <a:ext cx="416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D7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</a:rPr>
                <a:t>~</a:t>
              </a:r>
            </a:p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smtClean="0">
                  <a:solidFill>
                    <a:srgbClr val="000000"/>
                  </a:solidFill>
                </a:rPr>
                <a:t>D0</a:t>
              </a:r>
              <a:endParaRPr kumimoji="1" lang="en-US" altLang="zh-CN" sz="2200" b="1" smtClean="0">
                <a:solidFill>
                  <a:srgbClr val="808080"/>
                </a:solidFill>
              </a:endParaRPr>
            </a:p>
          </p:txBody>
        </p:sp>
        <p:sp>
          <p:nvSpPr>
            <p:cNvPr id="16448" name="Text Box 105"/>
            <p:cNvSpPr txBox="1">
              <a:spLocks noChangeArrowheads="1"/>
            </p:cNvSpPr>
            <p:nvPr/>
          </p:nvSpPr>
          <p:spPr bwMode="auto">
            <a:xfrm>
              <a:off x="5328" y="455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外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ea typeface="楷体_GB2312" pitchFamily="49" charset="-122"/>
                </a:rPr>
                <a:t>设</a:t>
              </a:r>
              <a:endParaRPr kumimoji="1" lang="zh-CN" altLang="en-US" sz="2400" smtClean="0">
                <a:solidFill>
                  <a:srgbClr val="000000"/>
                </a:solidFill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6449" name="Line 3"/>
            <p:cNvSpPr>
              <a:spLocks noChangeShapeType="1"/>
            </p:cNvSpPr>
            <p:nvPr/>
          </p:nvSpPr>
          <p:spPr bwMode="auto">
            <a:xfrm flipV="1">
              <a:off x="539" y="615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50" name="AutoShape 51"/>
            <p:cNvSpPr>
              <a:spLocks noChangeArrowheads="1"/>
            </p:cNvSpPr>
            <p:nvPr/>
          </p:nvSpPr>
          <p:spPr bwMode="auto">
            <a:xfrm>
              <a:off x="555" y="906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51" name="Line 52"/>
            <p:cNvSpPr>
              <a:spLocks noChangeShapeType="1"/>
            </p:cNvSpPr>
            <p:nvPr/>
          </p:nvSpPr>
          <p:spPr bwMode="auto">
            <a:xfrm>
              <a:off x="555" y="1719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52" name="Line 53"/>
            <p:cNvSpPr>
              <a:spLocks noChangeShapeType="1"/>
            </p:cNvSpPr>
            <p:nvPr/>
          </p:nvSpPr>
          <p:spPr bwMode="auto">
            <a:xfrm>
              <a:off x="566" y="1931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53" name="Line 54"/>
            <p:cNvSpPr>
              <a:spLocks noChangeShapeType="1"/>
            </p:cNvSpPr>
            <p:nvPr/>
          </p:nvSpPr>
          <p:spPr bwMode="auto">
            <a:xfrm>
              <a:off x="555" y="2650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54" name="Line 55"/>
            <p:cNvSpPr>
              <a:spLocks noChangeShapeType="1"/>
            </p:cNvSpPr>
            <p:nvPr/>
          </p:nvSpPr>
          <p:spPr bwMode="auto">
            <a:xfrm>
              <a:off x="563" y="2862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55" name="Text Box 108"/>
            <p:cNvSpPr txBox="1">
              <a:spLocks noChangeArrowheads="1"/>
            </p:cNvSpPr>
            <p:nvPr/>
          </p:nvSpPr>
          <p:spPr bwMode="auto">
            <a:xfrm>
              <a:off x="2928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</a:rPr>
                <a:t>8255A</a:t>
              </a:r>
              <a:endParaRPr kumimoji="1" lang="en-US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6456" name="Text Box 109"/>
            <p:cNvSpPr txBox="1">
              <a:spLocks noChangeArrowheads="1"/>
            </p:cNvSpPr>
            <p:nvPr/>
          </p:nvSpPr>
          <p:spPr bwMode="auto">
            <a:xfrm>
              <a:off x="48" y="14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楷体_GB2312" pitchFamily="49" charset="-122"/>
                </a:rPr>
                <a:t>总线</a:t>
              </a:r>
            </a:p>
          </p:txBody>
        </p:sp>
        <p:sp>
          <p:nvSpPr>
            <p:cNvPr id="16457" name="Line 186"/>
            <p:cNvSpPr>
              <a:spLocks noChangeShapeType="1"/>
            </p:cNvSpPr>
            <p:nvPr/>
          </p:nvSpPr>
          <p:spPr bwMode="auto">
            <a:xfrm flipH="1" flipV="1">
              <a:off x="2256" y="1440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  <p:sp>
          <p:nvSpPr>
            <p:cNvPr id="16458" name="Oval 187"/>
            <p:cNvSpPr>
              <a:spLocks noChangeArrowheads="1"/>
            </p:cNvSpPr>
            <p:nvPr/>
          </p:nvSpPr>
          <p:spPr bwMode="auto">
            <a:xfrm>
              <a:off x="2208" y="1344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5383</TotalTime>
  <Words>5217</Words>
  <Application>Microsoft Office PowerPoint</Application>
  <PresentationFormat>自定义</PresentationFormat>
  <Paragraphs>2066</Paragraphs>
  <Slides>71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8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71</vt:i4>
      </vt:variant>
    </vt:vector>
  </HeadingPairs>
  <TitlesOfParts>
    <vt:vector size="82" baseType="lpstr">
      <vt:lpstr>平面</vt:lpstr>
      <vt:lpstr>1_平面</vt:lpstr>
      <vt:lpstr>1_默认设计模板</vt:lpstr>
      <vt:lpstr>默认设计模板</vt:lpstr>
      <vt:lpstr>2_默认设计模板</vt:lpstr>
      <vt:lpstr>3_默认设计模板</vt:lpstr>
      <vt:lpstr>4_默认设计模板</vt:lpstr>
      <vt:lpstr>5_默认设计模板</vt:lpstr>
      <vt:lpstr>VISIO</vt:lpstr>
      <vt:lpstr>文档</vt:lpstr>
      <vt:lpstr>VISIO 4 Drawing</vt:lpstr>
      <vt:lpstr>实时课堂第6章 并行接口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第12周任务（按校历算）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张</dc:creator>
  <cp:lastModifiedBy>Windows User</cp:lastModifiedBy>
  <cp:revision>104</cp:revision>
  <dcterms:created xsi:type="dcterms:W3CDTF">2020-04-08T07:42:50Z</dcterms:created>
  <dcterms:modified xsi:type="dcterms:W3CDTF">2022-05-13T01:59:53Z</dcterms:modified>
</cp:coreProperties>
</file>