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8" r:id="rId3"/>
    <p:sldId id="269" r:id="rId4"/>
    <p:sldId id="270" r:id="rId5"/>
    <p:sldId id="271" r:id="rId6"/>
    <p:sldId id="272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EF0"/>
    <a:srgbClr val="FEC630"/>
    <a:srgbClr val="52CBBE"/>
    <a:srgbClr val="FF5969"/>
    <a:srgbClr val="5D7373"/>
    <a:srgbClr val="00A0A8"/>
    <a:srgbClr val="52C9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19.05.2021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19.05.2021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19.05.2021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19.05.2021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19.05.2021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19.05.2021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19.05.2021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19.05.2021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19.05.2021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19.05.2021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19.05.2021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19.05.2021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925391" y="4981638"/>
            <a:ext cx="3402294" cy="451824"/>
            <a:chOff x="4679586" y="878988"/>
            <a:chExt cx="1434489" cy="1905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987082" y="4258363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100" dirty="0">
                <a:solidFill>
                  <a:srgbClr val="52CBBE"/>
                </a:solidFill>
                <a:latin typeface="Tw Cen MT" panose="020B0602020104020603" pitchFamily="34" charset="0"/>
              </a:rPr>
              <a:t>电子协会竞选</a:t>
            </a:r>
            <a:endParaRPr lang="en-US" sz="41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meaning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value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plan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thanks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C26B084E-2E6D-4BB7-BB2E-863D99CCE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380" y="887505"/>
            <a:ext cx="3270037" cy="343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meaning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value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plan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thanks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14E1B91-C212-4889-8705-49BCDB383225}"/>
              </a:ext>
            </a:extLst>
          </p:cNvPr>
          <p:cNvGrpSpPr/>
          <p:nvPr/>
        </p:nvGrpSpPr>
        <p:grpSpPr>
          <a:xfrm>
            <a:off x="3641367" y="2432957"/>
            <a:ext cx="6791601" cy="2980943"/>
            <a:chOff x="2795388" y="3874286"/>
            <a:chExt cx="6791601" cy="2094862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94C4F95-2EDE-46B0-8B26-C72D6D3C8DB3}"/>
                </a:ext>
              </a:extLst>
            </p:cNvPr>
            <p:cNvSpPr txBox="1"/>
            <p:nvPr/>
          </p:nvSpPr>
          <p:spPr>
            <a:xfrm>
              <a:off x="4168474" y="3874286"/>
              <a:ext cx="40454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自我介绍</a:t>
              </a:r>
              <a:endParaRPr lang="en-US" sz="3200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DC9F996-36A0-4A1D-8C4B-F6DAF0FDA7C8}"/>
                </a:ext>
              </a:extLst>
            </p:cNvPr>
            <p:cNvSpPr txBox="1"/>
            <p:nvPr/>
          </p:nvSpPr>
          <p:spPr>
            <a:xfrm>
              <a:off x="4902970" y="4266735"/>
              <a:ext cx="2644771" cy="366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通信工程：王俊彬</a:t>
              </a:r>
              <a:endParaRPr lang="en-US" sz="24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EDE56FF-3E69-4484-9673-AC7FA14D3D89}"/>
                </a:ext>
              </a:extLst>
            </p:cNvPr>
            <p:cNvSpPr txBox="1"/>
            <p:nvPr/>
          </p:nvSpPr>
          <p:spPr>
            <a:xfrm>
              <a:off x="4878442" y="4534446"/>
              <a:ext cx="2644771" cy="698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HULUWA</a:t>
              </a:r>
              <a:r>
                <a:rPr lang="zh-CN" alt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队长</a:t>
              </a:r>
              <a:endParaRPr lang="en-US" altLang="zh-CN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“卷舍”最不卷的摸鱼怪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44799B2-E7B9-4C01-A37D-BB60C6C75D12}"/>
                </a:ext>
              </a:extLst>
            </p:cNvPr>
            <p:cNvSpPr txBox="1"/>
            <p:nvPr/>
          </p:nvSpPr>
          <p:spPr>
            <a:xfrm>
              <a:off x="2795388" y="5212732"/>
              <a:ext cx="6791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光荣的电协干事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39" name="TextBox 84">
              <a:extLst>
                <a:ext uri="{FF2B5EF4-FFF2-40B4-BE49-F238E27FC236}">
                  <a16:creationId xmlns:a16="http://schemas.microsoft.com/office/drawing/2014/main" id="{DCA48067-046A-43E5-AAE5-88670F7043C2}"/>
                </a:ext>
              </a:extLst>
            </p:cNvPr>
            <p:cNvSpPr txBox="1"/>
            <p:nvPr/>
          </p:nvSpPr>
          <p:spPr>
            <a:xfrm>
              <a:off x="4173254" y="5514938"/>
              <a:ext cx="4286324" cy="454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技能：电协教的大部分技能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（都只会一点点）</a:t>
              </a: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  <a:p>
              <a:r>
                <a:rPr lang="zh-CN" alt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          吹水和抱大腿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1BC1800C-6642-4F72-9A95-6636157982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51747"/>
            <a:ext cx="1779151" cy="1785692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meaning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value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plan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thanks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83EA2CA-A17F-4A6A-AC3E-6F8757F77880}"/>
              </a:ext>
            </a:extLst>
          </p:cNvPr>
          <p:cNvGrpSpPr/>
          <p:nvPr/>
        </p:nvGrpSpPr>
        <p:grpSpPr>
          <a:xfrm>
            <a:off x="7976170" y="1491437"/>
            <a:ext cx="1805441" cy="1894017"/>
            <a:chOff x="6381342" y="2182683"/>
            <a:chExt cx="1805441" cy="1894017"/>
          </a:xfrm>
        </p:grpSpPr>
        <p:sp>
          <p:nvSpPr>
            <p:cNvPr id="97" name="Rectangle: Top Corners Rounded 96">
              <a:extLst>
                <a:ext uri="{FF2B5EF4-FFF2-40B4-BE49-F238E27FC236}">
                  <a16:creationId xmlns:a16="http://schemas.microsoft.com/office/drawing/2014/main" id="{225A95EB-3596-4C52-91EE-39023E85BE2D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9A6427C-7201-480C-B8BA-C01C9BCA7B52}"/>
                </a:ext>
              </a:extLst>
            </p:cNvPr>
            <p:cNvSpPr txBox="1"/>
            <p:nvPr/>
          </p:nvSpPr>
          <p:spPr>
            <a:xfrm>
              <a:off x="6381342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4F68486-5533-4B47-B6BA-92533CBB4036}"/>
                </a:ext>
              </a:extLst>
            </p:cNvPr>
            <p:cNvSpPr txBox="1"/>
            <p:nvPr/>
          </p:nvSpPr>
          <p:spPr>
            <a:xfrm>
              <a:off x="6836846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2310FCA-56F2-4778-94B7-C1B5FD53AE20}"/>
              </a:ext>
            </a:extLst>
          </p:cNvPr>
          <p:cNvGrpSpPr/>
          <p:nvPr/>
        </p:nvGrpSpPr>
        <p:grpSpPr>
          <a:xfrm>
            <a:off x="5479293" y="1491437"/>
            <a:ext cx="1805441" cy="1894017"/>
            <a:chOff x="3884465" y="2182683"/>
            <a:chExt cx="1805441" cy="1894017"/>
          </a:xfrm>
        </p:grpSpPr>
        <p:sp>
          <p:nvSpPr>
            <p:cNvPr id="101" name="Rectangle: Top Corners Rounded 100">
              <a:extLst>
                <a:ext uri="{FF2B5EF4-FFF2-40B4-BE49-F238E27FC236}">
                  <a16:creationId xmlns:a16="http://schemas.microsoft.com/office/drawing/2014/main" id="{E792FABC-AA8F-4748-B8FA-DBB9112863AC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3919267-9DA5-4811-B4F4-94D72398E7FD}"/>
                </a:ext>
              </a:extLst>
            </p:cNvPr>
            <p:cNvSpPr txBox="1"/>
            <p:nvPr/>
          </p:nvSpPr>
          <p:spPr>
            <a:xfrm>
              <a:off x="3884465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ECB41C1-3E79-45AA-B100-38C9E092C776}"/>
                </a:ext>
              </a:extLst>
            </p:cNvPr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87830BE-EEF7-4034-8ABE-3212DB467DB4}"/>
              </a:ext>
            </a:extLst>
          </p:cNvPr>
          <p:cNvGrpSpPr/>
          <p:nvPr/>
        </p:nvGrpSpPr>
        <p:grpSpPr>
          <a:xfrm>
            <a:off x="2982416" y="1491437"/>
            <a:ext cx="1805441" cy="1894017"/>
            <a:chOff x="1387588" y="2182683"/>
            <a:chExt cx="1805441" cy="1894017"/>
          </a:xfrm>
        </p:grpSpPr>
        <p:sp>
          <p:nvSpPr>
            <p:cNvPr id="105" name="Rectangle: Top Corners Rounded 104">
              <a:extLst>
                <a:ext uri="{FF2B5EF4-FFF2-40B4-BE49-F238E27FC236}">
                  <a16:creationId xmlns:a16="http://schemas.microsoft.com/office/drawing/2014/main" id="{F1B87F23-BD02-4DB3-947D-2F61C5B87FEF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D8301A0-49D9-41A5-A227-2E35458E6401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36675CF-5B12-4D6B-8C03-F29656450255}"/>
                </a:ext>
              </a:extLst>
            </p:cNvPr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48958204-CE05-4E79-AC55-C76FBB79E37F}"/>
              </a:ext>
            </a:extLst>
          </p:cNvPr>
          <p:cNvSpPr/>
          <p:nvPr/>
        </p:nvSpPr>
        <p:spPr>
          <a:xfrm flipV="1">
            <a:off x="3089346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406A5A75-24F0-496A-82D6-E2B37B100BBD}"/>
              </a:ext>
            </a:extLst>
          </p:cNvPr>
          <p:cNvSpPr/>
          <p:nvPr/>
        </p:nvSpPr>
        <p:spPr>
          <a:xfrm flipV="1">
            <a:off x="5586223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B8C3E14B-EBB2-49A7-9A4E-9C6AFAF9A364}"/>
              </a:ext>
            </a:extLst>
          </p:cNvPr>
          <p:cNvSpPr/>
          <p:nvPr/>
        </p:nvSpPr>
        <p:spPr>
          <a:xfrm flipV="1">
            <a:off x="8083100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D94F991-2744-4D5C-BE57-A0C261539D2C}"/>
              </a:ext>
            </a:extLst>
          </p:cNvPr>
          <p:cNvGrpSpPr/>
          <p:nvPr/>
        </p:nvGrpSpPr>
        <p:grpSpPr>
          <a:xfrm>
            <a:off x="3083677" y="3146196"/>
            <a:ext cx="1591582" cy="832605"/>
            <a:chOff x="1488849" y="3837442"/>
            <a:chExt cx="1591582" cy="832605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8721CE74-40AC-4223-B129-B3A270C7429B}"/>
                </a:ext>
              </a:extLst>
            </p:cNvPr>
            <p:cNvSpPr txBox="1"/>
            <p:nvPr/>
          </p:nvSpPr>
          <p:spPr>
            <a:xfrm>
              <a:off x="1488849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技能</a:t>
              </a:r>
              <a:endParaRPr lang="en-US" b="1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C94FF53-E358-452A-A5CE-3296318ABBE9}"/>
                </a:ext>
              </a:extLst>
            </p:cNvPr>
            <p:cNvSpPr txBox="1"/>
            <p:nvPr/>
          </p:nvSpPr>
          <p:spPr>
            <a:xfrm>
              <a:off x="1488849" y="4146827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实用的技术和知识</a:t>
              </a:r>
              <a:endParaRPr lang="en-US" sz="14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60A9D1F-EDAE-418D-A3C8-F8109A2B052A}"/>
              </a:ext>
            </a:extLst>
          </p:cNvPr>
          <p:cNvGrpSpPr/>
          <p:nvPr/>
        </p:nvGrpSpPr>
        <p:grpSpPr>
          <a:xfrm>
            <a:off x="5572502" y="3146196"/>
            <a:ext cx="1591582" cy="832605"/>
            <a:chOff x="3977674" y="3837442"/>
            <a:chExt cx="1591582" cy="832605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1705BAF-DCDA-4FDC-8DA1-1FBA870AE5C8}"/>
                </a:ext>
              </a:extLst>
            </p:cNvPr>
            <p:cNvSpPr txBox="1"/>
            <p:nvPr/>
          </p:nvSpPr>
          <p:spPr>
            <a:xfrm>
              <a:off x="3977674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52CBBE"/>
                  </a:solidFill>
                  <a:latin typeface="Tw Cen MT" panose="020B0602020104020603" pitchFamily="34" charset="0"/>
                </a:rPr>
                <a:t>氛围</a:t>
              </a:r>
              <a:endParaRPr lang="en-US" b="1" dirty="0">
                <a:solidFill>
                  <a:srgbClr val="52CBBE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BD17202-B0A7-4912-9A5D-8F55518824B3}"/>
                </a:ext>
              </a:extLst>
            </p:cNvPr>
            <p:cNvSpPr txBox="1"/>
            <p:nvPr/>
          </p:nvSpPr>
          <p:spPr>
            <a:xfrm>
              <a:off x="3977674" y="4146827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良好的学习交流氛围</a:t>
              </a:r>
              <a:endParaRPr lang="en-US" sz="14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F66AC79-730F-4E07-974E-4F08542F2C4A}"/>
              </a:ext>
            </a:extLst>
          </p:cNvPr>
          <p:cNvGrpSpPr/>
          <p:nvPr/>
        </p:nvGrpSpPr>
        <p:grpSpPr>
          <a:xfrm>
            <a:off x="8083100" y="3146196"/>
            <a:ext cx="1591582" cy="617162"/>
            <a:chOff x="6488272" y="3837442"/>
            <a:chExt cx="1591582" cy="617162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025EBC6-5731-4D97-B58C-0E0C20D47817}"/>
                </a:ext>
              </a:extLst>
            </p:cNvPr>
            <p:cNvSpPr txBox="1"/>
            <p:nvPr/>
          </p:nvSpPr>
          <p:spPr>
            <a:xfrm>
              <a:off x="6488272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EC630"/>
                  </a:solidFill>
                  <a:latin typeface="Tw Cen MT" panose="020B0602020104020603" pitchFamily="34" charset="0"/>
                </a:rPr>
                <a:t>朋友</a:t>
              </a:r>
              <a:endParaRPr lang="en-US" b="1" dirty="0">
                <a:solidFill>
                  <a:srgbClr val="FEC63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38973E8-8FEC-48EF-89C3-A1086AD31515}"/>
                </a:ext>
              </a:extLst>
            </p:cNvPr>
            <p:cNvSpPr txBox="1"/>
            <p:nvPr/>
          </p:nvSpPr>
          <p:spPr>
            <a:xfrm>
              <a:off x="6488272" y="4146827"/>
              <a:ext cx="1591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会</a:t>
              </a:r>
              <a:r>
                <a:rPr lang="en-US" altLang="zh-CN" sz="1400" b="1" dirty="0" err="1">
                  <a:solidFill>
                    <a:srgbClr val="A6A6A6"/>
                  </a:solidFill>
                  <a:latin typeface="Tw Cen MT" panose="020B0602020104020603" pitchFamily="34" charset="0"/>
                </a:rPr>
                <a:t>nz</a:t>
              </a:r>
              <a:r>
                <a:rPr lang="zh-CN" alt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的各路大佬</a:t>
              </a:r>
              <a:endParaRPr lang="en-US" sz="14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1E1EB09-3B7F-4AD1-85F5-A963B8B7D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659" y="4229239"/>
            <a:ext cx="894354" cy="8943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331A99-A934-4099-9190-67078252B1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947" y="4229326"/>
            <a:ext cx="897858" cy="8978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285DFE-7CB0-4F85-899B-F151E785F8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674" y="4229239"/>
            <a:ext cx="907482" cy="90748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3F13F69-6FB4-423E-A145-36A60C5F22F1}"/>
              </a:ext>
            </a:extLst>
          </p:cNvPr>
          <p:cNvSpPr txBox="1"/>
          <p:nvPr/>
        </p:nvSpPr>
        <p:spPr>
          <a:xfrm>
            <a:off x="3915424" y="756391"/>
            <a:ext cx="4933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电协对我的意义</a:t>
            </a:r>
          </a:p>
        </p:txBody>
      </p:sp>
    </p:spTree>
    <p:extLst>
      <p:ext uri="{BB962C8B-B14F-4D97-AF65-F5344CB8AC3E}">
        <p14:creationId xmlns:p14="http://schemas.microsoft.com/office/powerpoint/2010/main" val="1396948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5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5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 animBg="1"/>
      <p:bldP spid="1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48136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value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plan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thanks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277CEC9-24C9-4B1D-964A-A216786A7724}"/>
              </a:ext>
            </a:extLst>
          </p:cNvPr>
          <p:cNvCxnSpPr/>
          <p:nvPr/>
        </p:nvCxnSpPr>
        <p:spPr>
          <a:xfrm>
            <a:off x="3850016" y="36232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1840EDE-DF70-433F-86FE-A402BC5C2DDE}"/>
              </a:ext>
            </a:extLst>
          </p:cNvPr>
          <p:cNvGrpSpPr/>
          <p:nvPr/>
        </p:nvGrpSpPr>
        <p:grpSpPr>
          <a:xfrm>
            <a:off x="3638922" y="3517706"/>
            <a:ext cx="211094" cy="211094"/>
            <a:chOff x="1677812" y="4248152"/>
            <a:chExt cx="211094" cy="211094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43B84625-CD81-4477-AFEA-2D657FFA16C5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0BB5737-FB23-4CC2-81BC-52D57E7FB8E9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5DAD85F-381F-4EA0-9781-3C23F8D9AC73}"/>
              </a:ext>
            </a:extLst>
          </p:cNvPr>
          <p:cNvCxnSpPr/>
          <p:nvPr/>
        </p:nvCxnSpPr>
        <p:spPr>
          <a:xfrm>
            <a:off x="5997735" y="36232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76B67BC-401F-4EA8-8CBE-EEB8DFAA45A7}"/>
              </a:ext>
            </a:extLst>
          </p:cNvPr>
          <p:cNvGrpSpPr/>
          <p:nvPr/>
        </p:nvGrpSpPr>
        <p:grpSpPr>
          <a:xfrm>
            <a:off x="5816929" y="3517706"/>
            <a:ext cx="211094" cy="211094"/>
            <a:chOff x="3855819" y="4248152"/>
            <a:chExt cx="211094" cy="211094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A399A27A-C7E8-457C-9D90-A66A1BF1F76F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4008114-54A1-42C2-9000-1CC3AE1D8927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90AD362-84BB-49C7-8C91-CDB895729924}"/>
              </a:ext>
            </a:extLst>
          </p:cNvPr>
          <p:cNvGrpSpPr/>
          <p:nvPr/>
        </p:nvGrpSpPr>
        <p:grpSpPr>
          <a:xfrm>
            <a:off x="7934360" y="3517706"/>
            <a:ext cx="211094" cy="211094"/>
            <a:chOff x="5973250" y="4248152"/>
            <a:chExt cx="211094" cy="211094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A32FB427-F316-4459-B06D-2A2B27FC7053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35EF795-8B2D-4CD0-87FF-5756B089D921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9582EE9-5831-4F6F-B29E-0BEB719C4F1E}"/>
              </a:ext>
            </a:extLst>
          </p:cNvPr>
          <p:cNvGrpSpPr/>
          <p:nvPr/>
        </p:nvGrpSpPr>
        <p:grpSpPr>
          <a:xfrm>
            <a:off x="2599944" y="4229025"/>
            <a:ext cx="2289049" cy="650553"/>
            <a:chOff x="1514240" y="4816886"/>
            <a:chExt cx="2289049" cy="650553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95C2AE9-E6EE-4572-8B9B-0A1C8899D6FE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DC71A93-B148-4A8B-B0CA-4AD086FE8D7B}"/>
                </a:ext>
              </a:extLst>
            </p:cNvPr>
            <p:cNvSpPr txBox="1"/>
            <p:nvPr/>
          </p:nvSpPr>
          <p:spPr>
            <a:xfrm>
              <a:off x="1733898" y="4821108"/>
              <a:ext cx="18497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社团氛围建设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  <a:p>
              <a:pPr algn="ctr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促进学习内卷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70B20FE2-BC47-4EB2-B7EA-CBE6F5B390D3}"/>
              </a:ext>
            </a:extLst>
          </p:cNvPr>
          <p:cNvSpPr txBox="1"/>
          <p:nvPr/>
        </p:nvSpPr>
        <p:spPr>
          <a:xfrm>
            <a:off x="2594536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5969"/>
                </a:solidFill>
                <a:latin typeface="Tw Cen MT" panose="020B0602020104020603" pitchFamily="34" charset="0"/>
              </a:rPr>
              <a:t>水群</a:t>
            </a:r>
            <a:endParaRPr lang="en-US" sz="2800" b="1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EB19012-A13E-4E01-97E1-4BD9BE0B2C4A}"/>
              </a:ext>
            </a:extLst>
          </p:cNvPr>
          <p:cNvGrpSpPr/>
          <p:nvPr/>
        </p:nvGrpSpPr>
        <p:grpSpPr>
          <a:xfrm>
            <a:off x="4788829" y="4233458"/>
            <a:ext cx="2289049" cy="926564"/>
            <a:chOff x="1514240" y="4816886"/>
            <a:chExt cx="2289049" cy="926564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FF83314-6443-4064-B8AD-715FDF38C0B1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FB0129A-D09E-4693-96AE-20F4A2C31E42}"/>
                </a:ext>
              </a:extLst>
            </p:cNvPr>
            <p:cNvSpPr txBox="1"/>
            <p:nvPr/>
          </p:nvSpPr>
          <p:spPr>
            <a:xfrm>
              <a:off x="1714843" y="4820120"/>
              <a:ext cx="184973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学习资源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  <a:p>
              <a:pPr algn="ctr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社团合作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  <a:p>
              <a:pPr algn="ctr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团队赋能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B58D17C2-3595-44AD-9D77-27C29A8030BC}"/>
              </a:ext>
            </a:extLst>
          </p:cNvPr>
          <p:cNvSpPr txBox="1"/>
          <p:nvPr/>
        </p:nvSpPr>
        <p:spPr>
          <a:xfrm>
            <a:off x="4783446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52CBBE"/>
                </a:solidFill>
                <a:latin typeface="Tw Cen MT" panose="020B0602020104020603" pitchFamily="34" charset="0"/>
              </a:rPr>
              <a:t>资源共享</a:t>
            </a:r>
            <a:endParaRPr lang="en-US" sz="2800" b="1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15D3786-3CB0-4D98-9C2D-11D4FBA5EAB9}"/>
              </a:ext>
            </a:extLst>
          </p:cNvPr>
          <p:cNvGrpSpPr/>
          <p:nvPr/>
        </p:nvGrpSpPr>
        <p:grpSpPr>
          <a:xfrm>
            <a:off x="6903420" y="4233458"/>
            <a:ext cx="2289049" cy="646331"/>
            <a:chOff x="1514240" y="4816886"/>
            <a:chExt cx="2289049" cy="646331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72131EC-94E6-4982-85F7-903D6FA72171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60C2261-B057-44FB-B300-F0F52E3F90C0}"/>
                </a:ext>
              </a:extLst>
            </p:cNvPr>
            <p:cNvSpPr txBox="1"/>
            <p:nvPr/>
          </p:nvSpPr>
          <p:spPr>
            <a:xfrm>
              <a:off x="1733898" y="4816886"/>
              <a:ext cx="18497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更创新的培训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  <a:p>
              <a:pPr algn="ctr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更合理的计划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D8562F22-E78F-4DD5-9BBD-EEAB69C0B365}"/>
              </a:ext>
            </a:extLst>
          </p:cNvPr>
          <p:cNvSpPr txBox="1"/>
          <p:nvPr/>
        </p:nvSpPr>
        <p:spPr>
          <a:xfrm>
            <a:off x="6912585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讲课</a:t>
            </a:r>
            <a:endParaRPr lang="en-US" sz="2800" b="1" dirty="0">
              <a:solidFill>
                <a:srgbClr val="FEC630"/>
              </a:solidFill>
              <a:latin typeface="Tw Cen MT" panose="020B06020201040206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11450F4-A7BD-494E-BD71-C6C5EB8D03D1}"/>
              </a:ext>
            </a:extLst>
          </p:cNvPr>
          <p:cNvGrpSpPr/>
          <p:nvPr/>
        </p:nvGrpSpPr>
        <p:grpSpPr>
          <a:xfrm>
            <a:off x="3101220" y="1755914"/>
            <a:ext cx="1275682" cy="1275682"/>
            <a:chOff x="3063120" y="1755914"/>
            <a:chExt cx="1275682" cy="1275682"/>
          </a:xfrm>
        </p:grpSpPr>
        <p:sp>
          <p:nvSpPr>
            <p:cNvPr id="120" name="Teardrop 119">
              <a:extLst>
                <a:ext uri="{FF2B5EF4-FFF2-40B4-BE49-F238E27FC236}">
                  <a16:creationId xmlns:a16="http://schemas.microsoft.com/office/drawing/2014/main" id="{5E489B47-B2BB-4EFB-8EC4-21C10615E46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62B435C-D1B2-4C1C-B995-8D888E87C5D7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262C0D94-FE17-421D-AA32-BD4AFE13E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96" y="2066644"/>
              <a:ext cx="627392" cy="62739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91C1607-C8B7-4B99-9DC5-3321A9E92D49}"/>
              </a:ext>
            </a:extLst>
          </p:cNvPr>
          <p:cNvGrpSpPr/>
          <p:nvPr/>
        </p:nvGrpSpPr>
        <p:grpSpPr>
          <a:xfrm>
            <a:off x="5280540" y="1755914"/>
            <a:ext cx="1275682" cy="1275682"/>
            <a:chOff x="5242440" y="1755914"/>
            <a:chExt cx="1275682" cy="1275682"/>
          </a:xfrm>
        </p:grpSpPr>
        <p:sp>
          <p:nvSpPr>
            <p:cNvPr id="124" name="Teardrop 123">
              <a:extLst>
                <a:ext uri="{FF2B5EF4-FFF2-40B4-BE49-F238E27FC236}">
                  <a16:creationId xmlns:a16="http://schemas.microsoft.com/office/drawing/2014/main" id="{A44D7BEA-70F0-4773-A72C-A5B9951D3536}"/>
                </a:ext>
              </a:extLst>
            </p:cNvPr>
            <p:cNvSpPr/>
            <p:nvPr/>
          </p:nvSpPr>
          <p:spPr>
            <a:xfrm rot="8100000">
              <a:off x="524244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1431DABB-47B8-4640-BD39-9CC7E2CDA115}"/>
                </a:ext>
              </a:extLst>
            </p:cNvPr>
            <p:cNvSpPr/>
            <p:nvPr/>
          </p:nvSpPr>
          <p:spPr>
            <a:xfrm>
              <a:off x="543678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B5EEDA48-5891-495E-A9A5-8AEE83947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5681" y="2061164"/>
              <a:ext cx="659146" cy="65914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A807BE1-996E-4364-AC05-CAC8C826377C}"/>
              </a:ext>
            </a:extLst>
          </p:cNvPr>
          <p:cNvGrpSpPr/>
          <p:nvPr/>
        </p:nvGrpSpPr>
        <p:grpSpPr>
          <a:xfrm>
            <a:off x="7391281" y="1755914"/>
            <a:ext cx="1275682" cy="1275682"/>
            <a:chOff x="7353181" y="1755914"/>
            <a:chExt cx="1275682" cy="1275682"/>
          </a:xfrm>
        </p:grpSpPr>
        <p:sp>
          <p:nvSpPr>
            <p:cNvPr id="128" name="Teardrop 127">
              <a:extLst>
                <a:ext uri="{FF2B5EF4-FFF2-40B4-BE49-F238E27FC236}">
                  <a16:creationId xmlns:a16="http://schemas.microsoft.com/office/drawing/2014/main" id="{76257F1B-992C-4717-A6A2-EDE25A4F31C3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CBB174F9-BA66-486F-BC62-F2720CED100C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58BE45EE-A44E-41D8-8C13-099C1F70E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666" y="2048456"/>
              <a:ext cx="684562" cy="684560"/>
            </a:xfrm>
            <a:prstGeom prst="rect">
              <a:avLst/>
            </a:prstGeom>
          </p:spPr>
        </p:pic>
      </p:grpSp>
      <p:sp>
        <p:nvSpPr>
          <p:cNvPr id="81" name="文本框 80">
            <a:extLst>
              <a:ext uri="{FF2B5EF4-FFF2-40B4-BE49-F238E27FC236}">
                <a16:creationId xmlns:a16="http://schemas.microsoft.com/office/drawing/2014/main" id="{53819457-4F34-4FB6-9800-ECEAB10F552B}"/>
              </a:ext>
            </a:extLst>
          </p:cNvPr>
          <p:cNvSpPr txBox="1"/>
          <p:nvPr/>
        </p:nvSpPr>
        <p:spPr>
          <a:xfrm>
            <a:off x="3447710" y="784070"/>
            <a:ext cx="4933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我能给电协带来什么</a:t>
            </a:r>
          </a:p>
        </p:txBody>
      </p:sp>
    </p:spTree>
    <p:extLst>
      <p:ext uri="{BB962C8B-B14F-4D97-AF65-F5344CB8AC3E}">
        <p14:creationId xmlns:p14="http://schemas.microsoft.com/office/powerpoint/2010/main" val="2624499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250"/>
                            </p:stCondLst>
                            <p:childTnLst>
                              <p:par>
                                <p:cTn id="5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250"/>
                            </p:stCondLst>
                            <p:childTnLst>
                              <p:par>
                                <p:cTn id="8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4" grpId="0"/>
      <p:bldP spid="1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plan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thanks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FECBB9F-A6DA-4867-8BFF-1EB9CC0E78D3}"/>
              </a:ext>
            </a:extLst>
          </p:cNvPr>
          <p:cNvGrpSpPr/>
          <p:nvPr/>
        </p:nvGrpSpPr>
        <p:grpSpPr>
          <a:xfrm>
            <a:off x="1671243" y="1589351"/>
            <a:ext cx="662608" cy="523220"/>
            <a:chOff x="668600" y="2123782"/>
            <a:chExt cx="662608" cy="523220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758FFA05-60D3-49D7-AD33-70C14A462582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F674720-AA72-463C-A9F5-CC05A31FD455}"/>
                </a:ext>
              </a:extLst>
            </p:cNvPr>
            <p:cNvSpPr txBox="1"/>
            <p:nvPr/>
          </p:nvSpPr>
          <p:spPr>
            <a:xfrm>
              <a:off x="66860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148DB69-DF3E-4C33-B538-AF9F73BD860D}"/>
              </a:ext>
            </a:extLst>
          </p:cNvPr>
          <p:cNvGrpSpPr/>
          <p:nvPr/>
        </p:nvGrpSpPr>
        <p:grpSpPr>
          <a:xfrm>
            <a:off x="4359048" y="1589351"/>
            <a:ext cx="662608" cy="523220"/>
            <a:chOff x="662610" y="2123782"/>
            <a:chExt cx="662608" cy="523220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AECF5359-B27A-4EA4-9470-E15A636740F1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45730238-5131-470C-B8FC-1D599D94B747}"/>
                </a:ext>
              </a:extLst>
            </p:cNvPr>
            <p:cNvSpPr txBox="1"/>
            <p:nvPr/>
          </p:nvSpPr>
          <p:spPr>
            <a:xfrm>
              <a:off x="66261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02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999227E9-EB21-4059-B513-140E8EB32283}"/>
              </a:ext>
            </a:extLst>
          </p:cNvPr>
          <p:cNvGrpSpPr/>
          <p:nvPr/>
        </p:nvGrpSpPr>
        <p:grpSpPr>
          <a:xfrm>
            <a:off x="7113378" y="1596925"/>
            <a:ext cx="662608" cy="508072"/>
            <a:chOff x="662610" y="2131356"/>
            <a:chExt cx="662608" cy="508072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16BFFE64-6C8E-4F76-92AF-FE854A15A057}"/>
                </a:ext>
              </a:extLst>
            </p:cNvPr>
            <p:cNvSpPr/>
            <p:nvPr/>
          </p:nvSpPr>
          <p:spPr>
            <a:xfrm>
              <a:off x="739878" y="2131356"/>
              <a:ext cx="508072" cy="508072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560E021-6D3E-44E0-9017-02F6FD846B8E}"/>
                </a:ext>
              </a:extLst>
            </p:cNvPr>
            <p:cNvSpPr txBox="1"/>
            <p:nvPr/>
          </p:nvSpPr>
          <p:spPr>
            <a:xfrm>
              <a:off x="662610" y="2154558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03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42619BF-D98C-42FE-8077-B8745D93F239}"/>
              </a:ext>
            </a:extLst>
          </p:cNvPr>
          <p:cNvGrpSpPr/>
          <p:nvPr/>
        </p:nvGrpSpPr>
        <p:grpSpPr>
          <a:xfrm>
            <a:off x="1291488" y="2786494"/>
            <a:ext cx="2644771" cy="1360941"/>
            <a:chOff x="466266" y="4416136"/>
            <a:chExt cx="2644771" cy="1360941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7D438D1-4A2C-457A-A675-A2FFD11F8FC1}"/>
                </a:ext>
              </a:extLst>
            </p:cNvPr>
            <p:cNvSpPr txBox="1"/>
            <p:nvPr/>
          </p:nvSpPr>
          <p:spPr>
            <a:xfrm>
              <a:off x="46626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rgbClr val="FF5969"/>
                  </a:solidFill>
                  <a:latin typeface="Tw Cen MT" panose="020B0602020104020603" pitchFamily="34" charset="0"/>
                </a:rPr>
                <a:t>培训计划的微调</a:t>
              </a:r>
              <a:endParaRPr lang="en-US" sz="2400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FA98CF0-C7D5-4BB1-AE6B-892973EDC2B3}"/>
                </a:ext>
              </a:extLst>
            </p:cNvPr>
            <p:cNvSpPr txBox="1"/>
            <p:nvPr/>
          </p:nvSpPr>
          <p:spPr>
            <a:xfrm>
              <a:off x="466266" y="4853747"/>
              <a:ext cx="264477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一些难懂的内容考虑去除</a:t>
              </a:r>
              <a:r>
                <a:rPr lang="en-US" altLang="zh-CN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(C++)</a:t>
              </a:r>
            </a:p>
            <a:p>
              <a:pPr algn="ctr"/>
              <a:r>
                <a:rPr lang="zh-CN" alt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增设并行线培训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C238A46-6DC2-415E-858B-EDB9C705F5D2}"/>
              </a:ext>
            </a:extLst>
          </p:cNvPr>
          <p:cNvGrpSpPr/>
          <p:nvPr/>
        </p:nvGrpSpPr>
        <p:grpSpPr>
          <a:xfrm>
            <a:off x="3727165" y="2789893"/>
            <a:ext cx="3048141" cy="1175555"/>
            <a:chOff x="3143051" y="4416136"/>
            <a:chExt cx="3048141" cy="1175555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CBD766E-1FDC-47EC-AFE3-250300F9E1D4}"/>
                </a:ext>
              </a:extLst>
            </p:cNvPr>
            <p:cNvSpPr txBox="1"/>
            <p:nvPr/>
          </p:nvSpPr>
          <p:spPr>
            <a:xfrm>
              <a:off x="334473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社团氛围的建设</a:t>
              </a:r>
              <a:endParaRPr lang="en-US" sz="2400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9DD83A3E-FC84-4E9E-A039-E9CA92AC9309}"/>
                </a:ext>
              </a:extLst>
            </p:cNvPr>
            <p:cNvSpPr txBox="1"/>
            <p:nvPr/>
          </p:nvSpPr>
          <p:spPr>
            <a:xfrm>
              <a:off x="3344736" y="4853747"/>
              <a:ext cx="26447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交流群活跃度</a:t>
              </a:r>
              <a:endParaRPr lang="en-US" altLang="zh-CN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  <a:p>
              <a:pPr algn="ctr"/>
              <a:r>
                <a:rPr lang="zh-CN" alt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各类活动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4656B8D-277C-459C-8AC5-1E3C9FBF12C4}"/>
                </a:ext>
              </a:extLst>
            </p:cNvPr>
            <p:cNvSpPr txBox="1"/>
            <p:nvPr/>
          </p:nvSpPr>
          <p:spPr>
            <a:xfrm>
              <a:off x="3143051" y="5222359"/>
              <a:ext cx="3048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5E2E5DE-DB63-4888-A16C-FBB53DF5105F}"/>
              </a:ext>
            </a:extLst>
          </p:cNvPr>
          <p:cNvGrpSpPr/>
          <p:nvPr/>
        </p:nvGrpSpPr>
        <p:grpSpPr>
          <a:xfrm>
            <a:off x="6578021" y="2789890"/>
            <a:ext cx="2834648" cy="1175555"/>
            <a:chOff x="6191192" y="4416136"/>
            <a:chExt cx="3048141" cy="1175555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2104E9-D31B-4FE5-8105-9C439D743046}"/>
                </a:ext>
              </a:extLst>
            </p:cNvPr>
            <p:cNvSpPr txBox="1"/>
            <p:nvPr/>
          </p:nvSpPr>
          <p:spPr>
            <a:xfrm>
              <a:off x="6392877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更小的措施</a:t>
              </a:r>
              <a:r>
                <a:rPr lang="en-US" altLang="zh-CN" sz="2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…</a:t>
              </a:r>
              <a:endParaRPr lang="en-US" sz="24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2C9848EF-A792-46BC-8A1A-95DC4C6A8499}"/>
                </a:ext>
              </a:extLst>
            </p:cNvPr>
            <p:cNvSpPr txBox="1"/>
            <p:nvPr/>
          </p:nvSpPr>
          <p:spPr>
            <a:xfrm>
              <a:off x="6392877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线上线下结合等等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EC21C292-71CC-48CF-BD5C-47D7BFAC5B36}"/>
                </a:ext>
              </a:extLst>
            </p:cNvPr>
            <p:cNvSpPr txBox="1"/>
            <p:nvPr/>
          </p:nvSpPr>
          <p:spPr>
            <a:xfrm>
              <a:off x="6191192" y="5222359"/>
              <a:ext cx="3048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65" name="文本框 64">
            <a:extLst>
              <a:ext uri="{FF2B5EF4-FFF2-40B4-BE49-F238E27FC236}">
                <a16:creationId xmlns:a16="http://schemas.microsoft.com/office/drawing/2014/main" id="{B124390E-DA8C-4506-81EF-74387472D4EB}"/>
              </a:ext>
            </a:extLst>
          </p:cNvPr>
          <p:cNvSpPr txBox="1"/>
          <p:nvPr/>
        </p:nvSpPr>
        <p:spPr>
          <a:xfrm>
            <a:off x="2863594" y="784070"/>
            <a:ext cx="4933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对电协的规划</a:t>
            </a:r>
          </a:p>
        </p:txBody>
      </p:sp>
    </p:spTree>
    <p:extLst>
      <p:ext uri="{BB962C8B-B14F-4D97-AF65-F5344CB8AC3E}">
        <p14:creationId xmlns:p14="http://schemas.microsoft.com/office/powerpoint/2010/main" val="3965200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3362325" y="-1"/>
            <a:ext cx="13442681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227640"/>
              <a:ext cx="1992086" cy="570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thanks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</TotalTime>
  <Words>180</Words>
  <Application>Microsoft Office PowerPoint</Application>
  <PresentationFormat>宽屏</PresentationFormat>
  <Paragraphs>71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Tw Cen MT</vt:lpstr>
      <vt:lpstr>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Wilhelm</cp:lastModifiedBy>
  <cp:revision>35</cp:revision>
  <dcterms:created xsi:type="dcterms:W3CDTF">2017-01-05T13:17:27Z</dcterms:created>
  <dcterms:modified xsi:type="dcterms:W3CDTF">2021-05-19T13:25:54Z</dcterms:modified>
</cp:coreProperties>
</file>