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EC0"/>
    <a:srgbClr val="29AA06"/>
    <a:srgbClr val="04F62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.wmf"/><Relationship Id="rId1" Type="http://schemas.openxmlformats.org/officeDocument/2006/relationships/image" Target="../media/image19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4B778-D1E1-4F88-A969-D562594E72EE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7CE50-C01B-4DA3-AFD1-B3BACEE4C2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7CE50-C01B-4DA3-AFD1-B3BACEE4C22A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7CE50-C01B-4DA3-AFD1-B3BACEE4C22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7CE50-C01B-4DA3-AFD1-B3BACEE4C22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7CE50-C01B-4DA3-AFD1-B3BACEE4C22A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17F-C061-445C-A24F-8D82EF4D95DA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A008-EC91-4368-8FE5-96F1AD53B6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17F-C061-445C-A24F-8D82EF4D95DA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A008-EC91-4368-8FE5-96F1AD53B6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17F-C061-445C-A24F-8D82EF4D95DA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A008-EC91-4368-8FE5-96F1AD53B6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17F-C061-445C-A24F-8D82EF4D95DA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A008-EC91-4368-8FE5-96F1AD53B6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17F-C061-445C-A24F-8D82EF4D95DA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A008-EC91-4368-8FE5-96F1AD53B6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17F-C061-445C-A24F-8D82EF4D95DA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A008-EC91-4368-8FE5-96F1AD53B6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17F-C061-445C-A24F-8D82EF4D95DA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A008-EC91-4368-8FE5-96F1AD53B6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17F-C061-445C-A24F-8D82EF4D95DA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A008-EC91-4368-8FE5-96F1AD53B6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17F-C061-445C-A24F-8D82EF4D95DA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A008-EC91-4368-8FE5-96F1AD53B6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17F-C061-445C-A24F-8D82EF4D95DA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A008-EC91-4368-8FE5-96F1AD53B6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17F-C061-445C-A24F-8D82EF4D95DA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EA008-EC91-4368-8FE5-96F1AD53B6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9117F-C061-445C-A24F-8D82EF4D95DA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A008-EC91-4368-8FE5-96F1AD53B6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4191000"/>
          </a:xfrm>
        </p:spPr>
        <p:txBody>
          <a:bodyPr/>
          <a:lstStyle/>
          <a:p>
            <a:pPr marL="571500" indent="-571500" algn="l">
              <a:buFont typeface="+mj-lt"/>
              <a:buAutoNum type="romanUcPeriod"/>
            </a:pPr>
            <a:r>
              <a:rPr lang="en-US" dirty="0" smtClean="0">
                <a:solidFill>
                  <a:schemeClr val="tx1"/>
                </a:solidFill>
              </a:rPr>
              <a:t>Equations of motion, as given by Newtonian gravity.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dirty="0" smtClean="0">
                <a:solidFill>
                  <a:schemeClr val="tx1"/>
                </a:solidFill>
              </a:rPr>
              <a:t>Definitions of orbital parameters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dirty="0" smtClean="0">
                <a:solidFill>
                  <a:schemeClr val="tx1"/>
                </a:solidFill>
              </a:rPr>
              <a:t>Solving the equation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dirty="0" smtClean="0">
                <a:solidFill>
                  <a:schemeClr val="tx1"/>
                </a:solidFill>
              </a:rPr>
              <a:t>Solar day calculation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dirty="0" smtClean="0">
                <a:solidFill>
                  <a:schemeClr val="tx1"/>
                </a:solidFill>
              </a:rPr>
              <a:t>Obtaining r.a. and declination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dirty="0" smtClean="0">
                <a:solidFill>
                  <a:schemeClr val="tx1"/>
                </a:solidFill>
              </a:rPr>
              <a:t>Obtaining altitude and azimuth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6" name="Equation" r:id="rId3" imgW="114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533400" y="366713"/>
          <a:ext cx="7939088" cy="2085975"/>
        </p:xfrm>
        <a:graphic>
          <a:graphicData uri="http://schemas.openxmlformats.org/presentationml/2006/ole">
            <p:oleObj spid="_x0000_s24578" name="Equation" r:id="rId3" imgW="3479760" imgH="91440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914400" y="1295400"/>
            <a:ext cx="49530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  The eq(5) gives us</a:t>
            </a:r>
            <a:r>
              <a:rPr lang="en-US" sz="2400" i="1" dirty="0" smtClean="0"/>
              <a:t> f(t)</a:t>
            </a:r>
            <a:r>
              <a:rPr lang="en-US" sz="2400" dirty="0" smtClean="0"/>
              <a:t> which can be substituted in eq(4) to         obtain </a:t>
            </a:r>
            <a:r>
              <a:rPr lang="en-US" sz="2400" i="1" dirty="0" smtClean="0"/>
              <a:t> r(t)</a:t>
            </a:r>
            <a:r>
              <a:rPr lang="en-US" sz="2400" dirty="0" smtClean="0"/>
              <a:t>, the required orbit. To obtain r.a.(t) and declination(t) from the orbit, we only need </a:t>
            </a:r>
            <a:r>
              <a:rPr lang="en-US" sz="2400" i="1" dirty="0" smtClean="0"/>
              <a:t>f(t).</a:t>
            </a:r>
            <a:r>
              <a:rPr lang="en-US" sz="2400" dirty="0" smtClean="0"/>
              <a:t> Thus, we numerically integrate eq(5) with </a:t>
            </a:r>
            <a:r>
              <a:rPr lang="en-US" sz="2400" i="1" dirty="0" smtClean="0"/>
              <a:t>e, k </a:t>
            </a:r>
            <a:r>
              <a:rPr lang="en-US" sz="2400" dirty="0" smtClean="0"/>
              <a:t>and</a:t>
            </a:r>
            <a:r>
              <a:rPr lang="en-US" sz="2400" i="1" dirty="0" smtClean="0"/>
              <a:t> u </a:t>
            </a:r>
            <a:r>
              <a:rPr lang="en-US" sz="2400" dirty="0" smtClean="0"/>
              <a:t>as input constants.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 Refer to the area(red triangle) spanned by </a:t>
            </a:r>
            <a:r>
              <a:rPr lang="en-US" sz="2400" i="1" dirty="0" smtClean="0">
                <a:solidFill>
                  <a:srgbClr val="FF0000"/>
                </a:solidFill>
              </a:rPr>
              <a:t>r </a:t>
            </a:r>
            <a:r>
              <a:rPr lang="en-US" sz="2400" dirty="0" smtClean="0"/>
              <a:t>and </a:t>
            </a:r>
            <a:r>
              <a:rPr lang="en-US" sz="2400" i="1" dirty="0" smtClean="0">
                <a:solidFill>
                  <a:srgbClr val="FF0000"/>
                </a:solidFill>
              </a:rPr>
              <a:t>v</a:t>
            </a:r>
            <a:r>
              <a:rPr lang="en-US" sz="2400" dirty="0" smtClean="0"/>
              <a:t> in fig(1).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44550" y="4953000"/>
          <a:ext cx="8147050" cy="1371600"/>
        </p:xfrm>
        <a:graphic>
          <a:graphicData uri="http://schemas.openxmlformats.org/presentationml/2006/ole">
            <p:oleObj spid="_x0000_s24579" name="Equation" r:id="rId4" imgW="4292280" imgH="73656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838200" y="5638800"/>
            <a:ext cx="41910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382000" cy="5821363"/>
          </a:xfrm>
        </p:spPr>
        <p:txBody>
          <a:bodyPr>
            <a:noAutofit/>
          </a:bodyPr>
          <a:lstStyle/>
          <a:p>
            <a:r>
              <a:rPr lang="en-US" dirty="0" smtClean="0"/>
              <a:t>Semi major axis ( a )</a:t>
            </a:r>
          </a:p>
          <a:p>
            <a:pPr>
              <a:buNone/>
            </a:pPr>
            <a:r>
              <a:rPr lang="en-US" dirty="0" smtClean="0"/>
              <a:t>	Earth, a planet, has orbital eccentricity</a:t>
            </a:r>
          </a:p>
          <a:p>
            <a:pPr>
              <a:buNone/>
            </a:pPr>
            <a:r>
              <a:rPr lang="en-US" dirty="0" smtClean="0"/>
              <a:t>	less than 1 as per eq(4). Distance of earth from sun </a:t>
            </a:r>
            <a:r>
              <a:rPr lang="en-US" i="1" dirty="0" smtClean="0"/>
              <a:t>(r) </a:t>
            </a:r>
            <a:r>
              <a:rPr lang="en-US" dirty="0" smtClean="0"/>
              <a:t>reaches a minimum when </a:t>
            </a:r>
            <a:r>
              <a:rPr lang="en-US" i="1" dirty="0" smtClean="0"/>
              <a:t>f=0, i.e. perihelion. f=0 </a:t>
            </a:r>
            <a:r>
              <a:rPr lang="en-US" dirty="0" smtClean="0"/>
              <a:t>also says	        at this point. </a:t>
            </a:r>
            <a:r>
              <a:rPr lang="en-US" u="sng" dirty="0" smtClean="0"/>
              <a:t>Thus,     is a constant vector pointing to the perihelion with magnitude equal to the eccentricity of the orbit.</a:t>
            </a:r>
          </a:p>
          <a:p>
            <a:pPr>
              <a:buNone/>
            </a:pPr>
            <a:r>
              <a:rPr lang="en-US" dirty="0" smtClean="0"/>
              <a:t>	Refer to fig(1),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081838" y="381000"/>
          <a:ext cx="1978025" cy="1033463"/>
        </p:xfrm>
        <a:graphic>
          <a:graphicData uri="http://schemas.openxmlformats.org/presentationml/2006/ole">
            <p:oleObj spid="_x0000_s25602" name="Equation" r:id="rId3" imgW="850680" imgH="44424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7086600" y="304800"/>
            <a:ext cx="1905000" cy="121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5603" name="Equation" r:id="rId4" imgW="114120" imgH="215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72000" y="2438400"/>
          <a:ext cx="1016000" cy="609600"/>
        </p:xfrm>
        <a:graphic>
          <a:graphicData uri="http://schemas.openxmlformats.org/presentationml/2006/ole">
            <p:oleObj spid="_x0000_s25604" name="Equation" r:id="rId5" imgW="304560" imgH="203040" progId="Equation.3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600200" y="2971799"/>
          <a:ext cx="381000" cy="533401"/>
        </p:xfrm>
        <a:graphic>
          <a:graphicData uri="http://schemas.openxmlformats.org/presentationml/2006/ole">
            <p:oleObj spid="_x0000_s25605" name="Equation" r:id="rId6" imgW="126720" imgH="16488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90812" y="4495800"/>
          <a:ext cx="3797878" cy="1828800"/>
        </p:xfrm>
        <a:graphic>
          <a:graphicData uri="http://schemas.openxmlformats.org/presentationml/2006/ole">
            <p:oleObj spid="_x0000_s25606" name="Equation" r:id="rId7" imgW="1422360" imgH="68580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3200400" y="5181600"/>
            <a:ext cx="33528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r>
              <a:rPr lang="en-US" dirty="0" smtClean="0"/>
              <a:t>Period of revolution </a:t>
            </a:r>
            <a:r>
              <a:rPr lang="en-US" i="1" dirty="0" smtClean="0"/>
              <a:t>(T</a:t>
            </a:r>
            <a:r>
              <a:rPr lang="en-US" i="1" baseline="-25000" dirty="0" smtClean="0"/>
              <a:t>rev</a:t>
            </a:r>
            <a:r>
              <a:rPr lang="en-US" i="1" dirty="0" smtClean="0"/>
              <a:t>)</a:t>
            </a:r>
          </a:p>
          <a:p>
            <a:pPr>
              <a:buNone/>
            </a:pPr>
            <a:r>
              <a:rPr lang="en-US" i="1" dirty="0" smtClean="0"/>
              <a:t>	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81063" y="1066800"/>
          <a:ext cx="7339552" cy="5126037"/>
        </p:xfrm>
        <a:graphic>
          <a:graphicData uri="http://schemas.openxmlformats.org/presentationml/2006/ole">
            <p:oleObj spid="_x0000_s26626" name="Equation" r:id="rId3" imgW="3301920" imgH="223488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990600" y="5181600"/>
            <a:ext cx="36576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64EC0"/>
                </a:solidFill>
              </a:rPr>
              <a:t>IV) Solar Day calculation</a:t>
            </a:r>
            <a:endParaRPr lang="en-US" dirty="0">
              <a:solidFill>
                <a:srgbClr val="264E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686800" cy="5715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Rotation period of earth w.r.t. distant stars </a:t>
            </a:r>
            <a:r>
              <a:rPr lang="en-US" sz="2400" i="1" dirty="0" smtClean="0"/>
              <a:t>(T</a:t>
            </a:r>
            <a:r>
              <a:rPr lang="en-US" sz="2400" i="1" baseline="-25000" dirty="0" smtClean="0"/>
              <a:t>sidereal</a:t>
            </a:r>
            <a:r>
              <a:rPr lang="en-US" sz="2400" dirty="0" smtClean="0"/>
              <a:t> </a:t>
            </a:r>
            <a:r>
              <a:rPr lang="en-US" sz="2400" i="1" dirty="0" smtClean="0"/>
              <a:t>) </a:t>
            </a:r>
            <a:r>
              <a:rPr lang="en-US" sz="2400" dirty="0" smtClean="0"/>
              <a:t>is taken to be independent of orbital parameters [=23h 56m].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4038600"/>
            <a:ext cx="9144000" cy="2819400"/>
          </a:xfrm>
          <a:prstGeom prst="rect">
            <a:avLst/>
          </a:prstGeom>
          <a:solidFill>
            <a:schemeClr val="tx1">
              <a:lumMod val="50000"/>
              <a:lumOff val="5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-1219200" y="4419600"/>
            <a:ext cx="4419600" cy="4419600"/>
          </a:xfrm>
          <a:prstGeom prst="arc">
            <a:avLst>
              <a:gd name="adj1" fmla="val 16200000"/>
              <a:gd name="adj2" fmla="val 341574"/>
            </a:avLst>
          </a:prstGeom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90600" y="6629400"/>
            <a:ext cx="22098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914400" y="6553200"/>
            <a:ext cx="152400" cy="152400"/>
          </a:xfrm>
          <a:prstGeom prst="ellipse">
            <a:avLst/>
          </a:prstGeom>
          <a:solidFill>
            <a:srgbClr val="FFFF00">
              <a:alpha val="38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4200" y="6553200"/>
            <a:ext cx="152400" cy="1524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90800" y="662940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62000" y="5943600"/>
            <a:ext cx="22098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scene3d>
            <a:camera prst="orthographicFront">
              <a:rot lat="0" lon="0" rev="2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590800" y="5181600"/>
            <a:ext cx="152400" cy="152400"/>
          </a:xfrm>
          <a:prstGeom prst="ellipse">
            <a:avLst/>
          </a:prstGeom>
          <a:ln w="12700">
            <a:solidFill>
              <a:schemeClr val="tx1"/>
            </a:solidFill>
          </a:ln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67000" y="556260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scene3d>
            <a:camera prst="orthographicFront">
              <a:rot lat="0" lon="0" rev="81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447800" y="5257800"/>
            <a:ext cx="1219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09600" y="5638800"/>
            <a:ext cx="1981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scene3d>
            <a:camera prst="orthographicFront">
              <a:rot lat="0" lon="0" rev="36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14400" y="4724400"/>
            <a:ext cx="1219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057400" y="4648200"/>
            <a:ext cx="152400" cy="1524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524000" y="472440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52400" y="5562600"/>
            <a:ext cx="2133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scene3d>
            <a:camera prst="orthographicFront">
              <a:rot lat="0" lon="0" rev="4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52400" y="4495800"/>
            <a:ext cx="1219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295400" y="4419600"/>
            <a:ext cx="152400" cy="1524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066800" y="487680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scene3d>
            <a:camera prst="orthographicFront">
              <a:rot lat="0" lon="0" rev="4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 rot="8374617">
            <a:off x="2362200" y="4953000"/>
            <a:ext cx="609600" cy="609600"/>
          </a:xfrm>
          <a:prstGeom prst="arc">
            <a:avLst>
              <a:gd name="adj1" fmla="val 15533580"/>
              <a:gd name="adj2" fmla="val 0"/>
            </a:avLst>
          </a:prstGeom>
          <a:ln>
            <a:solidFill>
              <a:srgbClr val="29AA06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>
            <a:off x="2209800" y="4800600"/>
            <a:ext cx="914400" cy="914400"/>
          </a:xfrm>
          <a:prstGeom prst="arc">
            <a:avLst>
              <a:gd name="adj1" fmla="val 8458790"/>
              <a:gd name="adj2" fmla="val 10796897"/>
            </a:avLst>
          </a:prstGeom>
          <a:ln>
            <a:solidFill>
              <a:srgbClr val="29AA06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>
            <a:off x="2133600" y="4724400"/>
            <a:ext cx="1143000" cy="1143000"/>
          </a:xfrm>
          <a:prstGeom prst="arc">
            <a:avLst>
              <a:gd name="adj1" fmla="val 2627497"/>
              <a:gd name="adj2" fmla="val 11059013"/>
            </a:avLst>
          </a:prstGeom>
          <a:ln>
            <a:solidFill>
              <a:srgbClr val="29AA06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09800" y="5791200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29AA06"/>
                </a:solidFill>
                <a:latin typeface="Arial Narrow" pitchFamily="34" charset="0"/>
              </a:rPr>
              <a:t>Ɵ’</a:t>
            </a:r>
            <a:r>
              <a:rPr lang="en-US" sz="1600" baseline="-25000" dirty="0" smtClean="0">
                <a:solidFill>
                  <a:srgbClr val="29AA06"/>
                </a:solidFill>
                <a:latin typeface="Arial Narrow" pitchFamily="34" charset="0"/>
              </a:rPr>
              <a:t>sidereal</a:t>
            </a:r>
            <a:endParaRPr lang="en-US" sz="1600" baseline="-25000" dirty="0">
              <a:solidFill>
                <a:srgbClr val="29AA06"/>
              </a:solidFill>
              <a:latin typeface="Arial Narrow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5087" y="5483423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29AA06"/>
                </a:solidFill>
                <a:latin typeface="Arial Narrow" pitchFamily="34" charset="0"/>
              </a:rPr>
              <a:t>Ɵ</a:t>
            </a:r>
            <a:r>
              <a:rPr lang="en-US" sz="1600" baseline="-25000" dirty="0" smtClean="0">
                <a:solidFill>
                  <a:srgbClr val="29AA06"/>
                </a:solidFill>
                <a:latin typeface="Arial Narrow" pitchFamily="34" charset="0"/>
              </a:rPr>
              <a:t>solar</a:t>
            </a:r>
            <a:endParaRPr lang="en-US" sz="1600" baseline="-25000" dirty="0">
              <a:solidFill>
                <a:srgbClr val="29AA06"/>
              </a:solidFill>
              <a:latin typeface="Arial Narrow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11379" y="6172200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29AA06"/>
                </a:solidFill>
                <a:latin typeface="Arial Narrow" pitchFamily="34" charset="0"/>
              </a:rPr>
              <a:t>f</a:t>
            </a:r>
            <a:endParaRPr lang="en-US" sz="2000" i="1" baseline="-25000" dirty="0">
              <a:solidFill>
                <a:srgbClr val="29AA06"/>
              </a:solidFill>
              <a:latin typeface="Arial Narrow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4600" y="66294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Observer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09800" y="44958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itchFamily="34" charset="0"/>
              </a:rPr>
              <a:t>t = T</a:t>
            </a:r>
            <a:r>
              <a:rPr lang="en-US" sz="1600" baseline="-25000" dirty="0" smtClean="0">
                <a:latin typeface="Arial Narrow" pitchFamily="34" charset="0"/>
              </a:rPr>
              <a:t>sidereal</a:t>
            </a:r>
            <a:endParaRPr lang="en-US" sz="1600" baseline="-25000" dirty="0">
              <a:latin typeface="Arial Narrow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1600" y="4191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itchFamily="34" charset="0"/>
              </a:rPr>
              <a:t>t = T</a:t>
            </a:r>
            <a:r>
              <a:rPr lang="en-US" sz="1600" baseline="-25000" dirty="0" smtClean="0">
                <a:latin typeface="Arial Narrow" pitchFamily="34" charset="0"/>
              </a:rPr>
              <a:t>solar</a:t>
            </a:r>
            <a:endParaRPr lang="en-US" sz="1600" baseline="-25000" dirty="0">
              <a:latin typeface="Arial Narrow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4038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(3)</a:t>
            </a:r>
            <a:endParaRPr lang="en-US" dirty="0"/>
          </a:p>
        </p:txBody>
      </p:sp>
      <p:sp>
        <p:nvSpPr>
          <p:cNvPr id="32" name="Arc 31"/>
          <p:cNvSpPr/>
          <p:nvPr/>
        </p:nvSpPr>
        <p:spPr>
          <a:xfrm>
            <a:off x="304800" y="5943600"/>
            <a:ext cx="1371600" cy="1371600"/>
          </a:xfrm>
          <a:prstGeom prst="arc">
            <a:avLst>
              <a:gd name="adj1" fmla="val 19274905"/>
              <a:gd name="adj2" fmla="val 0"/>
            </a:avLst>
          </a:prstGeom>
          <a:ln>
            <a:solidFill>
              <a:srgbClr val="29AA06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0" y="5029200"/>
            <a:ext cx="3733800" cy="1066800"/>
          </a:xfrm>
          <a:prstGeom prst="ellipse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72000" y="5029200"/>
            <a:ext cx="3733800" cy="1066800"/>
          </a:xfrm>
          <a:prstGeom prst="ellipse">
            <a:avLst/>
          </a:prstGeom>
          <a:solidFill>
            <a:schemeClr val="tx2">
              <a:lumMod val="40000"/>
              <a:lumOff val="60000"/>
              <a:alpha val="62000"/>
            </a:schemeClr>
          </a:solidFill>
          <a:ln w="12700"/>
          <a:scene3d>
            <a:camera prst="orthographicFront">
              <a:rot lat="2100000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3" idx="2"/>
            <a:endCxn id="33" idx="6"/>
          </p:cNvCxnSpPr>
          <p:nvPr/>
        </p:nvCxnSpPr>
        <p:spPr>
          <a:xfrm>
            <a:off x="4572000" y="5562600"/>
            <a:ext cx="3733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48400" y="5029200"/>
            <a:ext cx="391886" cy="1371600"/>
          </a:xfrm>
          <a:prstGeom prst="line">
            <a:avLst/>
          </a:prstGeom>
          <a:ln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800600" y="4604657"/>
            <a:ext cx="3276600" cy="18723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638800" y="4343400"/>
            <a:ext cx="762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400800" y="4191000"/>
            <a:ext cx="0" cy="1371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562600" y="5562600"/>
            <a:ext cx="838200" cy="914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562600" y="5943600"/>
            <a:ext cx="0" cy="53340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334000" y="5562600"/>
            <a:ext cx="1066800" cy="4572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>
            <a:off x="4876800" y="4038600"/>
            <a:ext cx="3048000" cy="3048000"/>
          </a:xfrm>
          <a:prstGeom prst="arc">
            <a:avLst>
              <a:gd name="adj1" fmla="val 19879673"/>
              <a:gd name="adj2" fmla="val 0"/>
            </a:avLst>
          </a:prstGeom>
          <a:ln w="22225">
            <a:solidFill>
              <a:srgbClr val="29AA06"/>
            </a:solidFill>
            <a:prstDash val="sysDot"/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>
            <a:off x="4343400" y="5029200"/>
            <a:ext cx="3886200" cy="1143000"/>
          </a:xfrm>
          <a:prstGeom prst="arc">
            <a:avLst>
              <a:gd name="adj1" fmla="val 9241084"/>
              <a:gd name="adj2" fmla="val 10800000"/>
            </a:avLst>
          </a:prstGeom>
          <a:ln w="25400">
            <a:solidFill>
              <a:srgbClr val="29AA06"/>
            </a:solidFill>
            <a:prstDash val="sysDot"/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>
            <a:off x="4876800" y="5638800"/>
            <a:ext cx="3886200" cy="1371600"/>
          </a:xfrm>
          <a:prstGeom prst="arc">
            <a:avLst>
              <a:gd name="adj1" fmla="val 9537580"/>
              <a:gd name="adj2" fmla="val 10919364"/>
            </a:avLst>
          </a:prstGeom>
          <a:ln w="25400">
            <a:solidFill>
              <a:srgbClr val="29AA06"/>
            </a:solidFill>
            <a:prstDash val="sysDot"/>
            <a:headEnd type="triangle" w="lg" len="med"/>
          </a:ln>
          <a:scene3d>
            <a:camera prst="orthographicFront">
              <a:rot lat="0" lon="0" rev="2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rved Right Arrow 58"/>
          <p:cNvSpPr/>
          <p:nvPr/>
        </p:nvSpPr>
        <p:spPr>
          <a:xfrm rot="19744121">
            <a:off x="5355628" y="4244379"/>
            <a:ext cx="609600" cy="381000"/>
          </a:xfrm>
          <a:prstGeom prst="curvedRightArrow">
            <a:avLst>
              <a:gd name="adj1" fmla="val 25000"/>
              <a:gd name="adj2" fmla="val 50000"/>
              <a:gd name="adj3" fmla="val 61364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3512306">
            <a:off x="5412880" y="4917072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264EC0"/>
                </a:solidFill>
                <a:latin typeface="Arial Narrow" pitchFamily="34" charset="0"/>
              </a:rPr>
              <a:t>North Pole</a:t>
            </a:r>
            <a:endParaRPr lang="en-US" sz="1200" dirty="0">
              <a:solidFill>
                <a:srgbClr val="264EC0"/>
              </a:solidFill>
              <a:latin typeface="Arial Narrow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 rot="20348336">
            <a:off x="6603792" y="4355372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64EC0"/>
                </a:solidFill>
                <a:latin typeface="Arial Narrow" pitchFamily="34" charset="0"/>
              </a:rPr>
              <a:t>Equatorial</a:t>
            </a:r>
          </a:p>
          <a:p>
            <a:r>
              <a:rPr lang="en-US" sz="1400" dirty="0" smtClean="0">
                <a:solidFill>
                  <a:srgbClr val="264EC0"/>
                </a:solidFill>
                <a:latin typeface="Arial Narrow" pitchFamily="34" charset="0"/>
              </a:rPr>
              <a:t>plane</a:t>
            </a:r>
            <a:endParaRPr lang="en-US" sz="1400" dirty="0">
              <a:solidFill>
                <a:srgbClr val="264EC0"/>
              </a:solidFill>
              <a:latin typeface="Arial Narrow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 rot="20893591">
            <a:off x="4918157" y="4834564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64EC0"/>
                </a:solidFill>
                <a:latin typeface="Arial Narrow" pitchFamily="34" charset="0"/>
              </a:rPr>
              <a:t>Orbital</a:t>
            </a:r>
          </a:p>
          <a:p>
            <a:r>
              <a:rPr lang="en-US" sz="1400" dirty="0" smtClean="0">
                <a:solidFill>
                  <a:srgbClr val="264EC0"/>
                </a:solidFill>
                <a:latin typeface="Arial Narrow" pitchFamily="34" charset="0"/>
              </a:rPr>
              <a:t>plane</a:t>
            </a:r>
            <a:endParaRPr lang="en-US" sz="1400" dirty="0">
              <a:solidFill>
                <a:srgbClr val="264EC0"/>
              </a:solidFill>
              <a:latin typeface="Arial Narrow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848600" y="49954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29AA06"/>
                </a:solidFill>
                <a:latin typeface="Arial Narrow" pitchFamily="34" charset="0"/>
                <a:cs typeface="Arial" pitchFamily="34" charset="0"/>
              </a:rPr>
              <a:t>i (inclination)</a:t>
            </a:r>
            <a:endParaRPr lang="en-US" sz="1600" i="1" dirty="0">
              <a:solidFill>
                <a:srgbClr val="29AA06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 rot="1130284">
            <a:off x="4017748" y="5802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AA06"/>
                </a:solidFill>
                <a:latin typeface="Arial Narrow" pitchFamily="34" charset="0"/>
                <a:cs typeface="Arial" pitchFamily="34" charset="0"/>
              </a:rPr>
              <a:t>Ɵ’</a:t>
            </a:r>
            <a:r>
              <a:rPr lang="en-US" baseline="-25000" dirty="0" smtClean="0">
                <a:solidFill>
                  <a:srgbClr val="29AA06"/>
                </a:solidFill>
                <a:latin typeface="Arial Narrow" pitchFamily="34" charset="0"/>
                <a:cs typeface="Arial" pitchFamily="34" charset="0"/>
              </a:rPr>
              <a:t>sidereal</a:t>
            </a:r>
            <a:endParaRPr lang="en-US" baseline="-25000" dirty="0">
              <a:solidFill>
                <a:srgbClr val="29AA06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 rot="695848">
            <a:off x="4473454" y="656961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AA06"/>
                </a:solidFill>
                <a:latin typeface="Arial Narrow" pitchFamily="34" charset="0"/>
                <a:cs typeface="Arial" pitchFamily="34" charset="0"/>
              </a:rPr>
              <a:t>Ɵ</a:t>
            </a:r>
            <a:r>
              <a:rPr lang="en-US" baseline="-25000" dirty="0" smtClean="0">
                <a:solidFill>
                  <a:srgbClr val="29AA06"/>
                </a:solidFill>
                <a:latin typeface="Arial Narrow" pitchFamily="34" charset="0"/>
                <a:cs typeface="Arial" pitchFamily="34" charset="0"/>
              </a:rPr>
              <a:t>sidereal</a:t>
            </a:r>
            <a:endParaRPr lang="en-US" baseline="-25000" dirty="0">
              <a:solidFill>
                <a:srgbClr val="29AA06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00800" y="633478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64EC0"/>
                </a:solidFill>
              </a:rPr>
              <a:t>Vernal</a:t>
            </a:r>
          </a:p>
          <a:p>
            <a:r>
              <a:rPr lang="en-US" sz="1400" dirty="0" smtClean="0">
                <a:solidFill>
                  <a:srgbClr val="264EC0"/>
                </a:solidFill>
              </a:rPr>
              <a:t>Equinox</a:t>
            </a:r>
            <a:endParaRPr lang="en-US" sz="1400" dirty="0">
              <a:solidFill>
                <a:srgbClr val="264EC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1400" y="6172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(4)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276600" y="6443246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itchFamily="34" charset="0"/>
              </a:rPr>
              <a:t>t = 0</a:t>
            </a:r>
            <a:endParaRPr lang="en-US" sz="1600" baseline="-25000" dirty="0">
              <a:latin typeface="Arial Narrow" pitchFamily="34" charset="0"/>
            </a:endParaRPr>
          </a:p>
        </p:txBody>
      </p:sp>
      <p:graphicFrame>
        <p:nvGraphicFramePr>
          <p:cNvPr id="78" name="Object 77"/>
          <p:cNvGraphicFramePr>
            <a:graphicFrameLocks noChangeAspect="1"/>
          </p:cNvGraphicFramePr>
          <p:nvPr/>
        </p:nvGraphicFramePr>
        <p:xfrm>
          <a:off x="381000" y="1570038"/>
          <a:ext cx="8839200" cy="2579687"/>
        </p:xfrm>
        <a:graphic>
          <a:graphicData uri="http://schemas.openxmlformats.org/presentationml/2006/ole">
            <p:oleObj spid="_x0000_s27650" name="Equation" r:id="rId4" imgW="4114800" imgH="1193760" progId="Equation.3">
              <p:embed/>
            </p:oleObj>
          </a:graphicData>
        </a:graphic>
      </p:graphicFrame>
      <p:sp>
        <p:nvSpPr>
          <p:cNvPr id="79" name="Rectangle 78"/>
          <p:cNvSpPr/>
          <p:nvPr/>
        </p:nvSpPr>
        <p:spPr>
          <a:xfrm>
            <a:off x="4343400" y="2667000"/>
            <a:ext cx="4724400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c 79"/>
          <p:cNvSpPr/>
          <p:nvPr/>
        </p:nvSpPr>
        <p:spPr>
          <a:xfrm>
            <a:off x="1600200" y="5257800"/>
            <a:ext cx="5029200" cy="1447800"/>
          </a:xfrm>
          <a:prstGeom prst="arc">
            <a:avLst>
              <a:gd name="adj1" fmla="val 311913"/>
              <a:gd name="adj2" fmla="val 1181090"/>
            </a:avLst>
          </a:prstGeom>
          <a:ln w="25400">
            <a:solidFill>
              <a:srgbClr val="29AA06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rot="20527691">
            <a:off x="5829784" y="6354528"/>
            <a:ext cx="74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29AA06"/>
                </a:solidFill>
                <a:latin typeface="Calibri"/>
                <a:cs typeface="Calibri"/>
              </a:rPr>
              <a:t>α</a:t>
            </a:r>
            <a:r>
              <a:rPr lang="en-US" dirty="0" smtClean="0">
                <a:solidFill>
                  <a:srgbClr val="29AA06"/>
                </a:solidFill>
                <a:latin typeface="Calibri"/>
                <a:cs typeface="Calibri"/>
              </a:rPr>
              <a:t> (r.a)</a:t>
            </a:r>
            <a:endParaRPr lang="en-US" dirty="0">
              <a:solidFill>
                <a:srgbClr val="29AA06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Say  e = 0, i = 0</a:t>
            </a:r>
            <a:r>
              <a:rPr lang="en-US" sz="2400" i="1" dirty="0" smtClean="0"/>
              <a:t> </a:t>
            </a:r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	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dirty="0" smtClean="0"/>
              <a:t>Thus, the analemma is a point on the equator.</a:t>
            </a:r>
          </a:p>
          <a:p>
            <a:r>
              <a:rPr lang="en-US" sz="2400" dirty="0" smtClean="0"/>
              <a:t>Say  e = 0, i != 0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Thus, the inclination causes a horizontal spread, as well as a vertical spread [see fig(6)], in the analemma.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" y="381000"/>
          <a:ext cx="8077200" cy="3657600"/>
        </p:xfrm>
        <a:graphic>
          <a:graphicData uri="http://schemas.openxmlformats.org/presentationml/2006/ole">
            <p:oleObj spid="_x0000_s28674" name="Equation" r:id="rId3" imgW="4457520" imgH="20826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7199" y="4800600"/>
          <a:ext cx="6477001" cy="1275773"/>
        </p:xfrm>
        <a:graphic>
          <a:graphicData uri="http://schemas.openxmlformats.org/presentationml/2006/ole">
            <p:oleObj spid="_x0000_s28675" name="Equation" r:id="rId4" imgW="335268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Say  e !=0, i = 0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Thus, the eccentricity causes a horizontal spread [see fig(5)] and no vertical spread. The analemma is an arc on the equator.</a:t>
            </a:r>
          </a:p>
          <a:p>
            <a:r>
              <a:rPr lang="en-US" sz="2400" dirty="0" smtClean="0"/>
              <a:t>The equation of time is the difference between r.a.(sun) with (</a:t>
            </a:r>
            <a:r>
              <a:rPr lang="en-US" sz="2400" dirty="0" err="1" smtClean="0"/>
              <a:t>e,i</a:t>
            </a:r>
            <a:r>
              <a:rPr lang="en-US" sz="2400" dirty="0" smtClean="0"/>
              <a:t>)=(0,0) and actual r.a.(sun).</a:t>
            </a:r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0813" y="417513"/>
          <a:ext cx="8993187" cy="1868487"/>
        </p:xfrm>
        <a:graphic>
          <a:graphicData uri="http://schemas.openxmlformats.org/presentationml/2006/ole">
            <p:oleObj spid="_x0000_s29698" name="Equation" r:id="rId4" imgW="4533840" imgH="9144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62929" y="3378200"/>
          <a:ext cx="2928471" cy="889000"/>
        </p:xfrm>
        <a:graphic>
          <a:graphicData uri="http://schemas.openxmlformats.org/presentationml/2006/ole">
            <p:oleObj spid="_x0000_s29699" name="Equation" r:id="rId5" imgW="1422360" imgH="43164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3429000"/>
            <a:ext cx="3124200" cy="838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  <a:solidFill>
            <a:schemeClr val="tx1">
              <a:lumMod val="50000"/>
              <a:lumOff val="5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7" idx="3"/>
          </p:cNvCxnSpPr>
          <p:nvPr/>
        </p:nvCxnSpPr>
        <p:spPr>
          <a:xfrm>
            <a:off x="5181600" y="5600700"/>
            <a:ext cx="3962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934200" y="5334000"/>
            <a:ext cx="533400" cy="533400"/>
          </a:xfrm>
          <a:prstGeom prst="ellipse">
            <a:avLst/>
          </a:prstGeom>
          <a:solidFill>
            <a:srgbClr val="FFFF00">
              <a:alpha val="38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8305801" y="5105400"/>
            <a:ext cx="626364" cy="9906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9579298">
            <a:off x="8109998" y="5566235"/>
            <a:ext cx="1066800" cy="76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34400" y="5486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rved Right Arrow 19"/>
          <p:cNvSpPr/>
          <p:nvPr/>
        </p:nvSpPr>
        <p:spPr>
          <a:xfrm rot="19805038">
            <a:off x="8146826" y="5035774"/>
            <a:ext cx="381000" cy="381000"/>
          </a:xfrm>
          <a:prstGeom prst="curvedRightArrow">
            <a:avLst>
              <a:gd name="adj1" fmla="val 25000"/>
              <a:gd name="adj2" fmla="val 50000"/>
              <a:gd name="adj3" fmla="val 54091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5334001" y="5092252"/>
            <a:ext cx="626364" cy="9906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rot="19579298">
            <a:off x="5138198" y="5553087"/>
            <a:ext cx="1066800" cy="76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62600" y="5473252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rved Right Arrow 23"/>
          <p:cNvSpPr/>
          <p:nvPr/>
        </p:nvSpPr>
        <p:spPr>
          <a:xfrm rot="19805038">
            <a:off x="5175026" y="5022626"/>
            <a:ext cx="381000" cy="381000"/>
          </a:xfrm>
          <a:prstGeom prst="curvedRightArrow">
            <a:avLst>
              <a:gd name="adj1" fmla="val 25000"/>
              <a:gd name="adj2" fmla="val 50000"/>
              <a:gd name="adj3" fmla="val 54091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>
            <a:off x="5562600" y="5257800"/>
            <a:ext cx="685800" cy="685800"/>
          </a:xfrm>
          <a:prstGeom prst="arc">
            <a:avLst>
              <a:gd name="adj1" fmla="val 18322558"/>
              <a:gd name="adj2" fmla="val 0"/>
            </a:avLst>
          </a:prstGeom>
          <a:ln w="12700">
            <a:solidFill>
              <a:srgbClr val="29AA06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>
            <a:off x="8077200" y="5257800"/>
            <a:ext cx="685800" cy="685800"/>
          </a:xfrm>
          <a:prstGeom prst="arc">
            <a:avLst>
              <a:gd name="adj1" fmla="val 7725888"/>
              <a:gd name="adj2" fmla="val 10936072"/>
            </a:avLst>
          </a:prstGeom>
          <a:ln w="12700">
            <a:solidFill>
              <a:srgbClr val="29AA06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72200" y="5181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29AA06"/>
                </a:solidFill>
                <a:latin typeface="Calibri"/>
                <a:cs typeface="Calibri"/>
              </a:rPr>
              <a:t>δ</a:t>
            </a:r>
            <a:endParaRPr lang="en-US" dirty="0">
              <a:solidFill>
                <a:srgbClr val="29AA0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48600" y="56504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29AA06"/>
                </a:solidFill>
                <a:latin typeface="Calibri"/>
                <a:cs typeface="Calibri"/>
              </a:rPr>
              <a:t>δ</a:t>
            </a:r>
            <a:endParaRPr lang="en-US" dirty="0">
              <a:solidFill>
                <a:srgbClr val="29AA06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5600" y="6400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(6)</a:t>
            </a:r>
            <a:endParaRPr lang="en-US" dirty="0"/>
          </a:p>
        </p:txBody>
      </p:sp>
      <p:sp>
        <p:nvSpPr>
          <p:cNvPr id="32" name="Arc 31"/>
          <p:cNvSpPr/>
          <p:nvPr/>
        </p:nvSpPr>
        <p:spPr>
          <a:xfrm>
            <a:off x="0" y="4572000"/>
            <a:ext cx="4953000" cy="2971800"/>
          </a:xfrm>
          <a:prstGeom prst="arc">
            <a:avLst>
              <a:gd name="adj1" fmla="val 10041773"/>
              <a:gd name="adj2" fmla="val 7497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0" y="6019800"/>
            <a:ext cx="4953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505200" y="5867400"/>
            <a:ext cx="304800" cy="304800"/>
          </a:xfrm>
          <a:prstGeom prst="ellipse">
            <a:avLst/>
          </a:prstGeom>
          <a:solidFill>
            <a:srgbClr val="FFFF00">
              <a:alpha val="38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76800" y="5943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114800" y="48768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-76200" y="5943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6200" y="64770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2"/>
          </p:cNvCxnSpPr>
          <p:nvPr/>
        </p:nvCxnSpPr>
        <p:spPr>
          <a:xfrm flipV="1">
            <a:off x="76200" y="6019800"/>
            <a:ext cx="3581400" cy="533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7" idx="7"/>
          </p:cNvCxnSpPr>
          <p:nvPr/>
        </p:nvCxnSpPr>
        <p:spPr>
          <a:xfrm flipV="1">
            <a:off x="3657600" y="4899118"/>
            <a:ext cx="587282" cy="11206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55418" y="6082145"/>
            <a:ext cx="3020291" cy="401782"/>
          </a:xfrm>
          <a:custGeom>
            <a:avLst/>
            <a:gdLst>
              <a:gd name="connsiteX0" fmla="*/ 0 w 3020291"/>
              <a:gd name="connsiteY0" fmla="*/ 0 h 401782"/>
              <a:gd name="connsiteX1" fmla="*/ 152400 w 3020291"/>
              <a:gd name="connsiteY1" fmla="*/ 401782 h 401782"/>
              <a:gd name="connsiteX2" fmla="*/ 3020291 w 3020291"/>
              <a:gd name="connsiteY2" fmla="*/ 0 h 401782"/>
              <a:gd name="connsiteX3" fmla="*/ 0 w 3020291"/>
              <a:gd name="connsiteY3" fmla="*/ 0 h 40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1" h="401782">
                <a:moveTo>
                  <a:pt x="0" y="0"/>
                </a:moveTo>
                <a:lnTo>
                  <a:pt x="152400" y="401782"/>
                </a:lnTo>
                <a:lnTo>
                  <a:pt x="3020291" y="0"/>
                </a:lnTo>
                <a:lnTo>
                  <a:pt x="0" y="0"/>
                </a:lnTo>
                <a:close/>
              </a:path>
            </a:pathLst>
          </a:custGeom>
          <a:solidFill>
            <a:srgbClr val="264EC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810000" y="5112327"/>
            <a:ext cx="1066800" cy="831273"/>
          </a:xfrm>
          <a:custGeom>
            <a:avLst/>
            <a:gdLst>
              <a:gd name="connsiteX0" fmla="*/ 0 w 1066800"/>
              <a:gd name="connsiteY0" fmla="*/ 831273 h 831273"/>
              <a:gd name="connsiteX1" fmla="*/ 429491 w 1066800"/>
              <a:gd name="connsiteY1" fmla="*/ 0 h 831273"/>
              <a:gd name="connsiteX2" fmla="*/ 1066800 w 1066800"/>
              <a:gd name="connsiteY2" fmla="*/ 817418 h 831273"/>
              <a:gd name="connsiteX3" fmla="*/ 0 w 1066800"/>
              <a:gd name="connsiteY3" fmla="*/ 831273 h 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831273">
                <a:moveTo>
                  <a:pt x="0" y="831273"/>
                </a:moveTo>
                <a:lnTo>
                  <a:pt x="429491" y="0"/>
                </a:lnTo>
                <a:lnTo>
                  <a:pt x="1066800" y="817418"/>
                </a:lnTo>
                <a:lnTo>
                  <a:pt x="0" y="831273"/>
                </a:lnTo>
                <a:close/>
              </a:path>
            </a:pathLst>
          </a:cu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191000" y="4648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itchFamily="34" charset="0"/>
              </a:rPr>
              <a:t>t = T</a:t>
            </a:r>
            <a:r>
              <a:rPr lang="en-US" sz="1600" baseline="-25000" dirty="0" smtClean="0">
                <a:latin typeface="Arial Narrow" pitchFamily="34" charset="0"/>
              </a:rPr>
              <a:t>solar</a:t>
            </a:r>
            <a:endParaRPr lang="en-US" sz="1600" baseline="-25000" dirty="0">
              <a:latin typeface="Arial Narrow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9600" y="60198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itchFamily="34" charset="0"/>
              </a:rPr>
              <a:t>t = 0</a:t>
            </a:r>
            <a:endParaRPr lang="en-US" sz="1600" baseline="-25000" dirty="0">
              <a:latin typeface="Arial Narrow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495800" y="6019800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810000" y="4953000"/>
            <a:ext cx="3810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52400" y="6324600"/>
            <a:ext cx="3810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0" y="6019800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0" y="5715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itchFamily="34" charset="0"/>
              </a:rPr>
              <a:t>t =nT</a:t>
            </a:r>
            <a:r>
              <a:rPr lang="en-US" sz="1600" baseline="-25000" dirty="0" smtClean="0">
                <a:latin typeface="Arial Narrow" pitchFamily="34" charset="0"/>
              </a:rPr>
              <a:t>solar</a:t>
            </a:r>
            <a:endParaRPr lang="en-US" sz="1600" baseline="-25000" dirty="0">
              <a:latin typeface="Arial Narrow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8600" y="651944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itchFamily="34" charset="0"/>
              </a:rPr>
              <a:t>t =(n+1) T</a:t>
            </a:r>
            <a:r>
              <a:rPr lang="en-US" sz="1600" baseline="-25000" dirty="0" smtClean="0">
                <a:latin typeface="Arial Narrow" pitchFamily="34" charset="0"/>
              </a:rPr>
              <a:t>solar</a:t>
            </a:r>
            <a:endParaRPr lang="en-US" sz="1600" baseline="-25000" dirty="0">
              <a:latin typeface="Arial Narrow" pitchFamily="34" charset="0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/>
        </p:nvGraphicFramePr>
        <p:xfrm>
          <a:off x="3897313" y="5476875"/>
          <a:ext cx="903287" cy="502276"/>
        </p:xfrm>
        <a:graphic>
          <a:graphicData uri="http://schemas.openxmlformats.org/presentationml/2006/ole">
            <p:oleObj spid="_x0000_s29700" name="Equation" r:id="rId6" imgW="685800" imgH="39348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74638" y="6048375"/>
          <a:ext cx="944562" cy="398463"/>
        </p:xfrm>
        <a:graphic>
          <a:graphicData uri="http://schemas.openxmlformats.org/presentationml/2006/ole">
            <p:oleObj spid="_x0000_s29701" name="Equation" r:id="rId7" imgW="787320" imgH="342720" progId="Equation.3">
              <p:embed/>
            </p:oleObj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2514600" y="6400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(5)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64EC0"/>
                </a:solidFill>
              </a:rPr>
              <a:t>V) Obtaining ra </a:t>
            </a:r>
            <a:r>
              <a:rPr lang="el-GR" dirty="0" smtClean="0">
                <a:solidFill>
                  <a:srgbClr val="264EC0"/>
                </a:solidFill>
                <a:latin typeface="Calibri"/>
                <a:cs typeface="Calibri"/>
              </a:rPr>
              <a:t>α</a:t>
            </a:r>
            <a:r>
              <a:rPr lang="en-US" dirty="0" smtClean="0">
                <a:solidFill>
                  <a:srgbClr val="264EC0"/>
                </a:solidFill>
                <a:latin typeface="Calibri"/>
                <a:cs typeface="Calibri"/>
              </a:rPr>
              <a:t> and declination </a:t>
            </a:r>
            <a:r>
              <a:rPr lang="el-GR" dirty="0" smtClean="0">
                <a:solidFill>
                  <a:srgbClr val="264EC0"/>
                </a:solidFill>
                <a:latin typeface="Calibri"/>
                <a:cs typeface="Calibri"/>
              </a:rPr>
              <a:t>δ</a:t>
            </a:r>
            <a:endParaRPr lang="en-US" dirty="0">
              <a:solidFill>
                <a:srgbClr val="264E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72000" y="1066800"/>
            <a:ext cx="4572000" cy="3124200"/>
          </a:xfrm>
          <a:prstGeom prst="rect">
            <a:avLst/>
          </a:prstGeom>
          <a:solidFill>
            <a:schemeClr val="tx1">
              <a:lumMod val="50000"/>
              <a:lumOff val="5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05400" y="2155592"/>
            <a:ext cx="3733800" cy="1066800"/>
          </a:xfrm>
          <a:prstGeom prst="ellipse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105400" y="2155592"/>
            <a:ext cx="3733800" cy="1066800"/>
          </a:xfrm>
          <a:prstGeom prst="ellipse">
            <a:avLst/>
          </a:prstGeom>
          <a:solidFill>
            <a:schemeClr val="tx2">
              <a:lumMod val="40000"/>
              <a:lumOff val="60000"/>
              <a:alpha val="62000"/>
            </a:schemeClr>
          </a:solidFill>
          <a:ln w="12700"/>
          <a:scene3d>
            <a:camera prst="orthographicFront">
              <a:rot lat="2100000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2"/>
            <a:endCxn id="39" idx="6"/>
          </p:cNvCxnSpPr>
          <p:nvPr/>
        </p:nvCxnSpPr>
        <p:spPr>
          <a:xfrm>
            <a:off x="5105400" y="2688992"/>
            <a:ext cx="3733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81800" y="2155592"/>
            <a:ext cx="391886" cy="1371600"/>
          </a:xfrm>
          <a:prstGeom prst="line">
            <a:avLst/>
          </a:prstGeom>
          <a:ln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334000" y="1731049"/>
            <a:ext cx="3276600" cy="18723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6172200" y="1469792"/>
            <a:ext cx="762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934200" y="1317392"/>
            <a:ext cx="0" cy="1371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943600" y="2688992"/>
            <a:ext cx="990600" cy="9686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867400" y="2688992"/>
            <a:ext cx="1066800" cy="4572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/>
          <p:cNvSpPr/>
          <p:nvPr/>
        </p:nvSpPr>
        <p:spPr>
          <a:xfrm>
            <a:off x="4876800" y="2155592"/>
            <a:ext cx="3886200" cy="1143000"/>
          </a:xfrm>
          <a:prstGeom prst="arc">
            <a:avLst>
              <a:gd name="adj1" fmla="val 9531950"/>
              <a:gd name="adj2" fmla="val 10800000"/>
            </a:avLst>
          </a:prstGeom>
          <a:ln w="25400">
            <a:solidFill>
              <a:srgbClr val="29AA06"/>
            </a:solidFill>
            <a:prstDash val="sysDot"/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3512306">
            <a:off x="5946280" y="204346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264EC0"/>
                </a:solidFill>
                <a:latin typeface="Arial Narrow" pitchFamily="34" charset="0"/>
              </a:rPr>
              <a:t>North Pole</a:t>
            </a:r>
            <a:endParaRPr lang="en-US" sz="1200" dirty="0">
              <a:solidFill>
                <a:srgbClr val="264EC0"/>
              </a:solidFill>
              <a:latin typeface="Arial Narrow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20348336">
            <a:off x="7137192" y="1481764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64EC0"/>
                </a:solidFill>
                <a:latin typeface="Arial Narrow" pitchFamily="34" charset="0"/>
              </a:rPr>
              <a:t>Equatorial</a:t>
            </a:r>
          </a:p>
          <a:p>
            <a:r>
              <a:rPr lang="en-US" sz="1400" dirty="0" smtClean="0">
                <a:solidFill>
                  <a:srgbClr val="264EC0"/>
                </a:solidFill>
                <a:latin typeface="Arial Narrow" pitchFamily="34" charset="0"/>
              </a:rPr>
              <a:t>plane</a:t>
            </a:r>
            <a:endParaRPr lang="en-US" sz="1400" dirty="0">
              <a:solidFill>
                <a:srgbClr val="264EC0"/>
              </a:solidFill>
              <a:latin typeface="Arial Narrow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rot="20893591">
            <a:off x="5451557" y="1960956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64EC0"/>
                </a:solidFill>
                <a:latin typeface="Arial Narrow" pitchFamily="34" charset="0"/>
              </a:rPr>
              <a:t>Orbital</a:t>
            </a:r>
          </a:p>
          <a:p>
            <a:r>
              <a:rPr lang="en-US" sz="1400" dirty="0" smtClean="0">
                <a:solidFill>
                  <a:srgbClr val="264EC0"/>
                </a:solidFill>
                <a:latin typeface="Arial Narrow" pitchFamily="34" charset="0"/>
              </a:rPr>
              <a:t>plane</a:t>
            </a:r>
            <a:endParaRPr lang="en-US" sz="1400" dirty="0">
              <a:solidFill>
                <a:srgbClr val="264EC0"/>
              </a:solidFill>
              <a:latin typeface="Arial Narrow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82000" y="212183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AA06"/>
                </a:solidFill>
                <a:latin typeface="Arial Narrow" pitchFamily="34" charset="0"/>
                <a:cs typeface="Arial" pitchFamily="34" charset="0"/>
              </a:rPr>
              <a:t>ί</a:t>
            </a:r>
            <a:endParaRPr lang="en-US" dirty="0">
              <a:solidFill>
                <a:srgbClr val="29AA06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34200" y="3461172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64EC0"/>
                </a:solidFill>
              </a:rPr>
              <a:t>Vernal</a:t>
            </a:r>
          </a:p>
          <a:p>
            <a:r>
              <a:rPr lang="en-US" sz="1400" dirty="0" smtClean="0">
                <a:solidFill>
                  <a:srgbClr val="264EC0"/>
                </a:solidFill>
              </a:rPr>
              <a:t>Equinox</a:t>
            </a:r>
          </a:p>
          <a:p>
            <a:r>
              <a:rPr lang="en-US" sz="1400" dirty="0" smtClean="0">
                <a:solidFill>
                  <a:srgbClr val="264EC0"/>
                </a:solidFill>
              </a:rPr>
              <a:t>(X, X’)</a:t>
            </a:r>
            <a:endParaRPr lang="en-US" sz="1400" dirty="0">
              <a:solidFill>
                <a:srgbClr val="264E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24800" y="3593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(7)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20527691">
            <a:off x="6373434" y="3546143"/>
            <a:ext cx="32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29AA06"/>
                </a:solidFill>
                <a:latin typeface="Calibri"/>
                <a:cs typeface="Calibri"/>
              </a:rPr>
              <a:t>α</a:t>
            </a:r>
            <a:endParaRPr lang="en-US" dirty="0">
              <a:solidFill>
                <a:srgbClr val="29AA06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6" name="Arc 55"/>
          <p:cNvSpPr/>
          <p:nvPr/>
        </p:nvSpPr>
        <p:spPr>
          <a:xfrm>
            <a:off x="2057400" y="2438400"/>
            <a:ext cx="5029200" cy="1447800"/>
          </a:xfrm>
          <a:prstGeom prst="arc">
            <a:avLst>
              <a:gd name="adj1" fmla="val 311913"/>
              <a:gd name="adj2" fmla="val 1387470"/>
            </a:avLst>
          </a:prstGeom>
          <a:ln w="25400">
            <a:solidFill>
              <a:srgbClr val="29AA06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>
            <a:off x="5410200" y="1143000"/>
            <a:ext cx="3048000" cy="3048000"/>
          </a:xfrm>
          <a:prstGeom prst="arc">
            <a:avLst>
              <a:gd name="adj1" fmla="val 19879673"/>
              <a:gd name="adj2" fmla="val 0"/>
            </a:avLst>
          </a:prstGeom>
          <a:ln w="22225">
            <a:solidFill>
              <a:srgbClr val="29AA06"/>
            </a:solidFill>
            <a:prstDash val="sysDot"/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876800" y="3124200"/>
            <a:ext cx="990600" cy="381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47997" y="2831068"/>
            <a:ext cx="35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29AA06"/>
                </a:solidFill>
                <a:latin typeface="Arial Narrow" pitchFamily="34" charset="0"/>
                <a:cs typeface="Arial" pitchFamily="34" charset="0"/>
              </a:rPr>
              <a:t>ƒ</a:t>
            </a:r>
            <a:endParaRPr lang="en-US" i="1" baseline="-25000" dirty="0">
              <a:solidFill>
                <a:srgbClr val="29AA06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2000" y="3516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Sun</a:t>
            </a:r>
            <a:endParaRPr lang="en-US" dirty="0"/>
          </a:p>
        </p:txBody>
      </p:sp>
      <p:sp>
        <p:nvSpPr>
          <p:cNvPr id="61" name="Arc 60"/>
          <p:cNvSpPr/>
          <p:nvPr/>
        </p:nvSpPr>
        <p:spPr>
          <a:xfrm>
            <a:off x="5867400" y="2514600"/>
            <a:ext cx="609600" cy="1447800"/>
          </a:xfrm>
          <a:prstGeom prst="arc">
            <a:avLst>
              <a:gd name="adj1" fmla="val 7227357"/>
              <a:gd name="adj2" fmla="val 11617767"/>
            </a:avLst>
          </a:prstGeom>
          <a:ln w="25400">
            <a:solidFill>
              <a:srgbClr val="29AA06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638800" y="3364468"/>
            <a:ext cx="35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 smtClean="0">
                <a:solidFill>
                  <a:srgbClr val="29AA06"/>
                </a:solidFill>
                <a:latin typeface="Calibri"/>
                <a:cs typeface="Calibri"/>
              </a:rPr>
              <a:t>δ</a:t>
            </a:r>
            <a:endParaRPr lang="en-US" i="1" baseline="-25000" dirty="0">
              <a:solidFill>
                <a:srgbClr val="29AA06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58000" y="1066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64EC0"/>
                </a:solidFill>
              </a:rPr>
              <a:t>Z</a:t>
            </a:r>
            <a:endParaRPr lang="en-US" sz="1400" dirty="0">
              <a:solidFill>
                <a:srgbClr val="264E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19800" y="12162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64EC0"/>
                </a:solidFill>
              </a:rPr>
              <a:t>Z’</a:t>
            </a:r>
            <a:endParaRPr lang="en-US" sz="1400" dirty="0">
              <a:solidFill>
                <a:srgbClr val="264EC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534400" y="15210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64EC0"/>
                </a:solidFill>
              </a:rPr>
              <a:t>Y’</a:t>
            </a:r>
            <a:endParaRPr lang="en-US" sz="1400" dirty="0">
              <a:solidFill>
                <a:srgbClr val="264E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763000" y="25116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64EC0"/>
                </a:solidFill>
              </a:rPr>
              <a:t>Y</a:t>
            </a:r>
            <a:endParaRPr lang="en-US" sz="1400" dirty="0">
              <a:solidFill>
                <a:srgbClr val="264EC0"/>
              </a:solidFill>
            </a:endParaRPr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17463" y="1427163"/>
          <a:ext cx="7450137" cy="5292725"/>
        </p:xfrm>
        <a:graphic>
          <a:graphicData uri="http://schemas.openxmlformats.org/presentationml/2006/ole">
            <p:oleObj spid="_x0000_s31746" name="Equation" r:id="rId3" imgW="3848040" imgH="2489040" progId="Equation.3">
              <p:embed/>
            </p:oleObj>
          </a:graphicData>
        </a:graphic>
      </p:graphicFrame>
      <p:sp>
        <p:nvSpPr>
          <p:cNvPr id="68" name="Rectangle 67"/>
          <p:cNvSpPr/>
          <p:nvPr/>
        </p:nvSpPr>
        <p:spPr>
          <a:xfrm>
            <a:off x="838200" y="4267200"/>
            <a:ext cx="6705600" cy="152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5791200" y="2819400"/>
          <a:ext cx="228600" cy="304800"/>
        </p:xfrm>
        <a:graphic>
          <a:graphicData uri="http://schemas.openxmlformats.org/presentationml/2006/ole">
            <p:oleObj spid="_x0000_s31747" name="Equation" r:id="rId4" imgW="126720" imgH="152280" progId="Equation.3">
              <p:embed/>
            </p:oleObj>
          </a:graphicData>
        </a:graphic>
      </p:graphicFrame>
      <p:cxnSp>
        <p:nvCxnSpPr>
          <p:cNvPr id="72" name="Straight Arrow Connector 71"/>
          <p:cNvCxnSpPr/>
          <p:nvPr/>
        </p:nvCxnSpPr>
        <p:spPr>
          <a:xfrm>
            <a:off x="6934200" y="2667000"/>
            <a:ext cx="3810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934200" y="2438400"/>
            <a:ext cx="12192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c 75"/>
          <p:cNvSpPr/>
          <p:nvPr/>
        </p:nvSpPr>
        <p:spPr>
          <a:xfrm rot="19853737">
            <a:off x="5674707" y="2626458"/>
            <a:ext cx="3657600" cy="801831"/>
          </a:xfrm>
          <a:prstGeom prst="arc">
            <a:avLst>
              <a:gd name="adj1" fmla="val 1174614"/>
              <a:gd name="adj2" fmla="val 10528985"/>
            </a:avLst>
          </a:prstGeom>
          <a:ln w="25400">
            <a:solidFill>
              <a:srgbClr val="FF0000"/>
            </a:solidFill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 rot="19620001">
            <a:off x="7540621" y="3127379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239000" y="2971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˚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077200" y="2362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˚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Arc 79"/>
          <p:cNvSpPr/>
          <p:nvPr/>
        </p:nvSpPr>
        <p:spPr>
          <a:xfrm rot="19754301">
            <a:off x="5689483" y="2054492"/>
            <a:ext cx="3178175" cy="762991"/>
          </a:xfrm>
          <a:prstGeom prst="arc">
            <a:avLst>
              <a:gd name="adj1" fmla="val 7729322"/>
              <a:gd name="adj2" fmla="val 10758924"/>
            </a:avLst>
          </a:prstGeom>
          <a:ln w="25400">
            <a:solidFill>
              <a:srgbClr val="FF0000"/>
            </a:solidFill>
            <a:prstDash val="sysDot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rot="19620001">
            <a:off x="6184515" y="3020094"/>
            <a:ext cx="109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Ɵ</a:t>
            </a:r>
            <a:r>
              <a:rPr lang="en-US" baseline="-25000" dirty="0" smtClean="0">
                <a:solidFill>
                  <a:srgbClr val="FF0000"/>
                </a:solidFill>
                <a:latin typeface="Calibri"/>
                <a:cs typeface="Calibri"/>
              </a:rPr>
              <a:t>sidereal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81200" y="5791200"/>
            <a:ext cx="5105400" cy="1066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64EC0"/>
                </a:solidFill>
              </a:rPr>
              <a:t>VI) Obtaining altitude a and azimuth A</a:t>
            </a:r>
            <a:endParaRPr lang="en-US" dirty="0">
              <a:solidFill>
                <a:srgbClr val="264E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000" y="1066800"/>
            <a:ext cx="4572000" cy="3124200"/>
          </a:xfrm>
          <a:prstGeom prst="rect">
            <a:avLst/>
          </a:prstGeom>
          <a:solidFill>
            <a:schemeClr val="tx1">
              <a:lumMod val="50000"/>
              <a:lumOff val="5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105400" y="2133600"/>
            <a:ext cx="3733800" cy="1066800"/>
          </a:xfrm>
          <a:prstGeom prst="ellipse">
            <a:avLst/>
          </a:prstGeom>
          <a:solidFill>
            <a:schemeClr val="tx2">
              <a:lumMod val="40000"/>
              <a:lumOff val="60000"/>
              <a:alpha val="15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05400" y="2133600"/>
            <a:ext cx="3733800" cy="1066800"/>
          </a:xfrm>
          <a:prstGeom prst="ellipse">
            <a:avLst/>
          </a:prstGeom>
          <a:solidFill>
            <a:schemeClr val="tx2">
              <a:lumMod val="40000"/>
              <a:lumOff val="60000"/>
              <a:alpha val="62000"/>
            </a:schemeClr>
          </a:solidFill>
          <a:ln w="12700"/>
          <a:scene3d>
            <a:camera prst="orthographicFront">
              <a:rot lat="2100000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2"/>
            <a:endCxn id="23" idx="6"/>
          </p:cNvCxnSpPr>
          <p:nvPr/>
        </p:nvCxnSpPr>
        <p:spPr>
          <a:xfrm>
            <a:off x="5105400" y="2667000"/>
            <a:ext cx="3733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81800" y="2133600"/>
            <a:ext cx="391886" cy="1371600"/>
          </a:xfrm>
          <a:prstGeom prst="line">
            <a:avLst/>
          </a:prstGeom>
          <a:ln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334000" y="1709057"/>
            <a:ext cx="3276600" cy="18723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172200" y="1447800"/>
            <a:ext cx="762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934200" y="1295400"/>
            <a:ext cx="0" cy="1371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934200" y="1905000"/>
            <a:ext cx="7620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696200" y="1905000"/>
            <a:ext cx="0" cy="114300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34200" y="2667000"/>
            <a:ext cx="990600" cy="4572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>
            <a:off x="5105400" y="2133600"/>
            <a:ext cx="3886200" cy="1143000"/>
          </a:xfrm>
          <a:prstGeom prst="arc">
            <a:avLst>
              <a:gd name="adj1" fmla="val 128984"/>
              <a:gd name="adj2" fmla="val 1578862"/>
            </a:avLst>
          </a:prstGeom>
          <a:ln w="25400">
            <a:solidFill>
              <a:srgbClr val="29AA06"/>
            </a:solidFill>
            <a:prstDash val="sysDot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3512306">
            <a:off x="5940920" y="1640472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264EC0"/>
                </a:solidFill>
                <a:latin typeface="Arial Narrow" pitchFamily="34" charset="0"/>
              </a:rPr>
              <a:t>North Pole</a:t>
            </a:r>
            <a:endParaRPr lang="en-US" sz="1200" dirty="0">
              <a:solidFill>
                <a:srgbClr val="264EC0"/>
              </a:solidFill>
              <a:latin typeface="Arial Narrow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20621399">
            <a:off x="5689270" y="3274169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64EC0"/>
                </a:solidFill>
                <a:latin typeface="Arial Narrow" pitchFamily="34" charset="0"/>
              </a:rPr>
              <a:t>Equatorial</a:t>
            </a:r>
          </a:p>
          <a:p>
            <a:r>
              <a:rPr lang="en-US" sz="1400" dirty="0" smtClean="0">
                <a:solidFill>
                  <a:srgbClr val="264EC0"/>
                </a:solidFill>
                <a:latin typeface="Arial Narrow" pitchFamily="34" charset="0"/>
              </a:rPr>
              <a:t>plane</a:t>
            </a:r>
            <a:endParaRPr lang="en-US" sz="1400" dirty="0">
              <a:solidFill>
                <a:srgbClr val="264EC0"/>
              </a:solidFill>
              <a:latin typeface="Arial Narrow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499614">
            <a:off x="5170097" y="2817858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64EC0"/>
                </a:solidFill>
                <a:latin typeface="Arial Narrow" pitchFamily="34" charset="0"/>
              </a:rPr>
              <a:t>Horizon</a:t>
            </a:r>
          </a:p>
        </p:txBody>
      </p:sp>
      <p:sp>
        <p:nvSpPr>
          <p:cNvPr id="37" name="TextBox 36"/>
          <p:cNvSpPr txBox="1"/>
          <p:nvPr/>
        </p:nvSpPr>
        <p:spPr>
          <a:xfrm rot="19650969">
            <a:off x="7957706" y="1970821"/>
            <a:ext cx="3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  <a:latin typeface="Calibri"/>
                <a:cs typeface="Calibri"/>
              </a:rPr>
              <a:t>δ</a:t>
            </a:r>
            <a:endParaRPr lang="en-US" baseline="-25000" dirty="0">
              <a:solidFill>
                <a:srgbClr val="FF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34200" y="343918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64EC0"/>
                </a:solidFill>
              </a:rPr>
              <a:t>(W,X,X’)</a:t>
            </a:r>
            <a:endParaRPr lang="en-US" sz="1400" dirty="0">
              <a:solidFill>
                <a:srgbClr val="264E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24800" y="3669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(8)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20527691">
            <a:off x="8581691" y="1942116"/>
            <a:ext cx="38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endParaRPr lang="en-US" dirty="0">
              <a:solidFill>
                <a:srgbClr val="FF0000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7696200" y="1905000"/>
            <a:ext cx="381000" cy="53340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934200" y="2438400"/>
            <a:ext cx="1143000" cy="2286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rot="19851900">
            <a:off x="5061595" y="2092927"/>
            <a:ext cx="3886200" cy="1143000"/>
          </a:xfrm>
          <a:prstGeom prst="arc">
            <a:avLst>
              <a:gd name="adj1" fmla="val 74766"/>
              <a:gd name="adj2" fmla="val 1407699"/>
            </a:avLst>
          </a:prstGeom>
          <a:ln w="25400">
            <a:solidFill>
              <a:srgbClr val="FF0000"/>
            </a:solidFill>
            <a:prstDash val="sysDot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15741709">
            <a:off x="5358601" y="2245327"/>
            <a:ext cx="3886200" cy="1143000"/>
          </a:xfrm>
          <a:prstGeom prst="arc">
            <a:avLst>
              <a:gd name="adj1" fmla="val 2083230"/>
              <a:gd name="adj2" fmla="val 7410841"/>
            </a:avLst>
          </a:prstGeom>
          <a:ln w="25400">
            <a:solidFill>
              <a:srgbClr val="29AA06"/>
            </a:solidFill>
            <a:prstDash val="sysDot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13969109">
            <a:off x="5782526" y="2183202"/>
            <a:ext cx="3886200" cy="1143000"/>
          </a:xfrm>
          <a:prstGeom prst="arc">
            <a:avLst>
              <a:gd name="adj1" fmla="val 2260306"/>
              <a:gd name="adj2" fmla="val 5249855"/>
            </a:avLst>
          </a:prstGeom>
          <a:ln w="25400">
            <a:solidFill>
              <a:srgbClr val="FF0000"/>
            </a:solidFill>
            <a:prstDash val="sysDot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755179" y="2819400"/>
            <a:ext cx="38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AA06"/>
                </a:solidFill>
                <a:latin typeface="Calibri"/>
                <a:cs typeface="Calibri"/>
              </a:rPr>
              <a:t>A</a:t>
            </a:r>
            <a:endParaRPr lang="en-US" dirty="0">
              <a:solidFill>
                <a:srgbClr val="29AA06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0779" y="2590800"/>
            <a:ext cx="38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AA06"/>
                </a:solidFill>
                <a:latin typeface="Calibri"/>
                <a:cs typeface="Calibri"/>
              </a:rPr>
              <a:t>a</a:t>
            </a:r>
            <a:endParaRPr lang="en-US" dirty="0">
              <a:solidFill>
                <a:srgbClr val="29AA06"/>
              </a:solidFill>
              <a:latin typeface="Arial Narrow" pitchFamily="34" charset="0"/>
              <a:cs typeface="Arial" pitchFamily="34" charset="0"/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7086600" y="2133600"/>
          <a:ext cx="228600" cy="304800"/>
        </p:xfrm>
        <a:graphic>
          <a:graphicData uri="http://schemas.openxmlformats.org/presentationml/2006/ole">
            <p:oleObj spid="_x0000_s33794" name="Equation" r:id="rId3" imgW="126720" imgH="152280" progId="Equation.3">
              <p:embed/>
            </p:oleObj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6629400" y="10668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64EC0"/>
                </a:solidFill>
              </a:rPr>
              <a:t>Z’(Zenith)</a:t>
            </a:r>
            <a:endParaRPr lang="en-US" sz="1400" dirty="0">
              <a:solidFill>
                <a:srgbClr val="264E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9800" y="12162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64EC0"/>
                </a:solidFill>
              </a:rPr>
              <a:t>Z</a:t>
            </a:r>
            <a:endParaRPr lang="en-US" sz="1400" dirty="0">
              <a:solidFill>
                <a:srgbClr val="264E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763000" y="251162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64EC0"/>
                </a:solidFill>
              </a:rPr>
              <a:t>S,Y’</a:t>
            </a:r>
            <a:endParaRPr lang="en-US" sz="1400" dirty="0">
              <a:solidFill>
                <a:srgbClr val="264EC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00600" y="25116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64EC0"/>
                </a:solidFill>
              </a:rPr>
              <a:t>N</a:t>
            </a:r>
            <a:endParaRPr lang="en-US" sz="1400" dirty="0">
              <a:solidFill>
                <a:srgbClr val="264E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29400" y="19050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64EC0"/>
                </a:solidFill>
              </a:rPr>
              <a:t>E</a:t>
            </a:r>
            <a:endParaRPr lang="en-US" sz="1400" dirty="0">
              <a:solidFill>
                <a:srgbClr val="264EC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534400" y="15210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64EC0"/>
                </a:solidFill>
              </a:rPr>
              <a:t>Y</a:t>
            </a:r>
            <a:endParaRPr lang="en-US" sz="1400" dirty="0">
              <a:solidFill>
                <a:srgbClr val="264EC0"/>
              </a:solidFill>
            </a:endParaRPr>
          </a:p>
        </p:txBody>
      </p:sp>
      <p:sp>
        <p:nvSpPr>
          <p:cNvPr id="68" name="Arc 67"/>
          <p:cNvSpPr/>
          <p:nvPr/>
        </p:nvSpPr>
        <p:spPr>
          <a:xfrm rot="7141177">
            <a:off x="5553962" y="1946430"/>
            <a:ext cx="1518485" cy="642049"/>
          </a:xfrm>
          <a:prstGeom prst="arc">
            <a:avLst>
              <a:gd name="adj1" fmla="val 1347366"/>
              <a:gd name="adj2" fmla="val 8898031"/>
            </a:avLst>
          </a:prstGeom>
          <a:ln w="25400">
            <a:solidFill>
              <a:schemeClr val="tx1"/>
            </a:solidFill>
            <a:prstDash val="sysDot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791200" y="1828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φ</a:t>
            </a:r>
            <a:endParaRPr lang="en-US" dirty="0"/>
          </a:p>
        </p:txBody>
      </p:sp>
      <p:graphicFrame>
        <p:nvGraphicFramePr>
          <p:cNvPr id="70" name="Object 69"/>
          <p:cNvGraphicFramePr>
            <a:graphicFrameLocks noChangeAspect="1"/>
          </p:cNvGraphicFramePr>
          <p:nvPr/>
        </p:nvGraphicFramePr>
        <p:xfrm>
          <a:off x="0" y="4343400"/>
          <a:ext cx="9144000" cy="2286000"/>
        </p:xfrm>
        <a:graphic>
          <a:graphicData uri="http://schemas.openxmlformats.org/presentationml/2006/ole">
            <p:oleObj spid="_x0000_s33795" name="Equation" r:id="rId4" imgW="3657600" imgH="914400" progId="Equation.3">
              <p:embed/>
            </p:oleObj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4800600"/>
            <a:ext cx="9144000" cy="182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64EC0"/>
                </a:solidFill>
              </a:rPr>
              <a:t>Procedure followed</a:t>
            </a:r>
            <a:endParaRPr lang="en-US" dirty="0">
              <a:solidFill>
                <a:srgbClr val="264EC0"/>
              </a:solidFill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457200" y="1524000"/>
            <a:ext cx="2286000" cy="990600"/>
          </a:xfrm>
          <a:prstGeom prst="flowChartProcess">
            <a:avLst/>
          </a:prstGeom>
          <a:solidFill>
            <a:srgbClr val="FF0000">
              <a:alpha val="6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e, k, G, m</a:t>
            </a:r>
            <a:r>
              <a:rPr lang="en-US" baseline="-25000" dirty="0" smtClean="0">
                <a:solidFill>
                  <a:schemeClr val="tx1"/>
                </a:solidFill>
              </a:rPr>
              <a:t>earth</a:t>
            </a:r>
            <a:r>
              <a:rPr lang="en-US" dirty="0" smtClean="0">
                <a:solidFill>
                  <a:schemeClr val="tx1"/>
                </a:solidFill>
              </a:rPr>
              <a:t>, m</a:t>
            </a:r>
            <a:r>
              <a:rPr lang="en-US" baseline="-25000" dirty="0" smtClean="0">
                <a:solidFill>
                  <a:schemeClr val="tx1"/>
                </a:solidFill>
              </a:rPr>
              <a:t>sun</a:t>
            </a:r>
            <a:r>
              <a:rPr lang="en-US" dirty="0" smtClean="0">
                <a:solidFill>
                  <a:schemeClr val="tx1"/>
                </a:solidFill>
              </a:rPr>
              <a:t>, T</a:t>
            </a:r>
            <a:r>
              <a:rPr lang="en-US" baseline="-25000" dirty="0" smtClean="0">
                <a:solidFill>
                  <a:schemeClr val="tx1"/>
                </a:solidFill>
              </a:rPr>
              <a:t>sidereal</a:t>
            </a:r>
            <a:r>
              <a:rPr lang="en-US" dirty="0" smtClean="0">
                <a:solidFill>
                  <a:schemeClr val="tx1"/>
                </a:solidFill>
              </a:rPr>
              <a:t>, i, </a:t>
            </a: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φ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, 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743200" y="19812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3276600" y="1524000"/>
            <a:ext cx="2286000" cy="990600"/>
          </a:xfrm>
          <a:prstGeom prst="flowChartProcess">
            <a:avLst/>
          </a:prstGeom>
          <a:solidFill>
            <a:srgbClr val="FF0000">
              <a:alpha val="6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µ from G,</a:t>
            </a:r>
            <a:r>
              <a:rPr lang="en-US" dirty="0" smtClean="0">
                <a:solidFill>
                  <a:schemeClr val="tx1"/>
                </a:solidFill>
              </a:rPr>
              <a:t> m</a:t>
            </a:r>
            <a:r>
              <a:rPr lang="en-US" baseline="-25000" dirty="0" smtClean="0">
                <a:solidFill>
                  <a:schemeClr val="tx1"/>
                </a:solidFill>
              </a:rPr>
              <a:t>earth</a:t>
            </a:r>
            <a:r>
              <a:rPr lang="en-US" dirty="0" smtClean="0">
                <a:solidFill>
                  <a:schemeClr val="tx1"/>
                </a:solidFill>
              </a:rPr>
              <a:t> and m</a:t>
            </a:r>
            <a:r>
              <a:rPr lang="en-US" baseline="-25000" dirty="0" smtClean="0">
                <a:solidFill>
                  <a:schemeClr val="tx1"/>
                </a:solidFill>
              </a:rPr>
              <a:t>sun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62600" y="19812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6096000" y="1524000"/>
            <a:ext cx="2286000" cy="990600"/>
          </a:xfrm>
          <a:prstGeom prst="flowChartProcess">
            <a:avLst/>
          </a:prstGeom>
          <a:solidFill>
            <a:srgbClr val="FF0000">
              <a:alpha val="6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from e, k, </a:t>
            </a:r>
            <a:r>
              <a:rPr lang="en-US" dirty="0" smtClean="0">
                <a:solidFill>
                  <a:schemeClr val="tx1"/>
                </a:solidFill>
                <a:cs typeface="Calibri"/>
              </a:rPr>
              <a:t>µ as given by eq(8)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7162800" y="251460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6096000" y="3200400"/>
            <a:ext cx="2286000" cy="990600"/>
          </a:xfrm>
          <a:prstGeom prst="flowChartProcess">
            <a:avLst/>
          </a:prstGeom>
          <a:solidFill>
            <a:srgbClr val="FF0000">
              <a:alpha val="6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solar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from T</a:t>
            </a:r>
            <a:r>
              <a:rPr lang="en-US" baseline="-25000" dirty="0" smtClean="0">
                <a:solidFill>
                  <a:schemeClr val="tx1"/>
                </a:solidFill>
              </a:rPr>
              <a:t>sidereal </a:t>
            </a:r>
            <a:r>
              <a:rPr lang="en-US" dirty="0" smtClean="0">
                <a:solidFill>
                  <a:schemeClr val="tx1"/>
                </a:solidFill>
                <a:cs typeface="Calibri"/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  <a:cs typeface="Calibri"/>
              </a:rPr>
              <a:t> as given by eq(8)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3276600" y="3200400"/>
            <a:ext cx="2286000" cy="990600"/>
          </a:xfrm>
          <a:prstGeom prst="flowChartProcess">
            <a:avLst/>
          </a:prstGeom>
          <a:solidFill>
            <a:srgbClr val="FF0000">
              <a:alpha val="6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time array t, elements </a:t>
            </a: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ϵ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[0,</a:t>
            </a:r>
            <a:r>
              <a:rPr lang="en-US" dirty="0" smtClean="0">
                <a:solidFill>
                  <a:schemeClr val="tx1"/>
                </a:solidFill>
              </a:rPr>
              <a:t> T</a:t>
            </a:r>
            <a:r>
              <a:rPr lang="en-US" baseline="-25000" dirty="0" smtClean="0">
                <a:solidFill>
                  <a:schemeClr val="tx1"/>
                </a:solidFill>
              </a:rPr>
              <a:t>rev </a:t>
            </a:r>
            <a:r>
              <a:rPr lang="en-US" dirty="0" smtClean="0">
                <a:solidFill>
                  <a:schemeClr val="tx1"/>
                </a:solidFill>
              </a:rPr>
              <a:t>],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 steps of T</a:t>
            </a:r>
            <a:r>
              <a:rPr lang="en-US" baseline="-25000" dirty="0" smtClean="0">
                <a:solidFill>
                  <a:schemeClr val="tx1"/>
                </a:solidFill>
              </a:rPr>
              <a:t>solar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457200" y="3200400"/>
            <a:ext cx="2286000" cy="990600"/>
          </a:xfrm>
          <a:prstGeom prst="flowChartProcess">
            <a:avLst/>
          </a:prstGeom>
          <a:solidFill>
            <a:srgbClr val="FF0000">
              <a:alpha val="6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Numerically integrate eq(5) for f, using e, k, </a:t>
            </a:r>
            <a:r>
              <a:rPr lang="en-US" dirty="0" smtClean="0">
                <a:solidFill>
                  <a:schemeClr val="tx1"/>
                </a:solidFill>
                <a:cs typeface="Calibri"/>
              </a:rPr>
              <a:t>µ and the time array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562600" y="3657600"/>
            <a:ext cx="533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2743200" y="3657600"/>
            <a:ext cx="533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457200" y="4876800"/>
            <a:ext cx="2286000" cy="990600"/>
          </a:xfrm>
          <a:prstGeom prst="flowChartProcess">
            <a:avLst/>
          </a:prstGeom>
          <a:solidFill>
            <a:srgbClr val="FF0000">
              <a:alpha val="6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Obtain </a:t>
            </a: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, </a:t>
            </a: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δ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from f and i using eq(11)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743200" y="53340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3276600" y="4876800"/>
            <a:ext cx="2286000" cy="990600"/>
          </a:xfrm>
          <a:prstGeom prst="flowChartProcess">
            <a:avLst/>
          </a:prstGeom>
          <a:solidFill>
            <a:srgbClr val="FF0000">
              <a:alpha val="6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Obtain 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H from </a:t>
            </a:r>
            <a:r>
              <a:rPr lang="el-GR" dirty="0" smtClean="0">
                <a:solidFill>
                  <a:schemeClr val="tx1"/>
                </a:solidFill>
                <a:cs typeface="Calibri"/>
              </a:rPr>
              <a:t>α</a:t>
            </a:r>
            <a:r>
              <a:rPr lang="en-US" dirty="0" smtClean="0">
                <a:solidFill>
                  <a:schemeClr val="tx1"/>
                </a:solidFill>
                <a:cs typeface="Calibri"/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sidereal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, t, L using eq(12)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562600" y="53340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096000" y="4876800"/>
            <a:ext cx="2286000" cy="990600"/>
          </a:xfrm>
          <a:prstGeom prst="flowChartProcess">
            <a:avLst/>
          </a:prstGeom>
          <a:solidFill>
            <a:srgbClr val="FF0000">
              <a:alpha val="6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Obtain a, A from </a:t>
            </a:r>
            <a:r>
              <a:rPr lang="el-GR" dirty="0" smtClean="0">
                <a:solidFill>
                  <a:schemeClr val="tx1"/>
                </a:solidFill>
                <a:cs typeface="Calibri"/>
              </a:rPr>
              <a:t>δ</a:t>
            </a:r>
            <a:r>
              <a:rPr lang="en-US" dirty="0" smtClean="0">
                <a:solidFill>
                  <a:schemeClr val="tx1"/>
                </a:solidFill>
                <a:cs typeface="Calibri"/>
              </a:rPr>
              <a:t>, H and </a:t>
            </a:r>
            <a:r>
              <a:rPr lang="el-GR" dirty="0" smtClean="0">
                <a:solidFill>
                  <a:schemeClr val="tx1"/>
                </a:solidFill>
                <a:cs typeface="Calibri"/>
              </a:rPr>
              <a:t>φ</a:t>
            </a:r>
            <a:r>
              <a:rPr lang="en-US" dirty="0" smtClean="0">
                <a:solidFill>
                  <a:schemeClr val="tx1"/>
                </a:solidFill>
                <a:cs typeface="Calibri"/>
              </a:rPr>
              <a:t> using eq(13)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1447800" y="419100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i=30,L=0,e=0,i=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533400"/>
            <a:ext cx="5182781" cy="2642202"/>
          </a:xfrm>
          <a:prstGeom prst="rect">
            <a:avLst/>
          </a:prstGeom>
        </p:spPr>
      </p:pic>
      <p:pic>
        <p:nvPicPr>
          <p:cNvPr id="3" name="Picture 2" descr="phi=30,L=0,e=0.4,i=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3810000"/>
            <a:ext cx="5182781" cy="26422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3716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 = 0</a:t>
            </a:r>
          </a:p>
          <a:p>
            <a:pPr algn="ctr"/>
            <a:r>
              <a:rPr lang="en-US" sz="2800" dirty="0" smtClean="0"/>
              <a:t>i = 0</a:t>
            </a:r>
            <a:r>
              <a:rPr lang="en-US" sz="2800" dirty="0" smtClean="0">
                <a:latin typeface="Calibri"/>
                <a:cs typeface="Calibri"/>
              </a:rPr>
              <a:t>˚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608493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 = 0.4</a:t>
            </a:r>
          </a:p>
          <a:p>
            <a:pPr algn="ctr"/>
            <a:r>
              <a:rPr lang="en-US" sz="2800" dirty="0" smtClean="0"/>
              <a:t>i = 0</a:t>
            </a:r>
            <a:r>
              <a:rPr lang="en-US" sz="2800" dirty="0" smtClean="0">
                <a:cs typeface="Calibri"/>
              </a:rPr>
              <a:t>˚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marL="857250" indent="-857250"/>
            <a:r>
              <a:rPr lang="en-US" dirty="0" smtClean="0">
                <a:solidFill>
                  <a:srgbClr val="264EC0"/>
                </a:solidFill>
              </a:rPr>
              <a:t>I) Equations of motion</a:t>
            </a:r>
            <a:endParaRPr lang="en-US" dirty="0">
              <a:solidFill>
                <a:srgbClr val="264E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In an inertial frame of reference,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Subtracting the two equations,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which is also the equation of motion of earth in the sun’s frame of reference.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96975" y="1752600"/>
          <a:ext cx="4322763" cy="1752600"/>
        </p:xfrm>
        <a:graphic>
          <a:graphicData uri="http://schemas.openxmlformats.org/presentationml/2006/ole">
            <p:oleObj spid="_x0000_s2051" name="Equation" r:id="rId3" imgW="1841400" imgH="96516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39813" y="4217988"/>
          <a:ext cx="2876550" cy="1011237"/>
        </p:xfrm>
        <a:graphic>
          <a:graphicData uri="http://schemas.openxmlformats.org/presentationml/2006/ole">
            <p:oleObj spid="_x0000_s2052" name="Equation" r:id="rId4" imgW="1358640" imgH="4698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711700" y="4243388"/>
          <a:ext cx="3122613" cy="925512"/>
        </p:xfrm>
        <a:graphic>
          <a:graphicData uri="http://schemas.openxmlformats.org/presentationml/2006/ole">
            <p:oleObj spid="_x0000_s2054" name="Equation" r:id="rId5" imgW="1320480" imgH="4824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990600" y="4114800"/>
            <a:ext cx="2971800" cy="121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i=60,L=0,e=0,i=4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533400"/>
            <a:ext cx="5182781" cy="3061397"/>
          </a:xfrm>
          <a:prstGeom prst="rect">
            <a:avLst/>
          </a:prstGeom>
        </p:spPr>
      </p:pic>
      <p:pic>
        <p:nvPicPr>
          <p:cNvPr id="3" name="Picture 2" descr="phi=60,L=0,e=0.0167,i=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3657600"/>
            <a:ext cx="5182781" cy="2971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636693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 = 0</a:t>
            </a:r>
          </a:p>
          <a:p>
            <a:pPr algn="ctr"/>
            <a:r>
              <a:rPr lang="en-US" sz="2800" dirty="0" smtClean="0"/>
              <a:t>i = 45</a:t>
            </a:r>
            <a:r>
              <a:rPr lang="en-US" sz="2800" dirty="0" smtClean="0">
                <a:cs typeface="Calibri"/>
              </a:rPr>
              <a:t>˚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532293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 = 0.0167</a:t>
            </a:r>
          </a:p>
          <a:p>
            <a:pPr algn="ctr"/>
            <a:r>
              <a:rPr lang="en-US" sz="2800" dirty="0" smtClean="0"/>
              <a:t>i = 30</a:t>
            </a:r>
            <a:r>
              <a:rPr lang="en-US" sz="2800" dirty="0" smtClean="0">
                <a:cs typeface="Calibri"/>
              </a:rPr>
              <a:t>˚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marL="857250" indent="-857250"/>
            <a:r>
              <a:rPr lang="en-US" dirty="0" smtClean="0">
                <a:solidFill>
                  <a:srgbClr val="264EC0"/>
                </a:solidFill>
              </a:rPr>
              <a:t>II) Orbital parameters</a:t>
            </a:r>
            <a:endParaRPr lang="en-US" dirty="0">
              <a:solidFill>
                <a:srgbClr val="264E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en-US" dirty="0" smtClean="0"/>
              <a:t>Angular momentum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			              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smtClean="0"/>
              <a:t>				</a:t>
            </a:r>
            <a:endParaRPr lang="en-US" dirty="0" smtClean="0"/>
          </a:p>
          <a:p>
            <a:pPr marL="514350" indent="-514350">
              <a:buNone/>
            </a:pPr>
            <a:endParaRPr lang="en-US" dirty="0"/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The </a:t>
            </a:r>
            <a:r>
              <a:rPr lang="en-US" dirty="0" smtClean="0"/>
              <a:t>angular momentum being conserved indicates that the trajectory of earth w.r.t. sun is in a plane normal to it.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81074" y="2057400"/>
          <a:ext cx="7019926" cy="2889250"/>
        </p:xfrm>
        <a:graphic>
          <a:graphicData uri="http://schemas.openxmlformats.org/presentationml/2006/ole">
            <p:oleObj spid="_x0000_s3076" name="Equation" r:id="rId3" imgW="2844720" imgH="1193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r>
              <a:rPr lang="en-US" dirty="0" smtClean="0"/>
              <a:t>Energy Integral (    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63625" y="914400"/>
          <a:ext cx="5264150" cy="5702300"/>
        </p:xfrm>
        <a:graphic>
          <a:graphicData uri="http://schemas.openxmlformats.org/presentationml/2006/ole">
            <p:oleObj spid="_x0000_s16386" name="Equation" r:id="rId3" imgW="2019240" imgH="2793960" progId="Equation.3">
              <p:embed/>
            </p:oleObj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581400" y="304800"/>
          <a:ext cx="457200" cy="457200"/>
        </p:xfrm>
        <a:graphic>
          <a:graphicData uri="http://schemas.openxmlformats.org/presentationml/2006/ole">
            <p:oleObj spid="_x0000_s16387" name="Equation" r:id="rId4" imgW="126720" imgH="17748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1447800" y="5791200"/>
            <a:ext cx="32004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/>
          <a:lstStyle/>
          <a:p>
            <a:r>
              <a:rPr lang="en-US" dirty="0" smtClean="0"/>
              <a:t>Eccentricity (    )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Define,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	  </a:t>
            </a:r>
            <a:r>
              <a:rPr lang="en-US" sz="2800" dirty="0" smtClean="0"/>
              <a:t>[substituting eq(1) for     ]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47900" y="1143000"/>
          <a:ext cx="4457700" cy="1295400"/>
        </p:xfrm>
        <a:graphic>
          <a:graphicData uri="http://schemas.openxmlformats.org/presentationml/2006/ole">
            <p:oleObj spid="_x0000_s17410" name="Equation" r:id="rId3" imgW="1600200" imgH="482400" progId="Equation.3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048000" y="381000"/>
          <a:ext cx="381000" cy="457200"/>
        </p:xfrm>
        <a:graphic>
          <a:graphicData uri="http://schemas.openxmlformats.org/presentationml/2006/ole">
            <p:oleObj spid="_x0000_s17411" name="Equation" r:id="rId4" imgW="126720" imgH="1648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38200" y="2514600"/>
          <a:ext cx="4305300" cy="4114800"/>
        </p:xfrm>
        <a:graphic>
          <a:graphicData uri="http://schemas.openxmlformats.org/presentationml/2006/ole">
            <p:oleObj spid="_x0000_s17412" name="Equation" r:id="rId5" imgW="1841400" imgH="18032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34000" y="5791200"/>
          <a:ext cx="2949575" cy="836612"/>
        </p:xfrm>
        <a:graphic>
          <a:graphicData uri="http://schemas.openxmlformats.org/presentationml/2006/ole">
            <p:oleObj spid="_x0000_s17413" name="Equation" r:id="rId6" imgW="1523880" imgH="43164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2133600" y="1143000"/>
            <a:ext cx="48006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8534400" y="4991100"/>
          <a:ext cx="381000" cy="495300"/>
        </p:xfrm>
        <a:graphic>
          <a:graphicData uri="http://schemas.openxmlformats.org/presentationml/2006/ole">
            <p:oleObj spid="_x0000_s17415" name="Equation" r:id="rId7" imgW="12672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/>
          <a:lstStyle/>
          <a:p>
            <a:r>
              <a:rPr lang="en-US" dirty="0" smtClean="0"/>
              <a:t>The following relations hold 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838200"/>
          <a:ext cx="4175961" cy="1079500"/>
        </p:xfrm>
        <a:graphic>
          <a:graphicData uri="http://schemas.openxmlformats.org/presentationml/2006/ole">
            <p:oleObj spid="_x0000_s18434" name="Equation" r:id="rId3" imgW="1866600" imgH="4824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63575" y="1981200"/>
          <a:ext cx="8023225" cy="4038600"/>
        </p:xfrm>
        <a:graphic>
          <a:graphicData uri="http://schemas.openxmlformats.org/presentationml/2006/ole">
            <p:oleObj spid="_x0000_s18436" name="Equation" r:id="rId4" imgW="4140000" imgH="20826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914400" y="762000"/>
            <a:ext cx="42672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5105400"/>
            <a:ext cx="39624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0" y="1219200"/>
            <a:ext cx="9144000" cy="4343400"/>
          </a:xfrm>
          <a:prstGeom prst="ellipse">
            <a:avLst/>
          </a:prstGeom>
          <a:solidFill>
            <a:schemeClr val="tx1">
              <a:lumMod val="50000"/>
              <a:lumOff val="50000"/>
              <a:alpha val="73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17699987" lon="0" rev="0"/>
            </a:camera>
            <a:lightRig rig="threePt" dir="t"/>
          </a:scene3d>
          <a:sp3d>
            <a:bevelT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11" idx="2"/>
            <a:endCxn id="11" idx="6"/>
          </p:cNvCxnSpPr>
          <p:nvPr/>
        </p:nvCxnSpPr>
        <p:spPr>
          <a:xfrm>
            <a:off x="0" y="3390900"/>
            <a:ext cx="914400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38600" y="2438400"/>
            <a:ext cx="1066800" cy="184912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45117" y="2667000"/>
            <a:ext cx="923192" cy="16002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05600" y="3200400"/>
            <a:ext cx="355600" cy="304800"/>
          </a:xfrm>
          <a:prstGeom prst="ellipse">
            <a:avLst/>
          </a:prstGeom>
          <a:solidFill>
            <a:srgbClr val="FFFF00">
              <a:alpha val="38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994400" y="2438400"/>
            <a:ext cx="177800" cy="152400"/>
          </a:xfrm>
          <a:prstGeom prst="ellipse">
            <a:avLst/>
          </a:prstGeom>
          <a:solidFill>
            <a:schemeClr val="accent1">
              <a:alpha val="48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/>
          <p:cNvCxnSpPr>
            <a:endCxn id="28" idx="5"/>
          </p:cNvCxnSpPr>
          <p:nvPr/>
        </p:nvCxnSpPr>
        <p:spPr>
          <a:xfrm flipH="1" flipV="1">
            <a:off x="6146162" y="2568482"/>
            <a:ext cx="725261" cy="860518"/>
          </a:xfrm>
          <a:prstGeom prst="line">
            <a:avLst/>
          </a:prstGeom>
          <a:ln w="127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6839527" y="2209800"/>
            <a:ext cx="18473" cy="121920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883400" y="3390900"/>
            <a:ext cx="736600" cy="0"/>
          </a:xfrm>
          <a:prstGeom prst="line">
            <a:avLst/>
          </a:prstGeom>
          <a:ln w="127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6096000" y="1524000"/>
            <a:ext cx="0" cy="990600"/>
          </a:xfrm>
          <a:prstGeom prst="straightConnector1">
            <a:avLst/>
          </a:prstGeom>
          <a:ln>
            <a:solidFill>
              <a:srgbClr val="264E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096000" y="2514600"/>
            <a:ext cx="1066800" cy="0"/>
          </a:xfrm>
          <a:prstGeom prst="straightConnector1">
            <a:avLst/>
          </a:prstGeom>
          <a:ln>
            <a:solidFill>
              <a:srgbClr val="264E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638800" y="2514600"/>
            <a:ext cx="457200" cy="762000"/>
          </a:xfrm>
          <a:prstGeom prst="straightConnector1">
            <a:avLst/>
          </a:prstGeom>
          <a:ln w="12700">
            <a:solidFill>
              <a:srgbClr val="264E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06" idx="1"/>
          </p:cNvCxnSpPr>
          <p:nvPr/>
        </p:nvCxnSpPr>
        <p:spPr>
          <a:xfrm flipH="1" flipV="1">
            <a:off x="5704265" y="1555813"/>
            <a:ext cx="391736" cy="95878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6350638" y="1905000"/>
            <a:ext cx="659762" cy="815882"/>
          </a:xfrm>
          <a:prstGeom prst="straightConnector1">
            <a:avLst/>
          </a:prstGeom>
          <a:ln w="12700">
            <a:tailEnd type="arrow"/>
          </a:ln>
          <a:scene3d>
            <a:camera prst="orthographicFront">
              <a:rot lat="0" lon="0" rev="15300000"/>
            </a:camera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5257800" y="2133600"/>
            <a:ext cx="1828800" cy="685800"/>
          </a:xfrm>
          <a:prstGeom prst="ellipse">
            <a:avLst/>
          </a:prstGeom>
          <a:solidFill>
            <a:schemeClr val="accent3">
              <a:lumMod val="75000"/>
              <a:alpha val="38000"/>
            </a:schemeClr>
          </a:solidFill>
          <a:ln w="12700"/>
          <a:scene3d>
            <a:camera prst="orthographicFront">
              <a:rot lat="18299991" lon="0" rev="1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Arc 76"/>
          <p:cNvSpPr/>
          <p:nvPr/>
        </p:nvSpPr>
        <p:spPr>
          <a:xfrm>
            <a:off x="5943600" y="3048000"/>
            <a:ext cx="1447800" cy="533400"/>
          </a:xfrm>
          <a:prstGeom prst="arc">
            <a:avLst>
              <a:gd name="adj1" fmla="val 15230140"/>
              <a:gd name="adj2" fmla="val 385724"/>
            </a:avLst>
          </a:prstGeom>
          <a:ln w="22225">
            <a:solidFill>
              <a:srgbClr val="29AA06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0" y="3505200"/>
            <a:ext cx="4495800" cy="0"/>
          </a:xfrm>
          <a:prstGeom prst="straightConnector1">
            <a:avLst/>
          </a:prstGeom>
          <a:ln w="22225">
            <a:solidFill>
              <a:srgbClr val="00B050"/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572000" y="3505200"/>
            <a:ext cx="2209800" cy="0"/>
          </a:xfrm>
          <a:prstGeom prst="straightConnector1">
            <a:avLst/>
          </a:prstGeom>
          <a:ln w="22225">
            <a:solidFill>
              <a:srgbClr val="29AA06"/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/>
          <p:cNvSpPr/>
          <p:nvPr/>
        </p:nvSpPr>
        <p:spPr>
          <a:xfrm>
            <a:off x="5791200" y="1600200"/>
            <a:ext cx="311727" cy="113145"/>
          </a:xfrm>
          <a:custGeom>
            <a:avLst/>
            <a:gdLst>
              <a:gd name="connsiteX0" fmla="*/ 0 w 540327"/>
              <a:gd name="connsiteY0" fmla="*/ 223981 h 223981"/>
              <a:gd name="connsiteX1" fmla="*/ 235527 w 540327"/>
              <a:gd name="connsiteY1" fmla="*/ 30018 h 223981"/>
              <a:gd name="connsiteX2" fmla="*/ 471055 w 540327"/>
              <a:gd name="connsiteY2" fmla="*/ 43872 h 223981"/>
              <a:gd name="connsiteX3" fmla="*/ 540327 w 540327"/>
              <a:gd name="connsiteY3" fmla="*/ 113145 h 22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327" h="223981">
                <a:moveTo>
                  <a:pt x="0" y="223981"/>
                </a:moveTo>
                <a:cubicBezTo>
                  <a:pt x="78509" y="142008"/>
                  <a:pt x="157018" y="60036"/>
                  <a:pt x="235527" y="30018"/>
                </a:cubicBezTo>
                <a:cubicBezTo>
                  <a:pt x="314036" y="0"/>
                  <a:pt x="420255" y="30018"/>
                  <a:pt x="471055" y="43872"/>
                </a:cubicBezTo>
                <a:cubicBezTo>
                  <a:pt x="521855" y="57726"/>
                  <a:pt x="531091" y="85435"/>
                  <a:pt x="540327" y="113145"/>
                </a:cubicBezTo>
              </a:path>
            </a:pathLst>
          </a:custGeom>
          <a:ln w="22225">
            <a:solidFill>
              <a:srgbClr val="29AA06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867400" y="127629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29AA06"/>
                </a:solidFill>
                <a:latin typeface="Arial Narrow" pitchFamily="34" charset="0"/>
                <a:cs typeface="Arial" pitchFamily="34" charset="0"/>
              </a:rPr>
              <a:t>i</a:t>
            </a:r>
            <a:endParaRPr lang="en-US" sz="2000" i="1" dirty="0">
              <a:solidFill>
                <a:srgbClr val="29AA06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62800" y="27432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29AA06"/>
                </a:solidFill>
                <a:latin typeface="Arial Narrow" pitchFamily="34" charset="0"/>
              </a:rPr>
              <a:t>f </a:t>
            </a:r>
            <a:r>
              <a:rPr lang="en-US" sz="2000" i="1" dirty="0" smtClean="0">
                <a:solidFill>
                  <a:srgbClr val="29AA06"/>
                </a:solidFill>
                <a:latin typeface="Arial Narrow" pitchFamily="34" charset="0"/>
              </a:rPr>
              <a:t>(anomaly)</a:t>
            </a:r>
            <a:endParaRPr lang="en-US" sz="2000" i="1" dirty="0">
              <a:solidFill>
                <a:srgbClr val="29AA06"/>
              </a:solidFill>
              <a:latin typeface="Arial Narrow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 rot="3972760">
            <a:off x="5348345" y="210208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264EC0"/>
                </a:solidFill>
                <a:latin typeface="Arial Narrow" pitchFamily="34" charset="0"/>
              </a:rPr>
              <a:t>North Pole</a:t>
            </a:r>
            <a:endParaRPr lang="en-US" sz="1200" dirty="0">
              <a:solidFill>
                <a:srgbClr val="264EC0"/>
              </a:solidFill>
              <a:latin typeface="Arial Narrow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 rot="17929002">
            <a:off x="5432087" y="2600396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264EC0"/>
                </a:solidFill>
              </a:rPr>
              <a:t>Vernal</a:t>
            </a:r>
          </a:p>
          <a:p>
            <a:r>
              <a:rPr lang="en-US" sz="1200" dirty="0" smtClean="0">
                <a:solidFill>
                  <a:srgbClr val="264EC0"/>
                </a:solidFill>
              </a:rPr>
              <a:t>Equinox</a:t>
            </a:r>
            <a:endParaRPr lang="en-US" sz="1200" dirty="0">
              <a:solidFill>
                <a:srgbClr val="264EC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828800" y="340989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29AA06"/>
                </a:solidFill>
                <a:latin typeface="Arial Narrow" pitchFamily="34" charset="0"/>
              </a:rPr>
              <a:t>a</a:t>
            </a:r>
          </a:p>
          <a:p>
            <a:r>
              <a:rPr lang="en-US" sz="1600" dirty="0" smtClean="0">
                <a:solidFill>
                  <a:srgbClr val="29AA06"/>
                </a:solidFill>
                <a:latin typeface="Arial Narrow" pitchFamily="34" charset="0"/>
              </a:rPr>
              <a:t>(semi major axis)</a:t>
            </a:r>
            <a:endParaRPr lang="en-US" sz="1600" dirty="0">
              <a:solidFill>
                <a:srgbClr val="29AA06"/>
              </a:solidFill>
              <a:latin typeface="Arial Narrow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181600" y="34245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9AA06"/>
                </a:solidFill>
                <a:latin typeface="Arial Narrow" pitchFamily="34" charset="0"/>
              </a:rPr>
              <a:t>ae</a:t>
            </a:r>
            <a:endParaRPr lang="en-US" sz="2400" dirty="0">
              <a:solidFill>
                <a:srgbClr val="29AA06"/>
              </a:solidFill>
              <a:latin typeface="Arial Narrow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81800" y="345382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itchFamily="34" charset="0"/>
              </a:rPr>
              <a:t>Sun</a:t>
            </a:r>
          </a:p>
          <a:p>
            <a:r>
              <a:rPr lang="en-US" sz="1600" dirty="0" smtClean="0">
                <a:latin typeface="Arial Narrow" pitchFamily="34" charset="0"/>
              </a:rPr>
              <a:t>(O, Focus)</a:t>
            </a:r>
            <a:endParaRPr lang="en-US" sz="1600" dirty="0">
              <a:latin typeface="Arial Narrow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077200" y="33528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Arial Narrow" pitchFamily="34" charset="0"/>
              </a:rPr>
              <a:t>P</a:t>
            </a:r>
          </a:p>
          <a:p>
            <a:pPr algn="r"/>
            <a:r>
              <a:rPr lang="en-US" sz="1600" dirty="0" smtClean="0">
                <a:latin typeface="Arial Narrow" pitchFamily="34" charset="0"/>
              </a:rPr>
              <a:t>(Perihelion)</a:t>
            </a:r>
            <a:endParaRPr lang="en-US" sz="1600" dirty="0">
              <a:latin typeface="Arial Narrow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 rot="20861094">
            <a:off x="6212316" y="1860152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264EC0"/>
                </a:solidFill>
                <a:latin typeface="Arial Narrow" pitchFamily="34" charset="0"/>
              </a:rPr>
              <a:t>Equatorial</a:t>
            </a:r>
          </a:p>
          <a:p>
            <a:r>
              <a:rPr lang="en-US" sz="1200" dirty="0" smtClean="0">
                <a:solidFill>
                  <a:srgbClr val="264EC0"/>
                </a:solidFill>
                <a:latin typeface="Arial Narrow" pitchFamily="34" charset="0"/>
              </a:rPr>
              <a:t>plane</a:t>
            </a:r>
            <a:endParaRPr lang="en-US" sz="1200" dirty="0">
              <a:solidFill>
                <a:srgbClr val="264EC0"/>
              </a:solidFill>
              <a:latin typeface="Arial Narrow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86600" y="203829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29AA06"/>
                </a:solidFill>
                <a:latin typeface="Arial Narrow" pitchFamily="34" charset="0"/>
                <a:cs typeface="Arial" pitchFamily="34" charset="0"/>
              </a:rPr>
              <a:t>i (inclination)</a:t>
            </a:r>
            <a:endParaRPr lang="en-US" sz="2000" i="1" dirty="0">
              <a:solidFill>
                <a:srgbClr val="29AA06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6851073" y="2249055"/>
            <a:ext cx="311727" cy="113145"/>
          </a:xfrm>
          <a:custGeom>
            <a:avLst/>
            <a:gdLst>
              <a:gd name="connsiteX0" fmla="*/ 0 w 540327"/>
              <a:gd name="connsiteY0" fmla="*/ 223981 h 223981"/>
              <a:gd name="connsiteX1" fmla="*/ 235527 w 540327"/>
              <a:gd name="connsiteY1" fmla="*/ 30018 h 223981"/>
              <a:gd name="connsiteX2" fmla="*/ 471055 w 540327"/>
              <a:gd name="connsiteY2" fmla="*/ 43872 h 223981"/>
              <a:gd name="connsiteX3" fmla="*/ 540327 w 540327"/>
              <a:gd name="connsiteY3" fmla="*/ 113145 h 22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327" h="223981">
                <a:moveTo>
                  <a:pt x="0" y="223981"/>
                </a:moveTo>
                <a:cubicBezTo>
                  <a:pt x="78509" y="142008"/>
                  <a:pt x="157018" y="60036"/>
                  <a:pt x="235527" y="30018"/>
                </a:cubicBezTo>
                <a:cubicBezTo>
                  <a:pt x="314036" y="0"/>
                  <a:pt x="420255" y="30018"/>
                  <a:pt x="471055" y="43872"/>
                </a:cubicBezTo>
                <a:cubicBezTo>
                  <a:pt x="521855" y="57726"/>
                  <a:pt x="531091" y="85435"/>
                  <a:pt x="540327" y="113145"/>
                </a:cubicBezTo>
              </a:path>
            </a:pathLst>
          </a:custGeom>
          <a:ln w="22225">
            <a:solidFill>
              <a:srgbClr val="29AA06"/>
            </a:solidFill>
            <a:prstDash val="sysDot"/>
            <a:headEnd type="triangle"/>
            <a:tailEnd type="triangle"/>
          </a:ln>
          <a:scene3d>
            <a:camera prst="orthographicFront">
              <a:rot lat="0" lon="0" rev="171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 rot="21310115">
            <a:off x="2689054" y="2193532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Orbital</a:t>
            </a:r>
          </a:p>
          <a:p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Plane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81800" y="26670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k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15200" y="33190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e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48400" y="278564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  <a:latin typeface="Arial Narrow" pitchFamily="34" charset="0"/>
              </a:rPr>
              <a:t>r</a:t>
            </a:r>
            <a:endParaRPr lang="en-US" sz="2000" i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04" name="Arc 103"/>
          <p:cNvSpPr/>
          <p:nvPr/>
        </p:nvSpPr>
        <p:spPr>
          <a:xfrm>
            <a:off x="0" y="2590800"/>
            <a:ext cx="6172200" cy="1905000"/>
          </a:xfrm>
          <a:prstGeom prst="arc">
            <a:avLst>
              <a:gd name="adj1" fmla="val 6360380"/>
              <a:gd name="adj2" fmla="val 10402089"/>
            </a:avLst>
          </a:prstGeom>
          <a:ln w="254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 rot="1125405">
            <a:off x="419837" y="4116922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264EC0"/>
                </a:solidFill>
                <a:latin typeface="Arial Narrow" pitchFamily="34" charset="0"/>
              </a:rPr>
              <a:t>Sense of</a:t>
            </a:r>
          </a:p>
          <a:p>
            <a:r>
              <a:rPr lang="en-US" sz="1600" dirty="0" smtClean="0">
                <a:solidFill>
                  <a:srgbClr val="264EC0"/>
                </a:solidFill>
                <a:latin typeface="Arial Narrow" pitchFamily="34" charset="0"/>
              </a:rPr>
              <a:t>revolution</a:t>
            </a:r>
            <a:endParaRPr lang="en-US" sz="1600" dirty="0">
              <a:solidFill>
                <a:srgbClr val="264EC0"/>
              </a:solidFill>
              <a:latin typeface="Arial Narrow" pitchFamily="34" charset="0"/>
            </a:endParaRPr>
          </a:p>
        </p:txBody>
      </p:sp>
      <p:sp>
        <p:nvSpPr>
          <p:cNvPr id="106" name="Curved Right Arrow 105"/>
          <p:cNvSpPr/>
          <p:nvPr/>
        </p:nvSpPr>
        <p:spPr>
          <a:xfrm rot="20306081">
            <a:off x="5448353" y="1287242"/>
            <a:ext cx="425196" cy="288581"/>
          </a:xfrm>
          <a:prstGeom prst="curvedRightArrow">
            <a:avLst>
              <a:gd name="adj1" fmla="val 24665"/>
              <a:gd name="adj2" fmla="val 50000"/>
              <a:gd name="adj3" fmla="val 75541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 rot="20072074">
            <a:off x="5193437" y="720945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64EC0"/>
                </a:solidFill>
                <a:latin typeface="Arial Narrow" pitchFamily="34" charset="0"/>
              </a:rPr>
              <a:t>Sense of</a:t>
            </a:r>
          </a:p>
          <a:p>
            <a:r>
              <a:rPr lang="en-US" sz="1400" dirty="0" smtClean="0">
                <a:solidFill>
                  <a:srgbClr val="264EC0"/>
                </a:solidFill>
                <a:latin typeface="Arial Narrow" pitchFamily="34" charset="0"/>
              </a:rPr>
              <a:t>rotation</a:t>
            </a:r>
            <a:endParaRPr lang="en-US" sz="1400" dirty="0">
              <a:solidFill>
                <a:srgbClr val="264EC0"/>
              </a:solidFill>
              <a:latin typeface="Arial Narrow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676400" y="5181600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Figure (1) : Earth’s orbit 			and its parameters</a:t>
            </a:r>
            <a:endParaRPr lang="en-US" sz="32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5257800" y="2438400"/>
            <a:ext cx="838200" cy="76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34000" y="2133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Arial Narrow" pitchFamily="34" charset="0"/>
              </a:rPr>
              <a:t>v</a:t>
            </a:r>
            <a:endParaRPr lang="en-US" i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5306291" y="2479964"/>
            <a:ext cx="1482436" cy="914400"/>
          </a:xfrm>
          <a:custGeom>
            <a:avLst/>
            <a:gdLst>
              <a:gd name="connsiteX0" fmla="*/ 0 w 1482436"/>
              <a:gd name="connsiteY0" fmla="*/ 0 h 914400"/>
              <a:gd name="connsiteX1" fmla="*/ 1482436 w 1482436"/>
              <a:gd name="connsiteY1" fmla="*/ 914400 h 914400"/>
              <a:gd name="connsiteX2" fmla="*/ 789709 w 1482436"/>
              <a:gd name="connsiteY2" fmla="*/ 83127 h 914400"/>
              <a:gd name="connsiteX3" fmla="*/ 0 w 1482436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2436" h="914400">
                <a:moveTo>
                  <a:pt x="0" y="0"/>
                </a:moveTo>
                <a:lnTo>
                  <a:pt x="1482436" y="914400"/>
                </a:lnTo>
                <a:lnTo>
                  <a:pt x="789709" y="83127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5715000" y="2514600"/>
            <a:ext cx="381000" cy="18010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62600" y="2526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Arial Narrow" pitchFamily="34" charset="0"/>
              </a:rPr>
              <a:t>f</a:t>
            </a:r>
            <a:endParaRPr lang="en-US" i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5410200" y="2209800"/>
            <a:ext cx="76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858000" y="2743200"/>
            <a:ext cx="76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24600" y="2895600"/>
            <a:ext cx="76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391400" y="3429000"/>
            <a:ext cx="76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5638800" y="2514600"/>
            <a:ext cx="76200" cy="76200"/>
          </a:xfrm>
          <a:custGeom>
            <a:avLst/>
            <a:gdLst>
              <a:gd name="connsiteX0" fmla="*/ 0 w 207818"/>
              <a:gd name="connsiteY0" fmla="*/ 138545 h 138545"/>
              <a:gd name="connsiteX1" fmla="*/ 110836 w 207818"/>
              <a:gd name="connsiteY1" fmla="*/ 0 h 138545"/>
              <a:gd name="connsiteX2" fmla="*/ 207818 w 207818"/>
              <a:gd name="connsiteY2" fmla="*/ 138545 h 138545"/>
              <a:gd name="connsiteX3" fmla="*/ 207818 w 207818"/>
              <a:gd name="connsiteY3" fmla="*/ 124691 h 13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818" h="138545">
                <a:moveTo>
                  <a:pt x="0" y="138545"/>
                </a:moveTo>
                <a:lnTo>
                  <a:pt x="110836" y="0"/>
                </a:lnTo>
                <a:lnTo>
                  <a:pt x="207818" y="138545"/>
                </a:lnTo>
                <a:lnTo>
                  <a:pt x="207818" y="12469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64EC0"/>
                </a:solidFill>
              </a:rPr>
              <a:t>III) Solving the equation</a:t>
            </a:r>
            <a:endParaRPr lang="en-US" dirty="0">
              <a:solidFill>
                <a:srgbClr val="264E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ph idx="1"/>
          </p:nvPr>
        </p:nvGraphicFramePr>
        <p:xfrm>
          <a:off x="1524000" y="1564481"/>
          <a:ext cx="6096000" cy="4064000"/>
        </p:xfrm>
        <a:graphic>
          <a:graphicData uri="http://schemas.openxmlformats.org/presentationml/2006/ole">
            <p:oleObj spid="_x0000_s20482" name="Equation" r:id="rId3" imgW="0" imgH="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35113" y="2286000"/>
          <a:ext cx="6008687" cy="4276725"/>
        </p:xfrm>
        <a:graphic>
          <a:graphicData uri="http://schemas.openxmlformats.org/presentationml/2006/ole">
            <p:oleObj spid="_x0000_s20483" name="Equation" r:id="rId4" imgW="3403440" imgH="234936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2192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200000"/>
              <a:buFont typeface="Arial" pitchFamily="34" charset="0"/>
              <a:buChar char="•"/>
            </a:pPr>
            <a:r>
              <a:rPr lang="en-US" dirty="0" smtClean="0"/>
              <a:t>          </a:t>
            </a:r>
            <a:r>
              <a:rPr lang="en-US" sz="3200" dirty="0" smtClean="0"/>
              <a:t>The anomaly ( </a:t>
            </a:r>
            <a:r>
              <a:rPr lang="en-US" sz="3200" i="1" dirty="0" smtClean="0"/>
              <a:t>f </a:t>
            </a:r>
            <a:r>
              <a:rPr lang="en-US" sz="3200" dirty="0" smtClean="0"/>
              <a:t>) is the angle between              	position and eccentricity vector.</a:t>
            </a:r>
            <a:endParaRPr lang="en-US" i="1" dirty="0"/>
          </a:p>
        </p:txBody>
      </p:sp>
      <p:sp>
        <p:nvSpPr>
          <p:cNvPr id="8" name="Rectangle 7"/>
          <p:cNvSpPr/>
          <p:nvPr/>
        </p:nvSpPr>
        <p:spPr>
          <a:xfrm>
            <a:off x="1828800" y="5715000"/>
            <a:ext cx="28956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8686800" cy="6324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eq(4) gives the trajectory of earth’s orbit, which is a conic section in polar coordinates </a:t>
            </a:r>
            <a:r>
              <a:rPr lang="en-US" sz="2000" i="1" dirty="0" smtClean="0"/>
              <a:t>(</a:t>
            </a:r>
            <a:r>
              <a:rPr lang="en-US" sz="2000" dirty="0" smtClean="0"/>
              <a:t> </a:t>
            </a:r>
            <a:r>
              <a:rPr lang="en-US" sz="2000" i="1" dirty="0" smtClean="0"/>
              <a:t>r , f ). </a:t>
            </a:r>
            <a:r>
              <a:rPr lang="en-US" sz="2000" dirty="0" smtClean="0"/>
              <a:t>See fig(2).</a:t>
            </a:r>
          </a:p>
          <a:p>
            <a:pPr>
              <a:buNone/>
            </a:pPr>
            <a:r>
              <a:rPr lang="en-US" sz="2000" dirty="0" smtClean="0"/>
              <a:t>	This verifies </a:t>
            </a:r>
            <a:r>
              <a:rPr lang="en-US" sz="2000" dirty="0" err="1" smtClean="0"/>
              <a:t>Kepler’s</a:t>
            </a:r>
            <a:r>
              <a:rPr lang="en-US" sz="2000" dirty="0" smtClean="0"/>
              <a:t> first law.</a:t>
            </a:r>
          </a:p>
          <a:p>
            <a:r>
              <a:rPr lang="en-US" sz="2000" dirty="0" smtClean="0"/>
              <a:t>The position is given as a</a:t>
            </a:r>
          </a:p>
          <a:p>
            <a:pPr>
              <a:buNone/>
            </a:pPr>
            <a:r>
              <a:rPr lang="en-US" sz="2000" dirty="0" smtClean="0"/>
              <a:t>	function of </a:t>
            </a:r>
            <a:r>
              <a:rPr lang="en-US" sz="2000" i="1" dirty="0" smtClean="0"/>
              <a:t>f</a:t>
            </a:r>
            <a:r>
              <a:rPr lang="en-US" sz="2000" dirty="0" smtClean="0"/>
              <a:t>. To obtain r(t), </a:t>
            </a:r>
          </a:p>
          <a:p>
            <a:pPr>
              <a:buNone/>
            </a:pPr>
            <a:r>
              <a:rPr lang="en-US" sz="2000" dirty="0" smtClean="0"/>
              <a:t>	we need </a:t>
            </a:r>
            <a:r>
              <a:rPr lang="en-US" sz="2000" i="1" dirty="0" smtClean="0"/>
              <a:t>f</a:t>
            </a:r>
            <a:r>
              <a:rPr lang="en-US" sz="2000" dirty="0" smtClean="0"/>
              <a:t>(t) for  which we </a:t>
            </a:r>
          </a:p>
          <a:p>
            <a:pPr>
              <a:buNone/>
            </a:pPr>
            <a:r>
              <a:rPr lang="en-US" sz="2000" dirty="0" smtClean="0"/>
              <a:t>	need position of earth at </a:t>
            </a:r>
          </a:p>
          <a:p>
            <a:pPr>
              <a:buNone/>
            </a:pPr>
            <a:r>
              <a:rPr lang="en-US" sz="2000" dirty="0" smtClean="0"/>
              <a:t>	some specified time, say the </a:t>
            </a:r>
          </a:p>
          <a:p>
            <a:pPr>
              <a:buNone/>
            </a:pPr>
            <a:r>
              <a:rPr lang="en-US" sz="2000" dirty="0" smtClean="0"/>
              <a:t>	time of perihelion(</a:t>
            </a:r>
            <a:r>
              <a:rPr lang="en-US" sz="2000" i="1" dirty="0" smtClean="0"/>
              <a:t>f=0</a:t>
            </a:r>
            <a:r>
              <a:rPr lang="en-US" sz="2000" dirty="0" smtClean="0"/>
              <a:t>) [for </a:t>
            </a:r>
          </a:p>
          <a:p>
            <a:pPr>
              <a:buNone/>
            </a:pPr>
            <a:r>
              <a:rPr lang="en-US" sz="2000" dirty="0" smtClean="0"/>
              <a:t>	convenience, we’ll take it to </a:t>
            </a:r>
          </a:p>
          <a:p>
            <a:pPr>
              <a:buNone/>
            </a:pPr>
            <a:r>
              <a:rPr lang="en-US" sz="2000" dirty="0" smtClean="0"/>
              <a:t>	be zero].</a:t>
            </a:r>
          </a:p>
          <a:p>
            <a:r>
              <a:rPr lang="en-US" sz="2000" dirty="0" smtClean="0"/>
              <a:t>Refer to fig (1)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505200" y="685800"/>
            <a:ext cx="5334000" cy="3657600"/>
          </a:xfrm>
          <a:prstGeom prst="rect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solidFill>
              <a:schemeClr val="tx1">
                <a:lumMod val="50000"/>
                <a:lumOff val="50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24600" y="2438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3505200" y="2514600"/>
            <a:ext cx="533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19800" y="2133600"/>
            <a:ext cx="762000" cy="76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81400" y="1371600"/>
            <a:ext cx="3429000" cy="2362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943600" y="685800"/>
            <a:ext cx="1625600" cy="1828800"/>
          </a:xfrm>
          <a:custGeom>
            <a:avLst/>
            <a:gdLst>
              <a:gd name="connsiteX0" fmla="*/ 0 w 1625600"/>
              <a:gd name="connsiteY0" fmla="*/ 0 h 1828800"/>
              <a:gd name="connsiteX1" fmla="*/ 1163782 w 1625600"/>
              <a:gd name="connsiteY1" fmla="*/ 789709 h 1828800"/>
              <a:gd name="connsiteX2" fmla="*/ 1551709 w 1625600"/>
              <a:gd name="connsiteY2" fmla="*/ 1385455 h 1828800"/>
              <a:gd name="connsiteX3" fmla="*/ 1607127 w 16256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600" h="1828800">
                <a:moveTo>
                  <a:pt x="0" y="0"/>
                </a:moveTo>
                <a:cubicBezTo>
                  <a:pt x="452582" y="279400"/>
                  <a:pt x="905164" y="558800"/>
                  <a:pt x="1163782" y="789709"/>
                </a:cubicBezTo>
                <a:cubicBezTo>
                  <a:pt x="1422400" y="1020618"/>
                  <a:pt x="1477818" y="1212273"/>
                  <a:pt x="1551709" y="1385455"/>
                </a:cubicBezTo>
                <a:cubicBezTo>
                  <a:pt x="1625600" y="1558637"/>
                  <a:pt x="1616363" y="1693718"/>
                  <a:pt x="1607127" y="1828800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943600" y="2514600"/>
            <a:ext cx="1625600" cy="1828800"/>
          </a:xfrm>
          <a:custGeom>
            <a:avLst/>
            <a:gdLst>
              <a:gd name="connsiteX0" fmla="*/ 0 w 1625600"/>
              <a:gd name="connsiteY0" fmla="*/ 0 h 1828800"/>
              <a:gd name="connsiteX1" fmla="*/ 1163782 w 1625600"/>
              <a:gd name="connsiteY1" fmla="*/ 789709 h 1828800"/>
              <a:gd name="connsiteX2" fmla="*/ 1551709 w 1625600"/>
              <a:gd name="connsiteY2" fmla="*/ 1385455 h 1828800"/>
              <a:gd name="connsiteX3" fmla="*/ 1607127 w 16256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600" h="1828800">
                <a:moveTo>
                  <a:pt x="0" y="0"/>
                </a:moveTo>
                <a:cubicBezTo>
                  <a:pt x="452582" y="279400"/>
                  <a:pt x="905164" y="558800"/>
                  <a:pt x="1163782" y="789709"/>
                </a:cubicBezTo>
                <a:cubicBezTo>
                  <a:pt x="1422400" y="1020618"/>
                  <a:pt x="1477818" y="1212273"/>
                  <a:pt x="1551709" y="1385455"/>
                </a:cubicBezTo>
                <a:cubicBezTo>
                  <a:pt x="1625600" y="1558637"/>
                  <a:pt x="1616363" y="1693718"/>
                  <a:pt x="1607127" y="1828800"/>
                </a:cubicBezTo>
              </a:path>
            </a:pathLst>
          </a:custGeom>
          <a:ln w="12700"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7924800" y="685800"/>
            <a:ext cx="371763" cy="1856509"/>
          </a:xfrm>
          <a:custGeom>
            <a:avLst/>
            <a:gdLst>
              <a:gd name="connsiteX0" fmla="*/ 0 w 371763"/>
              <a:gd name="connsiteY0" fmla="*/ 0 h 1856509"/>
              <a:gd name="connsiteX1" fmla="*/ 290946 w 371763"/>
              <a:gd name="connsiteY1" fmla="*/ 720436 h 1856509"/>
              <a:gd name="connsiteX2" fmla="*/ 360218 w 371763"/>
              <a:gd name="connsiteY2" fmla="*/ 1565564 h 1856509"/>
              <a:gd name="connsiteX3" fmla="*/ 360218 w 371763"/>
              <a:gd name="connsiteY3" fmla="*/ 1814945 h 1856509"/>
              <a:gd name="connsiteX4" fmla="*/ 360218 w 371763"/>
              <a:gd name="connsiteY4" fmla="*/ 1856509 h 185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763" h="1856509">
                <a:moveTo>
                  <a:pt x="0" y="0"/>
                </a:moveTo>
                <a:cubicBezTo>
                  <a:pt x="115455" y="229754"/>
                  <a:pt x="230910" y="459509"/>
                  <a:pt x="290946" y="720436"/>
                </a:cubicBezTo>
                <a:cubicBezTo>
                  <a:pt x="350982" y="981363"/>
                  <a:pt x="348673" y="1383146"/>
                  <a:pt x="360218" y="1565564"/>
                </a:cubicBezTo>
                <a:cubicBezTo>
                  <a:pt x="371763" y="1747982"/>
                  <a:pt x="360218" y="1814945"/>
                  <a:pt x="360218" y="1814945"/>
                </a:cubicBezTo>
                <a:lnTo>
                  <a:pt x="360218" y="1856509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7924800" y="2514600"/>
            <a:ext cx="371763" cy="1856509"/>
          </a:xfrm>
          <a:custGeom>
            <a:avLst/>
            <a:gdLst>
              <a:gd name="connsiteX0" fmla="*/ 0 w 371763"/>
              <a:gd name="connsiteY0" fmla="*/ 0 h 1856509"/>
              <a:gd name="connsiteX1" fmla="*/ 290946 w 371763"/>
              <a:gd name="connsiteY1" fmla="*/ 720436 h 1856509"/>
              <a:gd name="connsiteX2" fmla="*/ 360218 w 371763"/>
              <a:gd name="connsiteY2" fmla="*/ 1565564 h 1856509"/>
              <a:gd name="connsiteX3" fmla="*/ 360218 w 371763"/>
              <a:gd name="connsiteY3" fmla="*/ 1814945 h 1856509"/>
              <a:gd name="connsiteX4" fmla="*/ 360218 w 371763"/>
              <a:gd name="connsiteY4" fmla="*/ 1856509 h 185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763" h="1856509">
                <a:moveTo>
                  <a:pt x="0" y="0"/>
                </a:moveTo>
                <a:cubicBezTo>
                  <a:pt x="115455" y="229754"/>
                  <a:pt x="230910" y="459509"/>
                  <a:pt x="290946" y="720436"/>
                </a:cubicBezTo>
                <a:cubicBezTo>
                  <a:pt x="350982" y="981363"/>
                  <a:pt x="348673" y="1383146"/>
                  <a:pt x="360218" y="1565564"/>
                </a:cubicBezTo>
                <a:cubicBezTo>
                  <a:pt x="371763" y="1747982"/>
                  <a:pt x="360218" y="1814945"/>
                  <a:pt x="360218" y="1814945"/>
                </a:cubicBezTo>
                <a:lnTo>
                  <a:pt x="360218" y="1856509"/>
                </a:lnTo>
              </a:path>
            </a:pathLst>
          </a:custGeom>
          <a:ln w="12700"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19800" y="2590800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264EC0"/>
                </a:solidFill>
                <a:latin typeface="Arial Narrow" pitchFamily="34" charset="0"/>
              </a:rPr>
              <a:t>e=0</a:t>
            </a:r>
          </a:p>
          <a:p>
            <a:pPr algn="ctr"/>
            <a:r>
              <a:rPr lang="en-US" sz="1600" dirty="0" smtClean="0">
                <a:solidFill>
                  <a:srgbClr val="264EC0"/>
                </a:solidFill>
                <a:latin typeface="Arial Narrow" pitchFamily="34" charset="0"/>
              </a:rPr>
              <a:t>circle</a:t>
            </a:r>
            <a:endParaRPr lang="en-US" sz="1600" dirty="0">
              <a:solidFill>
                <a:srgbClr val="264EC0"/>
              </a:solidFill>
              <a:latin typeface="Arial Narrow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20596741">
            <a:off x="5781403" y="3269408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264EC0"/>
                </a:solidFill>
                <a:latin typeface="Arial Narrow" pitchFamily="34" charset="0"/>
              </a:rPr>
              <a:t>1&gt;e&gt;0</a:t>
            </a:r>
          </a:p>
          <a:p>
            <a:pPr algn="ctr"/>
            <a:r>
              <a:rPr lang="en-US" sz="1600" dirty="0" smtClean="0">
                <a:solidFill>
                  <a:srgbClr val="264EC0"/>
                </a:solidFill>
                <a:latin typeface="Arial Narrow" pitchFamily="34" charset="0"/>
              </a:rPr>
              <a:t>ellipse</a:t>
            </a:r>
            <a:endParaRPr lang="en-US" sz="1600" dirty="0">
              <a:solidFill>
                <a:srgbClr val="264EC0"/>
              </a:solidFill>
              <a:latin typeface="Arial Narrow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9327068">
            <a:off x="6568223" y="3319931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264EC0"/>
                </a:solidFill>
                <a:latin typeface="Arial Narrow" pitchFamily="34" charset="0"/>
              </a:rPr>
              <a:t>e=1</a:t>
            </a:r>
          </a:p>
          <a:p>
            <a:pPr algn="ctr"/>
            <a:r>
              <a:rPr lang="en-US" sz="1600" dirty="0" smtClean="0">
                <a:solidFill>
                  <a:srgbClr val="264EC0"/>
                </a:solidFill>
                <a:latin typeface="Arial Narrow" pitchFamily="34" charset="0"/>
              </a:rPr>
              <a:t>parabola</a:t>
            </a:r>
            <a:endParaRPr lang="en-US" sz="1600" dirty="0">
              <a:solidFill>
                <a:srgbClr val="264EC0"/>
              </a:solidFill>
              <a:latin typeface="Arial Narrow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7531156">
            <a:off x="7642005" y="3563685"/>
            <a:ext cx="1013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264EC0"/>
                </a:solidFill>
                <a:latin typeface="Arial Narrow" pitchFamily="34" charset="0"/>
              </a:rPr>
              <a:t>e&gt;1</a:t>
            </a:r>
          </a:p>
          <a:p>
            <a:pPr algn="ctr"/>
            <a:r>
              <a:rPr lang="en-US" sz="1600" dirty="0" smtClean="0">
                <a:solidFill>
                  <a:srgbClr val="264EC0"/>
                </a:solidFill>
                <a:latin typeface="Arial Narrow" pitchFamily="34" charset="0"/>
              </a:rPr>
              <a:t>hyperbola</a:t>
            </a:r>
            <a:endParaRPr lang="en-US" sz="1600" dirty="0">
              <a:solidFill>
                <a:srgbClr val="264EC0"/>
              </a:solidFill>
              <a:latin typeface="Arial Narrow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44196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(2) : Possible trajectories 	   of the orbit</a:t>
            </a:r>
            <a:endParaRPr lang="en-US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457200" y="4724400"/>
          <a:ext cx="4419600" cy="1847414"/>
        </p:xfrm>
        <a:graphic>
          <a:graphicData uri="http://schemas.openxmlformats.org/presentationml/2006/ole">
            <p:oleObj spid="_x0000_s23554" name="Equation" r:id="rId3" imgW="1866600" imgH="761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614</Words>
  <Application>Microsoft Office PowerPoint</Application>
  <PresentationFormat>On-screen Show (4:3)</PresentationFormat>
  <Paragraphs>218</Paragraphs>
  <Slides>20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Equation</vt:lpstr>
      <vt:lpstr>Microsoft Equation 3.0</vt:lpstr>
      <vt:lpstr>Overview</vt:lpstr>
      <vt:lpstr>I) Equations of motion</vt:lpstr>
      <vt:lpstr>II) Orbital parameters</vt:lpstr>
      <vt:lpstr>Slide 4</vt:lpstr>
      <vt:lpstr>Slide 5</vt:lpstr>
      <vt:lpstr>Slide 6</vt:lpstr>
      <vt:lpstr>Slide 7</vt:lpstr>
      <vt:lpstr>III) Solving the equation</vt:lpstr>
      <vt:lpstr>Slide 9</vt:lpstr>
      <vt:lpstr>Slide 10</vt:lpstr>
      <vt:lpstr>Slide 11</vt:lpstr>
      <vt:lpstr>Slide 12</vt:lpstr>
      <vt:lpstr>IV) Solar Day calculation</vt:lpstr>
      <vt:lpstr>Slide 14</vt:lpstr>
      <vt:lpstr>Slide 15</vt:lpstr>
      <vt:lpstr>V) Obtaining ra α and declination δ</vt:lpstr>
      <vt:lpstr>VI) Obtaining altitude a and azimuth A</vt:lpstr>
      <vt:lpstr>Procedure followed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Dell</dc:creator>
  <cp:lastModifiedBy>Dell</cp:lastModifiedBy>
  <cp:revision>238</cp:revision>
  <dcterms:created xsi:type="dcterms:W3CDTF">2020-06-07T10:26:56Z</dcterms:created>
  <dcterms:modified xsi:type="dcterms:W3CDTF">2020-06-12T09:28:49Z</dcterms:modified>
</cp:coreProperties>
</file>