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6" r:id="rId1"/>
    <p:sldMasterId id="2147483697" r:id="rId2"/>
    <p:sldMasterId id="2147483699" r:id="rId3"/>
  </p:sldMasterIdLst>
  <p:notesMasterIdLst>
    <p:notesMasterId r:id="rId39"/>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2192000" cy="6858000"/>
  <p:notesSz cx="6858000" cy="9144000"/>
  <p:embeddedFontLst>
    <p:embeddedFont>
      <p:font typeface="Poppins"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7BB2A3-DEE5-45C4-8A7E-87A143BF98B5}">
  <a:tblStyle styleId="{607BB2A3-DEE5-45C4-8A7E-87A143BF98B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B0599F1-85C4-4697-B2FB-87AC7B8D689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5DD5C59-D4CD-490B-B108-6ECB40A1A5AD}"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8597BF-9894-4BEF-9AC2-828DB2475859}" styleName="Table_3">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4.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03a8f9d40a_0_5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303a8f9d40a_0_5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03a8f9d40a_0_5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g303a8f9d40a_0_5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118a0c8115_0_2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g3118a0c8115_0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118a0c8115_0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g3118a0c8115_0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303a8f9d40a_0_5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g303a8f9d40a_0_5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03a8f9d40a_0_7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g303a8f9d40a_0_7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03a8f9d40a_0_8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g303a8f9d40a_0_8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303a8f9d40a_0_9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2" name="Google Shape;472;g303a8f9d40a_0_9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03a8f9d40a_0_10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g303a8f9d40a_0_10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03a8f9d40a_0_12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g303a8f9d40a_0_1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303a8f9d40a_0_1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303a8f9d40a_0_1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303a8f9d40a_0_11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303a8f9d40a_0_1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118a0c8115_0_2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g3118a0c8115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03a8f9d40a_0_11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g303a8f9d40a_0_1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118a0c8115_0_2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g3118a0c8115_0_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118a0c8115_0_2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g3118a0c8115_0_2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03a8f9d40a_0_13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g303a8f9d40a_0_13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03a8f9d40a_0_13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g303a8f9d40a_0_1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03a8f9d40a_0_2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g303a8f9d40a_0_2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03a8f9d40a_0_3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g303a8f9d40a_0_3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03a8f9d40a_0_4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g303a8f9d40a_0_4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oppi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2"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838091" y="365084"/>
            <a:ext cx="10515819" cy="83192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599"/>
              <a:buFont typeface="Poppins"/>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8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venir"/>
                <a:ea typeface="Avenir"/>
                <a:cs typeface="Avenir"/>
                <a:sym typeface="Avenir"/>
              </a:defRPr>
            </a:lvl1pPr>
            <a:lvl2pPr marL="914400" lvl="1" indent="-381000" algn="l">
              <a:lnSpc>
                <a:spcPct val="90000"/>
              </a:lnSpc>
              <a:spcBef>
                <a:spcPts val="500"/>
              </a:spcBef>
              <a:spcAft>
                <a:spcPts val="0"/>
              </a:spcAft>
              <a:buClr>
                <a:schemeClr val="dk1"/>
              </a:buClr>
              <a:buSzPts val="2400"/>
              <a:buChar char="•"/>
              <a:defRPr>
                <a:latin typeface="Avenir"/>
                <a:ea typeface="Avenir"/>
                <a:cs typeface="Avenir"/>
                <a:sym typeface="Avenir"/>
              </a:defRPr>
            </a:lvl2pPr>
            <a:lvl3pPr marL="1371600" lvl="2" indent="-355600" algn="l">
              <a:lnSpc>
                <a:spcPct val="90000"/>
              </a:lnSpc>
              <a:spcBef>
                <a:spcPts val="500"/>
              </a:spcBef>
              <a:spcAft>
                <a:spcPts val="0"/>
              </a:spcAft>
              <a:buClr>
                <a:schemeClr val="dk1"/>
              </a:buClr>
              <a:buSzPts val="2000"/>
              <a:buChar char="•"/>
              <a:defRPr>
                <a:latin typeface="Avenir"/>
                <a:ea typeface="Avenir"/>
                <a:cs typeface="Avenir"/>
                <a:sym typeface="Avenir"/>
              </a:defRPr>
            </a:lvl3pPr>
            <a:lvl4pPr marL="1828800" lvl="3" indent="-342900" algn="l">
              <a:lnSpc>
                <a:spcPct val="90000"/>
              </a:lnSpc>
              <a:spcBef>
                <a:spcPts val="500"/>
              </a:spcBef>
              <a:spcAft>
                <a:spcPts val="0"/>
              </a:spcAft>
              <a:buClr>
                <a:schemeClr val="dk1"/>
              </a:buClr>
              <a:buSzPts val="1800"/>
              <a:buChar char="•"/>
              <a:defRPr>
                <a:latin typeface="Avenir"/>
                <a:ea typeface="Avenir"/>
                <a:cs typeface="Avenir"/>
                <a:sym typeface="Avenir"/>
              </a:defRPr>
            </a:lvl4pPr>
            <a:lvl5pPr marL="2286000" lvl="4" indent="-342900" algn="l">
              <a:lnSpc>
                <a:spcPct val="90000"/>
              </a:lnSpc>
              <a:spcBef>
                <a:spcPts val="500"/>
              </a:spcBef>
              <a:spcAft>
                <a:spcPts val="0"/>
              </a:spcAft>
              <a:buClr>
                <a:schemeClr val="dk1"/>
              </a:buClr>
              <a:buSzPts val="1800"/>
              <a:buChar char="•"/>
              <a:defRPr>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1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9"/>
        <p:cNvGrpSpPr/>
        <p:nvPr/>
      </p:nvGrpSpPr>
      <p:grpSpPr>
        <a:xfrm>
          <a:off x="0" y="0"/>
          <a:ext cx="0" cy="0"/>
          <a:chOff x="0" y="0"/>
          <a:chExt cx="0" cy="0"/>
        </a:xfrm>
      </p:grpSpPr>
      <p:sp>
        <p:nvSpPr>
          <p:cNvPr id="110" name="Google Shape;110;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oppi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2" name="Google Shape;112;p1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oppi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9"/>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8" name="Google Shape;118;p1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2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1"/>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1" name="Google Shape;131;p21"/>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21"/>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3" name="Google Shape;133;p21"/>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2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venir"/>
                <a:ea typeface="Avenir"/>
                <a:cs typeface="Avenir"/>
                <a:sym typeface="Avenir"/>
              </a:defRPr>
            </a:lvl1pPr>
            <a:lvl2pPr marL="914400" lvl="1" indent="-381000" algn="l">
              <a:lnSpc>
                <a:spcPct val="90000"/>
              </a:lnSpc>
              <a:spcBef>
                <a:spcPts val="500"/>
              </a:spcBef>
              <a:spcAft>
                <a:spcPts val="0"/>
              </a:spcAft>
              <a:buClr>
                <a:schemeClr val="dk1"/>
              </a:buClr>
              <a:buSzPts val="2400"/>
              <a:buChar char="•"/>
              <a:defRPr>
                <a:latin typeface="Avenir"/>
                <a:ea typeface="Avenir"/>
                <a:cs typeface="Avenir"/>
                <a:sym typeface="Avenir"/>
              </a:defRPr>
            </a:lvl2pPr>
            <a:lvl3pPr marL="1371600" lvl="2" indent="-355600" algn="l">
              <a:lnSpc>
                <a:spcPct val="90000"/>
              </a:lnSpc>
              <a:spcBef>
                <a:spcPts val="500"/>
              </a:spcBef>
              <a:spcAft>
                <a:spcPts val="0"/>
              </a:spcAft>
              <a:buClr>
                <a:schemeClr val="dk1"/>
              </a:buClr>
              <a:buSzPts val="2000"/>
              <a:buChar char="•"/>
              <a:defRPr>
                <a:latin typeface="Avenir"/>
                <a:ea typeface="Avenir"/>
                <a:cs typeface="Avenir"/>
                <a:sym typeface="Avenir"/>
              </a:defRPr>
            </a:lvl3pPr>
            <a:lvl4pPr marL="1828800" lvl="3" indent="-342900" algn="l">
              <a:lnSpc>
                <a:spcPct val="90000"/>
              </a:lnSpc>
              <a:spcBef>
                <a:spcPts val="500"/>
              </a:spcBef>
              <a:spcAft>
                <a:spcPts val="0"/>
              </a:spcAft>
              <a:buClr>
                <a:schemeClr val="dk1"/>
              </a:buClr>
              <a:buSzPts val="1800"/>
              <a:buChar char="•"/>
              <a:defRPr>
                <a:latin typeface="Avenir"/>
                <a:ea typeface="Avenir"/>
                <a:cs typeface="Avenir"/>
                <a:sym typeface="Avenir"/>
              </a:defRPr>
            </a:lvl4pPr>
            <a:lvl5pPr marL="2286000" lvl="4" indent="-342900" algn="l">
              <a:lnSpc>
                <a:spcPct val="90000"/>
              </a:lnSpc>
              <a:spcBef>
                <a:spcPts val="500"/>
              </a:spcBef>
              <a:spcAft>
                <a:spcPts val="0"/>
              </a:spcAft>
              <a:buClr>
                <a:schemeClr val="dk1"/>
              </a:buClr>
              <a:buSzPts val="1800"/>
              <a:buChar char="•"/>
              <a:defRPr>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2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oppi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23"/>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5" name="Google Shape;145;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2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oppi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24"/>
          <p:cNvSpPr>
            <a:spLocks noGrp="1"/>
          </p:cNvSpPr>
          <p:nvPr>
            <p:ph type="pic" idx="2"/>
          </p:nvPr>
        </p:nvSpPr>
        <p:spPr>
          <a:xfrm>
            <a:off x="5183188" y="987427"/>
            <a:ext cx="6172200" cy="4873625"/>
          </a:xfrm>
          <a:prstGeom prst="rect">
            <a:avLst/>
          </a:prstGeom>
          <a:noFill/>
          <a:ln>
            <a:noFill/>
          </a:ln>
        </p:spPr>
      </p:sp>
      <p:sp>
        <p:nvSpPr>
          <p:cNvPr id="152" name="Google Shape;152;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3" name="Google Shape;153;p2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2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rot="5400000">
            <a:off x="7133432"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6"/>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2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8"/>
        <p:cNvGrpSpPr/>
        <p:nvPr/>
      </p:nvGrpSpPr>
      <p:grpSpPr>
        <a:xfrm>
          <a:off x="0" y="0"/>
          <a:ext cx="0" cy="0"/>
          <a:chOff x="0" y="0"/>
          <a:chExt cx="0" cy="0"/>
        </a:xfrm>
      </p:grpSpPr>
      <p:sp>
        <p:nvSpPr>
          <p:cNvPr id="259" name="Google Shape;259;p42"/>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0" name="Google Shape;260;p4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venir"/>
                <a:ea typeface="Avenir"/>
                <a:cs typeface="Avenir"/>
                <a:sym typeface="Avenir"/>
              </a:defRPr>
            </a:lvl1pPr>
            <a:lvl2pPr marL="914400" lvl="1" indent="-381000" algn="l">
              <a:lnSpc>
                <a:spcPct val="90000"/>
              </a:lnSpc>
              <a:spcBef>
                <a:spcPts val="500"/>
              </a:spcBef>
              <a:spcAft>
                <a:spcPts val="0"/>
              </a:spcAft>
              <a:buClr>
                <a:schemeClr val="dk1"/>
              </a:buClr>
              <a:buSzPts val="2400"/>
              <a:buChar char="•"/>
              <a:defRPr>
                <a:latin typeface="Avenir"/>
                <a:ea typeface="Avenir"/>
                <a:cs typeface="Avenir"/>
                <a:sym typeface="Avenir"/>
              </a:defRPr>
            </a:lvl2pPr>
            <a:lvl3pPr marL="1371600" lvl="2" indent="-355600" algn="l">
              <a:lnSpc>
                <a:spcPct val="90000"/>
              </a:lnSpc>
              <a:spcBef>
                <a:spcPts val="500"/>
              </a:spcBef>
              <a:spcAft>
                <a:spcPts val="0"/>
              </a:spcAft>
              <a:buClr>
                <a:schemeClr val="dk1"/>
              </a:buClr>
              <a:buSzPts val="2000"/>
              <a:buChar char="•"/>
              <a:defRPr>
                <a:latin typeface="Avenir"/>
                <a:ea typeface="Avenir"/>
                <a:cs typeface="Avenir"/>
                <a:sym typeface="Avenir"/>
              </a:defRPr>
            </a:lvl3pPr>
            <a:lvl4pPr marL="1828800" lvl="3" indent="-342900" algn="l">
              <a:lnSpc>
                <a:spcPct val="90000"/>
              </a:lnSpc>
              <a:spcBef>
                <a:spcPts val="500"/>
              </a:spcBef>
              <a:spcAft>
                <a:spcPts val="0"/>
              </a:spcAft>
              <a:buClr>
                <a:schemeClr val="dk1"/>
              </a:buClr>
              <a:buSzPts val="1800"/>
              <a:buChar char="•"/>
              <a:defRPr>
                <a:latin typeface="Avenir"/>
                <a:ea typeface="Avenir"/>
                <a:cs typeface="Avenir"/>
                <a:sym typeface="Avenir"/>
              </a:defRPr>
            </a:lvl4pPr>
            <a:lvl5pPr marL="2286000" lvl="4" indent="-342900" algn="l">
              <a:lnSpc>
                <a:spcPct val="90000"/>
              </a:lnSpc>
              <a:spcBef>
                <a:spcPts val="500"/>
              </a:spcBef>
              <a:spcAft>
                <a:spcPts val="0"/>
              </a:spcAft>
              <a:buClr>
                <a:schemeClr val="dk1"/>
              </a:buClr>
              <a:buSzPts val="1800"/>
              <a:buChar char="•"/>
              <a:defRPr>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42"/>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42"/>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2"/>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4"/>
        <p:cNvGrpSpPr/>
        <p:nvPr/>
      </p:nvGrpSpPr>
      <p:grpSpPr>
        <a:xfrm>
          <a:off x="0" y="0"/>
          <a:ext cx="0" cy="0"/>
          <a:chOff x="0" y="0"/>
          <a:chExt cx="0" cy="0"/>
        </a:xfrm>
      </p:grpSpPr>
      <p:sp>
        <p:nvSpPr>
          <p:cNvPr id="265" name="Google Shape;265;p43"/>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6" name="Google Shape;266;p43"/>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43"/>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8"/>
        <p:cNvGrpSpPr/>
        <p:nvPr/>
      </p:nvGrpSpPr>
      <p:grpSpPr>
        <a:xfrm>
          <a:off x="0" y="0"/>
          <a:ext cx="0" cy="0"/>
          <a:chOff x="0" y="0"/>
          <a:chExt cx="0" cy="0"/>
        </a:xfrm>
      </p:grpSpPr>
      <p:sp>
        <p:nvSpPr>
          <p:cNvPr id="269" name="Google Shape;269;p4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1" name="Google Shape;271;p44"/>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p44"/>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4"/>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831851" y="1709740"/>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5"/>
          <p:cNvSpPr txBox="1">
            <a:spLocks noGrp="1"/>
          </p:cNvSpPr>
          <p:nvPr>
            <p:ph type="body" idx="1"/>
          </p:nvPr>
        </p:nvSpPr>
        <p:spPr>
          <a:xfrm>
            <a:off x="831851" y="4589465"/>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7" name="Google Shape;277;p45"/>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p45"/>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45"/>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0"/>
        <p:cNvGrpSpPr/>
        <p:nvPr/>
      </p:nvGrpSpPr>
      <p:grpSpPr>
        <a:xfrm>
          <a:off x="0" y="0"/>
          <a:ext cx="0" cy="0"/>
          <a:chOff x="0" y="0"/>
          <a:chExt cx="0" cy="0"/>
        </a:xfrm>
      </p:grpSpPr>
      <p:sp>
        <p:nvSpPr>
          <p:cNvPr id="281" name="Google Shape;281;p46"/>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46"/>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3" name="Google Shape;283;p46"/>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4" name="Google Shape;284;p46"/>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5" name="Google Shape;285;p46"/>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46"/>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oppi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7"/>
        <p:cNvGrpSpPr/>
        <p:nvPr/>
      </p:nvGrpSpPr>
      <p:grpSpPr>
        <a:xfrm>
          <a:off x="0" y="0"/>
          <a:ext cx="0" cy="0"/>
          <a:chOff x="0" y="0"/>
          <a:chExt cx="0" cy="0"/>
        </a:xfrm>
      </p:grpSpPr>
      <p:sp>
        <p:nvSpPr>
          <p:cNvPr id="288" name="Google Shape;288;p47"/>
          <p:cNvSpPr txBox="1">
            <a:spLocks noGrp="1"/>
          </p:cNvSpPr>
          <p:nvPr>
            <p:ph type="title"/>
          </p:nvPr>
        </p:nvSpPr>
        <p:spPr>
          <a:xfrm>
            <a:off x="839788" y="365127"/>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47"/>
          <p:cNvSpPr txBox="1">
            <a:spLocks noGrp="1"/>
          </p:cNvSpPr>
          <p:nvPr>
            <p:ph type="body" idx="1"/>
          </p:nvPr>
        </p:nvSpPr>
        <p:spPr>
          <a:xfrm>
            <a:off x="839789"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0" name="Google Shape;290;p47"/>
          <p:cNvSpPr txBox="1">
            <a:spLocks noGrp="1"/>
          </p:cNvSpPr>
          <p:nvPr>
            <p:ph type="body" idx="2"/>
          </p:nvPr>
        </p:nvSpPr>
        <p:spPr>
          <a:xfrm>
            <a:off x="839789"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1" name="Google Shape;291;p47"/>
          <p:cNvSpPr txBox="1">
            <a:spLocks noGrp="1"/>
          </p:cNvSpPr>
          <p:nvPr>
            <p:ph type="body" idx="3"/>
          </p:nvPr>
        </p:nvSpPr>
        <p:spPr>
          <a:xfrm>
            <a:off x="6172201"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2" name="Google Shape;292;p47"/>
          <p:cNvSpPr txBox="1">
            <a:spLocks noGrp="1"/>
          </p:cNvSpPr>
          <p:nvPr>
            <p:ph type="body" idx="4"/>
          </p:nvPr>
        </p:nvSpPr>
        <p:spPr>
          <a:xfrm>
            <a:off x="6172201"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3" name="Google Shape;293;p47"/>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47"/>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7"/>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48"/>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9" name="Google Shape;299;p48"/>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48"/>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3" name="Google Shape;303;p49"/>
          <p:cNvSpPr txBox="1">
            <a:spLocks noGrp="1"/>
          </p:cNvSpPr>
          <p:nvPr>
            <p:ph type="body" idx="1"/>
          </p:nvPr>
        </p:nvSpPr>
        <p:spPr>
          <a:xfrm>
            <a:off x="5183188" y="987427"/>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04" name="Google Shape;304;p4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05" name="Google Shape;305;p49"/>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49"/>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49"/>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8"/>
        <p:cNvGrpSpPr/>
        <p:nvPr/>
      </p:nvGrpSpPr>
      <p:grpSpPr>
        <a:xfrm>
          <a:off x="0" y="0"/>
          <a:ext cx="0" cy="0"/>
          <a:chOff x="0" y="0"/>
          <a:chExt cx="0" cy="0"/>
        </a:xfrm>
      </p:grpSpPr>
      <p:sp>
        <p:nvSpPr>
          <p:cNvPr id="309" name="Google Shape;309;p5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0" name="Google Shape;310;p50"/>
          <p:cNvSpPr>
            <a:spLocks noGrp="1"/>
          </p:cNvSpPr>
          <p:nvPr>
            <p:ph type="pic" idx="2"/>
          </p:nvPr>
        </p:nvSpPr>
        <p:spPr>
          <a:xfrm>
            <a:off x="5183188" y="987427"/>
            <a:ext cx="6172200" cy="4873500"/>
          </a:xfrm>
          <a:prstGeom prst="rect">
            <a:avLst/>
          </a:prstGeom>
          <a:noFill/>
          <a:ln>
            <a:noFill/>
          </a:ln>
        </p:spPr>
      </p:sp>
      <p:sp>
        <p:nvSpPr>
          <p:cNvPr id="311" name="Google Shape;311;p5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2" name="Google Shape;312;p50"/>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3" name="Google Shape;313;p50"/>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50"/>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5"/>
        <p:cNvGrpSpPr/>
        <p:nvPr/>
      </p:nvGrpSpPr>
      <p:grpSpPr>
        <a:xfrm>
          <a:off x="0" y="0"/>
          <a:ext cx="0" cy="0"/>
          <a:chOff x="0" y="0"/>
          <a:chExt cx="0" cy="0"/>
        </a:xfrm>
      </p:grpSpPr>
      <p:sp>
        <p:nvSpPr>
          <p:cNvPr id="316" name="Google Shape;316;p51"/>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7" name="Google Shape;317;p5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8" name="Google Shape;318;p51"/>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9" name="Google Shape;319;p51"/>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51"/>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rot="5400000">
            <a:off x="7133401"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3" name="Google Shape;323;p52"/>
          <p:cNvSpPr txBox="1">
            <a:spLocks noGrp="1"/>
          </p:cNvSpPr>
          <p:nvPr>
            <p:ph type="body" idx="1"/>
          </p:nvPr>
        </p:nvSpPr>
        <p:spPr>
          <a:xfrm rot="5400000">
            <a:off x="1799401"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4" name="Google Shape;324;p52"/>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5" name="Google Shape;325;p52"/>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52"/>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oppi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oppi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5183188" y="987427"/>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096000"/>
            <a:ext cx="12192000" cy="7718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oppins"/>
              <a:buNone/>
              <a:defRPr sz="4400" b="0" i="0" u="none" strike="noStrike" cap="none">
                <a:solidFill>
                  <a:schemeClr val="dk1"/>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
          <p:cNvSpPr/>
          <p:nvPr/>
        </p:nvSpPr>
        <p:spPr>
          <a:xfrm>
            <a:off x="0" y="6140361"/>
            <a:ext cx="12192000" cy="705028"/>
          </a:xfrm>
          <a:prstGeom prst="rect">
            <a:avLst/>
          </a:prstGeom>
          <a:solidFill>
            <a:srgbClr val="B6114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7" name="Google Shape;17;p1"/>
          <p:cNvPicPr preferRelativeResize="0"/>
          <p:nvPr/>
        </p:nvPicPr>
        <p:blipFill rotWithShape="1">
          <a:blip r:embed="rId15">
            <a:alphaModFix/>
          </a:blip>
          <a:srcRect/>
          <a:stretch/>
        </p:blipFill>
        <p:spPr>
          <a:xfrm>
            <a:off x="9890762" y="6165912"/>
            <a:ext cx="1935479" cy="61806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5"/>
          <p:cNvSpPr/>
          <p:nvPr/>
        </p:nvSpPr>
        <p:spPr>
          <a:xfrm>
            <a:off x="0" y="6096000"/>
            <a:ext cx="12192000" cy="7718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oppins"/>
              <a:buNone/>
              <a:defRPr sz="4400" b="0" i="0" u="none" strike="noStrike" cap="none">
                <a:solidFill>
                  <a:schemeClr val="dk1"/>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3" name="Google Shape;9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5"/>
          <p:cNvSpPr/>
          <p:nvPr/>
        </p:nvSpPr>
        <p:spPr>
          <a:xfrm>
            <a:off x="0" y="6140361"/>
            <a:ext cx="12192000" cy="705028"/>
          </a:xfrm>
          <a:prstGeom prst="rect">
            <a:avLst/>
          </a:prstGeom>
          <a:solidFill>
            <a:srgbClr val="B6114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8" name="Google Shape;98;p15"/>
          <p:cNvPicPr preferRelativeResize="0"/>
          <p:nvPr/>
        </p:nvPicPr>
        <p:blipFill rotWithShape="1">
          <a:blip r:embed="rId13">
            <a:alphaModFix/>
          </a:blip>
          <a:srcRect/>
          <a:stretch/>
        </p:blipFill>
        <p:spPr>
          <a:xfrm>
            <a:off x="9890762" y="6165912"/>
            <a:ext cx="1935479" cy="61806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9"/>
        <p:cNvGrpSpPr/>
        <p:nvPr/>
      </p:nvGrpSpPr>
      <p:grpSpPr>
        <a:xfrm>
          <a:off x="0" y="0"/>
          <a:ext cx="0" cy="0"/>
          <a:chOff x="0" y="0"/>
          <a:chExt cx="0" cy="0"/>
        </a:xfrm>
      </p:grpSpPr>
      <p:sp>
        <p:nvSpPr>
          <p:cNvPr id="250" name="Google Shape;250;p41"/>
          <p:cNvSpPr/>
          <p:nvPr/>
        </p:nvSpPr>
        <p:spPr>
          <a:xfrm>
            <a:off x="0" y="6096000"/>
            <a:ext cx="12192000" cy="7719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 name="Google Shape;251;p41"/>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dk1"/>
              </a:buClr>
              <a:buSzPts val="4400"/>
              <a:buFont typeface="Poppins"/>
              <a:buNone/>
              <a:defRPr sz="4400" b="0" i="0" u="none" strike="noStrike" cap="none">
                <a:solidFill>
                  <a:schemeClr val="dk1"/>
                </a:solidFill>
                <a:latin typeface="Poppins"/>
                <a:ea typeface="Poppins"/>
                <a:cs typeface="Poppins"/>
                <a:sym typeface="Poppins"/>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2" name="Google Shape;252;p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3" name="Google Shape;253;p41"/>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4" name="Google Shape;254;p41"/>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5" name="Google Shape;255;p41"/>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56" name="Google Shape;256;p41"/>
          <p:cNvSpPr/>
          <p:nvPr/>
        </p:nvSpPr>
        <p:spPr>
          <a:xfrm>
            <a:off x="0" y="6140361"/>
            <a:ext cx="12192000" cy="705000"/>
          </a:xfrm>
          <a:prstGeom prst="rect">
            <a:avLst/>
          </a:prstGeom>
          <a:solidFill>
            <a:srgbClr val="B611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57" name="Google Shape;257;p41"/>
          <p:cNvPicPr preferRelativeResize="0"/>
          <p:nvPr/>
        </p:nvPicPr>
        <p:blipFill rotWithShape="1">
          <a:blip r:embed="rId13">
            <a:alphaModFix/>
          </a:blip>
          <a:srcRect/>
          <a:stretch/>
        </p:blipFill>
        <p:spPr>
          <a:xfrm>
            <a:off x="9890762" y="6165912"/>
            <a:ext cx="1935479" cy="61806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rolandgoecke.net/research/datasets/ssbd/"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paa.com.au/product/asrs/"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www.massgeneral.org/children/autism/lurie-center/autism-diagnostic-observation-schedulesecond-edition-ados2" TargetMode="External"/><Relationship Id="rId4" Type="http://schemas.openxmlformats.org/officeDocument/2006/relationships/hyperlink" Target="https://asdetect.or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4"/>
          <p:cNvSpPr txBox="1">
            <a:spLocks noGrp="1"/>
          </p:cNvSpPr>
          <p:nvPr>
            <p:ph type="title"/>
          </p:nvPr>
        </p:nvSpPr>
        <p:spPr>
          <a:xfrm>
            <a:off x="595661" y="182564"/>
            <a:ext cx="10515600" cy="4566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ts val="3200"/>
              <a:buFont typeface="Times New Roman"/>
              <a:buNone/>
            </a:pPr>
            <a:r>
              <a:rPr lang="en-US" sz="3200" b="1" i="1">
                <a:solidFill>
                  <a:srgbClr val="C00000"/>
                </a:solidFill>
                <a:latin typeface="Times New Roman"/>
                <a:ea typeface="Times New Roman"/>
                <a:cs typeface="Times New Roman"/>
                <a:sym typeface="Times New Roman"/>
              </a:rPr>
              <a:t>Agenda</a:t>
            </a:r>
            <a:endParaRPr/>
          </a:p>
        </p:txBody>
      </p:sp>
      <p:sp>
        <p:nvSpPr>
          <p:cNvPr id="340" name="Google Shape;340;p54"/>
          <p:cNvSpPr txBox="1">
            <a:spLocks noGrp="1"/>
          </p:cNvSpPr>
          <p:nvPr>
            <p:ph type="body" idx="1"/>
          </p:nvPr>
        </p:nvSpPr>
        <p:spPr>
          <a:xfrm>
            <a:off x="544285" y="799838"/>
            <a:ext cx="10881275" cy="5296162"/>
          </a:xfrm>
          <a:prstGeom prst="rect">
            <a:avLst/>
          </a:prstGeom>
          <a:noFill/>
          <a:ln>
            <a:noFill/>
          </a:ln>
        </p:spPr>
        <p:txBody>
          <a:bodyPr spcFirstLastPara="1" wrap="square" lIns="91425" tIns="45700" rIns="91425" bIns="45700" anchor="t" anchorCtr="0">
            <a:noAutofit/>
          </a:bodyPr>
          <a:lstStyle/>
          <a:p>
            <a:pPr marL="228594" lvl="0" indent="-228594" algn="just" rtl="0">
              <a:lnSpc>
                <a:spcPct val="150000"/>
              </a:lnSpc>
              <a:spcBef>
                <a:spcPts val="0"/>
              </a:spcBef>
              <a:spcAft>
                <a:spcPts val="0"/>
              </a:spcAft>
              <a:buClr>
                <a:srgbClr val="38507C"/>
              </a:buClr>
              <a:buSzPts val="1800"/>
              <a:buFont typeface="Noto Sans Symbols"/>
              <a:buChar char="✔"/>
            </a:pPr>
            <a:r>
              <a:rPr lang="en-US" sz="1800" b="1">
                <a:solidFill>
                  <a:srgbClr val="38507C"/>
                </a:solidFill>
                <a:latin typeface="Times New Roman"/>
                <a:ea typeface="Times New Roman"/>
                <a:cs typeface="Times New Roman"/>
                <a:sym typeface="Times New Roman"/>
              </a:rPr>
              <a:t>Introduction</a:t>
            </a:r>
            <a:endParaRPr/>
          </a:p>
          <a:p>
            <a:pPr marL="228594" lvl="0" indent="-228594" algn="just" rtl="0">
              <a:lnSpc>
                <a:spcPct val="150000"/>
              </a:lnSpc>
              <a:spcBef>
                <a:spcPts val="1000"/>
              </a:spcBef>
              <a:spcAft>
                <a:spcPts val="0"/>
              </a:spcAft>
              <a:buClr>
                <a:srgbClr val="38507C"/>
              </a:buClr>
              <a:buSzPts val="1800"/>
              <a:buFont typeface="Noto Sans Symbols"/>
              <a:buChar char="✔"/>
            </a:pPr>
            <a:r>
              <a:rPr lang="en-US" sz="1800" b="1">
                <a:solidFill>
                  <a:srgbClr val="38507C"/>
                </a:solidFill>
                <a:latin typeface="Times New Roman"/>
                <a:ea typeface="Times New Roman"/>
                <a:cs typeface="Times New Roman"/>
                <a:sym typeface="Times New Roman"/>
              </a:rPr>
              <a:t>Literature survey</a:t>
            </a:r>
            <a:endParaRPr/>
          </a:p>
          <a:p>
            <a:pPr marL="228594" lvl="0" indent="-228594" algn="just" rtl="0">
              <a:lnSpc>
                <a:spcPct val="150000"/>
              </a:lnSpc>
              <a:spcBef>
                <a:spcPts val="1000"/>
              </a:spcBef>
              <a:spcAft>
                <a:spcPts val="0"/>
              </a:spcAft>
              <a:buClr>
                <a:srgbClr val="38507C"/>
              </a:buClr>
              <a:buSzPts val="1800"/>
              <a:buFont typeface="Noto Sans Symbols"/>
              <a:buChar char="✔"/>
            </a:pPr>
            <a:r>
              <a:rPr lang="en-US" sz="1800" b="1">
                <a:solidFill>
                  <a:srgbClr val="38507C"/>
                </a:solidFill>
                <a:latin typeface="Times New Roman"/>
                <a:ea typeface="Times New Roman"/>
                <a:cs typeface="Times New Roman"/>
                <a:sym typeface="Times New Roman"/>
              </a:rPr>
              <a:t>Challenges</a:t>
            </a:r>
            <a:endParaRPr/>
          </a:p>
          <a:p>
            <a:pPr marL="228594" lvl="0" indent="-228594" algn="just" rtl="0">
              <a:lnSpc>
                <a:spcPct val="150000"/>
              </a:lnSpc>
              <a:spcBef>
                <a:spcPts val="1000"/>
              </a:spcBef>
              <a:spcAft>
                <a:spcPts val="0"/>
              </a:spcAft>
              <a:buClr>
                <a:srgbClr val="38507C"/>
              </a:buClr>
              <a:buSzPts val="1800"/>
              <a:buFont typeface="Noto Sans Symbols"/>
              <a:buChar char="✔"/>
            </a:pPr>
            <a:r>
              <a:rPr lang="en-US" sz="1800" b="1">
                <a:solidFill>
                  <a:srgbClr val="38507C"/>
                </a:solidFill>
                <a:latin typeface="Times New Roman"/>
                <a:ea typeface="Times New Roman"/>
                <a:cs typeface="Times New Roman"/>
                <a:sym typeface="Times New Roman"/>
              </a:rPr>
              <a:t>Dataset description</a:t>
            </a:r>
            <a:endParaRPr/>
          </a:p>
          <a:p>
            <a:pPr marL="228594" lvl="0" indent="-228594" algn="just" rtl="0">
              <a:lnSpc>
                <a:spcPct val="150000"/>
              </a:lnSpc>
              <a:spcBef>
                <a:spcPts val="1000"/>
              </a:spcBef>
              <a:spcAft>
                <a:spcPts val="0"/>
              </a:spcAft>
              <a:buClr>
                <a:srgbClr val="38507C"/>
              </a:buClr>
              <a:buSzPts val="1800"/>
              <a:buFont typeface="Noto Sans Symbols"/>
              <a:buChar char="✔"/>
            </a:pPr>
            <a:r>
              <a:rPr lang="en-US" sz="1800" b="1">
                <a:solidFill>
                  <a:srgbClr val="38507C"/>
                </a:solidFill>
                <a:latin typeface="Times New Roman"/>
                <a:ea typeface="Times New Roman"/>
                <a:cs typeface="Times New Roman"/>
                <a:sym typeface="Times New Roman"/>
              </a:rPr>
              <a:t>Methodology</a:t>
            </a:r>
            <a:endParaRPr/>
          </a:p>
          <a:p>
            <a:pPr marL="857238" lvl="1" indent="-400049" algn="just" rtl="0">
              <a:lnSpc>
                <a:spcPct val="150000"/>
              </a:lnSpc>
              <a:spcBef>
                <a:spcPts val="500"/>
              </a:spcBef>
              <a:spcAft>
                <a:spcPts val="0"/>
              </a:spcAft>
              <a:buClr>
                <a:srgbClr val="38507C"/>
              </a:buClr>
              <a:buSzPts val="1400"/>
              <a:buFont typeface="Calibri"/>
              <a:buAutoNum type="romanLcPeriod"/>
            </a:pPr>
            <a:r>
              <a:rPr lang="en-US" sz="1400" b="1">
                <a:solidFill>
                  <a:srgbClr val="38507C"/>
                </a:solidFill>
                <a:latin typeface="Times New Roman"/>
                <a:ea typeface="Times New Roman"/>
                <a:cs typeface="Times New Roman"/>
                <a:sym typeface="Times New Roman"/>
              </a:rPr>
              <a:t>Data analysis</a:t>
            </a:r>
            <a:endParaRPr/>
          </a:p>
          <a:p>
            <a:pPr marL="857238" lvl="1" indent="-400049" algn="just" rtl="0">
              <a:lnSpc>
                <a:spcPct val="150000"/>
              </a:lnSpc>
              <a:spcBef>
                <a:spcPts val="500"/>
              </a:spcBef>
              <a:spcAft>
                <a:spcPts val="0"/>
              </a:spcAft>
              <a:buClr>
                <a:srgbClr val="38507C"/>
              </a:buClr>
              <a:buSzPts val="1400"/>
              <a:buFont typeface="Calibri"/>
              <a:buAutoNum type="romanLcPeriod"/>
            </a:pPr>
            <a:r>
              <a:rPr lang="en-US" sz="1400" b="1">
                <a:solidFill>
                  <a:srgbClr val="38507C"/>
                </a:solidFill>
                <a:latin typeface="Times New Roman"/>
                <a:ea typeface="Times New Roman"/>
                <a:cs typeface="Times New Roman"/>
                <a:sym typeface="Times New Roman"/>
              </a:rPr>
              <a:t>ML model</a:t>
            </a:r>
            <a:endParaRPr/>
          </a:p>
          <a:p>
            <a:pPr marL="857238" lvl="1" indent="-400049" algn="just" rtl="0">
              <a:lnSpc>
                <a:spcPct val="150000"/>
              </a:lnSpc>
              <a:spcBef>
                <a:spcPts val="500"/>
              </a:spcBef>
              <a:spcAft>
                <a:spcPts val="0"/>
              </a:spcAft>
              <a:buClr>
                <a:srgbClr val="38507C"/>
              </a:buClr>
              <a:buSzPts val="1400"/>
              <a:buFont typeface="Calibri"/>
              <a:buAutoNum type="romanLcPeriod"/>
            </a:pPr>
            <a:r>
              <a:rPr lang="en-US" sz="1400" b="1">
                <a:solidFill>
                  <a:srgbClr val="38507C"/>
                </a:solidFill>
                <a:latin typeface="Times New Roman"/>
                <a:ea typeface="Times New Roman"/>
                <a:cs typeface="Times New Roman"/>
                <a:sym typeface="Times New Roman"/>
              </a:rPr>
              <a:t>DL model</a:t>
            </a:r>
            <a:endParaRPr/>
          </a:p>
          <a:p>
            <a:pPr marL="857238" lvl="1" indent="-400049" algn="just" rtl="0">
              <a:lnSpc>
                <a:spcPct val="150000"/>
              </a:lnSpc>
              <a:spcBef>
                <a:spcPts val="500"/>
              </a:spcBef>
              <a:spcAft>
                <a:spcPts val="0"/>
              </a:spcAft>
              <a:buClr>
                <a:srgbClr val="38507C"/>
              </a:buClr>
              <a:buSzPts val="1400"/>
              <a:buFont typeface="Calibri"/>
              <a:buAutoNum type="romanLcPeriod"/>
            </a:pPr>
            <a:r>
              <a:rPr lang="en-US" sz="1400" b="1">
                <a:solidFill>
                  <a:srgbClr val="38507C"/>
                </a:solidFill>
                <a:latin typeface="Times New Roman"/>
                <a:ea typeface="Times New Roman"/>
                <a:cs typeface="Times New Roman"/>
                <a:sym typeface="Times New Roman"/>
              </a:rPr>
              <a:t>Explainable AI</a:t>
            </a:r>
            <a:endParaRPr/>
          </a:p>
          <a:p>
            <a:pPr marL="228594" lvl="0" indent="-228594" algn="just" rtl="0">
              <a:lnSpc>
                <a:spcPct val="150000"/>
              </a:lnSpc>
              <a:spcBef>
                <a:spcPts val="1000"/>
              </a:spcBef>
              <a:spcAft>
                <a:spcPts val="0"/>
              </a:spcAft>
              <a:buClr>
                <a:srgbClr val="38507C"/>
              </a:buClr>
              <a:buSzPts val="1800"/>
              <a:buFont typeface="Noto Sans Symbols"/>
              <a:buChar char="✔"/>
            </a:pPr>
            <a:r>
              <a:rPr lang="en-US" sz="1800" b="1">
                <a:solidFill>
                  <a:srgbClr val="38507C"/>
                </a:solidFill>
                <a:latin typeface="Times New Roman"/>
                <a:ea typeface="Times New Roman"/>
                <a:cs typeface="Times New Roman"/>
                <a:sym typeface="Times New Roman"/>
              </a:rPr>
              <a:t>Conclusion </a:t>
            </a:r>
            <a:endParaRPr/>
          </a:p>
          <a:p>
            <a:pPr marL="228594" lvl="0" indent="-228594" algn="just" rtl="0">
              <a:lnSpc>
                <a:spcPct val="150000"/>
              </a:lnSpc>
              <a:spcBef>
                <a:spcPts val="1000"/>
              </a:spcBef>
              <a:spcAft>
                <a:spcPts val="0"/>
              </a:spcAft>
              <a:buClr>
                <a:srgbClr val="38507C"/>
              </a:buClr>
              <a:buSzPts val="1800"/>
              <a:buFont typeface="Noto Sans Symbols"/>
              <a:buChar char="✔"/>
            </a:pPr>
            <a:r>
              <a:rPr lang="en-US" sz="1800" b="1">
                <a:solidFill>
                  <a:srgbClr val="38507C"/>
                </a:solidFill>
                <a:latin typeface="Times New Roman"/>
                <a:ea typeface="Times New Roman"/>
                <a:cs typeface="Times New Roman"/>
                <a:sym typeface="Times New Roman"/>
              </a:rPr>
              <a:t>Future Enhancement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3"/>
          <p:cNvSpPr txBox="1">
            <a:spLocks noGrp="1"/>
          </p:cNvSpPr>
          <p:nvPr>
            <p:ph type="title"/>
          </p:nvPr>
        </p:nvSpPr>
        <p:spPr>
          <a:xfrm>
            <a:off x="838200" y="365128"/>
            <a:ext cx="10515600" cy="7942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Motivation</a:t>
            </a:r>
            <a:endParaRPr sz="3600">
              <a:solidFill>
                <a:srgbClr val="CC0066"/>
              </a:solidFill>
              <a:latin typeface="Times New Roman"/>
              <a:ea typeface="Times New Roman"/>
              <a:cs typeface="Times New Roman"/>
              <a:sym typeface="Times New Roman"/>
            </a:endParaRPr>
          </a:p>
        </p:txBody>
      </p:sp>
      <p:sp>
        <p:nvSpPr>
          <p:cNvPr id="393" name="Google Shape;393;p63"/>
          <p:cNvSpPr txBox="1">
            <a:spLocks noGrp="1"/>
          </p:cNvSpPr>
          <p:nvPr>
            <p:ph type="body" idx="1"/>
          </p:nvPr>
        </p:nvSpPr>
        <p:spPr>
          <a:xfrm>
            <a:off x="332175" y="1253325"/>
            <a:ext cx="11404500" cy="4351200"/>
          </a:xfrm>
          <a:prstGeom prst="rect">
            <a:avLst/>
          </a:prstGeom>
          <a:noFill/>
          <a:ln>
            <a:noFill/>
          </a:ln>
        </p:spPr>
        <p:txBody>
          <a:bodyPr spcFirstLastPara="1" wrap="square" lIns="91425" tIns="45700" rIns="91425" bIns="45700" anchor="t" anchorCtr="0">
            <a:normAutofit/>
          </a:bodyPr>
          <a:lstStyle/>
          <a:p>
            <a:pPr marL="457200" lvl="0" indent="-378508" algn="just" rtl="0">
              <a:lnSpc>
                <a:spcPct val="115000"/>
              </a:lnSpc>
              <a:spcBef>
                <a:spcPts val="0"/>
              </a:spcBef>
              <a:spcAft>
                <a:spcPts val="0"/>
              </a:spcAft>
              <a:buSzPts val="2361"/>
              <a:buFont typeface="Times New Roman"/>
              <a:buChar char="•"/>
            </a:pPr>
            <a:r>
              <a:rPr lang="en-US" sz="2360">
                <a:latin typeface="Times New Roman"/>
                <a:ea typeface="Times New Roman"/>
                <a:cs typeface="Times New Roman"/>
                <a:sym typeface="Times New Roman"/>
              </a:rPr>
              <a:t>Children with ASD exhibit certain atypical behavioral cues during their regular day-to-day activities. When these atypical behaviors are captured on video over a period, they can be analyzed to identify “red-flags” in the children's behavior and used by clinicians in their diagnosis​</a:t>
            </a:r>
            <a:endParaRPr sz="2360">
              <a:latin typeface="Times New Roman"/>
              <a:ea typeface="Times New Roman"/>
              <a:cs typeface="Times New Roman"/>
              <a:sym typeface="Times New Roman"/>
            </a:endParaRPr>
          </a:p>
          <a:p>
            <a:pPr marL="457200" lvl="0" indent="-378508" algn="just" rtl="0">
              <a:lnSpc>
                <a:spcPct val="115000"/>
              </a:lnSpc>
              <a:spcBef>
                <a:spcPts val="0"/>
              </a:spcBef>
              <a:spcAft>
                <a:spcPts val="0"/>
              </a:spcAft>
              <a:buSzPts val="2361"/>
              <a:buFont typeface="Times New Roman"/>
              <a:buChar char="•"/>
            </a:pPr>
            <a:r>
              <a:rPr lang="en-US" sz="2360" b="1">
                <a:latin typeface="Times New Roman"/>
                <a:ea typeface="Times New Roman"/>
                <a:cs typeface="Times New Roman"/>
                <a:sym typeface="Times New Roman"/>
              </a:rPr>
              <a:t>Early Detection:</a:t>
            </a:r>
            <a:r>
              <a:rPr lang="en-US" sz="2360">
                <a:latin typeface="Times New Roman"/>
                <a:ea typeface="Times New Roman"/>
                <a:cs typeface="Times New Roman"/>
                <a:sym typeface="Times New Roman"/>
              </a:rPr>
              <a:t> Early and accurate diagnosis of autism can lead to earlier intervention, which is crucial for improving long-term outcomes in children with autism.​</a:t>
            </a:r>
            <a:endParaRPr sz="2360">
              <a:latin typeface="Times New Roman"/>
              <a:ea typeface="Times New Roman"/>
              <a:cs typeface="Times New Roman"/>
              <a:sym typeface="Times New Roman"/>
            </a:endParaRPr>
          </a:p>
          <a:p>
            <a:pPr marL="457200" lvl="0" indent="-378508" algn="just" rtl="0">
              <a:lnSpc>
                <a:spcPct val="115000"/>
              </a:lnSpc>
              <a:spcBef>
                <a:spcPts val="0"/>
              </a:spcBef>
              <a:spcAft>
                <a:spcPts val="0"/>
              </a:spcAft>
              <a:buSzPts val="2361"/>
              <a:buFont typeface="Times New Roman"/>
              <a:buChar char="•"/>
            </a:pPr>
            <a:r>
              <a:rPr lang="en-US" sz="2360" b="1">
                <a:latin typeface="Times New Roman"/>
                <a:ea typeface="Times New Roman"/>
                <a:cs typeface="Times New Roman"/>
                <a:sym typeface="Times New Roman"/>
              </a:rPr>
              <a:t>Behavioral Insights:</a:t>
            </a:r>
            <a:r>
              <a:rPr lang="en-US" sz="2360">
                <a:latin typeface="Times New Roman"/>
                <a:ea typeface="Times New Roman"/>
                <a:cs typeface="Times New Roman"/>
                <a:sym typeface="Times New Roman"/>
              </a:rPr>
              <a:t> Advanced video analysis can capture subtle and complex behavioral patterns that might be missed during a typical clinical observation, leading to more accurate and nuanced diagnoses.</a:t>
            </a:r>
            <a:endParaRPr sz="2000">
              <a:latin typeface="Times New Roman"/>
              <a:ea typeface="Times New Roman"/>
              <a:cs typeface="Times New Roman"/>
              <a:sym typeface="Times New Roman"/>
            </a:endParaRPr>
          </a:p>
          <a:p>
            <a:pPr marL="228594" lvl="0" indent="-101593" algn="l" rtl="0">
              <a:lnSpc>
                <a:spcPct val="90000"/>
              </a:lnSpc>
              <a:spcBef>
                <a:spcPts val="1800"/>
              </a:spcBef>
              <a:spcAft>
                <a:spcPts val="0"/>
              </a:spcAft>
              <a:buClr>
                <a:schemeClr val="dk1"/>
              </a:buClr>
              <a:buSzPts val="2000"/>
              <a:buNone/>
            </a:pP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4"/>
          <p:cNvSpPr txBox="1">
            <a:spLocks noGrp="1"/>
          </p:cNvSpPr>
          <p:nvPr>
            <p:ph type="title"/>
          </p:nvPr>
        </p:nvSpPr>
        <p:spPr>
          <a:xfrm>
            <a:off x="838200" y="365127"/>
            <a:ext cx="10515600" cy="7016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Dataset Description</a:t>
            </a:r>
            <a:endParaRPr sz="3600"/>
          </a:p>
        </p:txBody>
      </p:sp>
      <p:sp>
        <p:nvSpPr>
          <p:cNvPr id="399" name="Google Shape;399;p64"/>
          <p:cNvSpPr txBox="1">
            <a:spLocks noGrp="1"/>
          </p:cNvSpPr>
          <p:nvPr>
            <p:ph type="body" idx="1"/>
          </p:nvPr>
        </p:nvSpPr>
        <p:spPr>
          <a:xfrm>
            <a:off x="493100" y="1123950"/>
            <a:ext cx="11124600" cy="4351200"/>
          </a:xfrm>
          <a:prstGeom prst="rect">
            <a:avLst/>
          </a:prstGeom>
          <a:noFill/>
          <a:ln>
            <a:noFill/>
          </a:ln>
        </p:spPr>
        <p:txBody>
          <a:bodyPr spcFirstLastPara="1" wrap="square" lIns="91425" tIns="45700" rIns="91425" bIns="45700" anchor="t" anchorCtr="0">
            <a:noAutofit/>
          </a:bodyPr>
          <a:lstStyle/>
          <a:p>
            <a:pPr marL="228593" lvl="0" indent="-190915" algn="just" rtl="0">
              <a:lnSpc>
                <a:spcPct val="95000"/>
              </a:lnSpc>
              <a:spcBef>
                <a:spcPts val="0"/>
              </a:spcBef>
              <a:spcAft>
                <a:spcPts val="0"/>
              </a:spcAft>
              <a:buSzPts val="2207"/>
              <a:buFont typeface="Times New Roman"/>
              <a:buChar char="•"/>
            </a:pPr>
            <a:r>
              <a:rPr lang="en-US" sz="2206">
                <a:latin typeface="Times New Roman"/>
                <a:ea typeface="Times New Roman"/>
                <a:cs typeface="Times New Roman"/>
                <a:sym typeface="Times New Roman"/>
              </a:rPr>
              <a:t>A Self-Stimulatory Behavior Dataset (SSBD) of children videos recorded in natural settings. ​</a:t>
            </a:r>
            <a:endParaRPr sz="2206">
              <a:latin typeface="Times New Roman"/>
              <a:ea typeface="Times New Roman"/>
              <a:cs typeface="Times New Roman"/>
              <a:sym typeface="Times New Roman"/>
            </a:endParaRPr>
          </a:p>
          <a:p>
            <a:pPr marL="228593" lvl="0" indent="-190915" algn="just" rtl="0">
              <a:lnSpc>
                <a:spcPct val="95000"/>
              </a:lnSpc>
              <a:spcBef>
                <a:spcPts val="0"/>
              </a:spcBef>
              <a:spcAft>
                <a:spcPts val="0"/>
              </a:spcAft>
              <a:buSzPts val="2207"/>
              <a:buFont typeface="Times New Roman"/>
              <a:buChar char="•"/>
            </a:pPr>
            <a:r>
              <a:rPr lang="en-US" sz="2206">
                <a:latin typeface="Times New Roman"/>
                <a:ea typeface="Times New Roman"/>
                <a:cs typeface="Times New Roman"/>
                <a:sym typeface="Times New Roman"/>
              </a:rPr>
              <a:t>The dataset contains 58 videos with an average duration of 90 seconds per video, grouped under three categories of stimming behaviors: arm flapping, head banging and spinning​</a:t>
            </a:r>
            <a:endParaRPr sz="2206">
              <a:latin typeface="Times New Roman"/>
              <a:ea typeface="Times New Roman"/>
              <a:cs typeface="Times New Roman"/>
              <a:sym typeface="Times New Roman"/>
            </a:endParaRPr>
          </a:p>
          <a:p>
            <a:pPr marL="228593" lvl="0" indent="-190915" algn="just" rtl="0">
              <a:lnSpc>
                <a:spcPct val="95000"/>
              </a:lnSpc>
              <a:spcBef>
                <a:spcPts val="0"/>
              </a:spcBef>
              <a:spcAft>
                <a:spcPts val="0"/>
              </a:spcAft>
              <a:buSzPts val="2207"/>
              <a:buFont typeface="Times New Roman"/>
              <a:buChar char="•"/>
            </a:pPr>
            <a:r>
              <a:rPr lang="en-US" sz="2206">
                <a:latin typeface="Times New Roman"/>
                <a:ea typeface="Times New Roman"/>
                <a:cs typeface="Times New Roman"/>
                <a:sym typeface="Times New Roman"/>
              </a:rPr>
              <a:t>These videos, posted by parents/caregivers in public domain websites, are collected and annotated for the stimming behaviors. These videos are extremely challenging for automatic behaviour analysis as they are recorded in uncontrolled natural settings. A custom dataset can be accumulated by through  recorded video sessions of children performing daily activities, including both typical and self-stimulatory behaviors.​</a:t>
            </a:r>
            <a:endParaRPr sz="2206">
              <a:latin typeface="Times New Roman"/>
              <a:ea typeface="Times New Roman"/>
              <a:cs typeface="Times New Roman"/>
              <a:sym typeface="Times New Roman"/>
            </a:endParaRPr>
          </a:p>
          <a:p>
            <a:pPr marL="228593" lvl="0" indent="-190915" algn="just" rtl="0">
              <a:lnSpc>
                <a:spcPct val="95000"/>
              </a:lnSpc>
              <a:spcBef>
                <a:spcPts val="0"/>
              </a:spcBef>
              <a:spcAft>
                <a:spcPts val="0"/>
              </a:spcAft>
              <a:buSzPts val="2207"/>
              <a:buFont typeface="Times New Roman"/>
              <a:buChar char="•"/>
            </a:pPr>
            <a:r>
              <a:rPr lang="en-US" sz="2206">
                <a:latin typeface="Times New Roman"/>
                <a:ea typeface="Times New Roman"/>
                <a:cs typeface="Times New Roman"/>
                <a:sym typeface="Times New Roman"/>
              </a:rPr>
              <a:t>In order to analyse the behaviors and provide alerts to parents / caregivers based on the day-to-day regular activities of children, it is necessary to have the algorithms developed and tested on real-world datasets taken in an uncontrolled settings.  ​</a:t>
            </a:r>
            <a:endParaRPr sz="2206">
              <a:latin typeface="Times New Roman"/>
              <a:ea typeface="Times New Roman"/>
              <a:cs typeface="Times New Roman"/>
              <a:sym typeface="Times New Roman"/>
            </a:endParaRPr>
          </a:p>
          <a:p>
            <a:pPr marL="228593" lvl="0" indent="-190915" algn="just" rtl="0">
              <a:lnSpc>
                <a:spcPct val="95000"/>
              </a:lnSpc>
              <a:spcBef>
                <a:spcPts val="0"/>
              </a:spcBef>
              <a:spcAft>
                <a:spcPts val="0"/>
              </a:spcAft>
              <a:buSzPts val="2207"/>
              <a:buFont typeface="Times New Roman"/>
              <a:buChar char="•"/>
            </a:pPr>
            <a:r>
              <a:rPr lang="en-US" sz="2206">
                <a:latin typeface="Times New Roman"/>
                <a:ea typeface="Times New Roman"/>
                <a:cs typeface="Times New Roman"/>
                <a:sym typeface="Times New Roman"/>
              </a:rPr>
              <a:t>Citations related to the dataset:</a:t>
            </a:r>
            <a:r>
              <a:rPr lang="en-US" sz="2206">
                <a:uFill>
                  <a:noFill/>
                </a:uFill>
                <a:latin typeface="Times New Roman"/>
                <a:ea typeface="Times New Roman"/>
                <a:cs typeface="Times New Roman"/>
                <a:sym typeface="Times New Roman"/>
                <a:hlinkClick r:id="rId3"/>
              </a:rPr>
              <a:t> https://rolandgoecke.net/research/datasets/ssbd/</a:t>
            </a:r>
            <a:endParaRPr sz="2206">
              <a:latin typeface="Times New Roman"/>
              <a:ea typeface="Times New Roman"/>
              <a:cs typeface="Times New Roman"/>
              <a:sym typeface="Times New Roman"/>
            </a:endParaRPr>
          </a:p>
          <a:p>
            <a:pPr marL="228594" lvl="0" indent="-25393" algn="just" rtl="0">
              <a:lnSpc>
                <a:spcPct val="70000"/>
              </a:lnSpc>
              <a:spcBef>
                <a:spcPts val="1800"/>
              </a:spcBef>
              <a:spcAft>
                <a:spcPts val="0"/>
              </a:spcAft>
              <a:buClr>
                <a:schemeClr val="dk1"/>
              </a:buClr>
              <a:buSzPts val="2720"/>
              <a:buNone/>
            </a:pPr>
            <a:endParaRPr sz="272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5"/>
          <p:cNvSpPr txBox="1">
            <a:spLocks noGrp="1"/>
          </p:cNvSpPr>
          <p:nvPr>
            <p:ph type="title"/>
          </p:nvPr>
        </p:nvSpPr>
        <p:spPr>
          <a:xfrm>
            <a:off x="838200" y="365127"/>
            <a:ext cx="10515600" cy="701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Dataset Description</a:t>
            </a:r>
            <a:endParaRPr sz="3600"/>
          </a:p>
        </p:txBody>
      </p:sp>
      <p:graphicFrame>
        <p:nvGraphicFramePr>
          <p:cNvPr id="405" name="Google Shape;405;p65"/>
          <p:cNvGraphicFramePr/>
          <p:nvPr/>
        </p:nvGraphicFramePr>
        <p:xfrm>
          <a:off x="482750" y="1196325"/>
          <a:ext cx="3000000" cy="3000000"/>
        </p:xfrm>
        <a:graphic>
          <a:graphicData uri="http://schemas.openxmlformats.org/drawingml/2006/table">
            <a:tbl>
              <a:tblPr>
                <a:noFill/>
                <a:tableStyleId>{15DD5C59-D4CD-490B-B108-6ECB40A1A5AD}</a:tableStyleId>
              </a:tblPr>
              <a:tblGrid>
                <a:gridCol w="1029000">
                  <a:extLst>
                    <a:ext uri="{9D8B030D-6E8A-4147-A177-3AD203B41FA5}">
                      <a16:colId xmlns:a16="http://schemas.microsoft.com/office/drawing/2014/main" val="20000"/>
                    </a:ext>
                  </a:extLst>
                </a:gridCol>
                <a:gridCol w="1710875">
                  <a:extLst>
                    <a:ext uri="{9D8B030D-6E8A-4147-A177-3AD203B41FA5}">
                      <a16:colId xmlns:a16="http://schemas.microsoft.com/office/drawing/2014/main" val="20001"/>
                    </a:ext>
                  </a:extLst>
                </a:gridCol>
                <a:gridCol w="1029000">
                  <a:extLst>
                    <a:ext uri="{9D8B030D-6E8A-4147-A177-3AD203B41FA5}">
                      <a16:colId xmlns:a16="http://schemas.microsoft.com/office/drawing/2014/main" val="20002"/>
                    </a:ext>
                  </a:extLst>
                </a:gridCol>
                <a:gridCol w="1983625">
                  <a:extLst>
                    <a:ext uri="{9D8B030D-6E8A-4147-A177-3AD203B41FA5}">
                      <a16:colId xmlns:a16="http://schemas.microsoft.com/office/drawing/2014/main" val="20003"/>
                    </a:ext>
                  </a:extLst>
                </a:gridCol>
                <a:gridCol w="2293550">
                  <a:extLst>
                    <a:ext uri="{9D8B030D-6E8A-4147-A177-3AD203B41FA5}">
                      <a16:colId xmlns:a16="http://schemas.microsoft.com/office/drawing/2014/main" val="20004"/>
                    </a:ext>
                  </a:extLst>
                </a:gridCol>
                <a:gridCol w="1140575">
                  <a:extLst>
                    <a:ext uri="{9D8B030D-6E8A-4147-A177-3AD203B41FA5}">
                      <a16:colId xmlns:a16="http://schemas.microsoft.com/office/drawing/2014/main" val="20005"/>
                    </a:ext>
                  </a:extLst>
                </a:gridCol>
                <a:gridCol w="2219175">
                  <a:extLst>
                    <a:ext uri="{9D8B030D-6E8A-4147-A177-3AD203B41FA5}">
                      <a16:colId xmlns:a16="http://schemas.microsoft.com/office/drawing/2014/main" val="20006"/>
                    </a:ext>
                  </a:extLst>
                </a:gridCol>
              </a:tblGrid>
              <a:tr h="482600">
                <a:tc>
                  <a:txBody>
                    <a:bodyPr/>
                    <a:lstStyle/>
                    <a:p>
                      <a:pPr marL="88900" marR="88900" lvl="0" indent="0" algn="l" rtl="0">
                        <a:lnSpc>
                          <a:spcPct val="115000"/>
                        </a:lnSpc>
                        <a:spcBef>
                          <a:spcPts val="1200"/>
                        </a:spcBef>
                        <a:spcAft>
                          <a:spcPts val="1200"/>
                        </a:spcAft>
                        <a:buNone/>
                      </a:pPr>
                      <a:r>
                        <a:rPr lang="en-US" sz="1906" b="1">
                          <a:solidFill>
                            <a:schemeClr val="dk1"/>
                          </a:solidFill>
                          <a:latin typeface="Times New Roman"/>
                          <a:ea typeface="Times New Roman"/>
                          <a:cs typeface="Times New Roman"/>
                          <a:sym typeface="Times New Roman"/>
                        </a:rPr>
                        <a:t>S.No​</a:t>
                      </a:r>
                      <a:endParaRPr sz="1906" b="1">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b="1">
                          <a:solidFill>
                            <a:schemeClr val="dk1"/>
                          </a:solidFill>
                          <a:latin typeface="Times New Roman"/>
                          <a:ea typeface="Times New Roman"/>
                          <a:cs typeface="Times New Roman"/>
                          <a:sym typeface="Times New Roman"/>
                        </a:rPr>
                        <a:t>Data-set name​</a:t>
                      </a:r>
                      <a:endParaRPr sz="1906" b="1">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b="1">
                          <a:solidFill>
                            <a:schemeClr val="dk1"/>
                          </a:solidFill>
                          <a:latin typeface="Times New Roman"/>
                          <a:ea typeface="Times New Roman"/>
                          <a:cs typeface="Times New Roman"/>
                          <a:sym typeface="Times New Roman"/>
                        </a:rPr>
                        <a:t>No of Files​</a:t>
                      </a:r>
                      <a:endParaRPr sz="1906" b="1">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b="1">
                          <a:solidFill>
                            <a:schemeClr val="dk1"/>
                          </a:solidFill>
                          <a:latin typeface="Times New Roman"/>
                          <a:ea typeface="Times New Roman"/>
                          <a:cs typeface="Times New Roman"/>
                          <a:sym typeface="Times New Roman"/>
                        </a:rPr>
                        <a:t>Resolution​</a:t>
                      </a:r>
                      <a:endParaRPr sz="1906" b="1">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b="1">
                          <a:solidFill>
                            <a:schemeClr val="dk1"/>
                          </a:solidFill>
                          <a:latin typeface="Times New Roman"/>
                          <a:ea typeface="Times New Roman"/>
                          <a:cs typeface="Times New Roman"/>
                          <a:sym typeface="Times New Roman"/>
                        </a:rPr>
                        <a:t>Environment​</a:t>
                      </a:r>
                      <a:endParaRPr sz="1906" b="1">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b="1">
                          <a:solidFill>
                            <a:schemeClr val="dk1"/>
                          </a:solidFill>
                          <a:latin typeface="Times New Roman"/>
                          <a:ea typeface="Times New Roman"/>
                          <a:cs typeface="Times New Roman"/>
                          <a:sym typeface="Times New Roman"/>
                        </a:rPr>
                        <a:t>Color​</a:t>
                      </a:r>
                      <a:endParaRPr sz="1906" b="1">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b="1">
                          <a:solidFill>
                            <a:schemeClr val="dk1"/>
                          </a:solidFill>
                          <a:latin typeface="Times New Roman"/>
                          <a:ea typeface="Times New Roman"/>
                          <a:cs typeface="Times New Roman"/>
                          <a:sym typeface="Times New Roman"/>
                        </a:rPr>
                        <a:t>Image/Video Format​</a:t>
                      </a:r>
                      <a:endParaRPr sz="1906" b="1">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43225">
                <a:tc>
                  <a:txBody>
                    <a:bodyPr/>
                    <a:lstStyle/>
                    <a:p>
                      <a:pPr marL="88900" marR="88900" lvl="0" indent="0" algn="l" rtl="0">
                        <a:lnSpc>
                          <a:spcPct val="115000"/>
                        </a:lnSpc>
                        <a:spcBef>
                          <a:spcPts val="1200"/>
                        </a:spcBef>
                        <a:spcAft>
                          <a:spcPts val="1200"/>
                        </a:spcAft>
                        <a:buNone/>
                      </a:pPr>
                      <a:r>
                        <a:rPr lang="en-US" sz="1906">
                          <a:solidFill>
                            <a:schemeClr val="dk1"/>
                          </a:solidFill>
                          <a:latin typeface="Times New Roman"/>
                          <a:ea typeface="Times New Roman"/>
                          <a:cs typeface="Times New Roman"/>
                          <a:sym typeface="Times New Roman"/>
                        </a:rPr>
                        <a:t>1​</a:t>
                      </a:r>
                      <a:endParaRPr sz="1906">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a:solidFill>
                            <a:schemeClr val="dk1"/>
                          </a:solidFill>
                          <a:latin typeface="Times New Roman"/>
                          <a:ea typeface="Times New Roman"/>
                          <a:cs typeface="Times New Roman"/>
                          <a:sym typeface="Times New Roman"/>
                        </a:rPr>
                        <a:t>SSBD​</a:t>
                      </a:r>
                      <a:endParaRPr sz="1906">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a:solidFill>
                            <a:schemeClr val="dk1"/>
                          </a:solidFill>
                          <a:latin typeface="Times New Roman"/>
                          <a:ea typeface="Times New Roman"/>
                          <a:cs typeface="Times New Roman"/>
                          <a:sym typeface="Times New Roman"/>
                        </a:rPr>
                        <a:t>58​</a:t>
                      </a:r>
                      <a:endParaRPr sz="1906">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a:solidFill>
                            <a:schemeClr val="dk1"/>
                          </a:solidFill>
                          <a:latin typeface="Times New Roman"/>
                          <a:ea typeface="Times New Roman"/>
                          <a:cs typeface="Times New Roman"/>
                          <a:sym typeface="Times New Roman"/>
                        </a:rPr>
                        <a:t>1920 x 1080​</a:t>
                      </a:r>
                      <a:endParaRPr sz="1906">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a:solidFill>
                            <a:schemeClr val="dk1"/>
                          </a:solidFill>
                          <a:latin typeface="Times New Roman"/>
                          <a:ea typeface="Times New Roman"/>
                          <a:cs typeface="Times New Roman"/>
                          <a:sym typeface="Times New Roman"/>
                        </a:rPr>
                        <a:t>Indoor and outdoor​</a:t>
                      </a:r>
                      <a:endParaRPr sz="1906">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a:solidFill>
                            <a:schemeClr val="dk1"/>
                          </a:solidFill>
                          <a:latin typeface="Times New Roman"/>
                          <a:ea typeface="Times New Roman"/>
                          <a:cs typeface="Times New Roman"/>
                          <a:sym typeface="Times New Roman"/>
                        </a:rPr>
                        <a:t>RGB​</a:t>
                      </a:r>
                      <a:endParaRPr sz="1906">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tc>
                  <a:txBody>
                    <a:bodyPr/>
                    <a:lstStyle/>
                    <a:p>
                      <a:pPr marL="88900" marR="88900" lvl="0" indent="0" algn="l" rtl="0">
                        <a:lnSpc>
                          <a:spcPct val="115000"/>
                        </a:lnSpc>
                        <a:spcBef>
                          <a:spcPts val="1200"/>
                        </a:spcBef>
                        <a:spcAft>
                          <a:spcPts val="1200"/>
                        </a:spcAft>
                        <a:buNone/>
                      </a:pPr>
                      <a:r>
                        <a:rPr lang="en-US" sz="1906">
                          <a:solidFill>
                            <a:schemeClr val="dk1"/>
                          </a:solidFill>
                          <a:latin typeface="Times New Roman"/>
                          <a:ea typeface="Times New Roman"/>
                          <a:cs typeface="Times New Roman"/>
                          <a:sym typeface="Times New Roman"/>
                        </a:rPr>
                        <a:t>.mp4​</a:t>
                      </a:r>
                      <a:endParaRPr sz="1906">
                        <a:solidFill>
                          <a:schemeClr val="dk1"/>
                        </a:solidFill>
                        <a:latin typeface="Times New Roman"/>
                        <a:ea typeface="Times New Roman"/>
                        <a:cs typeface="Times New Roman"/>
                        <a:sym typeface="Times New Roman"/>
                      </a:endParaRPr>
                    </a:p>
                  </a:txBody>
                  <a:tcPr marL="91425" marR="91425" marT="91425" marB="91425">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06" name="Google Shape;406;p65"/>
          <p:cNvSpPr txBox="1">
            <a:spLocks noGrp="1"/>
          </p:cNvSpPr>
          <p:nvPr>
            <p:ph type="body" idx="1"/>
          </p:nvPr>
        </p:nvSpPr>
        <p:spPr>
          <a:xfrm>
            <a:off x="268475" y="3429000"/>
            <a:ext cx="11620200" cy="2571300"/>
          </a:xfrm>
          <a:prstGeom prst="rect">
            <a:avLst/>
          </a:prstGeom>
          <a:noFill/>
          <a:ln>
            <a:noFill/>
          </a:ln>
        </p:spPr>
        <p:txBody>
          <a:bodyPr spcFirstLastPara="1" wrap="square" lIns="91425" tIns="45700" rIns="91425" bIns="45700" anchor="t" anchorCtr="0">
            <a:noAutofit/>
          </a:bodyPr>
          <a:lstStyle/>
          <a:p>
            <a:pPr marL="228593" lvl="0" indent="-171865" algn="just" rtl="0">
              <a:lnSpc>
                <a:spcPct val="115000"/>
              </a:lnSpc>
              <a:spcBef>
                <a:spcPts val="0"/>
              </a:spcBef>
              <a:spcAft>
                <a:spcPts val="0"/>
              </a:spcAft>
              <a:buSzPts val="1907"/>
              <a:buFont typeface="Times New Roman"/>
              <a:buChar char="•"/>
            </a:pPr>
            <a:r>
              <a:rPr lang="en-US" sz="1906" b="1">
                <a:latin typeface="Times New Roman"/>
                <a:ea typeface="Times New Roman"/>
                <a:cs typeface="Times New Roman"/>
                <a:sym typeface="Times New Roman"/>
              </a:rPr>
              <a:t>Present Scope:</a:t>
            </a:r>
            <a:r>
              <a:rPr lang="en-US" sz="1906">
                <a:latin typeface="Times New Roman"/>
                <a:ea typeface="Times New Roman"/>
                <a:cs typeface="Times New Roman"/>
                <a:sym typeface="Times New Roman"/>
              </a:rPr>
              <a:t> Videos were flipped horizontally covering the mirror effect and thus increasing the data. Next, temporal augmentations were also considered. Each video is up-sampled with a factor of 1.5 to increase the number of frames within a video. Finally, we down-sample the videos with a factor of 0.5, thus throwing away some information from the video clip. These augmentations will help in generalizing the network. ​</a:t>
            </a:r>
            <a:endParaRPr sz="1906">
              <a:latin typeface="Times New Roman"/>
              <a:ea typeface="Times New Roman"/>
              <a:cs typeface="Times New Roman"/>
              <a:sym typeface="Times New Roman"/>
            </a:endParaRPr>
          </a:p>
          <a:p>
            <a:pPr marL="228593" lvl="0" indent="-171865" algn="just" rtl="0">
              <a:lnSpc>
                <a:spcPct val="115000"/>
              </a:lnSpc>
              <a:spcBef>
                <a:spcPts val="0"/>
              </a:spcBef>
              <a:spcAft>
                <a:spcPts val="0"/>
              </a:spcAft>
              <a:buSzPts val="1907"/>
              <a:buFont typeface="Times New Roman"/>
              <a:buChar char="•"/>
            </a:pPr>
            <a:r>
              <a:rPr lang="en-US" sz="1906" b="1">
                <a:latin typeface="Times New Roman"/>
                <a:ea typeface="Times New Roman"/>
                <a:cs typeface="Times New Roman"/>
                <a:sym typeface="Times New Roman"/>
              </a:rPr>
              <a:t>Future Scope:</a:t>
            </a:r>
            <a:r>
              <a:rPr lang="en-US" sz="1906">
                <a:latin typeface="Times New Roman"/>
                <a:ea typeface="Times New Roman"/>
                <a:cs typeface="Times New Roman"/>
                <a:sym typeface="Times New Roman"/>
              </a:rPr>
              <a:t> In the future, we plan to increase our dataset by annotating more videos with more action classes. In addition, we want to build a subject-oriented dataset for long-term action tasks, for the development of technology that will be useful to parents/ caregivers and clinicians for early diagnosis.</a:t>
            </a:r>
            <a:endParaRPr sz="2206">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6"/>
          <p:cNvSpPr txBox="1">
            <a:spLocks noGrp="1"/>
          </p:cNvSpPr>
          <p:nvPr>
            <p:ph type="title"/>
          </p:nvPr>
        </p:nvSpPr>
        <p:spPr>
          <a:xfrm>
            <a:off x="772125" y="246202"/>
            <a:ext cx="10515600" cy="701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Dataset Analysis</a:t>
            </a:r>
            <a:endParaRPr sz="3600"/>
          </a:p>
        </p:txBody>
      </p:sp>
      <p:sp>
        <p:nvSpPr>
          <p:cNvPr id="412" name="Google Shape;412;p66"/>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pic>
        <p:nvPicPr>
          <p:cNvPr id="413" name="Google Shape;413;p66"/>
          <p:cNvPicPr preferRelativeResize="0"/>
          <p:nvPr/>
        </p:nvPicPr>
        <p:blipFill>
          <a:blip r:embed="rId3">
            <a:alphaModFix/>
          </a:blip>
          <a:stretch>
            <a:fillRect/>
          </a:stretch>
        </p:blipFill>
        <p:spPr>
          <a:xfrm>
            <a:off x="5718075" y="1470302"/>
            <a:ext cx="5867400" cy="3533775"/>
          </a:xfrm>
          <a:prstGeom prst="rect">
            <a:avLst/>
          </a:prstGeom>
          <a:noFill/>
          <a:ln>
            <a:noFill/>
          </a:ln>
        </p:spPr>
      </p:pic>
      <p:pic>
        <p:nvPicPr>
          <p:cNvPr id="414" name="Google Shape;414;p66"/>
          <p:cNvPicPr preferRelativeResize="0"/>
          <p:nvPr/>
        </p:nvPicPr>
        <p:blipFill>
          <a:blip r:embed="rId4">
            <a:alphaModFix/>
          </a:blip>
          <a:stretch>
            <a:fillRect/>
          </a:stretch>
        </p:blipFill>
        <p:spPr>
          <a:xfrm>
            <a:off x="772125" y="1113773"/>
            <a:ext cx="3351925" cy="4630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7"/>
          <p:cNvSpPr txBox="1">
            <a:spLocks noGrp="1"/>
          </p:cNvSpPr>
          <p:nvPr>
            <p:ph type="title"/>
          </p:nvPr>
        </p:nvSpPr>
        <p:spPr>
          <a:xfrm>
            <a:off x="838200" y="365128"/>
            <a:ext cx="10515600" cy="52750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C0066"/>
              </a:buClr>
              <a:buSzPct val="100000"/>
              <a:buFont typeface="Times New Roman"/>
              <a:buNone/>
            </a:pPr>
            <a:r>
              <a:rPr lang="en-US" sz="3600" b="1">
                <a:solidFill>
                  <a:srgbClr val="CC0066"/>
                </a:solidFill>
                <a:latin typeface="Times New Roman"/>
                <a:ea typeface="Times New Roman"/>
                <a:cs typeface="Times New Roman"/>
                <a:sym typeface="Times New Roman"/>
              </a:rPr>
              <a:t>Block Diagram</a:t>
            </a:r>
            <a:endParaRPr sz="3600"/>
          </a:p>
        </p:txBody>
      </p:sp>
      <p:pic>
        <p:nvPicPr>
          <p:cNvPr id="420" name="Google Shape;420;p67" descr="A diagram of a video frame&#10;&#10;Description automatically generated"/>
          <p:cNvPicPr preferRelativeResize="0"/>
          <p:nvPr/>
        </p:nvPicPr>
        <p:blipFill>
          <a:blip r:embed="rId3">
            <a:alphaModFix/>
          </a:blip>
          <a:stretch>
            <a:fillRect/>
          </a:stretch>
        </p:blipFill>
        <p:spPr>
          <a:xfrm>
            <a:off x="300038" y="1192975"/>
            <a:ext cx="11591925" cy="4019550"/>
          </a:xfrm>
          <a:prstGeom prst="rect">
            <a:avLst/>
          </a:prstGeom>
          <a:noFill/>
          <a:ln>
            <a:noFill/>
          </a:ln>
        </p:spPr>
      </p:pic>
      <p:sp>
        <p:nvSpPr>
          <p:cNvPr id="421" name="Google Shape;421;p67"/>
          <p:cNvSpPr txBox="1"/>
          <p:nvPr/>
        </p:nvSpPr>
        <p:spPr>
          <a:xfrm>
            <a:off x="452425" y="1926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8"/>
          <p:cNvSpPr txBox="1">
            <a:spLocks noGrp="1"/>
          </p:cNvSpPr>
          <p:nvPr>
            <p:ph type="title"/>
          </p:nvPr>
        </p:nvSpPr>
        <p:spPr>
          <a:xfrm>
            <a:off x="838200" y="365128"/>
            <a:ext cx="10515600" cy="527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C0066"/>
              </a:buClr>
              <a:buSzPct val="100000"/>
              <a:buFont typeface="Times New Roman"/>
              <a:buNone/>
            </a:pPr>
            <a:r>
              <a:rPr lang="en-US" sz="3600" b="1">
                <a:solidFill>
                  <a:srgbClr val="CC0066"/>
                </a:solidFill>
                <a:latin typeface="Times New Roman"/>
                <a:ea typeface="Times New Roman"/>
                <a:cs typeface="Times New Roman"/>
                <a:sym typeface="Times New Roman"/>
              </a:rPr>
              <a:t>Block Diagram</a:t>
            </a:r>
            <a:endParaRPr sz="3600"/>
          </a:p>
        </p:txBody>
      </p:sp>
      <p:pic>
        <p:nvPicPr>
          <p:cNvPr id="427" name="Google Shape;427;p68" descr="A diagram of a video frame&#10;&#10;Description automatically generated"/>
          <p:cNvPicPr preferRelativeResize="0"/>
          <p:nvPr/>
        </p:nvPicPr>
        <p:blipFill>
          <a:blip r:embed="rId3">
            <a:alphaModFix/>
          </a:blip>
          <a:stretch>
            <a:fillRect/>
          </a:stretch>
        </p:blipFill>
        <p:spPr>
          <a:xfrm>
            <a:off x="300038" y="1192975"/>
            <a:ext cx="11591925" cy="4019550"/>
          </a:xfrm>
          <a:prstGeom prst="rect">
            <a:avLst/>
          </a:prstGeom>
          <a:noFill/>
          <a:ln>
            <a:noFill/>
          </a:ln>
        </p:spPr>
      </p:pic>
      <p:sp>
        <p:nvSpPr>
          <p:cNvPr id="428" name="Google Shape;428;p68"/>
          <p:cNvSpPr txBox="1"/>
          <p:nvPr/>
        </p:nvSpPr>
        <p:spPr>
          <a:xfrm>
            <a:off x="452425" y="1926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9"/>
          <p:cNvSpPr txBox="1">
            <a:spLocks noGrp="1"/>
          </p:cNvSpPr>
          <p:nvPr>
            <p:ph type="title"/>
          </p:nvPr>
        </p:nvSpPr>
        <p:spPr>
          <a:xfrm>
            <a:off x="838200" y="365128"/>
            <a:ext cx="10515600" cy="527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C0066"/>
              </a:buClr>
              <a:buSzPct val="100000"/>
              <a:buFont typeface="Times New Roman"/>
              <a:buNone/>
            </a:pPr>
            <a:r>
              <a:rPr lang="en-US" sz="3600" b="1">
                <a:solidFill>
                  <a:srgbClr val="CC0066"/>
                </a:solidFill>
                <a:latin typeface="Times New Roman"/>
                <a:ea typeface="Times New Roman"/>
                <a:cs typeface="Times New Roman"/>
                <a:sym typeface="Times New Roman"/>
              </a:rPr>
              <a:t>Block Diagram</a:t>
            </a:r>
            <a:endParaRPr sz="3600"/>
          </a:p>
        </p:txBody>
      </p:sp>
      <p:pic>
        <p:nvPicPr>
          <p:cNvPr id="434" name="Google Shape;434;p69" descr="A diagram of a child&amp;#39;s behavior&#10;&#10;Description automatically generated"/>
          <p:cNvPicPr preferRelativeResize="0"/>
          <p:nvPr/>
        </p:nvPicPr>
        <p:blipFill>
          <a:blip r:embed="rId3">
            <a:alphaModFix/>
          </a:blip>
          <a:stretch>
            <a:fillRect/>
          </a:stretch>
        </p:blipFill>
        <p:spPr>
          <a:xfrm>
            <a:off x="509175" y="1485225"/>
            <a:ext cx="6351476" cy="4296274"/>
          </a:xfrm>
          <a:prstGeom prst="rect">
            <a:avLst/>
          </a:prstGeom>
          <a:noFill/>
          <a:ln>
            <a:noFill/>
          </a:ln>
        </p:spPr>
      </p:pic>
      <p:sp>
        <p:nvSpPr>
          <p:cNvPr id="435" name="Google Shape;435;p69"/>
          <p:cNvSpPr txBox="1"/>
          <p:nvPr/>
        </p:nvSpPr>
        <p:spPr>
          <a:xfrm>
            <a:off x="626523" y="1580698"/>
            <a:ext cx="2310000" cy="187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pic>
        <p:nvPicPr>
          <p:cNvPr id="436" name="Google Shape;436;p69" descr="A screenshot of a mobile application&#10;&#10;Description automatically generated"/>
          <p:cNvPicPr preferRelativeResize="0"/>
          <p:nvPr/>
        </p:nvPicPr>
        <p:blipFill>
          <a:blip r:embed="rId4">
            <a:alphaModFix/>
          </a:blip>
          <a:stretch>
            <a:fillRect/>
          </a:stretch>
        </p:blipFill>
        <p:spPr>
          <a:xfrm>
            <a:off x="7274675" y="1213850"/>
            <a:ext cx="4567599" cy="386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70"/>
          <p:cNvSpPr txBox="1">
            <a:spLocks noGrp="1"/>
          </p:cNvSpPr>
          <p:nvPr>
            <p:ph type="title"/>
          </p:nvPr>
        </p:nvSpPr>
        <p:spPr>
          <a:xfrm>
            <a:off x="302939" y="302294"/>
            <a:ext cx="10515600" cy="679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None/>
            </a:pPr>
            <a:r>
              <a:rPr lang="en-US" sz="3600" b="1">
                <a:solidFill>
                  <a:srgbClr val="CC0066"/>
                </a:solidFill>
                <a:latin typeface="Times New Roman"/>
                <a:ea typeface="Times New Roman"/>
                <a:cs typeface="Times New Roman"/>
                <a:sym typeface="Times New Roman"/>
              </a:rPr>
              <a:t>Architecture Diagram</a:t>
            </a:r>
            <a:endParaRPr/>
          </a:p>
        </p:txBody>
      </p:sp>
      <p:pic>
        <p:nvPicPr>
          <p:cNvPr id="442" name="Google Shape;442;p70"/>
          <p:cNvPicPr preferRelativeResize="0"/>
          <p:nvPr/>
        </p:nvPicPr>
        <p:blipFill>
          <a:blip r:embed="rId3">
            <a:alphaModFix/>
          </a:blip>
          <a:stretch>
            <a:fillRect/>
          </a:stretch>
        </p:blipFill>
        <p:spPr>
          <a:xfrm>
            <a:off x="628100" y="1064749"/>
            <a:ext cx="4739375" cy="4728500"/>
          </a:xfrm>
          <a:prstGeom prst="rect">
            <a:avLst/>
          </a:prstGeom>
          <a:noFill/>
          <a:ln>
            <a:noFill/>
          </a:ln>
          <a:effectLst>
            <a:outerShdw blurRad="57150" dist="19050" dir="5400000" algn="bl" rotWithShape="0">
              <a:srgbClr val="000000">
                <a:alpha val="50000"/>
              </a:srgbClr>
            </a:outerShdw>
          </a:effectLst>
        </p:spPr>
      </p:pic>
      <p:pic>
        <p:nvPicPr>
          <p:cNvPr id="443" name="Google Shape;443;p70"/>
          <p:cNvPicPr preferRelativeResize="0"/>
          <p:nvPr/>
        </p:nvPicPr>
        <p:blipFill>
          <a:blip r:embed="rId4">
            <a:alphaModFix/>
          </a:blip>
          <a:stretch>
            <a:fillRect/>
          </a:stretch>
        </p:blipFill>
        <p:spPr>
          <a:xfrm>
            <a:off x="5638825" y="1504950"/>
            <a:ext cx="6163825" cy="3504499"/>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8" name="Google Shape;448;p71"/>
          <p:cNvPicPr preferRelativeResize="0"/>
          <p:nvPr/>
        </p:nvPicPr>
        <p:blipFill>
          <a:blip r:embed="rId3">
            <a:alphaModFix/>
          </a:blip>
          <a:stretch>
            <a:fillRect/>
          </a:stretch>
        </p:blipFill>
        <p:spPr>
          <a:xfrm>
            <a:off x="1728788" y="826300"/>
            <a:ext cx="8734425" cy="43910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2"/>
          <p:cNvSpPr/>
          <p:nvPr/>
        </p:nvSpPr>
        <p:spPr>
          <a:xfrm>
            <a:off x="1072975" y="70562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454" name="Google Shape;454;p72"/>
          <p:cNvSpPr/>
          <p:nvPr/>
        </p:nvSpPr>
        <p:spPr>
          <a:xfrm>
            <a:off x="4761425" y="76552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455" name="Google Shape;455;p72"/>
          <p:cNvSpPr/>
          <p:nvPr/>
        </p:nvSpPr>
        <p:spPr>
          <a:xfrm>
            <a:off x="8627625" y="76552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456" name="Google Shape;456;p72"/>
          <p:cNvSpPr/>
          <p:nvPr/>
        </p:nvSpPr>
        <p:spPr>
          <a:xfrm>
            <a:off x="8627625" y="348272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457" name="Google Shape;457;p72"/>
          <p:cNvSpPr/>
          <p:nvPr/>
        </p:nvSpPr>
        <p:spPr>
          <a:xfrm>
            <a:off x="4674725" y="336287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458" name="Google Shape;458;p72"/>
          <p:cNvSpPr/>
          <p:nvPr/>
        </p:nvSpPr>
        <p:spPr>
          <a:xfrm>
            <a:off x="993700" y="3362875"/>
            <a:ext cx="2444700" cy="10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459" name="Google Shape;459;p72"/>
          <p:cNvSpPr/>
          <p:nvPr/>
        </p:nvSpPr>
        <p:spPr>
          <a:xfrm>
            <a:off x="3596825" y="1207750"/>
            <a:ext cx="1077900" cy="17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460" name="Google Shape;460;p72"/>
          <p:cNvSpPr/>
          <p:nvPr/>
        </p:nvSpPr>
        <p:spPr>
          <a:xfrm>
            <a:off x="7377925" y="1207750"/>
            <a:ext cx="1077900" cy="17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461" name="Google Shape;461;p72"/>
          <p:cNvSpPr/>
          <p:nvPr/>
        </p:nvSpPr>
        <p:spPr>
          <a:xfrm rot="5400000">
            <a:off x="9311025" y="2424300"/>
            <a:ext cx="1077900" cy="17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462" name="Google Shape;462;p72"/>
          <p:cNvSpPr/>
          <p:nvPr/>
        </p:nvSpPr>
        <p:spPr>
          <a:xfrm rot="10798086">
            <a:off x="7291480" y="3779118"/>
            <a:ext cx="1077900" cy="17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463" name="Google Shape;463;p72"/>
          <p:cNvSpPr/>
          <p:nvPr/>
        </p:nvSpPr>
        <p:spPr>
          <a:xfrm rot="10798086">
            <a:off x="3557255" y="3898968"/>
            <a:ext cx="1077900" cy="17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464" name="Google Shape;464;p72"/>
          <p:cNvSpPr txBox="1"/>
          <p:nvPr/>
        </p:nvSpPr>
        <p:spPr>
          <a:xfrm>
            <a:off x="1575100" y="765525"/>
            <a:ext cx="2444700"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Input Video (Frames)</a:t>
            </a:r>
            <a:endParaRPr sz="2400">
              <a:solidFill>
                <a:schemeClr val="dk1"/>
              </a:solidFill>
              <a:latin typeface="Times New Roman"/>
              <a:ea typeface="Times New Roman"/>
              <a:cs typeface="Times New Roman"/>
              <a:sym typeface="Times New Roman"/>
            </a:endParaRPr>
          </a:p>
        </p:txBody>
      </p:sp>
      <p:sp>
        <p:nvSpPr>
          <p:cNvPr id="465" name="Google Shape;465;p72"/>
          <p:cNvSpPr txBox="1"/>
          <p:nvPr/>
        </p:nvSpPr>
        <p:spPr>
          <a:xfrm>
            <a:off x="4856075" y="792075"/>
            <a:ext cx="2255400" cy="9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Preprocessing</a:t>
            </a:r>
            <a:endParaRPr sz="2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(Blurring, ROI)</a:t>
            </a:r>
            <a:endParaRPr sz="2200">
              <a:solidFill>
                <a:schemeClr val="dk1"/>
              </a:solidFill>
              <a:latin typeface="Times New Roman"/>
              <a:ea typeface="Times New Roman"/>
              <a:cs typeface="Times New Roman"/>
              <a:sym typeface="Times New Roman"/>
            </a:endParaRPr>
          </a:p>
        </p:txBody>
      </p:sp>
      <p:sp>
        <p:nvSpPr>
          <p:cNvPr id="466" name="Google Shape;466;p72"/>
          <p:cNvSpPr txBox="1"/>
          <p:nvPr/>
        </p:nvSpPr>
        <p:spPr>
          <a:xfrm>
            <a:off x="8722275" y="792075"/>
            <a:ext cx="3026100" cy="16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Feature Extract.</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(CNN, Optical Flow)</a:t>
            </a:r>
            <a:endParaRPr sz="2000">
              <a:solidFill>
                <a:schemeClr val="dk1"/>
              </a:solidFill>
              <a:latin typeface="Times New Roman"/>
              <a:ea typeface="Times New Roman"/>
              <a:cs typeface="Times New Roman"/>
              <a:sym typeface="Times New Roman"/>
            </a:endParaRPr>
          </a:p>
        </p:txBody>
      </p:sp>
      <p:sp>
        <p:nvSpPr>
          <p:cNvPr id="467" name="Google Shape;467;p72"/>
          <p:cNvSpPr txBox="1"/>
          <p:nvPr/>
        </p:nvSpPr>
        <p:spPr>
          <a:xfrm>
            <a:off x="8790625" y="3482725"/>
            <a:ext cx="2378400" cy="153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Temporal Analysis (LSTM)  </a:t>
            </a:r>
            <a:r>
              <a:rPr lang="en-US" sz="2600">
                <a:solidFill>
                  <a:schemeClr val="dk1"/>
                </a:solidFill>
                <a:latin typeface="Times New Roman"/>
                <a:ea typeface="Times New Roman"/>
                <a:cs typeface="Times New Roman"/>
                <a:sym typeface="Times New Roman"/>
              </a:rPr>
              <a:t> </a:t>
            </a:r>
            <a:endParaRPr sz="2600">
              <a:solidFill>
                <a:schemeClr val="dk1"/>
              </a:solidFill>
              <a:latin typeface="Times New Roman"/>
              <a:ea typeface="Times New Roman"/>
              <a:cs typeface="Times New Roman"/>
              <a:sym typeface="Times New Roman"/>
            </a:endParaRPr>
          </a:p>
        </p:txBody>
      </p:sp>
      <p:sp>
        <p:nvSpPr>
          <p:cNvPr id="468" name="Google Shape;468;p72"/>
          <p:cNvSpPr txBox="1"/>
          <p:nvPr/>
        </p:nvSpPr>
        <p:spPr>
          <a:xfrm>
            <a:off x="4661013" y="3429000"/>
            <a:ext cx="2907000" cy="13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Classification (SoftMax Layer)</a:t>
            </a:r>
            <a:endParaRPr sz="2400">
              <a:solidFill>
                <a:schemeClr val="dk1"/>
              </a:solidFill>
              <a:latin typeface="Times New Roman"/>
              <a:ea typeface="Times New Roman"/>
              <a:cs typeface="Times New Roman"/>
              <a:sym typeface="Times New Roman"/>
            </a:endParaRPr>
          </a:p>
        </p:txBody>
      </p:sp>
      <p:sp>
        <p:nvSpPr>
          <p:cNvPr id="469" name="Google Shape;469;p72"/>
          <p:cNvSpPr txBox="1"/>
          <p:nvPr/>
        </p:nvSpPr>
        <p:spPr>
          <a:xfrm>
            <a:off x="1316425" y="3488425"/>
            <a:ext cx="1850100" cy="7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 Output</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(Predictions)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5"/>
          <p:cNvSpPr txBox="1">
            <a:spLocks noGrp="1"/>
          </p:cNvSpPr>
          <p:nvPr>
            <p:ph type="title"/>
          </p:nvPr>
        </p:nvSpPr>
        <p:spPr>
          <a:xfrm>
            <a:off x="571500" y="250828"/>
            <a:ext cx="10515600" cy="669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Introduction</a:t>
            </a:r>
            <a:endParaRPr/>
          </a:p>
        </p:txBody>
      </p:sp>
      <p:sp>
        <p:nvSpPr>
          <p:cNvPr id="346" name="Google Shape;346;p55"/>
          <p:cNvSpPr txBox="1">
            <a:spLocks noGrp="1"/>
          </p:cNvSpPr>
          <p:nvPr>
            <p:ph type="body" idx="1"/>
          </p:nvPr>
        </p:nvSpPr>
        <p:spPr>
          <a:xfrm>
            <a:off x="323575" y="1139000"/>
            <a:ext cx="6920400" cy="4351200"/>
          </a:xfrm>
          <a:prstGeom prst="rect">
            <a:avLst/>
          </a:prstGeom>
          <a:noFill/>
          <a:ln>
            <a:noFill/>
          </a:ln>
        </p:spPr>
        <p:txBody>
          <a:bodyPr spcFirstLastPara="1" wrap="square" lIns="91425" tIns="45700" rIns="91425" bIns="45700" anchor="t" anchorCtr="0">
            <a:normAutofit/>
          </a:bodyPr>
          <a:lstStyle/>
          <a:p>
            <a:pPr marL="228593" marR="0" lvl="0" indent="-215893" algn="just" rtl="0">
              <a:lnSpc>
                <a:spcPct val="90000"/>
              </a:lnSpc>
              <a:spcBef>
                <a:spcPts val="1000"/>
              </a:spcBef>
              <a:spcAft>
                <a:spcPts val="0"/>
              </a:spcAft>
              <a:buSzPts val="2200"/>
              <a:buChar char="•"/>
            </a:pPr>
            <a:r>
              <a:rPr lang="en-US" sz="2200">
                <a:latin typeface="Times New Roman"/>
                <a:ea typeface="Times New Roman"/>
                <a:cs typeface="Times New Roman"/>
                <a:sym typeface="Times New Roman"/>
              </a:rPr>
              <a:t>Autism Spectrum Disorder (ASD) represents a heterogeneous set of neurobiological disorders characterized by defects in social communication and reciprocal interactions, repetitive, as well as stereotypic behaviors.​</a:t>
            </a:r>
            <a:endParaRPr sz="2200">
              <a:latin typeface="Times New Roman"/>
              <a:ea typeface="Times New Roman"/>
              <a:cs typeface="Times New Roman"/>
              <a:sym typeface="Times New Roman"/>
            </a:endParaRPr>
          </a:p>
          <a:p>
            <a:pPr marL="228593" marR="0" lvl="0" indent="-215893" algn="just" rtl="0">
              <a:lnSpc>
                <a:spcPct val="90000"/>
              </a:lnSpc>
              <a:spcBef>
                <a:spcPts val="1000"/>
              </a:spcBef>
              <a:spcAft>
                <a:spcPts val="0"/>
              </a:spcAft>
              <a:buSzPts val="2200"/>
              <a:buChar char="•"/>
            </a:pPr>
            <a:r>
              <a:rPr lang="en-US" sz="2200">
                <a:latin typeface="Times New Roman"/>
                <a:ea typeface="Times New Roman"/>
                <a:cs typeface="Times New Roman"/>
                <a:sym typeface="Times New Roman"/>
              </a:rPr>
              <a:t>When the children are performing their regular day-today activities, some of the self-stimulatory behaviors, such as arm flapping, head banging, or spinning behaviors can be studied by automatically analysing the captured videos.</a:t>
            </a:r>
            <a:endParaRPr sz="2200">
              <a:latin typeface="Times New Roman"/>
              <a:ea typeface="Times New Roman"/>
              <a:cs typeface="Times New Roman"/>
              <a:sym typeface="Times New Roman"/>
            </a:endParaRPr>
          </a:p>
        </p:txBody>
      </p:sp>
      <p:pic>
        <p:nvPicPr>
          <p:cNvPr id="347" name="Google Shape;347;p55" descr="AUTISM BENEFITS FOR CHILDREN - Cannon Disability Law"/>
          <p:cNvPicPr preferRelativeResize="0"/>
          <p:nvPr/>
        </p:nvPicPr>
        <p:blipFill rotWithShape="1">
          <a:blip r:embed="rId3">
            <a:alphaModFix/>
          </a:blip>
          <a:srcRect b="-5362"/>
          <a:stretch/>
        </p:blipFill>
        <p:spPr>
          <a:xfrm>
            <a:off x="7627050" y="1020075"/>
            <a:ext cx="3979824" cy="4250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3"/>
          <p:cNvSpPr txBox="1"/>
          <p:nvPr/>
        </p:nvSpPr>
        <p:spPr>
          <a:xfrm>
            <a:off x="320250" y="772300"/>
            <a:ext cx="11551500" cy="514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500" b="1">
                <a:solidFill>
                  <a:schemeClr val="dk1"/>
                </a:solidFill>
                <a:latin typeface="Times New Roman"/>
                <a:ea typeface="Times New Roman"/>
                <a:cs typeface="Times New Roman"/>
                <a:sym typeface="Times New Roman"/>
              </a:rPr>
              <a:t>Input Data:</a:t>
            </a:r>
            <a:endParaRPr sz="15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Let X be a sequence of video frames: X={x1,x2,…,xT}, X={x1​,x2​,…,xT​}. Each frame xT ​ is an image of dimensions heightxwidthxchannels.</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b="1">
                <a:solidFill>
                  <a:schemeClr val="dk1"/>
                </a:solidFill>
                <a:latin typeface="Times New Roman"/>
                <a:ea typeface="Times New Roman"/>
                <a:cs typeface="Times New Roman"/>
                <a:sym typeface="Times New Roman"/>
              </a:rPr>
              <a:t>Convolutional Layer</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For each frame xtx_txt​, apply convolution operations to extract features: Ft=Conv2D(xt,W,b). Where W is the convolutional filter (weights) and b is the bias.</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After convolution, apply an activation function (ReLU): Ft=ReLU(Ft)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b="1">
                <a:solidFill>
                  <a:schemeClr val="dk1"/>
                </a:solidFill>
                <a:latin typeface="Times New Roman"/>
                <a:ea typeface="Times New Roman"/>
                <a:cs typeface="Times New Roman"/>
                <a:sym typeface="Times New Roman"/>
              </a:rPr>
              <a:t>Pooling Layer</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Apply max pooling to reduce spatial dimensions: Pt=MaxPool(Ft)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b="1">
                <a:solidFill>
                  <a:schemeClr val="dk1"/>
                </a:solidFill>
                <a:latin typeface="Times New Roman"/>
                <a:ea typeface="Times New Roman"/>
                <a:cs typeface="Times New Roman"/>
                <a:sym typeface="Times New Roman"/>
              </a:rPr>
              <a:t>Feature Extraction</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Flatten the pooled output for each frame: Fflattened,t=Flatten(Pt)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500" b="1">
                <a:solidFill>
                  <a:schemeClr val="dk1"/>
                </a:solidFill>
                <a:latin typeface="Times New Roman"/>
                <a:ea typeface="Times New Roman"/>
                <a:cs typeface="Times New Roman"/>
                <a:sym typeface="Times New Roman"/>
              </a:rPr>
              <a:t>Sequence Preparation</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US" sz="1500">
                <a:solidFill>
                  <a:schemeClr val="dk1"/>
                </a:solidFill>
                <a:latin typeface="Times New Roman"/>
                <a:ea typeface="Times New Roman"/>
                <a:cs typeface="Times New Roman"/>
                <a:sym typeface="Times New Roman"/>
              </a:rPr>
              <a:t>Stack the features from all frames to form a sequence: F={Fflattened,1,Fflattened,2,…,Fflattened,T}. Where F is now a 3D tensor of shape (T,D) with D being the number of features after flattening.</a:t>
            </a:r>
            <a:endParaRPr sz="1800">
              <a:latin typeface="Times New Roman"/>
              <a:ea typeface="Times New Roman"/>
              <a:cs typeface="Times New Roman"/>
              <a:sym typeface="Times New Roman"/>
            </a:endParaRPr>
          </a:p>
        </p:txBody>
      </p:sp>
      <p:sp>
        <p:nvSpPr>
          <p:cNvPr id="475" name="Google Shape;475;p73"/>
          <p:cNvSpPr txBox="1">
            <a:spLocks noGrp="1"/>
          </p:cNvSpPr>
          <p:nvPr>
            <p:ph type="title"/>
          </p:nvPr>
        </p:nvSpPr>
        <p:spPr>
          <a:xfrm>
            <a:off x="210439" y="92494"/>
            <a:ext cx="10515600" cy="679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None/>
            </a:pPr>
            <a:r>
              <a:rPr lang="en-US" sz="3600" b="1">
                <a:solidFill>
                  <a:srgbClr val="CC0066"/>
                </a:solidFill>
                <a:latin typeface="Times New Roman"/>
                <a:ea typeface="Times New Roman"/>
                <a:cs typeface="Times New Roman"/>
                <a:sym typeface="Times New Roman"/>
              </a:rPr>
              <a:t>Algorithm for CNN+LSTM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4"/>
          <p:cNvSpPr txBox="1"/>
          <p:nvPr/>
        </p:nvSpPr>
        <p:spPr>
          <a:xfrm>
            <a:off x="320250" y="330350"/>
            <a:ext cx="11551500" cy="578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700" b="1">
                <a:solidFill>
                  <a:schemeClr val="dk1"/>
                </a:solidFill>
                <a:latin typeface="Times New Roman"/>
                <a:ea typeface="Times New Roman"/>
                <a:cs typeface="Times New Roman"/>
                <a:sym typeface="Times New Roman"/>
              </a:rPr>
              <a:t>Input to LSTM</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Feed the sequence F into the LSTM. For each time step t:</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Compute the LSTM hidden state: ht=LSTM(Ft,ht−1,Ct−1) . Where h_t​ is the hidden state, ht−1is the previous hidden state, and Ct−1 is the previous cell state.</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700" b="1">
                <a:solidFill>
                  <a:schemeClr val="dk1"/>
                </a:solidFill>
                <a:latin typeface="Times New Roman"/>
                <a:ea typeface="Times New Roman"/>
                <a:cs typeface="Times New Roman"/>
                <a:sym typeface="Times New Roman"/>
              </a:rPr>
              <a:t>Output Layer</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After processing the entire sequence, the final hidden state h_T​ is used for classification: y=SoftMax(Wout⋅hT+bout). Where Wout and bout​ are the output layer weights and biases.</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700" b="1">
                <a:solidFill>
                  <a:schemeClr val="dk1"/>
                </a:solidFill>
                <a:latin typeface="Times New Roman"/>
                <a:ea typeface="Times New Roman"/>
                <a:cs typeface="Times New Roman"/>
                <a:sym typeface="Times New Roman"/>
              </a:rPr>
              <a:t>Loss Function</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Use Categorical Cross-Entropy loss for multi-class classification: L=−∑(i=1 to N) yi log⁡(y^i). Where N is the number of classes, yi​ is the true label, and y^i​ is the predicted probability for class i.</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700" b="1">
                <a:solidFill>
                  <a:schemeClr val="dk1"/>
                </a:solidFill>
                <a:latin typeface="Times New Roman"/>
                <a:ea typeface="Times New Roman"/>
                <a:cs typeface="Times New Roman"/>
                <a:sym typeface="Times New Roman"/>
              </a:rPr>
              <a:t>Backpropagation</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Update the weights using an optimization algorithm (e.g., Adam): W←W−η.(∂L/∂W). Where η is the learning rate and W is updated weight.</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graphicFrame>
        <p:nvGraphicFramePr>
          <p:cNvPr id="485" name="Google Shape;485;p75"/>
          <p:cNvGraphicFramePr/>
          <p:nvPr/>
        </p:nvGraphicFramePr>
        <p:xfrm>
          <a:off x="370625" y="576600"/>
          <a:ext cx="3000000" cy="3000000"/>
        </p:xfrm>
        <a:graphic>
          <a:graphicData uri="http://schemas.openxmlformats.org/drawingml/2006/table">
            <a:tbl>
              <a:tblPr>
                <a:noFill/>
                <a:tableStyleId>{15DD5C59-D4CD-490B-B108-6ECB40A1A5AD}</a:tableStyleId>
              </a:tblPr>
              <a:tblGrid>
                <a:gridCol w="2498600">
                  <a:extLst>
                    <a:ext uri="{9D8B030D-6E8A-4147-A177-3AD203B41FA5}">
                      <a16:colId xmlns:a16="http://schemas.microsoft.com/office/drawing/2014/main" val="20000"/>
                    </a:ext>
                  </a:extLst>
                </a:gridCol>
                <a:gridCol w="6722725">
                  <a:extLst>
                    <a:ext uri="{9D8B030D-6E8A-4147-A177-3AD203B41FA5}">
                      <a16:colId xmlns:a16="http://schemas.microsoft.com/office/drawing/2014/main" val="20001"/>
                    </a:ext>
                  </a:extLst>
                </a:gridCol>
                <a:gridCol w="2229425">
                  <a:extLst>
                    <a:ext uri="{9D8B030D-6E8A-4147-A177-3AD203B41FA5}">
                      <a16:colId xmlns:a16="http://schemas.microsoft.com/office/drawing/2014/main" val="20002"/>
                    </a:ext>
                  </a:extLst>
                </a:gridCol>
              </a:tblGrid>
              <a:tr h="383625">
                <a:tc>
                  <a:txBody>
                    <a:bodyPr/>
                    <a:lstStyle/>
                    <a:p>
                      <a:pPr marL="63500" marR="63500" lvl="0" indent="0" algn="l" rtl="0">
                        <a:lnSpc>
                          <a:spcPct val="115000"/>
                        </a:lnSpc>
                        <a:spcBef>
                          <a:spcPts val="0"/>
                        </a:spcBef>
                        <a:spcAft>
                          <a:spcPts val="0"/>
                        </a:spcAft>
                        <a:buNone/>
                      </a:pPr>
                      <a:r>
                        <a:rPr lang="en-US" sz="1200" b="1">
                          <a:latin typeface="Times New Roman"/>
                          <a:ea typeface="Times New Roman"/>
                          <a:cs typeface="Times New Roman"/>
                          <a:sym typeface="Times New Roman"/>
                        </a:rPr>
                        <a:t>Hyperparameter </a:t>
                      </a:r>
                      <a:endParaRPr sz="1200" b="1">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b="1">
                          <a:latin typeface="Times New Roman"/>
                          <a:ea typeface="Times New Roman"/>
                          <a:cs typeface="Times New Roman"/>
                          <a:sym typeface="Times New Roman"/>
                        </a:rPr>
                        <a:t>Purpose </a:t>
                      </a:r>
                      <a:endParaRPr sz="1200" b="1">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b="1">
                          <a:latin typeface="Times New Roman"/>
                          <a:ea typeface="Times New Roman"/>
                          <a:cs typeface="Times New Roman"/>
                          <a:sym typeface="Times New Roman"/>
                        </a:rPr>
                        <a:t>Values </a:t>
                      </a:r>
                      <a:endParaRPr sz="1200" b="1">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0350">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Learning Rate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How much a model's parameters adjust during each iteration of the optimization algorithm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0.0001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36875">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Batch Size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The number of data samples processed together in one go during training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32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5575">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Epoch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One complete pass through the entire training dataset.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100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46075">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Dropout Rate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Probability of dropping out each unit in the hidden layer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0.5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08725">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Kernel Size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The receptive field of each convolutional operation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(3, 3, 3)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02550">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Number of Filter Layers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Performs a linear operation called convolution.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128, 64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23350">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Optimizer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Minimize an error function (loss function) or to maximize the efficiency of production.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200">
                          <a:latin typeface="Times New Roman"/>
                          <a:ea typeface="Times New Roman"/>
                          <a:cs typeface="Times New Roman"/>
                          <a:sym typeface="Times New Roman"/>
                        </a:rPr>
                        <a:t>adam </a:t>
                      </a:r>
                      <a:endParaRPr sz="12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3687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LSTM Units</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Number of memory units in the LSTM layer</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128</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6387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Sequence Length</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Number of frames (time steps) fed into the LSTM</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30</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7502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Activation Function</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Function applied to the outputs of each layer</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ReLU</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475025">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Loss function</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loss function to minimise the loss during the training phase</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US" sz="1300">
                          <a:latin typeface="Times New Roman"/>
                          <a:ea typeface="Times New Roman"/>
                          <a:cs typeface="Times New Roman"/>
                          <a:sym typeface="Times New Roman"/>
                        </a:rPr>
                        <a:t>categorical_crossentropy_loss</a:t>
                      </a:r>
                      <a:endParaRPr sz="1300">
                        <a:latin typeface="Times New Roman"/>
                        <a:ea typeface="Times New Roman"/>
                        <a:cs typeface="Times New Roman"/>
                        <a:sym typeface="Times New Roman"/>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486" name="Google Shape;486;p75"/>
          <p:cNvSpPr txBox="1">
            <a:spLocks noGrp="1"/>
          </p:cNvSpPr>
          <p:nvPr>
            <p:ph type="title"/>
          </p:nvPr>
        </p:nvSpPr>
        <p:spPr>
          <a:xfrm>
            <a:off x="370625" y="6"/>
            <a:ext cx="10515600" cy="57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240"/>
              <a:buFont typeface="Times New Roman"/>
              <a:buNone/>
            </a:pPr>
            <a:r>
              <a:rPr lang="en-US" sz="2840" b="1">
                <a:solidFill>
                  <a:srgbClr val="CC0066"/>
                </a:solidFill>
                <a:latin typeface="Times New Roman"/>
                <a:ea typeface="Times New Roman"/>
                <a:cs typeface="Times New Roman"/>
                <a:sym typeface="Times New Roman"/>
              </a:rPr>
              <a:t>Experimental Setup</a:t>
            </a:r>
            <a:endParaRPr sz="3559"/>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76"/>
          <p:cNvSpPr txBox="1">
            <a:spLocks noGrp="1"/>
          </p:cNvSpPr>
          <p:nvPr>
            <p:ph type="title"/>
          </p:nvPr>
        </p:nvSpPr>
        <p:spPr>
          <a:xfrm>
            <a:off x="838200" y="365128"/>
            <a:ext cx="10515600" cy="52750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C0066"/>
              </a:buClr>
              <a:buSzPct val="100000"/>
              <a:buFont typeface="Times New Roman"/>
              <a:buNone/>
            </a:pPr>
            <a:r>
              <a:rPr lang="en-US" sz="3600" b="1">
                <a:solidFill>
                  <a:srgbClr val="CC0066"/>
                </a:solidFill>
                <a:latin typeface="Times New Roman"/>
                <a:ea typeface="Times New Roman"/>
                <a:cs typeface="Times New Roman"/>
                <a:sym typeface="Times New Roman"/>
              </a:rPr>
              <a:t>Performance Measures</a:t>
            </a:r>
            <a:endParaRPr/>
          </a:p>
        </p:txBody>
      </p:sp>
      <p:graphicFrame>
        <p:nvGraphicFramePr>
          <p:cNvPr id="492" name="Google Shape;492;p76"/>
          <p:cNvGraphicFramePr/>
          <p:nvPr/>
        </p:nvGraphicFramePr>
        <p:xfrm>
          <a:off x="838211" y="1394024"/>
          <a:ext cx="3000000" cy="3000000"/>
        </p:xfrm>
        <a:graphic>
          <a:graphicData uri="http://schemas.openxmlformats.org/drawingml/2006/table">
            <a:tbl>
              <a:tblPr firstRow="1" bandRow="1">
                <a:noFill/>
                <a:tableStyleId>{7B0599F1-85C4-4697-B2FB-87AC7B8D6898}</a:tableStyleId>
              </a:tblPr>
              <a:tblGrid>
                <a:gridCol w="948300">
                  <a:extLst>
                    <a:ext uri="{9D8B030D-6E8A-4147-A177-3AD203B41FA5}">
                      <a16:colId xmlns:a16="http://schemas.microsoft.com/office/drawing/2014/main" val="20000"/>
                    </a:ext>
                  </a:extLst>
                </a:gridCol>
                <a:gridCol w="2964550">
                  <a:extLst>
                    <a:ext uri="{9D8B030D-6E8A-4147-A177-3AD203B41FA5}">
                      <a16:colId xmlns:a16="http://schemas.microsoft.com/office/drawing/2014/main" val="20001"/>
                    </a:ext>
                  </a:extLst>
                </a:gridCol>
                <a:gridCol w="1746350">
                  <a:extLst>
                    <a:ext uri="{9D8B030D-6E8A-4147-A177-3AD203B41FA5}">
                      <a16:colId xmlns:a16="http://schemas.microsoft.com/office/drawing/2014/main" val="20002"/>
                    </a:ext>
                  </a:extLst>
                </a:gridCol>
                <a:gridCol w="4856400">
                  <a:extLst>
                    <a:ext uri="{9D8B030D-6E8A-4147-A177-3AD203B41FA5}">
                      <a16:colId xmlns:a16="http://schemas.microsoft.com/office/drawing/2014/main" val="20003"/>
                    </a:ext>
                  </a:extLst>
                </a:gridCol>
              </a:tblGrid>
              <a:tr h="22860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S.No</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Measure/Metric</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Unit</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Purpose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1</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Accuracy</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0.8474</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Overall accuracy of the model</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2</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Precision </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0.8531</a:t>
                      </a:r>
                      <a:endParaRPr sz="18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Proportion of true positive results in all positive predictions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3</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Recall</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0.7637</a:t>
                      </a:r>
                      <a:endParaRPr sz="18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Proportion of true positive results in all actual positives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4</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Sensitivity</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0.6714</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True positive rate; sensitivity to detect positives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4881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5</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Specificity</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0.7896</a:t>
                      </a:r>
                      <a:endParaRPr sz="180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True negative rate; ability to detect negatives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bl>
          </a:graphicData>
        </a:graphic>
      </p:graphicFrame>
      <p:sp>
        <p:nvSpPr>
          <p:cNvPr id="493" name="Google Shape;493;p76"/>
          <p:cNvSpPr txBox="1"/>
          <p:nvPr/>
        </p:nvSpPr>
        <p:spPr>
          <a:xfrm>
            <a:off x="2755863" y="958671"/>
            <a:ext cx="6096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Table.No: Performance measures for train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77"/>
          <p:cNvSpPr txBox="1">
            <a:spLocks noGrp="1"/>
          </p:cNvSpPr>
          <p:nvPr>
            <p:ph type="title"/>
          </p:nvPr>
        </p:nvSpPr>
        <p:spPr>
          <a:xfrm>
            <a:off x="838200" y="365128"/>
            <a:ext cx="10515600" cy="527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C0066"/>
              </a:buClr>
              <a:buSzPct val="100000"/>
              <a:buFont typeface="Times New Roman"/>
              <a:buNone/>
            </a:pPr>
            <a:r>
              <a:rPr lang="en-US" sz="3600" b="1">
                <a:solidFill>
                  <a:srgbClr val="CC0066"/>
                </a:solidFill>
                <a:latin typeface="Times New Roman"/>
                <a:ea typeface="Times New Roman"/>
                <a:cs typeface="Times New Roman"/>
                <a:sym typeface="Times New Roman"/>
              </a:rPr>
              <a:t>Performance Measures</a:t>
            </a:r>
            <a:endParaRPr/>
          </a:p>
        </p:txBody>
      </p:sp>
      <p:graphicFrame>
        <p:nvGraphicFramePr>
          <p:cNvPr id="499" name="Google Shape;499;p77"/>
          <p:cNvGraphicFramePr/>
          <p:nvPr/>
        </p:nvGraphicFramePr>
        <p:xfrm>
          <a:off x="838211" y="1394024"/>
          <a:ext cx="3000000" cy="3000000"/>
        </p:xfrm>
        <a:graphic>
          <a:graphicData uri="http://schemas.openxmlformats.org/drawingml/2006/table">
            <a:tbl>
              <a:tblPr firstRow="1" bandRow="1">
                <a:noFill/>
                <a:tableStyleId>{7B0599F1-85C4-4697-B2FB-87AC7B8D6898}</a:tableStyleId>
              </a:tblPr>
              <a:tblGrid>
                <a:gridCol w="948300">
                  <a:extLst>
                    <a:ext uri="{9D8B030D-6E8A-4147-A177-3AD203B41FA5}">
                      <a16:colId xmlns:a16="http://schemas.microsoft.com/office/drawing/2014/main" val="20000"/>
                    </a:ext>
                  </a:extLst>
                </a:gridCol>
                <a:gridCol w="2964550">
                  <a:extLst>
                    <a:ext uri="{9D8B030D-6E8A-4147-A177-3AD203B41FA5}">
                      <a16:colId xmlns:a16="http://schemas.microsoft.com/office/drawing/2014/main" val="20001"/>
                    </a:ext>
                  </a:extLst>
                </a:gridCol>
                <a:gridCol w="1746350">
                  <a:extLst>
                    <a:ext uri="{9D8B030D-6E8A-4147-A177-3AD203B41FA5}">
                      <a16:colId xmlns:a16="http://schemas.microsoft.com/office/drawing/2014/main" val="20002"/>
                    </a:ext>
                  </a:extLst>
                </a:gridCol>
                <a:gridCol w="4856400">
                  <a:extLst>
                    <a:ext uri="{9D8B030D-6E8A-4147-A177-3AD203B41FA5}">
                      <a16:colId xmlns:a16="http://schemas.microsoft.com/office/drawing/2014/main" val="20003"/>
                    </a:ext>
                  </a:extLst>
                </a:gridCol>
              </a:tblGrid>
              <a:tr h="22860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S.No</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Measure/Metric</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Unit</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Purpose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1</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Accuracy</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0.5556</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Overall accuracy of the model</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2</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Precision </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0.4667</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endParaRPr sz="1800">
                        <a:latin typeface="Times New Roman"/>
                        <a:ea typeface="Times New Roman"/>
                        <a:cs typeface="Times New Roman"/>
                        <a:sym typeface="Times New Roman"/>
                      </a:endParaRPr>
                    </a:p>
                    <a:p>
                      <a:pPr marL="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Proportion of true positive results in all positive predictions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3</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Recall</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0.5556</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endParaRPr sz="1800">
                        <a:latin typeface="Times New Roman"/>
                        <a:ea typeface="Times New Roman"/>
                        <a:cs typeface="Times New Roman"/>
                        <a:sym typeface="Times New Roman"/>
                      </a:endParaRPr>
                    </a:p>
                    <a:p>
                      <a:pPr marL="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Proportion of true positive results in all actual positives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4</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Sensitivity</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0.6576</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True positive rate; sensitivity to detect positives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4881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5</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Specificity</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0.6667</a:t>
                      </a:r>
                      <a:endParaRPr sz="1800">
                        <a:latin typeface="Times New Roman"/>
                        <a:ea typeface="Times New Roman"/>
                        <a:cs typeface="Times New Roman"/>
                        <a:sym typeface="Times New Roman"/>
                      </a:endParaRPr>
                    </a:p>
                    <a:p>
                      <a:pPr marL="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True negative rate; ability to detect negatives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bl>
          </a:graphicData>
        </a:graphic>
      </p:graphicFrame>
      <p:sp>
        <p:nvSpPr>
          <p:cNvPr id="500" name="Google Shape;500;p77"/>
          <p:cNvSpPr txBox="1"/>
          <p:nvPr/>
        </p:nvSpPr>
        <p:spPr>
          <a:xfrm>
            <a:off x="2755863" y="958671"/>
            <a:ext cx="6096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Table.No: Performance measures for test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8"/>
          <p:cNvSpPr txBox="1">
            <a:spLocks noGrp="1"/>
          </p:cNvSpPr>
          <p:nvPr>
            <p:ph type="title"/>
          </p:nvPr>
        </p:nvSpPr>
        <p:spPr>
          <a:xfrm>
            <a:off x="838200" y="365128"/>
            <a:ext cx="10515600" cy="527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C0066"/>
              </a:buClr>
              <a:buSzPct val="100000"/>
              <a:buFont typeface="Times New Roman"/>
              <a:buNone/>
            </a:pPr>
            <a:r>
              <a:rPr lang="en-US" sz="3600" b="1">
                <a:solidFill>
                  <a:srgbClr val="CC0066"/>
                </a:solidFill>
                <a:latin typeface="Times New Roman"/>
                <a:ea typeface="Times New Roman"/>
                <a:cs typeface="Times New Roman"/>
                <a:sym typeface="Times New Roman"/>
              </a:rPr>
              <a:t>Performance Measures</a:t>
            </a:r>
            <a:endParaRPr/>
          </a:p>
        </p:txBody>
      </p:sp>
      <p:graphicFrame>
        <p:nvGraphicFramePr>
          <p:cNvPr id="506" name="Google Shape;506;p78"/>
          <p:cNvGraphicFramePr/>
          <p:nvPr/>
        </p:nvGraphicFramePr>
        <p:xfrm>
          <a:off x="838211" y="1394024"/>
          <a:ext cx="3000000" cy="3000000"/>
        </p:xfrm>
        <a:graphic>
          <a:graphicData uri="http://schemas.openxmlformats.org/drawingml/2006/table">
            <a:tbl>
              <a:tblPr firstRow="1" bandRow="1">
                <a:noFill/>
                <a:tableStyleId>{7B0599F1-85C4-4697-B2FB-87AC7B8D6898}</a:tableStyleId>
              </a:tblPr>
              <a:tblGrid>
                <a:gridCol w="948300">
                  <a:extLst>
                    <a:ext uri="{9D8B030D-6E8A-4147-A177-3AD203B41FA5}">
                      <a16:colId xmlns:a16="http://schemas.microsoft.com/office/drawing/2014/main" val="20000"/>
                    </a:ext>
                  </a:extLst>
                </a:gridCol>
                <a:gridCol w="2964550">
                  <a:extLst>
                    <a:ext uri="{9D8B030D-6E8A-4147-A177-3AD203B41FA5}">
                      <a16:colId xmlns:a16="http://schemas.microsoft.com/office/drawing/2014/main" val="20001"/>
                    </a:ext>
                  </a:extLst>
                </a:gridCol>
                <a:gridCol w="1746350">
                  <a:extLst>
                    <a:ext uri="{9D8B030D-6E8A-4147-A177-3AD203B41FA5}">
                      <a16:colId xmlns:a16="http://schemas.microsoft.com/office/drawing/2014/main" val="20002"/>
                    </a:ext>
                  </a:extLst>
                </a:gridCol>
                <a:gridCol w="4856400">
                  <a:extLst>
                    <a:ext uri="{9D8B030D-6E8A-4147-A177-3AD203B41FA5}">
                      <a16:colId xmlns:a16="http://schemas.microsoft.com/office/drawing/2014/main" val="20003"/>
                    </a:ext>
                  </a:extLst>
                </a:gridCol>
              </a:tblGrid>
              <a:tr h="22860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S.No</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Measure/Metric</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Unit</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Purpose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Accuracy</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0.6667</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Overall accuracy of the model</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Precision </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0.7000</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Proportion of true positive results in all positive predictions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Recall</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0.6667</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endParaRPr sz="1800">
                        <a:latin typeface="Times New Roman"/>
                        <a:ea typeface="Times New Roman"/>
                        <a:cs typeface="Times New Roman"/>
                        <a:sym typeface="Times New Roman"/>
                      </a:endParaRPr>
                    </a:p>
                    <a:p>
                      <a:pPr marL="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Proportion of true positive results in all actual positives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Sensitivity</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1.0000</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True positive rate; sensitivity to detect positives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488150">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5</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Specificity</a:t>
                      </a: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0.6667</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endParaRPr sz="1800">
                        <a:latin typeface="Times New Roman"/>
                        <a:ea typeface="Times New Roman"/>
                        <a:cs typeface="Times New Roman"/>
                        <a:sym typeface="Times New Roman"/>
                      </a:endParaRPr>
                    </a:p>
                    <a:p>
                      <a:pPr marL="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0"/>
                        </a:spcBef>
                        <a:spcAft>
                          <a:spcPts val="0"/>
                        </a:spcAft>
                        <a:buSzPts val="1100"/>
                        <a:buNone/>
                      </a:pPr>
                      <a:r>
                        <a:rPr lang="en-US" sz="1800">
                          <a:latin typeface="Times New Roman"/>
                          <a:ea typeface="Times New Roman"/>
                          <a:cs typeface="Times New Roman"/>
                          <a:sym typeface="Times New Roman"/>
                        </a:rPr>
                        <a:t>True negative rate; ability to detect negatives</a:t>
                      </a:r>
                      <a:endParaRPr sz="1800">
                        <a:latin typeface="Times New Roman"/>
                        <a:ea typeface="Times New Roman"/>
                        <a:cs typeface="Times New Roman"/>
                        <a:sym typeface="Times New Roman"/>
                      </a:endParaRPr>
                    </a:p>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bl>
          </a:graphicData>
        </a:graphic>
      </p:graphicFrame>
      <p:sp>
        <p:nvSpPr>
          <p:cNvPr id="507" name="Google Shape;507;p78"/>
          <p:cNvSpPr txBox="1"/>
          <p:nvPr/>
        </p:nvSpPr>
        <p:spPr>
          <a:xfrm>
            <a:off x="2755863" y="958671"/>
            <a:ext cx="6096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Table.No: Performance measures for validation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9"/>
          <p:cNvSpPr txBox="1">
            <a:spLocks noGrp="1"/>
          </p:cNvSpPr>
          <p:nvPr>
            <p:ph type="title"/>
          </p:nvPr>
        </p:nvSpPr>
        <p:spPr>
          <a:xfrm>
            <a:off x="525650" y="305602"/>
            <a:ext cx="10515600" cy="587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Split Ratio of the Dataset </a:t>
            </a:r>
            <a:endParaRPr/>
          </a:p>
        </p:txBody>
      </p:sp>
      <p:sp>
        <p:nvSpPr>
          <p:cNvPr id="513" name="Google Shape;513;p79"/>
          <p:cNvSpPr txBox="1">
            <a:spLocks noGrp="1"/>
          </p:cNvSpPr>
          <p:nvPr>
            <p:ph type="body" idx="1"/>
          </p:nvPr>
        </p:nvSpPr>
        <p:spPr>
          <a:xfrm>
            <a:off x="391700" y="1083325"/>
            <a:ext cx="11220000" cy="4542600"/>
          </a:xfrm>
          <a:prstGeom prst="rect">
            <a:avLst/>
          </a:prstGeom>
          <a:noFill/>
          <a:ln>
            <a:noFill/>
          </a:ln>
        </p:spPr>
        <p:txBody>
          <a:bodyPr spcFirstLastPara="1" wrap="square" lIns="91425" tIns="45700" rIns="91425" bIns="45700" anchor="t" anchorCtr="0">
            <a:noAutofit/>
          </a:bodyPr>
          <a:lstStyle/>
          <a:p>
            <a:pPr marL="228593" lvl="0" indent="-50793" algn="just" rtl="0">
              <a:lnSpc>
                <a:spcPct val="70000"/>
              </a:lnSpc>
              <a:spcBef>
                <a:spcPts val="1000"/>
              </a:spcBef>
              <a:spcAft>
                <a:spcPts val="0"/>
              </a:spcAft>
              <a:buSzPts val="852"/>
              <a:buNone/>
            </a:pPr>
            <a:r>
              <a:rPr lang="en-US" sz="2037" b="1">
                <a:latin typeface="Times New Roman"/>
                <a:ea typeface="Times New Roman"/>
                <a:cs typeface="Times New Roman"/>
                <a:sym typeface="Times New Roman"/>
              </a:rPr>
              <a:t>Train Set:</a:t>
            </a:r>
            <a:r>
              <a:rPr lang="en-US" sz="2037">
                <a:latin typeface="Times New Roman"/>
                <a:ea typeface="Times New Roman"/>
                <a:cs typeface="Times New Roman"/>
                <a:sym typeface="Times New Roman"/>
              </a:rPr>
              <a:t> 70% of each category</a:t>
            </a:r>
            <a:endParaRPr sz="2037">
              <a:latin typeface="Times New Roman"/>
              <a:ea typeface="Times New Roman"/>
              <a:cs typeface="Times New Roman"/>
              <a:sym typeface="Times New Roman"/>
            </a:endParaRPr>
          </a:p>
          <a:p>
            <a:pPr marL="457200" lvl="0" indent="-289083" algn="l" rtl="0">
              <a:lnSpc>
                <a:spcPct val="95000"/>
              </a:lnSpc>
              <a:spcBef>
                <a:spcPts val="1200"/>
              </a:spcBef>
              <a:spcAft>
                <a:spcPts val="0"/>
              </a:spcAft>
              <a:buSzPts val="952"/>
              <a:buChar char="●"/>
            </a:pPr>
            <a:r>
              <a:rPr lang="en-US" sz="2037">
                <a:latin typeface="Times New Roman"/>
                <a:ea typeface="Times New Roman"/>
                <a:cs typeface="Times New Roman"/>
                <a:sym typeface="Times New Roman"/>
              </a:rPr>
              <a:t>Category 0: 14 videos</a:t>
            </a:r>
            <a:endParaRPr sz="2037">
              <a:latin typeface="Times New Roman"/>
              <a:ea typeface="Times New Roman"/>
              <a:cs typeface="Times New Roman"/>
              <a:sym typeface="Times New Roman"/>
            </a:endParaRPr>
          </a:p>
          <a:p>
            <a:pPr marL="457200" lvl="0" indent="-289083" algn="l" rtl="0">
              <a:lnSpc>
                <a:spcPct val="95000"/>
              </a:lnSpc>
              <a:spcBef>
                <a:spcPts val="0"/>
              </a:spcBef>
              <a:spcAft>
                <a:spcPts val="0"/>
              </a:spcAft>
              <a:buSzPts val="952"/>
              <a:buChar char="●"/>
            </a:pPr>
            <a:r>
              <a:rPr lang="en-US" sz="2037">
                <a:latin typeface="Times New Roman"/>
                <a:ea typeface="Times New Roman"/>
                <a:cs typeface="Times New Roman"/>
                <a:sym typeface="Times New Roman"/>
              </a:rPr>
              <a:t>Category 1: 13 videos</a:t>
            </a:r>
            <a:endParaRPr sz="2037">
              <a:latin typeface="Times New Roman"/>
              <a:ea typeface="Times New Roman"/>
              <a:cs typeface="Times New Roman"/>
              <a:sym typeface="Times New Roman"/>
            </a:endParaRPr>
          </a:p>
          <a:p>
            <a:pPr marL="457200" lvl="0" indent="-289083" algn="l" rtl="0">
              <a:lnSpc>
                <a:spcPct val="95000"/>
              </a:lnSpc>
              <a:spcBef>
                <a:spcPts val="0"/>
              </a:spcBef>
              <a:spcAft>
                <a:spcPts val="0"/>
              </a:spcAft>
              <a:buSzPts val="952"/>
              <a:buChar char="●"/>
            </a:pPr>
            <a:r>
              <a:rPr lang="en-US" sz="2037">
                <a:latin typeface="Times New Roman"/>
                <a:ea typeface="Times New Roman"/>
                <a:cs typeface="Times New Roman"/>
                <a:sym typeface="Times New Roman"/>
              </a:rPr>
              <a:t>Category 2: 13 videos</a:t>
            </a:r>
            <a:endParaRPr sz="2037">
              <a:latin typeface="Times New Roman"/>
              <a:ea typeface="Times New Roman"/>
              <a:cs typeface="Times New Roman"/>
              <a:sym typeface="Times New Roman"/>
            </a:endParaRPr>
          </a:p>
          <a:p>
            <a:pPr marL="0" lvl="0" indent="0" algn="l" rtl="0">
              <a:lnSpc>
                <a:spcPct val="95000"/>
              </a:lnSpc>
              <a:spcBef>
                <a:spcPts val="1200"/>
              </a:spcBef>
              <a:spcAft>
                <a:spcPts val="0"/>
              </a:spcAft>
              <a:buSzPts val="852"/>
              <a:buNone/>
            </a:pPr>
            <a:r>
              <a:rPr lang="en-US" sz="2037" b="1">
                <a:latin typeface="Times New Roman"/>
                <a:ea typeface="Times New Roman"/>
                <a:cs typeface="Times New Roman"/>
                <a:sym typeface="Times New Roman"/>
              </a:rPr>
              <a:t>Validation Set:</a:t>
            </a:r>
            <a:r>
              <a:rPr lang="en-US" sz="2037">
                <a:latin typeface="Times New Roman"/>
                <a:ea typeface="Times New Roman"/>
                <a:cs typeface="Times New Roman"/>
                <a:sym typeface="Times New Roman"/>
              </a:rPr>
              <a:t> 15% of each category</a:t>
            </a:r>
            <a:endParaRPr sz="2037">
              <a:latin typeface="Times New Roman"/>
              <a:ea typeface="Times New Roman"/>
              <a:cs typeface="Times New Roman"/>
              <a:sym typeface="Times New Roman"/>
            </a:endParaRPr>
          </a:p>
          <a:p>
            <a:pPr marL="457200" lvl="0" indent="-289083" algn="l" rtl="0">
              <a:lnSpc>
                <a:spcPct val="95000"/>
              </a:lnSpc>
              <a:spcBef>
                <a:spcPts val="1200"/>
              </a:spcBef>
              <a:spcAft>
                <a:spcPts val="0"/>
              </a:spcAft>
              <a:buSzPts val="952"/>
              <a:buChar char="●"/>
            </a:pPr>
            <a:r>
              <a:rPr lang="en-US" sz="2037">
                <a:latin typeface="Times New Roman"/>
                <a:ea typeface="Times New Roman"/>
                <a:cs typeface="Times New Roman"/>
                <a:sym typeface="Times New Roman"/>
              </a:rPr>
              <a:t>Category 0: 3 videos</a:t>
            </a:r>
            <a:endParaRPr sz="2037">
              <a:latin typeface="Times New Roman"/>
              <a:ea typeface="Times New Roman"/>
              <a:cs typeface="Times New Roman"/>
              <a:sym typeface="Times New Roman"/>
            </a:endParaRPr>
          </a:p>
          <a:p>
            <a:pPr marL="457200" lvl="0" indent="-289083" algn="l" rtl="0">
              <a:lnSpc>
                <a:spcPct val="95000"/>
              </a:lnSpc>
              <a:spcBef>
                <a:spcPts val="0"/>
              </a:spcBef>
              <a:spcAft>
                <a:spcPts val="0"/>
              </a:spcAft>
              <a:buSzPts val="952"/>
              <a:buChar char="●"/>
            </a:pPr>
            <a:r>
              <a:rPr lang="en-US" sz="2037">
                <a:latin typeface="Times New Roman"/>
                <a:ea typeface="Times New Roman"/>
                <a:cs typeface="Times New Roman"/>
                <a:sym typeface="Times New Roman"/>
              </a:rPr>
              <a:t>Category 1: 3 videos</a:t>
            </a:r>
            <a:endParaRPr sz="2037">
              <a:latin typeface="Times New Roman"/>
              <a:ea typeface="Times New Roman"/>
              <a:cs typeface="Times New Roman"/>
              <a:sym typeface="Times New Roman"/>
            </a:endParaRPr>
          </a:p>
          <a:p>
            <a:pPr marL="457200" lvl="0" indent="-289083" algn="l" rtl="0">
              <a:lnSpc>
                <a:spcPct val="95000"/>
              </a:lnSpc>
              <a:spcBef>
                <a:spcPts val="0"/>
              </a:spcBef>
              <a:spcAft>
                <a:spcPts val="0"/>
              </a:spcAft>
              <a:buSzPts val="952"/>
              <a:buChar char="●"/>
            </a:pPr>
            <a:r>
              <a:rPr lang="en-US" sz="2037">
                <a:latin typeface="Times New Roman"/>
                <a:ea typeface="Times New Roman"/>
                <a:cs typeface="Times New Roman"/>
                <a:sym typeface="Times New Roman"/>
              </a:rPr>
              <a:t>Category 2: 3 videos</a:t>
            </a:r>
            <a:endParaRPr sz="2037">
              <a:latin typeface="Times New Roman"/>
              <a:ea typeface="Times New Roman"/>
              <a:cs typeface="Times New Roman"/>
              <a:sym typeface="Times New Roman"/>
            </a:endParaRPr>
          </a:p>
          <a:p>
            <a:pPr marL="0" lvl="0" indent="0" algn="l" rtl="0">
              <a:lnSpc>
                <a:spcPct val="95000"/>
              </a:lnSpc>
              <a:spcBef>
                <a:spcPts val="1200"/>
              </a:spcBef>
              <a:spcAft>
                <a:spcPts val="0"/>
              </a:spcAft>
              <a:buSzPts val="852"/>
              <a:buNone/>
            </a:pPr>
            <a:r>
              <a:rPr lang="en-US" sz="2037" b="1">
                <a:latin typeface="Times New Roman"/>
                <a:ea typeface="Times New Roman"/>
                <a:cs typeface="Times New Roman"/>
                <a:sym typeface="Times New Roman"/>
              </a:rPr>
              <a:t>Test Set:</a:t>
            </a:r>
            <a:r>
              <a:rPr lang="en-US" sz="2037">
                <a:latin typeface="Times New Roman"/>
                <a:ea typeface="Times New Roman"/>
                <a:cs typeface="Times New Roman"/>
                <a:sym typeface="Times New Roman"/>
              </a:rPr>
              <a:t> 15% of each category</a:t>
            </a:r>
            <a:endParaRPr sz="2037">
              <a:latin typeface="Times New Roman"/>
              <a:ea typeface="Times New Roman"/>
              <a:cs typeface="Times New Roman"/>
              <a:sym typeface="Times New Roman"/>
            </a:endParaRPr>
          </a:p>
          <a:p>
            <a:pPr marL="457200" lvl="0" indent="-289083" algn="l" rtl="0">
              <a:lnSpc>
                <a:spcPct val="95000"/>
              </a:lnSpc>
              <a:spcBef>
                <a:spcPts val="1200"/>
              </a:spcBef>
              <a:spcAft>
                <a:spcPts val="0"/>
              </a:spcAft>
              <a:buSzPts val="952"/>
              <a:buChar char="●"/>
            </a:pPr>
            <a:r>
              <a:rPr lang="en-US" sz="2037">
                <a:latin typeface="Times New Roman"/>
                <a:ea typeface="Times New Roman"/>
                <a:cs typeface="Times New Roman"/>
                <a:sym typeface="Times New Roman"/>
              </a:rPr>
              <a:t>Category 0: 3 videos</a:t>
            </a:r>
            <a:endParaRPr sz="2037">
              <a:latin typeface="Times New Roman"/>
              <a:ea typeface="Times New Roman"/>
              <a:cs typeface="Times New Roman"/>
              <a:sym typeface="Times New Roman"/>
            </a:endParaRPr>
          </a:p>
          <a:p>
            <a:pPr marL="457200" lvl="0" indent="-289083" algn="l" rtl="0">
              <a:lnSpc>
                <a:spcPct val="95000"/>
              </a:lnSpc>
              <a:spcBef>
                <a:spcPts val="0"/>
              </a:spcBef>
              <a:spcAft>
                <a:spcPts val="0"/>
              </a:spcAft>
              <a:buSzPts val="952"/>
              <a:buChar char="●"/>
            </a:pPr>
            <a:r>
              <a:rPr lang="en-US" sz="2037">
                <a:latin typeface="Times New Roman"/>
                <a:ea typeface="Times New Roman"/>
                <a:cs typeface="Times New Roman"/>
                <a:sym typeface="Times New Roman"/>
              </a:rPr>
              <a:t>Category 1: 3 videos</a:t>
            </a:r>
            <a:endParaRPr sz="2037">
              <a:latin typeface="Times New Roman"/>
              <a:ea typeface="Times New Roman"/>
              <a:cs typeface="Times New Roman"/>
              <a:sym typeface="Times New Roman"/>
            </a:endParaRPr>
          </a:p>
          <a:p>
            <a:pPr marL="457200" lvl="0" indent="-289083" algn="l" rtl="0">
              <a:lnSpc>
                <a:spcPct val="95000"/>
              </a:lnSpc>
              <a:spcBef>
                <a:spcPts val="0"/>
              </a:spcBef>
              <a:spcAft>
                <a:spcPts val="0"/>
              </a:spcAft>
              <a:buSzPts val="952"/>
              <a:buChar char="●"/>
            </a:pPr>
            <a:r>
              <a:rPr lang="en-US" sz="2037">
                <a:latin typeface="Times New Roman"/>
                <a:ea typeface="Times New Roman"/>
                <a:cs typeface="Times New Roman"/>
                <a:sym typeface="Times New Roman"/>
              </a:rPr>
              <a:t>Category 2: 3 videos</a:t>
            </a:r>
            <a:endParaRPr sz="2037">
              <a:latin typeface="Times New Roman"/>
              <a:ea typeface="Times New Roman"/>
              <a:cs typeface="Times New Roman"/>
              <a:sym typeface="Times New Roman"/>
            </a:endParaRPr>
          </a:p>
          <a:p>
            <a:pPr marL="0" lvl="0" indent="0" algn="just" rtl="0">
              <a:lnSpc>
                <a:spcPct val="70000"/>
              </a:lnSpc>
              <a:spcBef>
                <a:spcPts val="1200"/>
              </a:spcBef>
              <a:spcAft>
                <a:spcPts val="0"/>
              </a:spcAft>
              <a:buSzPts val="852"/>
              <a:buNone/>
            </a:pPr>
            <a:r>
              <a:rPr lang="en-US" sz="2037" b="1">
                <a:latin typeface="Times New Roman"/>
                <a:ea typeface="Times New Roman"/>
                <a:cs typeface="Times New Roman"/>
                <a:sym typeface="Times New Roman"/>
              </a:rPr>
              <a:t>This will result in a split where each subset has a nearly equal number of videos per action type.</a:t>
            </a:r>
            <a:endParaRPr sz="2270" b="1">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80"/>
          <p:cNvSpPr txBox="1"/>
          <p:nvPr/>
        </p:nvSpPr>
        <p:spPr>
          <a:xfrm>
            <a:off x="4551900" y="1826700"/>
            <a:ext cx="4076100" cy="175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Optimizer – Adam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Activation – Softmax</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Loss Function – Categorical cross entropy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Epochs – 100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Regularization – Drop out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19" name="Google Shape;519;p80"/>
          <p:cNvPicPr preferRelativeResize="0"/>
          <p:nvPr/>
        </p:nvPicPr>
        <p:blipFill>
          <a:blip r:embed="rId3">
            <a:alphaModFix/>
          </a:blip>
          <a:stretch>
            <a:fillRect/>
          </a:stretch>
        </p:blipFill>
        <p:spPr>
          <a:xfrm>
            <a:off x="511000" y="1139850"/>
            <a:ext cx="3590577" cy="3279749"/>
          </a:xfrm>
          <a:prstGeom prst="rect">
            <a:avLst/>
          </a:prstGeom>
          <a:noFill/>
          <a:ln>
            <a:noFill/>
          </a:ln>
        </p:spPr>
      </p:pic>
      <p:sp>
        <p:nvSpPr>
          <p:cNvPr id="520" name="Google Shape;520;p80"/>
          <p:cNvSpPr txBox="1">
            <a:spLocks noGrp="1"/>
          </p:cNvSpPr>
          <p:nvPr>
            <p:ph type="title"/>
          </p:nvPr>
        </p:nvSpPr>
        <p:spPr>
          <a:xfrm>
            <a:off x="583150" y="298953"/>
            <a:ext cx="10515600" cy="679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Model</a:t>
            </a:r>
            <a:endParaRPr sz="3600"/>
          </a:p>
        </p:txBody>
      </p:sp>
      <p:pic>
        <p:nvPicPr>
          <p:cNvPr id="521" name="Google Shape;521;p80"/>
          <p:cNvPicPr preferRelativeResize="0"/>
          <p:nvPr/>
        </p:nvPicPr>
        <p:blipFill>
          <a:blip r:embed="rId4">
            <a:alphaModFix/>
          </a:blip>
          <a:stretch>
            <a:fillRect/>
          </a:stretch>
        </p:blipFill>
        <p:spPr>
          <a:xfrm>
            <a:off x="8936550" y="2230424"/>
            <a:ext cx="1571625" cy="638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81"/>
          <p:cNvSpPr txBox="1">
            <a:spLocks noGrp="1"/>
          </p:cNvSpPr>
          <p:nvPr>
            <p:ph type="title"/>
          </p:nvPr>
        </p:nvSpPr>
        <p:spPr>
          <a:xfrm>
            <a:off x="318550" y="153453"/>
            <a:ext cx="10515600" cy="679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Model</a:t>
            </a:r>
            <a:endParaRPr sz="3600"/>
          </a:p>
        </p:txBody>
      </p:sp>
      <p:pic>
        <p:nvPicPr>
          <p:cNvPr id="527" name="Google Shape;527;p81"/>
          <p:cNvPicPr preferRelativeResize="0"/>
          <p:nvPr/>
        </p:nvPicPr>
        <p:blipFill>
          <a:blip r:embed="rId3">
            <a:alphaModFix/>
          </a:blip>
          <a:stretch>
            <a:fillRect/>
          </a:stretch>
        </p:blipFill>
        <p:spPr>
          <a:xfrm>
            <a:off x="8436525" y="3246925"/>
            <a:ext cx="3590925" cy="2505075"/>
          </a:xfrm>
          <a:prstGeom prst="rect">
            <a:avLst/>
          </a:prstGeom>
          <a:noFill/>
          <a:ln>
            <a:noFill/>
          </a:ln>
        </p:spPr>
      </p:pic>
      <p:pic>
        <p:nvPicPr>
          <p:cNvPr id="528" name="Google Shape;528;p81"/>
          <p:cNvPicPr preferRelativeResize="0"/>
          <p:nvPr/>
        </p:nvPicPr>
        <p:blipFill>
          <a:blip r:embed="rId4">
            <a:alphaModFix/>
          </a:blip>
          <a:stretch>
            <a:fillRect/>
          </a:stretch>
        </p:blipFill>
        <p:spPr>
          <a:xfrm>
            <a:off x="8483100" y="404800"/>
            <a:ext cx="3497775" cy="2372815"/>
          </a:xfrm>
          <a:prstGeom prst="rect">
            <a:avLst/>
          </a:prstGeom>
          <a:noFill/>
          <a:ln>
            <a:noFill/>
          </a:ln>
        </p:spPr>
      </p:pic>
      <p:graphicFrame>
        <p:nvGraphicFramePr>
          <p:cNvPr id="529" name="Google Shape;529;p81"/>
          <p:cNvGraphicFramePr/>
          <p:nvPr/>
        </p:nvGraphicFramePr>
        <p:xfrm>
          <a:off x="198425" y="837663"/>
          <a:ext cx="3000000" cy="3000000"/>
        </p:xfrm>
        <a:graphic>
          <a:graphicData uri="http://schemas.openxmlformats.org/drawingml/2006/table">
            <a:tbl>
              <a:tblPr>
                <a:noFill/>
                <a:tableStyleId>{388597BF-9894-4BEF-9AC2-828DB2475859}</a:tableStyleId>
              </a:tblPr>
              <a:tblGrid>
                <a:gridCol w="876450">
                  <a:extLst>
                    <a:ext uri="{9D8B030D-6E8A-4147-A177-3AD203B41FA5}">
                      <a16:colId xmlns:a16="http://schemas.microsoft.com/office/drawing/2014/main" val="20000"/>
                    </a:ext>
                  </a:extLst>
                </a:gridCol>
                <a:gridCol w="7110300">
                  <a:extLst>
                    <a:ext uri="{9D8B030D-6E8A-4147-A177-3AD203B41FA5}">
                      <a16:colId xmlns:a16="http://schemas.microsoft.com/office/drawing/2014/main" val="20001"/>
                    </a:ext>
                  </a:extLst>
                </a:gridCol>
              </a:tblGrid>
              <a:tr h="286275">
                <a:tc>
                  <a:txBody>
                    <a:bodyPr/>
                    <a:lstStyle/>
                    <a:p>
                      <a:pPr marL="0" lvl="0" indent="0" algn="l" rtl="0">
                        <a:spcBef>
                          <a:spcPts val="0"/>
                        </a:spcBef>
                        <a:spcAft>
                          <a:spcPts val="0"/>
                        </a:spcAft>
                        <a:buNone/>
                      </a:pPr>
                      <a:r>
                        <a:rPr lang="en-US" b="1">
                          <a:latin typeface="Times New Roman"/>
                          <a:ea typeface="Times New Roman"/>
                          <a:cs typeface="Times New Roman"/>
                          <a:sym typeface="Times New Roman"/>
                        </a:rPr>
                        <a:t>Epochs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b="1">
                          <a:latin typeface="Times New Roman"/>
                          <a:ea typeface="Times New Roman"/>
                          <a:cs typeface="Times New Roman"/>
                          <a:sym typeface="Times New Roman"/>
                        </a:rPr>
                        <a:t>Model Accuracy Loss over Epochs</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80625">
                <a:tc>
                  <a:txBody>
                    <a:bodyPr/>
                    <a:lstStyle/>
                    <a:p>
                      <a:pPr marL="0" lvl="0" indent="0" algn="l" rtl="0">
                        <a:lnSpc>
                          <a:spcPct val="100000"/>
                        </a:lnSpc>
                        <a:spcBef>
                          <a:spcPts val="1200"/>
                        </a:spcBef>
                        <a:spcAft>
                          <a:spcPts val="1200"/>
                        </a:spcAft>
                        <a:buNone/>
                      </a:pPr>
                      <a:r>
                        <a:rPr lang="en-US" sz="1100">
                          <a:latin typeface="Times New Roman"/>
                          <a:ea typeface="Times New Roman"/>
                          <a:cs typeface="Times New Roman"/>
                          <a:sym typeface="Times New Roman"/>
                        </a:rPr>
                        <a:t>1-10</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The model shows initial training success but struggles with high loss, indicating poor generalization.</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40450">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11-20</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Training accuracy improves, but the validation accuracy is low, suggesting overfitting issues.</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40450">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21-30</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A slight drop in training accuracy and increase in loss indicates challenges in learning complexity, with validation accuracy decreasing significantly.</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40450">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31-40</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Training metrics stabilize, showing some improvement in loss, but validation accuracy remains stagnant at a low level.</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440450">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41-50</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Notable increase in training accuracy and decrease in loss suggest effective learning, but validation accuracy fails to improve.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440450">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51-60</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A decrease in training accuracy and slight rise in loss indicate potential overfitting, with validation metrics remaining unchanged.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440450">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61-70</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Training accuracy peaks, but stagnant validation accuracy implies limited generalization ability.</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r h="440450">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71-80</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Training metrics show fluctuations, with validation loss improving, suggesting better generalization despite no change in accuracy.</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8"/>
                  </a:ext>
                </a:extLst>
              </a:tr>
              <a:tr h="440450">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81-90</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Training accuracy stabilizes, while validation performance indicates a need for further adjustments to improve generalization.</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9"/>
                  </a:ext>
                </a:extLst>
              </a:tr>
              <a:tr h="440450">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91-100</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lnSpc>
                          <a:spcPct val="100000"/>
                        </a:lnSpc>
                        <a:spcBef>
                          <a:spcPts val="0"/>
                        </a:spcBef>
                        <a:spcAft>
                          <a:spcPts val="0"/>
                        </a:spcAft>
                        <a:buNone/>
                      </a:pPr>
                      <a:r>
                        <a:rPr lang="en-US" sz="1100">
                          <a:latin typeface="Times New Roman"/>
                          <a:ea typeface="Times New Roman"/>
                          <a:cs typeface="Times New Roman"/>
                          <a:sym typeface="Times New Roman"/>
                        </a:rPr>
                        <a:t>Decreasing training accuracy signals potential overfitting as the model approaches its learning capacity, with validation metrics remaining static.</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graphicFrame>
        <p:nvGraphicFramePr>
          <p:cNvPr id="534" name="Google Shape;534;p82"/>
          <p:cNvGraphicFramePr/>
          <p:nvPr/>
        </p:nvGraphicFramePr>
        <p:xfrm>
          <a:off x="1219075" y="273463"/>
          <a:ext cx="3000000" cy="3000000"/>
        </p:xfrm>
        <a:graphic>
          <a:graphicData uri="http://schemas.openxmlformats.org/drawingml/2006/table">
            <a:tbl>
              <a:tblPr firstRow="1" bandRow="1">
                <a:noFill/>
                <a:tableStyleId>{7B0599F1-85C4-4697-B2FB-87AC7B8D6898}</a:tableStyleId>
              </a:tblPr>
              <a:tblGrid>
                <a:gridCol w="1004575">
                  <a:extLst>
                    <a:ext uri="{9D8B030D-6E8A-4147-A177-3AD203B41FA5}">
                      <a16:colId xmlns:a16="http://schemas.microsoft.com/office/drawing/2014/main" val="20000"/>
                    </a:ext>
                  </a:extLst>
                </a:gridCol>
                <a:gridCol w="1361450">
                  <a:extLst>
                    <a:ext uri="{9D8B030D-6E8A-4147-A177-3AD203B41FA5}">
                      <a16:colId xmlns:a16="http://schemas.microsoft.com/office/drawing/2014/main" val="20001"/>
                    </a:ext>
                  </a:extLst>
                </a:gridCol>
                <a:gridCol w="1598225">
                  <a:extLst>
                    <a:ext uri="{9D8B030D-6E8A-4147-A177-3AD203B41FA5}">
                      <a16:colId xmlns:a16="http://schemas.microsoft.com/office/drawing/2014/main" val="20002"/>
                    </a:ext>
                  </a:extLst>
                </a:gridCol>
                <a:gridCol w="1479850">
                  <a:extLst>
                    <a:ext uri="{9D8B030D-6E8A-4147-A177-3AD203B41FA5}">
                      <a16:colId xmlns:a16="http://schemas.microsoft.com/office/drawing/2014/main" val="20003"/>
                    </a:ext>
                  </a:extLst>
                </a:gridCol>
                <a:gridCol w="1609425">
                  <a:extLst>
                    <a:ext uri="{9D8B030D-6E8A-4147-A177-3AD203B41FA5}">
                      <a16:colId xmlns:a16="http://schemas.microsoft.com/office/drawing/2014/main" val="20004"/>
                    </a:ext>
                  </a:extLst>
                </a:gridCol>
                <a:gridCol w="1528250">
                  <a:extLst>
                    <a:ext uri="{9D8B030D-6E8A-4147-A177-3AD203B41FA5}">
                      <a16:colId xmlns:a16="http://schemas.microsoft.com/office/drawing/2014/main" val="20005"/>
                    </a:ext>
                  </a:extLst>
                </a:gridCol>
                <a:gridCol w="1361000">
                  <a:extLst>
                    <a:ext uri="{9D8B030D-6E8A-4147-A177-3AD203B41FA5}">
                      <a16:colId xmlns:a16="http://schemas.microsoft.com/office/drawing/2014/main" val="20006"/>
                    </a:ext>
                  </a:extLst>
                </a:gridCol>
              </a:tblGrid>
              <a:tr h="506650">
                <a:tc>
                  <a:txBody>
                    <a:bodyPr/>
                    <a:lstStyle/>
                    <a:p>
                      <a:pPr marL="0" marR="0" lvl="0" indent="0" algn="ctr" rtl="0">
                        <a:spcBef>
                          <a:spcPts val="0"/>
                        </a:spcBef>
                        <a:spcAft>
                          <a:spcPts val="0"/>
                        </a:spcAft>
                        <a:buNone/>
                      </a:pPr>
                      <a:r>
                        <a:rPr lang="en-US" sz="1400"/>
                        <a:t>S.No</a:t>
                      </a:r>
                      <a:endParaRPr sz="1400"/>
                    </a:p>
                  </a:txBody>
                  <a:tcPr marL="91450" marR="91450" marT="45750" marB="45750"/>
                </a:tc>
                <a:tc>
                  <a:txBody>
                    <a:bodyPr/>
                    <a:lstStyle/>
                    <a:p>
                      <a:pPr marL="0" marR="0" lvl="0" indent="0" algn="ctr" rtl="0">
                        <a:spcBef>
                          <a:spcPts val="0"/>
                        </a:spcBef>
                        <a:spcAft>
                          <a:spcPts val="0"/>
                        </a:spcAft>
                        <a:buNone/>
                      </a:pPr>
                      <a:r>
                        <a:rPr lang="en-US" sz="1400"/>
                        <a:t>Epochs</a:t>
                      </a:r>
                      <a:endParaRPr/>
                    </a:p>
                  </a:txBody>
                  <a:tcPr marL="91450" marR="91450" marT="45750" marB="45750"/>
                </a:tc>
                <a:tc>
                  <a:txBody>
                    <a:bodyPr/>
                    <a:lstStyle/>
                    <a:p>
                      <a:pPr marL="0" marR="0" lvl="0" indent="0" algn="ctr" rtl="0">
                        <a:spcBef>
                          <a:spcPts val="0"/>
                        </a:spcBef>
                        <a:spcAft>
                          <a:spcPts val="0"/>
                        </a:spcAft>
                        <a:buNone/>
                      </a:pPr>
                      <a:r>
                        <a:rPr lang="en-US" sz="1400"/>
                        <a:t>Training Accuracy</a:t>
                      </a:r>
                      <a:endParaRPr/>
                    </a:p>
                  </a:txBody>
                  <a:tcPr marL="91450" marR="91450" marT="45750" marB="45750"/>
                </a:tc>
                <a:tc>
                  <a:txBody>
                    <a:bodyPr/>
                    <a:lstStyle/>
                    <a:p>
                      <a:pPr marL="0" marR="0" lvl="0" indent="0" algn="ctr" rtl="0">
                        <a:spcBef>
                          <a:spcPts val="0"/>
                        </a:spcBef>
                        <a:spcAft>
                          <a:spcPts val="0"/>
                        </a:spcAft>
                        <a:buNone/>
                      </a:pPr>
                      <a:r>
                        <a:rPr lang="en-US" sz="1400"/>
                        <a:t>Training Loss</a:t>
                      </a:r>
                      <a:endParaRPr/>
                    </a:p>
                  </a:txBody>
                  <a:tcPr marL="91450" marR="91450" marT="45750" marB="45750"/>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a:t>Validation</a:t>
                      </a:r>
                      <a:endParaRPr/>
                    </a:p>
                    <a:p>
                      <a:pPr marL="0" marR="0" lvl="0" indent="0" algn="ctr" rtl="0">
                        <a:lnSpc>
                          <a:spcPct val="100000"/>
                        </a:lnSpc>
                        <a:spcBef>
                          <a:spcPts val="0"/>
                        </a:spcBef>
                        <a:spcAft>
                          <a:spcPts val="0"/>
                        </a:spcAft>
                        <a:buClr>
                          <a:schemeClr val="dk1"/>
                        </a:buClr>
                        <a:buSzPts val="1400"/>
                        <a:buFont typeface="Calibri"/>
                        <a:buNone/>
                      </a:pPr>
                      <a:r>
                        <a:rPr lang="en-US" sz="1400"/>
                        <a:t>Accuracy</a:t>
                      </a:r>
                      <a:endParaRPr/>
                    </a:p>
                  </a:txBody>
                  <a:tcPr marL="91450" marR="91450" marT="45750" marB="45750"/>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a:t>Validation Loss</a:t>
                      </a:r>
                      <a:endParaRPr/>
                    </a:p>
                  </a:txBody>
                  <a:tcPr marL="91450" marR="91450" marT="45750" marB="45750"/>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a:t>AUC</a:t>
                      </a:r>
                      <a:endParaRPr/>
                    </a:p>
                  </a:txBody>
                  <a:tcPr marL="91450" marR="91450" marT="45750" marB="45750"/>
                </a:tc>
                <a:extLst>
                  <a:ext uri="{0D108BD9-81ED-4DB2-BD59-A6C34878D82A}">
                    <a16:rowId xmlns:a16="http://schemas.microsoft.com/office/drawing/2014/main" val="10000"/>
                  </a:ext>
                </a:extLst>
              </a:tr>
              <a:tr h="338150">
                <a:tc>
                  <a:txBody>
                    <a:bodyPr/>
                    <a:lstStyle/>
                    <a:p>
                      <a:pPr marL="0" marR="0" lvl="0" indent="0" algn="just" rtl="0">
                        <a:spcBef>
                          <a:spcPts val="0"/>
                        </a:spcBef>
                        <a:spcAft>
                          <a:spcPts val="0"/>
                        </a:spcAft>
                        <a:buNone/>
                      </a:pPr>
                      <a:r>
                        <a:rPr lang="en-US"/>
                        <a:t>1</a:t>
                      </a:r>
                      <a:endParaRPr/>
                    </a:p>
                  </a:txBody>
                  <a:tcPr marL="91450" marR="91450" marT="45750" marB="45750"/>
                </a:tc>
                <a:tc>
                  <a:txBody>
                    <a:bodyPr/>
                    <a:lstStyle/>
                    <a:p>
                      <a:pPr marL="0" marR="0" lvl="0" indent="0" algn="just" rtl="0">
                        <a:spcBef>
                          <a:spcPts val="0"/>
                        </a:spcBef>
                        <a:spcAft>
                          <a:spcPts val="0"/>
                        </a:spcAft>
                        <a:buNone/>
                      </a:pPr>
                      <a:r>
                        <a:rPr lang="en-US"/>
                        <a:t>1-10</a:t>
                      </a:r>
                      <a:endParaRPr/>
                    </a:p>
                  </a:txBody>
                  <a:tcPr marL="91450" marR="91450" marT="45750" marB="45750"/>
                </a:tc>
                <a:tc>
                  <a:txBody>
                    <a:bodyPr/>
                    <a:lstStyle/>
                    <a:p>
                      <a:pPr marL="0" marR="0" lvl="0" indent="0" algn="just" rtl="0">
                        <a:spcBef>
                          <a:spcPts val="0"/>
                        </a:spcBef>
                        <a:spcAft>
                          <a:spcPts val="0"/>
                        </a:spcAft>
                        <a:buNone/>
                      </a:pPr>
                      <a:r>
                        <a:rPr lang="en-US"/>
                        <a:t>0.760</a:t>
                      </a:r>
                      <a:endParaRPr/>
                    </a:p>
                  </a:txBody>
                  <a:tcPr marL="91450" marR="91450" marT="45750" marB="45750"/>
                </a:tc>
                <a:tc>
                  <a:txBody>
                    <a:bodyPr/>
                    <a:lstStyle/>
                    <a:p>
                      <a:pPr marL="0" lvl="0" indent="0" algn="just" rtl="0">
                        <a:spcBef>
                          <a:spcPts val="0"/>
                        </a:spcBef>
                        <a:spcAft>
                          <a:spcPts val="0"/>
                        </a:spcAft>
                        <a:buNone/>
                      </a:pPr>
                      <a:r>
                        <a:rPr lang="en-US"/>
                        <a:t>1.546087</a:t>
                      </a:r>
                      <a:endParaRPr/>
                    </a:p>
                  </a:txBody>
                  <a:tcPr marL="91450" marR="91450" marT="45750" marB="45750"/>
                </a:tc>
                <a:tc>
                  <a:txBody>
                    <a:bodyPr/>
                    <a:lstStyle/>
                    <a:p>
                      <a:pPr marL="0" lvl="0" indent="0" algn="just" rtl="0">
                        <a:spcBef>
                          <a:spcPts val="0"/>
                        </a:spcBef>
                        <a:spcAft>
                          <a:spcPts val="0"/>
                        </a:spcAft>
                        <a:buNone/>
                      </a:pPr>
                      <a:r>
                        <a:rPr lang="en-US"/>
                        <a:t>0.222222</a:t>
                      </a:r>
                      <a:endParaRPr/>
                    </a:p>
                  </a:txBody>
                  <a:tcPr marL="91450" marR="91450" marT="45750" marB="45750"/>
                </a:tc>
                <a:tc>
                  <a:txBody>
                    <a:bodyPr/>
                    <a:lstStyle/>
                    <a:p>
                      <a:pPr marL="0" lvl="0" indent="0" algn="just" rtl="0">
                        <a:spcBef>
                          <a:spcPts val="0"/>
                        </a:spcBef>
                        <a:spcAft>
                          <a:spcPts val="0"/>
                        </a:spcAft>
                        <a:buNone/>
                      </a:pPr>
                      <a:r>
                        <a:rPr lang="en-US"/>
                        <a:t>1.029918</a:t>
                      </a:r>
                      <a:endParaRPr/>
                    </a:p>
                  </a:txBody>
                  <a:tcPr marL="91450" marR="91450" marT="45750" marB="45750"/>
                </a:tc>
                <a:tc>
                  <a:txBody>
                    <a:bodyPr/>
                    <a:lstStyle/>
                    <a:p>
                      <a:pPr marL="0" lvl="0" indent="0" algn="just" rtl="0">
                        <a:spcBef>
                          <a:spcPts val="0"/>
                        </a:spcBef>
                        <a:spcAft>
                          <a:spcPts val="0"/>
                        </a:spcAft>
                        <a:buNone/>
                      </a:pPr>
                      <a:r>
                        <a:rPr lang="en-US"/>
                        <a:t>0.574074</a:t>
                      </a:r>
                      <a:endParaRPr/>
                    </a:p>
                  </a:txBody>
                  <a:tcPr marL="91450" marR="91450" marT="45750" marB="45750"/>
                </a:tc>
                <a:extLst>
                  <a:ext uri="{0D108BD9-81ED-4DB2-BD59-A6C34878D82A}">
                    <a16:rowId xmlns:a16="http://schemas.microsoft.com/office/drawing/2014/main" val="10001"/>
                  </a:ext>
                </a:extLst>
              </a:tr>
              <a:tr h="338150">
                <a:tc>
                  <a:txBody>
                    <a:bodyPr/>
                    <a:lstStyle/>
                    <a:p>
                      <a:pPr marL="0" marR="0" lvl="0" indent="0" algn="just" rtl="0">
                        <a:spcBef>
                          <a:spcPts val="0"/>
                        </a:spcBef>
                        <a:spcAft>
                          <a:spcPts val="0"/>
                        </a:spcAft>
                        <a:buNone/>
                      </a:pPr>
                      <a:r>
                        <a:rPr lang="en-US"/>
                        <a:t>2</a:t>
                      </a:r>
                      <a:endParaRPr/>
                    </a:p>
                  </a:txBody>
                  <a:tcPr marL="91450" marR="91450" marT="45750" marB="45750"/>
                </a:tc>
                <a:tc>
                  <a:txBody>
                    <a:bodyPr/>
                    <a:lstStyle/>
                    <a:p>
                      <a:pPr marL="0" marR="0" lvl="0" indent="0" algn="just" rtl="0">
                        <a:spcBef>
                          <a:spcPts val="0"/>
                        </a:spcBef>
                        <a:spcAft>
                          <a:spcPts val="0"/>
                        </a:spcAft>
                        <a:buNone/>
                      </a:pPr>
                      <a:r>
                        <a:rPr lang="en-US"/>
                        <a:t>11-20</a:t>
                      </a:r>
                      <a:endParaRPr/>
                    </a:p>
                  </a:txBody>
                  <a:tcPr marL="91450" marR="91450" marT="45750" marB="45750"/>
                </a:tc>
                <a:tc>
                  <a:txBody>
                    <a:bodyPr/>
                    <a:lstStyle/>
                    <a:p>
                      <a:pPr marL="0" marR="0" lvl="0" indent="0" algn="just" rtl="0">
                        <a:spcBef>
                          <a:spcPts val="0"/>
                        </a:spcBef>
                        <a:spcAft>
                          <a:spcPts val="0"/>
                        </a:spcAft>
                        <a:buNone/>
                      </a:pPr>
                      <a:r>
                        <a:rPr lang="en-US"/>
                        <a:t>0.780</a:t>
                      </a:r>
                      <a:endParaRPr/>
                    </a:p>
                  </a:txBody>
                  <a:tcPr marL="91450" marR="91450" marT="45750" marB="45750"/>
                </a:tc>
                <a:tc>
                  <a:txBody>
                    <a:bodyPr/>
                    <a:lstStyle/>
                    <a:p>
                      <a:pPr marL="0" lvl="0" indent="0" algn="just" rtl="0">
                        <a:spcBef>
                          <a:spcPts val="0"/>
                        </a:spcBef>
                        <a:spcAft>
                          <a:spcPts val="0"/>
                        </a:spcAft>
                        <a:buNone/>
                      </a:pPr>
                      <a:r>
                        <a:rPr lang="en-US"/>
                        <a:t>0.905763</a:t>
                      </a:r>
                      <a:endParaRPr/>
                    </a:p>
                  </a:txBody>
                  <a:tcPr marL="91450" marR="91450" marT="45750" marB="45750"/>
                </a:tc>
                <a:tc>
                  <a:txBody>
                    <a:bodyPr/>
                    <a:lstStyle/>
                    <a:p>
                      <a:pPr marL="0" lvl="0" indent="0" algn="just" rtl="0">
                        <a:spcBef>
                          <a:spcPts val="0"/>
                        </a:spcBef>
                        <a:spcAft>
                          <a:spcPts val="0"/>
                        </a:spcAft>
                        <a:buNone/>
                      </a:pPr>
                      <a:r>
                        <a:rPr lang="en-US"/>
                        <a:t>0.666667</a:t>
                      </a:r>
                      <a:endParaRPr/>
                    </a:p>
                  </a:txBody>
                  <a:tcPr marL="91450" marR="91450" marT="45750" marB="45750"/>
                </a:tc>
                <a:tc>
                  <a:txBody>
                    <a:bodyPr/>
                    <a:lstStyle/>
                    <a:p>
                      <a:pPr marL="0" lvl="0" indent="0" algn="just" rtl="0">
                        <a:spcBef>
                          <a:spcPts val="0"/>
                        </a:spcBef>
                        <a:spcAft>
                          <a:spcPts val="0"/>
                        </a:spcAft>
                        <a:buNone/>
                      </a:pPr>
                      <a:r>
                        <a:rPr lang="en-US"/>
                        <a:t>2.472422</a:t>
                      </a:r>
                      <a:endParaRPr/>
                    </a:p>
                  </a:txBody>
                  <a:tcPr marL="91450" marR="91450" marT="45750" marB="45750"/>
                </a:tc>
                <a:tc>
                  <a:txBody>
                    <a:bodyPr/>
                    <a:lstStyle/>
                    <a:p>
                      <a:pPr marL="0" lvl="0" indent="0" algn="just" rtl="0">
                        <a:spcBef>
                          <a:spcPts val="0"/>
                        </a:spcBef>
                        <a:spcAft>
                          <a:spcPts val="0"/>
                        </a:spcAft>
                        <a:buNone/>
                      </a:pPr>
                      <a:r>
                        <a:rPr lang="en-US"/>
                        <a:t>0.686667</a:t>
                      </a:r>
                      <a:endParaRPr/>
                    </a:p>
                  </a:txBody>
                  <a:tcPr marL="91450" marR="91450" marT="45750" marB="45750"/>
                </a:tc>
                <a:extLst>
                  <a:ext uri="{0D108BD9-81ED-4DB2-BD59-A6C34878D82A}">
                    <a16:rowId xmlns:a16="http://schemas.microsoft.com/office/drawing/2014/main" val="10002"/>
                  </a:ext>
                </a:extLst>
              </a:tr>
              <a:tr h="526950">
                <a:tc>
                  <a:txBody>
                    <a:bodyPr/>
                    <a:lstStyle/>
                    <a:p>
                      <a:pPr marL="0" marR="0" lvl="0" indent="0" algn="just" rtl="0">
                        <a:spcBef>
                          <a:spcPts val="0"/>
                        </a:spcBef>
                        <a:spcAft>
                          <a:spcPts val="0"/>
                        </a:spcAft>
                        <a:buNone/>
                      </a:pPr>
                      <a:r>
                        <a:rPr lang="en-US"/>
                        <a:t>3</a:t>
                      </a:r>
                      <a:endParaRPr/>
                    </a:p>
                  </a:txBody>
                  <a:tcPr marL="91450" marR="91450" marT="45750" marB="45750"/>
                </a:tc>
                <a:tc>
                  <a:txBody>
                    <a:bodyPr/>
                    <a:lstStyle/>
                    <a:p>
                      <a:pPr marL="0" lvl="0" indent="0" algn="just" rtl="0">
                        <a:lnSpc>
                          <a:spcPct val="115000"/>
                        </a:lnSpc>
                        <a:spcBef>
                          <a:spcPts val="0"/>
                        </a:spcBef>
                        <a:spcAft>
                          <a:spcPts val="0"/>
                        </a:spcAft>
                        <a:buSzPts val="1100"/>
                        <a:buNone/>
                      </a:pPr>
                      <a:r>
                        <a:rPr lang="en-US"/>
                        <a:t>21-30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0.770</a:t>
                      </a:r>
                      <a:endParaRPr/>
                    </a:p>
                  </a:txBody>
                  <a:tcPr marL="91450" marR="91450" marT="45750" marB="45750"/>
                </a:tc>
                <a:tc>
                  <a:txBody>
                    <a:bodyPr/>
                    <a:lstStyle/>
                    <a:p>
                      <a:pPr marL="0" lvl="0" indent="0" algn="just" rtl="0">
                        <a:spcBef>
                          <a:spcPts val="0"/>
                        </a:spcBef>
                        <a:spcAft>
                          <a:spcPts val="0"/>
                        </a:spcAft>
                        <a:buNone/>
                      </a:pPr>
                      <a:r>
                        <a:rPr lang="en-US"/>
                        <a:t>1.823141</a:t>
                      </a:r>
                      <a:endParaRPr/>
                    </a:p>
                  </a:txBody>
                  <a:tcPr marL="91450" marR="91450" marT="45750" marB="45750"/>
                </a:tc>
                <a:tc>
                  <a:txBody>
                    <a:bodyPr/>
                    <a:lstStyle/>
                    <a:p>
                      <a:pPr marL="0" lvl="0" indent="0" algn="just" rtl="0">
                        <a:spcBef>
                          <a:spcPts val="0"/>
                        </a:spcBef>
                        <a:spcAft>
                          <a:spcPts val="0"/>
                        </a:spcAft>
                        <a:buNone/>
                      </a:pPr>
                      <a:r>
                        <a:rPr lang="en-US"/>
                        <a:t>0.444444</a:t>
                      </a:r>
                      <a:endParaRPr/>
                    </a:p>
                  </a:txBody>
                  <a:tcPr marL="91450" marR="91450" marT="45750" marB="45750"/>
                </a:tc>
                <a:tc>
                  <a:txBody>
                    <a:bodyPr/>
                    <a:lstStyle/>
                    <a:p>
                      <a:pPr marL="0" lvl="0" indent="0" algn="just" rtl="0">
                        <a:spcBef>
                          <a:spcPts val="0"/>
                        </a:spcBef>
                        <a:spcAft>
                          <a:spcPts val="0"/>
                        </a:spcAft>
                        <a:buNone/>
                      </a:pPr>
                      <a:r>
                        <a:rPr lang="en-US"/>
                        <a:t>0.976443</a:t>
                      </a:r>
                      <a:endParaRPr/>
                    </a:p>
                  </a:txBody>
                  <a:tcPr marL="91450" marR="91450" marT="45750" marB="45750"/>
                </a:tc>
                <a:tc>
                  <a:txBody>
                    <a:bodyPr/>
                    <a:lstStyle/>
                    <a:p>
                      <a:pPr marL="0" lvl="0" indent="0" algn="just" rtl="0">
                        <a:spcBef>
                          <a:spcPts val="0"/>
                        </a:spcBef>
                        <a:spcAft>
                          <a:spcPts val="0"/>
                        </a:spcAft>
                        <a:buNone/>
                      </a:pPr>
                      <a:r>
                        <a:rPr lang="en-US"/>
                        <a:t>0.888889</a:t>
                      </a:r>
                      <a:endParaRPr/>
                    </a:p>
                  </a:txBody>
                  <a:tcPr marL="91450" marR="91450" marT="45750" marB="45750"/>
                </a:tc>
                <a:extLst>
                  <a:ext uri="{0D108BD9-81ED-4DB2-BD59-A6C34878D82A}">
                    <a16:rowId xmlns:a16="http://schemas.microsoft.com/office/drawing/2014/main" val="10003"/>
                  </a:ext>
                </a:extLst>
              </a:tr>
              <a:tr h="526950">
                <a:tc>
                  <a:txBody>
                    <a:bodyPr/>
                    <a:lstStyle/>
                    <a:p>
                      <a:pPr marL="0" marR="0" lvl="0" indent="0" algn="just" rtl="0">
                        <a:spcBef>
                          <a:spcPts val="0"/>
                        </a:spcBef>
                        <a:spcAft>
                          <a:spcPts val="0"/>
                        </a:spcAft>
                        <a:buNone/>
                      </a:pPr>
                      <a:r>
                        <a:rPr lang="en-US"/>
                        <a:t>4</a:t>
                      </a:r>
                      <a:endParaRPr/>
                    </a:p>
                  </a:txBody>
                  <a:tcPr marL="91450" marR="91450" marT="45750" marB="45750"/>
                </a:tc>
                <a:tc>
                  <a:txBody>
                    <a:bodyPr/>
                    <a:lstStyle/>
                    <a:p>
                      <a:pPr marL="0" lvl="0" indent="0" algn="just" rtl="0">
                        <a:lnSpc>
                          <a:spcPct val="115000"/>
                        </a:lnSpc>
                        <a:spcBef>
                          <a:spcPts val="0"/>
                        </a:spcBef>
                        <a:spcAft>
                          <a:spcPts val="0"/>
                        </a:spcAft>
                        <a:buSzPts val="1100"/>
                        <a:buNone/>
                      </a:pPr>
                      <a:r>
                        <a:rPr lang="en-US"/>
                        <a:t>31-40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0.775</a:t>
                      </a:r>
                      <a:endParaRPr/>
                    </a:p>
                  </a:txBody>
                  <a:tcPr marL="91450" marR="91450" marT="45750" marB="45750"/>
                </a:tc>
                <a:tc>
                  <a:txBody>
                    <a:bodyPr/>
                    <a:lstStyle/>
                    <a:p>
                      <a:pPr marL="0" marR="0" lvl="0" indent="0" algn="just" rtl="0">
                        <a:spcBef>
                          <a:spcPts val="0"/>
                        </a:spcBef>
                        <a:spcAft>
                          <a:spcPts val="0"/>
                        </a:spcAft>
                        <a:buNone/>
                      </a:pPr>
                      <a:r>
                        <a:rPr lang="en-US"/>
                        <a:t>0.422024</a:t>
                      </a:r>
                      <a:endParaRPr/>
                    </a:p>
                  </a:txBody>
                  <a:tcPr marL="91450" marR="91450" marT="45750" marB="45750"/>
                </a:tc>
                <a:tc>
                  <a:txBody>
                    <a:bodyPr/>
                    <a:lstStyle/>
                    <a:p>
                      <a:pPr marL="0" lvl="0" indent="0" algn="just" rtl="0">
                        <a:spcBef>
                          <a:spcPts val="0"/>
                        </a:spcBef>
                        <a:spcAft>
                          <a:spcPts val="0"/>
                        </a:spcAft>
                        <a:buNone/>
                      </a:pPr>
                      <a:r>
                        <a:rPr lang="en-US"/>
                        <a:t>0.666667</a:t>
                      </a:r>
                      <a:endParaRPr/>
                    </a:p>
                  </a:txBody>
                  <a:tcPr marL="91450" marR="91450" marT="45750" marB="45750"/>
                </a:tc>
                <a:tc>
                  <a:txBody>
                    <a:bodyPr/>
                    <a:lstStyle/>
                    <a:p>
                      <a:pPr marL="0" lvl="0" indent="0" algn="just" rtl="0">
                        <a:spcBef>
                          <a:spcPts val="0"/>
                        </a:spcBef>
                        <a:spcAft>
                          <a:spcPts val="0"/>
                        </a:spcAft>
                        <a:buNone/>
                      </a:pPr>
                      <a:r>
                        <a:rPr lang="en-US"/>
                        <a:t>0.960491</a:t>
                      </a:r>
                      <a:endParaRPr/>
                    </a:p>
                  </a:txBody>
                  <a:tcPr marL="91450" marR="91450" marT="45750" marB="45750"/>
                </a:tc>
                <a:tc>
                  <a:txBody>
                    <a:bodyPr/>
                    <a:lstStyle/>
                    <a:p>
                      <a:pPr marL="0" lvl="0" indent="0" algn="just" rtl="0">
                        <a:spcBef>
                          <a:spcPts val="0"/>
                        </a:spcBef>
                        <a:spcAft>
                          <a:spcPts val="0"/>
                        </a:spcAft>
                        <a:buNone/>
                      </a:pPr>
                      <a:r>
                        <a:rPr lang="en-US"/>
                        <a:t>0.814815</a:t>
                      </a:r>
                      <a:endParaRPr/>
                    </a:p>
                  </a:txBody>
                  <a:tcPr marL="91450" marR="91450" marT="45750" marB="45750"/>
                </a:tc>
                <a:extLst>
                  <a:ext uri="{0D108BD9-81ED-4DB2-BD59-A6C34878D82A}">
                    <a16:rowId xmlns:a16="http://schemas.microsoft.com/office/drawing/2014/main" val="10004"/>
                  </a:ext>
                </a:extLst>
              </a:tr>
              <a:tr h="526950">
                <a:tc>
                  <a:txBody>
                    <a:bodyPr/>
                    <a:lstStyle/>
                    <a:p>
                      <a:pPr marL="0" marR="0" lvl="0" indent="0" algn="just" rtl="0">
                        <a:spcBef>
                          <a:spcPts val="0"/>
                        </a:spcBef>
                        <a:spcAft>
                          <a:spcPts val="0"/>
                        </a:spcAft>
                        <a:buNone/>
                      </a:pPr>
                      <a:r>
                        <a:rPr lang="en-US"/>
                        <a:t>5</a:t>
                      </a:r>
                      <a:endParaRPr/>
                    </a:p>
                  </a:txBody>
                  <a:tcPr marL="91450" marR="91450" marT="45750" marB="45750"/>
                </a:tc>
                <a:tc>
                  <a:txBody>
                    <a:bodyPr/>
                    <a:lstStyle/>
                    <a:p>
                      <a:pPr marL="0" lvl="0" indent="0" algn="just" rtl="0">
                        <a:lnSpc>
                          <a:spcPct val="115000"/>
                        </a:lnSpc>
                        <a:spcBef>
                          <a:spcPts val="0"/>
                        </a:spcBef>
                        <a:spcAft>
                          <a:spcPts val="0"/>
                        </a:spcAft>
                        <a:buSzPts val="1100"/>
                        <a:buNone/>
                      </a:pPr>
                      <a:r>
                        <a:rPr lang="en-US"/>
                        <a:t>41-50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0.815</a:t>
                      </a:r>
                      <a:endParaRPr/>
                    </a:p>
                  </a:txBody>
                  <a:tcPr marL="91450" marR="91450" marT="45750" marB="45750"/>
                </a:tc>
                <a:tc>
                  <a:txBody>
                    <a:bodyPr/>
                    <a:lstStyle/>
                    <a:p>
                      <a:pPr marL="0" marR="0" lvl="0" indent="0" algn="just" rtl="0">
                        <a:spcBef>
                          <a:spcPts val="0"/>
                        </a:spcBef>
                        <a:spcAft>
                          <a:spcPts val="0"/>
                        </a:spcAft>
                        <a:buNone/>
                      </a:pPr>
                      <a:r>
                        <a:rPr lang="en-US"/>
                        <a:t>0.359248</a:t>
                      </a:r>
                      <a:endParaRPr/>
                    </a:p>
                  </a:txBody>
                  <a:tcPr marL="91450" marR="91450" marT="45750" marB="45750"/>
                </a:tc>
                <a:tc>
                  <a:txBody>
                    <a:bodyPr/>
                    <a:lstStyle/>
                    <a:p>
                      <a:pPr marL="0" lvl="0" indent="0" algn="just" rtl="0">
                        <a:spcBef>
                          <a:spcPts val="0"/>
                        </a:spcBef>
                        <a:spcAft>
                          <a:spcPts val="0"/>
                        </a:spcAft>
                        <a:buNone/>
                      </a:pPr>
                      <a:r>
                        <a:rPr lang="en-US"/>
                        <a:t>0.666667</a:t>
                      </a:r>
                      <a:endParaRPr/>
                    </a:p>
                  </a:txBody>
                  <a:tcPr marL="91450" marR="91450" marT="45750" marB="45750"/>
                </a:tc>
                <a:tc>
                  <a:txBody>
                    <a:bodyPr/>
                    <a:lstStyle/>
                    <a:p>
                      <a:pPr marL="0" lvl="0" indent="0" algn="just" rtl="0">
                        <a:spcBef>
                          <a:spcPts val="0"/>
                        </a:spcBef>
                        <a:spcAft>
                          <a:spcPts val="0"/>
                        </a:spcAft>
                        <a:buNone/>
                      </a:pPr>
                      <a:r>
                        <a:rPr lang="en-US"/>
                        <a:t>0.977141</a:t>
                      </a:r>
                      <a:endParaRPr/>
                    </a:p>
                  </a:txBody>
                  <a:tcPr marL="91450" marR="91450" marT="45750" marB="45750"/>
                </a:tc>
                <a:tc>
                  <a:txBody>
                    <a:bodyPr/>
                    <a:lstStyle/>
                    <a:p>
                      <a:pPr marL="0" lvl="0" indent="0" algn="just" rtl="0">
                        <a:spcBef>
                          <a:spcPts val="0"/>
                        </a:spcBef>
                        <a:spcAft>
                          <a:spcPts val="0"/>
                        </a:spcAft>
                        <a:buNone/>
                      </a:pPr>
                      <a:r>
                        <a:rPr lang="en-US"/>
                        <a:t>0.814815</a:t>
                      </a:r>
                      <a:endParaRPr/>
                    </a:p>
                  </a:txBody>
                  <a:tcPr marL="91450" marR="91450" marT="45750" marB="45750"/>
                </a:tc>
                <a:extLst>
                  <a:ext uri="{0D108BD9-81ED-4DB2-BD59-A6C34878D82A}">
                    <a16:rowId xmlns:a16="http://schemas.microsoft.com/office/drawing/2014/main" val="10005"/>
                  </a:ext>
                </a:extLst>
              </a:tr>
              <a:tr h="526950">
                <a:tc>
                  <a:txBody>
                    <a:bodyPr/>
                    <a:lstStyle/>
                    <a:p>
                      <a:pPr marL="0" marR="0" lvl="0" indent="0" algn="just" rtl="0">
                        <a:spcBef>
                          <a:spcPts val="0"/>
                        </a:spcBef>
                        <a:spcAft>
                          <a:spcPts val="0"/>
                        </a:spcAft>
                        <a:buNone/>
                      </a:pPr>
                      <a:r>
                        <a:rPr lang="en-US"/>
                        <a:t>6</a:t>
                      </a:r>
                      <a:endParaRPr/>
                    </a:p>
                  </a:txBody>
                  <a:tcPr marL="91450" marR="91450" marT="45750" marB="45750"/>
                </a:tc>
                <a:tc>
                  <a:txBody>
                    <a:bodyPr/>
                    <a:lstStyle/>
                    <a:p>
                      <a:pPr marL="0" lvl="0" indent="0" algn="just" rtl="0">
                        <a:lnSpc>
                          <a:spcPct val="115000"/>
                        </a:lnSpc>
                        <a:spcBef>
                          <a:spcPts val="0"/>
                        </a:spcBef>
                        <a:spcAft>
                          <a:spcPts val="0"/>
                        </a:spcAft>
                        <a:buNone/>
                      </a:pPr>
                      <a:r>
                        <a:rPr lang="en-US"/>
                        <a:t>51-60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0.755</a:t>
                      </a:r>
                      <a:endParaRPr/>
                    </a:p>
                  </a:txBody>
                  <a:tcPr marL="91450" marR="91450" marT="45750" marB="45750"/>
                </a:tc>
                <a:tc>
                  <a:txBody>
                    <a:bodyPr/>
                    <a:lstStyle/>
                    <a:p>
                      <a:pPr marL="0" marR="0" lvl="0" indent="0" algn="just" rtl="0">
                        <a:spcBef>
                          <a:spcPts val="0"/>
                        </a:spcBef>
                        <a:spcAft>
                          <a:spcPts val="0"/>
                        </a:spcAft>
                        <a:buNone/>
                      </a:pPr>
                      <a:r>
                        <a:rPr lang="en-US"/>
                        <a:t>0.440412</a:t>
                      </a:r>
                      <a:endParaRPr/>
                    </a:p>
                  </a:txBody>
                  <a:tcPr marL="91450" marR="91450" marT="45750" marB="45750"/>
                </a:tc>
                <a:tc>
                  <a:txBody>
                    <a:bodyPr/>
                    <a:lstStyle/>
                    <a:p>
                      <a:pPr marL="0" marR="0" lvl="0" indent="0" algn="just" rtl="0">
                        <a:spcBef>
                          <a:spcPts val="0"/>
                        </a:spcBef>
                        <a:spcAft>
                          <a:spcPts val="0"/>
                        </a:spcAft>
                        <a:buNone/>
                      </a:pPr>
                      <a:r>
                        <a:rPr lang="en-US"/>
                        <a:t>0.666667</a:t>
                      </a:r>
                      <a:endParaRPr/>
                    </a:p>
                  </a:txBody>
                  <a:tcPr marL="91450" marR="91450" marT="45750" marB="45750"/>
                </a:tc>
                <a:tc>
                  <a:txBody>
                    <a:bodyPr/>
                    <a:lstStyle/>
                    <a:p>
                      <a:pPr marL="0" marR="0" lvl="0" indent="0" algn="just" rtl="0">
                        <a:spcBef>
                          <a:spcPts val="0"/>
                        </a:spcBef>
                        <a:spcAft>
                          <a:spcPts val="0"/>
                        </a:spcAft>
                        <a:buNone/>
                      </a:pPr>
                      <a:r>
                        <a:rPr lang="en-US"/>
                        <a:t>1.032807</a:t>
                      </a:r>
                      <a:endParaRPr/>
                    </a:p>
                  </a:txBody>
                  <a:tcPr marL="91450" marR="91450" marT="45750" marB="45750"/>
                </a:tc>
                <a:tc>
                  <a:txBody>
                    <a:bodyPr/>
                    <a:lstStyle/>
                    <a:p>
                      <a:pPr marL="0" marR="0" lvl="0" indent="0" algn="just" rtl="0">
                        <a:spcBef>
                          <a:spcPts val="0"/>
                        </a:spcBef>
                        <a:spcAft>
                          <a:spcPts val="0"/>
                        </a:spcAft>
                        <a:buNone/>
                      </a:pPr>
                      <a:r>
                        <a:rPr lang="en-US"/>
                        <a:t>0.814815</a:t>
                      </a:r>
                      <a:endParaRPr/>
                    </a:p>
                  </a:txBody>
                  <a:tcPr marL="91450" marR="91450" marT="45750" marB="45750"/>
                </a:tc>
                <a:extLst>
                  <a:ext uri="{0D108BD9-81ED-4DB2-BD59-A6C34878D82A}">
                    <a16:rowId xmlns:a16="http://schemas.microsoft.com/office/drawing/2014/main" val="10006"/>
                  </a:ext>
                </a:extLst>
              </a:tr>
              <a:tr h="526950">
                <a:tc>
                  <a:txBody>
                    <a:bodyPr/>
                    <a:lstStyle/>
                    <a:p>
                      <a:pPr marL="0" marR="0" lvl="0" indent="0" algn="just" rtl="0">
                        <a:spcBef>
                          <a:spcPts val="0"/>
                        </a:spcBef>
                        <a:spcAft>
                          <a:spcPts val="0"/>
                        </a:spcAft>
                        <a:buNone/>
                      </a:pPr>
                      <a:r>
                        <a:rPr lang="en-US"/>
                        <a:t>7</a:t>
                      </a:r>
                      <a:endParaRPr/>
                    </a:p>
                  </a:txBody>
                  <a:tcPr marL="91450" marR="91450" marT="45750" marB="45750"/>
                </a:tc>
                <a:tc>
                  <a:txBody>
                    <a:bodyPr/>
                    <a:lstStyle/>
                    <a:p>
                      <a:pPr marL="0" lvl="0" indent="0" algn="just" rtl="0">
                        <a:lnSpc>
                          <a:spcPct val="115000"/>
                        </a:lnSpc>
                        <a:spcBef>
                          <a:spcPts val="0"/>
                        </a:spcBef>
                        <a:spcAft>
                          <a:spcPts val="0"/>
                        </a:spcAft>
                        <a:buNone/>
                      </a:pPr>
                      <a:r>
                        <a:rPr lang="en-US"/>
                        <a:t>61-70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0.825</a:t>
                      </a:r>
                      <a:endParaRPr/>
                    </a:p>
                  </a:txBody>
                  <a:tcPr marL="91450" marR="91450" marT="45750" marB="45750"/>
                </a:tc>
                <a:tc>
                  <a:txBody>
                    <a:bodyPr/>
                    <a:lstStyle/>
                    <a:p>
                      <a:pPr marL="0" marR="0" lvl="0" indent="0" algn="just" rtl="0">
                        <a:spcBef>
                          <a:spcPts val="0"/>
                        </a:spcBef>
                        <a:spcAft>
                          <a:spcPts val="0"/>
                        </a:spcAft>
                        <a:buNone/>
                      </a:pPr>
                      <a:r>
                        <a:rPr lang="en-US"/>
                        <a:t>0.330943</a:t>
                      </a:r>
                      <a:endParaRPr/>
                    </a:p>
                  </a:txBody>
                  <a:tcPr marL="91450" marR="91450" marT="45750" marB="45750"/>
                </a:tc>
                <a:tc>
                  <a:txBody>
                    <a:bodyPr/>
                    <a:lstStyle/>
                    <a:p>
                      <a:pPr marL="0" marR="0" lvl="0" indent="0" algn="just" rtl="0">
                        <a:spcBef>
                          <a:spcPts val="0"/>
                        </a:spcBef>
                        <a:spcAft>
                          <a:spcPts val="0"/>
                        </a:spcAft>
                        <a:buNone/>
                      </a:pPr>
                      <a:r>
                        <a:rPr lang="en-US"/>
                        <a:t>0.666667</a:t>
                      </a:r>
                      <a:endParaRPr/>
                    </a:p>
                  </a:txBody>
                  <a:tcPr marL="91450" marR="91450" marT="45750" marB="45750"/>
                </a:tc>
                <a:tc>
                  <a:txBody>
                    <a:bodyPr/>
                    <a:lstStyle/>
                    <a:p>
                      <a:pPr marL="0" marR="0" lvl="0" indent="0" algn="just" rtl="0">
                        <a:spcBef>
                          <a:spcPts val="0"/>
                        </a:spcBef>
                        <a:spcAft>
                          <a:spcPts val="0"/>
                        </a:spcAft>
                        <a:buNone/>
                      </a:pPr>
                      <a:r>
                        <a:rPr lang="en-US"/>
                        <a:t>0.939077</a:t>
                      </a:r>
                      <a:endParaRPr/>
                    </a:p>
                  </a:txBody>
                  <a:tcPr marL="91450" marR="91450" marT="45750" marB="45750"/>
                </a:tc>
                <a:tc>
                  <a:txBody>
                    <a:bodyPr/>
                    <a:lstStyle/>
                    <a:p>
                      <a:pPr marL="0" marR="0" lvl="0" indent="0" algn="just" rtl="0">
                        <a:spcBef>
                          <a:spcPts val="0"/>
                        </a:spcBef>
                        <a:spcAft>
                          <a:spcPts val="0"/>
                        </a:spcAft>
                        <a:buNone/>
                      </a:pPr>
                      <a:r>
                        <a:rPr lang="en-US"/>
                        <a:t>0.814815</a:t>
                      </a:r>
                      <a:endParaRPr/>
                    </a:p>
                  </a:txBody>
                  <a:tcPr marL="91450" marR="91450" marT="45750" marB="45750"/>
                </a:tc>
                <a:extLst>
                  <a:ext uri="{0D108BD9-81ED-4DB2-BD59-A6C34878D82A}">
                    <a16:rowId xmlns:a16="http://schemas.microsoft.com/office/drawing/2014/main" val="10007"/>
                  </a:ext>
                </a:extLst>
              </a:tr>
              <a:tr h="526950">
                <a:tc>
                  <a:txBody>
                    <a:bodyPr/>
                    <a:lstStyle/>
                    <a:p>
                      <a:pPr marL="0" marR="0" lvl="0" indent="0" algn="just" rtl="0">
                        <a:spcBef>
                          <a:spcPts val="0"/>
                        </a:spcBef>
                        <a:spcAft>
                          <a:spcPts val="0"/>
                        </a:spcAft>
                        <a:buNone/>
                      </a:pPr>
                      <a:r>
                        <a:rPr lang="en-US"/>
                        <a:t>8</a:t>
                      </a:r>
                      <a:endParaRPr/>
                    </a:p>
                  </a:txBody>
                  <a:tcPr marL="91450" marR="91450" marT="45750" marB="45750"/>
                </a:tc>
                <a:tc>
                  <a:txBody>
                    <a:bodyPr/>
                    <a:lstStyle/>
                    <a:p>
                      <a:pPr marL="0" lvl="0" indent="0" algn="just" rtl="0">
                        <a:lnSpc>
                          <a:spcPct val="115000"/>
                        </a:lnSpc>
                        <a:spcBef>
                          <a:spcPts val="0"/>
                        </a:spcBef>
                        <a:spcAft>
                          <a:spcPts val="0"/>
                        </a:spcAft>
                        <a:buNone/>
                      </a:pPr>
                      <a:r>
                        <a:rPr lang="en-US"/>
                        <a:t>71-80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0.760</a:t>
                      </a:r>
                      <a:endParaRPr/>
                    </a:p>
                  </a:txBody>
                  <a:tcPr marL="91450" marR="91450" marT="45750" marB="45750"/>
                </a:tc>
                <a:tc>
                  <a:txBody>
                    <a:bodyPr/>
                    <a:lstStyle/>
                    <a:p>
                      <a:pPr marL="0" marR="0" lvl="0" indent="0" algn="just" rtl="0">
                        <a:spcBef>
                          <a:spcPts val="0"/>
                        </a:spcBef>
                        <a:spcAft>
                          <a:spcPts val="0"/>
                        </a:spcAft>
                        <a:buNone/>
                      </a:pPr>
                      <a:r>
                        <a:rPr lang="en-US"/>
                        <a:t>0.511848</a:t>
                      </a:r>
                      <a:endParaRPr/>
                    </a:p>
                  </a:txBody>
                  <a:tcPr marL="91450" marR="91450" marT="45750" marB="45750"/>
                </a:tc>
                <a:tc>
                  <a:txBody>
                    <a:bodyPr/>
                    <a:lstStyle/>
                    <a:p>
                      <a:pPr marL="0" marR="0" lvl="0" indent="0" algn="just" rtl="0">
                        <a:spcBef>
                          <a:spcPts val="0"/>
                        </a:spcBef>
                        <a:spcAft>
                          <a:spcPts val="0"/>
                        </a:spcAft>
                        <a:buNone/>
                      </a:pPr>
                      <a:r>
                        <a:rPr lang="en-US"/>
                        <a:t>0.666667</a:t>
                      </a:r>
                      <a:endParaRPr/>
                    </a:p>
                  </a:txBody>
                  <a:tcPr marL="91450" marR="91450" marT="45750" marB="45750"/>
                </a:tc>
                <a:tc>
                  <a:txBody>
                    <a:bodyPr/>
                    <a:lstStyle/>
                    <a:p>
                      <a:pPr marL="0" marR="0" lvl="0" indent="0" algn="just" rtl="0">
                        <a:spcBef>
                          <a:spcPts val="0"/>
                        </a:spcBef>
                        <a:spcAft>
                          <a:spcPts val="0"/>
                        </a:spcAft>
                        <a:buNone/>
                      </a:pPr>
                      <a:r>
                        <a:rPr lang="en-US"/>
                        <a:t>0.767481</a:t>
                      </a:r>
                      <a:endParaRPr/>
                    </a:p>
                  </a:txBody>
                  <a:tcPr marL="91450" marR="91450" marT="45750" marB="45750"/>
                </a:tc>
                <a:tc>
                  <a:txBody>
                    <a:bodyPr/>
                    <a:lstStyle/>
                    <a:p>
                      <a:pPr marL="0" marR="0" lvl="0" indent="0" algn="just" rtl="0">
                        <a:spcBef>
                          <a:spcPts val="0"/>
                        </a:spcBef>
                        <a:spcAft>
                          <a:spcPts val="0"/>
                        </a:spcAft>
                        <a:buNone/>
                      </a:pPr>
                      <a:r>
                        <a:rPr lang="en-US"/>
                        <a:t>0.851852</a:t>
                      </a:r>
                      <a:endParaRPr/>
                    </a:p>
                  </a:txBody>
                  <a:tcPr marL="91450" marR="91450" marT="45750" marB="45750"/>
                </a:tc>
                <a:extLst>
                  <a:ext uri="{0D108BD9-81ED-4DB2-BD59-A6C34878D82A}">
                    <a16:rowId xmlns:a16="http://schemas.microsoft.com/office/drawing/2014/main" val="10008"/>
                  </a:ext>
                </a:extLst>
              </a:tr>
              <a:tr h="526950">
                <a:tc>
                  <a:txBody>
                    <a:bodyPr/>
                    <a:lstStyle/>
                    <a:p>
                      <a:pPr marL="0" marR="0" lvl="0" indent="0" algn="just" rtl="0">
                        <a:spcBef>
                          <a:spcPts val="0"/>
                        </a:spcBef>
                        <a:spcAft>
                          <a:spcPts val="0"/>
                        </a:spcAft>
                        <a:buNone/>
                      </a:pPr>
                      <a:r>
                        <a:rPr lang="en-US"/>
                        <a:t>9</a:t>
                      </a:r>
                      <a:endParaRPr/>
                    </a:p>
                  </a:txBody>
                  <a:tcPr marL="91450" marR="91450" marT="45750" marB="45750"/>
                </a:tc>
                <a:tc>
                  <a:txBody>
                    <a:bodyPr/>
                    <a:lstStyle/>
                    <a:p>
                      <a:pPr marL="0" lvl="0" indent="0" algn="just" rtl="0">
                        <a:lnSpc>
                          <a:spcPct val="115000"/>
                        </a:lnSpc>
                        <a:spcBef>
                          <a:spcPts val="0"/>
                        </a:spcBef>
                        <a:spcAft>
                          <a:spcPts val="0"/>
                        </a:spcAft>
                        <a:buNone/>
                      </a:pPr>
                      <a:r>
                        <a:rPr lang="en-US"/>
                        <a:t>81-90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0.770</a:t>
                      </a:r>
                      <a:endParaRPr/>
                    </a:p>
                  </a:txBody>
                  <a:tcPr marL="91450" marR="91450" marT="45750" marB="45750"/>
                </a:tc>
                <a:tc>
                  <a:txBody>
                    <a:bodyPr/>
                    <a:lstStyle/>
                    <a:p>
                      <a:pPr marL="0" marR="0" lvl="0" indent="0" algn="just" rtl="0">
                        <a:spcBef>
                          <a:spcPts val="0"/>
                        </a:spcBef>
                        <a:spcAft>
                          <a:spcPts val="0"/>
                        </a:spcAft>
                        <a:buNone/>
                      </a:pPr>
                      <a:r>
                        <a:rPr lang="en-US"/>
                        <a:t>0.408996</a:t>
                      </a:r>
                      <a:endParaRPr/>
                    </a:p>
                  </a:txBody>
                  <a:tcPr marL="91450" marR="91450" marT="45750" marB="45750"/>
                </a:tc>
                <a:tc>
                  <a:txBody>
                    <a:bodyPr/>
                    <a:lstStyle/>
                    <a:p>
                      <a:pPr marL="0" marR="0" lvl="0" indent="0" algn="just" rtl="0">
                        <a:spcBef>
                          <a:spcPts val="0"/>
                        </a:spcBef>
                        <a:spcAft>
                          <a:spcPts val="0"/>
                        </a:spcAft>
                        <a:buNone/>
                      </a:pPr>
                      <a:r>
                        <a:rPr lang="en-US"/>
                        <a:t>0.666667</a:t>
                      </a:r>
                      <a:endParaRPr/>
                    </a:p>
                  </a:txBody>
                  <a:tcPr marL="91450" marR="91450" marT="45750" marB="45750"/>
                </a:tc>
                <a:tc>
                  <a:txBody>
                    <a:bodyPr/>
                    <a:lstStyle/>
                    <a:p>
                      <a:pPr marL="0" marR="0" lvl="0" indent="0" algn="just" rtl="0">
                        <a:spcBef>
                          <a:spcPts val="0"/>
                        </a:spcBef>
                        <a:spcAft>
                          <a:spcPts val="0"/>
                        </a:spcAft>
                        <a:buNone/>
                      </a:pPr>
                      <a:r>
                        <a:rPr lang="en-US"/>
                        <a:t>0.784202</a:t>
                      </a:r>
                      <a:endParaRPr/>
                    </a:p>
                  </a:txBody>
                  <a:tcPr marL="91450" marR="91450" marT="45750" marB="45750"/>
                </a:tc>
                <a:tc>
                  <a:txBody>
                    <a:bodyPr/>
                    <a:lstStyle/>
                    <a:p>
                      <a:pPr marL="0" marR="0" lvl="0" indent="0" algn="just" rtl="0">
                        <a:spcBef>
                          <a:spcPts val="0"/>
                        </a:spcBef>
                        <a:spcAft>
                          <a:spcPts val="0"/>
                        </a:spcAft>
                        <a:buNone/>
                      </a:pPr>
                      <a:r>
                        <a:rPr lang="en-US"/>
                        <a:t>0.850370</a:t>
                      </a:r>
                      <a:endParaRPr/>
                    </a:p>
                  </a:txBody>
                  <a:tcPr marL="91450" marR="91450" marT="45750" marB="45750"/>
                </a:tc>
                <a:extLst>
                  <a:ext uri="{0D108BD9-81ED-4DB2-BD59-A6C34878D82A}">
                    <a16:rowId xmlns:a16="http://schemas.microsoft.com/office/drawing/2014/main" val="10009"/>
                  </a:ext>
                </a:extLst>
              </a:tr>
              <a:tr h="526950">
                <a:tc>
                  <a:txBody>
                    <a:bodyPr/>
                    <a:lstStyle/>
                    <a:p>
                      <a:pPr marL="0" marR="0" lvl="0" indent="0" algn="just" rtl="0">
                        <a:spcBef>
                          <a:spcPts val="0"/>
                        </a:spcBef>
                        <a:spcAft>
                          <a:spcPts val="0"/>
                        </a:spcAft>
                        <a:buNone/>
                      </a:pPr>
                      <a:r>
                        <a:rPr lang="en-US"/>
                        <a:t>10</a:t>
                      </a:r>
                      <a:endParaRPr/>
                    </a:p>
                  </a:txBody>
                  <a:tcPr marL="91450" marR="91450" marT="45750" marB="45750"/>
                </a:tc>
                <a:tc>
                  <a:txBody>
                    <a:bodyPr/>
                    <a:lstStyle/>
                    <a:p>
                      <a:pPr marL="0" lvl="0" indent="0" algn="just" rtl="0">
                        <a:lnSpc>
                          <a:spcPct val="115000"/>
                        </a:lnSpc>
                        <a:spcBef>
                          <a:spcPts val="0"/>
                        </a:spcBef>
                        <a:spcAft>
                          <a:spcPts val="0"/>
                        </a:spcAft>
                        <a:buNone/>
                      </a:pPr>
                      <a:r>
                        <a:rPr lang="en-US"/>
                        <a:t>91-100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0.735</a:t>
                      </a:r>
                      <a:endParaRPr/>
                    </a:p>
                  </a:txBody>
                  <a:tcPr marL="91450" marR="91450" marT="45750" marB="45750"/>
                </a:tc>
                <a:tc>
                  <a:txBody>
                    <a:bodyPr/>
                    <a:lstStyle/>
                    <a:p>
                      <a:pPr marL="0" marR="0" lvl="0" indent="0" algn="just" rtl="0">
                        <a:spcBef>
                          <a:spcPts val="0"/>
                        </a:spcBef>
                        <a:spcAft>
                          <a:spcPts val="0"/>
                        </a:spcAft>
                        <a:buNone/>
                      </a:pPr>
                      <a:r>
                        <a:rPr lang="en-US"/>
                        <a:t>0.414237</a:t>
                      </a:r>
                      <a:endParaRPr/>
                    </a:p>
                  </a:txBody>
                  <a:tcPr marL="91450" marR="91450" marT="45750" marB="45750"/>
                </a:tc>
                <a:tc>
                  <a:txBody>
                    <a:bodyPr/>
                    <a:lstStyle/>
                    <a:p>
                      <a:pPr marL="0" marR="0" lvl="0" indent="0" algn="just" rtl="0">
                        <a:spcBef>
                          <a:spcPts val="0"/>
                        </a:spcBef>
                        <a:spcAft>
                          <a:spcPts val="0"/>
                        </a:spcAft>
                        <a:buNone/>
                      </a:pPr>
                      <a:r>
                        <a:rPr lang="en-US"/>
                        <a:t>0.666667</a:t>
                      </a:r>
                      <a:endParaRPr/>
                    </a:p>
                  </a:txBody>
                  <a:tcPr marL="91450" marR="91450" marT="45750" marB="45750"/>
                </a:tc>
                <a:tc>
                  <a:txBody>
                    <a:bodyPr/>
                    <a:lstStyle/>
                    <a:p>
                      <a:pPr marL="0" marR="0" lvl="0" indent="0" algn="just" rtl="0">
                        <a:spcBef>
                          <a:spcPts val="0"/>
                        </a:spcBef>
                        <a:spcAft>
                          <a:spcPts val="0"/>
                        </a:spcAft>
                        <a:buNone/>
                      </a:pPr>
                      <a:r>
                        <a:rPr lang="en-US"/>
                        <a:t>0.858051</a:t>
                      </a:r>
                      <a:endParaRPr/>
                    </a:p>
                  </a:txBody>
                  <a:tcPr marL="91450" marR="91450" marT="45750" marB="45750"/>
                </a:tc>
                <a:tc>
                  <a:txBody>
                    <a:bodyPr/>
                    <a:lstStyle/>
                    <a:p>
                      <a:pPr marL="0" marR="0" lvl="0" indent="0" algn="just" rtl="0">
                        <a:spcBef>
                          <a:spcPts val="0"/>
                        </a:spcBef>
                        <a:spcAft>
                          <a:spcPts val="0"/>
                        </a:spcAft>
                        <a:buNone/>
                      </a:pPr>
                      <a:r>
                        <a:rPr lang="en-US"/>
                        <a:t>0.814815</a:t>
                      </a:r>
                      <a:endParaRPr/>
                    </a:p>
                  </a:txBody>
                  <a:tcPr marL="91450" marR="91450" marT="45750" marB="45750"/>
                </a:tc>
                <a:extLst>
                  <a:ext uri="{0D108BD9-81ED-4DB2-BD59-A6C34878D82A}">
                    <a16:rowId xmlns:a16="http://schemas.microsoft.com/office/drawing/2014/main" val="1001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560725" y="206553"/>
            <a:ext cx="10515600" cy="74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List of Products similar to this project</a:t>
            </a:r>
            <a:endParaRPr sz="3600"/>
          </a:p>
        </p:txBody>
      </p:sp>
      <p:graphicFrame>
        <p:nvGraphicFramePr>
          <p:cNvPr id="353" name="Google Shape;353;p56"/>
          <p:cNvGraphicFramePr/>
          <p:nvPr/>
        </p:nvGraphicFramePr>
        <p:xfrm>
          <a:off x="395201" y="951746"/>
          <a:ext cx="3000000" cy="3000000"/>
        </p:xfrm>
        <a:graphic>
          <a:graphicData uri="http://schemas.openxmlformats.org/drawingml/2006/table">
            <a:tbl>
              <a:tblPr firstRow="1" bandRow="1">
                <a:noFill/>
                <a:tableStyleId>{7B0599F1-85C4-4697-B2FB-87AC7B8D6898}</a:tableStyleId>
              </a:tblPr>
              <a:tblGrid>
                <a:gridCol w="3835750">
                  <a:extLst>
                    <a:ext uri="{9D8B030D-6E8A-4147-A177-3AD203B41FA5}">
                      <a16:colId xmlns:a16="http://schemas.microsoft.com/office/drawing/2014/main" val="20000"/>
                    </a:ext>
                  </a:extLst>
                </a:gridCol>
                <a:gridCol w="3835750">
                  <a:extLst>
                    <a:ext uri="{9D8B030D-6E8A-4147-A177-3AD203B41FA5}">
                      <a16:colId xmlns:a16="http://schemas.microsoft.com/office/drawing/2014/main" val="20001"/>
                    </a:ext>
                  </a:extLst>
                </a:gridCol>
                <a:gridCol w="3835750">
                  <a:extLst>
                    <a:ext uri="{9D8B030D-6E8A-4147-A177-3AD203B41FA5}">
                      <a16:colId xmlns:a16="http://schemas.microsoft.com/office/drawing/2014/main" val="20002"/>
                    </a:ext>
                  </a:extLst>
                </a:gridCol>
              </a:tblGrid>
              <a:tr h="750525">
                <a:tc>
                  <a:txBody>
                    <a:bodyPr/>
                    <a:lstStyle/>
                    <a:p>
                      <a:pPr marL="0" marR="0" lvl="0" indent="0" algn="ctr" rtl="0">
                        <a:spcBef>
                          <a:spcPts val="0"/>
                        </a:spcBef>
                        <a:spcAft>
                          <a:spcPts val="0"/>
                        </a:spcAft>
                        <a:buNone/>
                      </a:pPr>
                      <a:r>
                        <a:rPr lang="en-US" sz="1900">
                          <a:latin typeface="Times New Roman"/>
                          <a:ea typeface="Times New Roman"/>
                          <a:cs typeface="Times New Roman"/>
                          <a:sym typeface="Times New Roman"/>
                        </a:rPr>
                        <a:t>Product Name</a:t>
                      </a:r>
                      <a:endParaRPr sz="1300"/>
                    </a:p>
                  </a:txBody>
                  <a:tcPr marL="91450" marR="91450" marT="45725" marB="45725"/>
                </a:tc>
                <a:tc>
                  <a:txBody>
                    <a:bodyPr/>
                    <a:lstStyle/>
                    <a:p>
                      <a:pPr marL="0" marR="0" lvl="0" indent="0" algn="ctr" rtl="0">
                        <a:spcBef>
                          <a:spcPts val="0"/>
                        </a:spcBef>
                        <a:spcAft>
                          <a:spcPts val="0"/>
                        </a:spcAft>
                        <a:buNone/>
                      </a:pPr>
                      <a:r>
                        <a:rPr lang="en-US" sz="1900">
                          <a:latin typeface="Times New Roman"/>
                          <a:ea typeface="Times New Roman"/>
                          <a:cs typeface="Times New Roman"/>
                          <a:sym typeface="Times New Roman"/>
                        </a:rPr>
                        <a:t>Features</a:t>
                      </a:r>
                      <a:endParaRPr sz="1300"/>
                    </a:p>
                  </a:txBody>
                  <a:tcPr marL="91450" marR="91450" marT="45725" marB="45725"/>
                </a:tc>
                <a:tc>
                  <a:txBody>
                    <a:bodyPr/>
                    <a:lstStyle/>
                    <a:p>
                      <a:pPr marL="0" marR="0" lvl="0" indent="0" algn="ctr" rtl="0">
                        <a:spcBef>
                          <a:spcPts val="0"/>
                        </a:spcBef>
                        <a:spcAft>
                          <a:spcPts val="0"/>
                        </a:spcAft>
                        <a:buNone/>
                      </a:pPr>
                      <a:r>
                        <a:rPr lang="en-US" sz="1900">
                          <a:latin typeface="Times New Roman"/>
                          <a:ea typeface="Times New Roman"/>
                          <a:cs typeface="Times New Roman"/>
                          <a:sym typeface="Times New Roman"/>
                        </a:rPr>
                        <a:t>Additional info related to Industry/research lab</a:t>
                      </a:r>
                      <a:endParaRPr sz="1300"/>
                    </a:p>
                  </a:txBody>
                  <a:tcPr marL="91450" marR="91450" marT="45725" marB="45725"/>
                </a:tc>
                <a:extLst>
                  <a:ext uri="{0D108BD9-81ED-4DB2-BD59-A6C34878D82A}">
                    <a16:rowId xmlns:a16="http://schemas.microsoft.com/office/drawing/2014/main" val="10000"/>
                  </a:ext>
                </a:extLst>
              </a:tr>
              <a:tr h="1157250">
                <a:tc>
                  <a:txBody>
                    <a:bodyPr/>
                    <a:lstStyle/>
                    <a:p>
                      <a:pPr marL="0" lvl="0" indent="0" algn="just" rtl="0">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Autism Spectrum Rating Scales (ASRS™)​</a:t>
                      </a:r>
                      <a:endParaRPr sz="15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500">
                          <a:uFill>
                            <a:noFill/>
                          </a:uFill>
                          <a:latin typeface="Times New Roman"/>
                          <a:ea typeface="Times New Roman"/>
                          <a:cs typeface="Times New Roman"/>
                          <a:sym typeface="Times New Roman"/>
                          <a:hlinkClick r:id="rId3"/>
                        </a:rPr>
                        <a:t>https://paa.com.au/product/asrs/</a:t>
                      </a:r>
                      <a:endParaRPr sz="1500">
                        <a:latin typeface="Times New Roman"/>
                        <a:ea typeface="Times New Roman"/>
                        <a:cs typeface="Times New Roman"/>
                        <a:sym typeface="Times New Roman"/>
                      </a:endParaRPr>
                    </a:p>
                    <a:p>
                      <a:pPr marL="0" marR="0" lvl="0" indent="0" algn="just"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tc>
                <a:tc>
                  <a:txBody>
                    <a:bodyPr/>
                    <a:lstStyle/>
                    <a:p>
                      <a:pPr marL="0" lvl="0" indent="0" algn="just" rtl="0">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Multi-informant measure to identify symptoms, behaviors , and associated features of Autism Spectrum Disorders. ​</a:t>
                      </a:r>
                      <a:endParaRPr sz="15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Paper-and-pencil administration</a:t>
                      </a:r>
                      <a:endParaRPr sz="1500">
                        <a:latin typeface="Times New Roman"/>
                        <a:ea typeface="Times New Roman"/>
                        <a:cs typeface="Times New Roman"/>
                        <a:sym typeface="Times New Roman"/>
                      </a:endParaRPr>
                    </a:p>
                    <a:p>
                      <a:pPr marL="0" marR="0" lvl="0" indent="0" algn="just"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500">
                          <a:latin typeface="Times New Roman"/>
                          <a:ea typeface="Times New Roman"/>
                          <a:cs typeface="Times New Roman"/>
                          <a:sym typeface="Times New Roman"/>
                        </a:rPr>
                        <a:t>Published in 2009​</a:t>
                      </a:r>
                      <a:endParaRPr sz="15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041525">
                <a:tc>
                  <a:txBody>
                    <a:bodyPr/>
                    <a:lstStyle/>
                    <a:p>
                      <a:pPr marL="0" lvl="0" indent="0" algn="just" rtl="0">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ASdetect​</a:t>
                      </a:r>
                      <a:endParaRPr sz="15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500">
                          <a:uFill>
                            <a:noFill/>
                          </a:uFill>
                          <a:latin typeface="Times New Roman"/>
                          <a:ea typeface="Times New Roman"/>
                          <a:cs typeface="Times New Roman"/>
                          <a:sym typeface="Times New Roman"/>
                          <a:hlinkClick r:id="rId4"/>
                        </a:rPr>
                        <a:t>https://asdetect.org/</a:t>
                      </a:r>
                      <a:endParaRPr sz="1500">
                        <a:latin typeface="Times New Roman"/>
                        <a:ea typeface="Times New Roman"/>
                        <a:cs typeface="Times New Roman"/>
                        <a:sym typeface="Times New Roman"/>
                      </a:endParaRPr>
                    </a:p>
                    <a:p>
                      <a:pPr marL="0" marR="0" lvl="0" indent="0" algn="just"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500">
                          <a:latin typeface="Times New Roman"/>
                          <a:ea typeface="Times New Roman"/>
                          <a:cs typeface="Times New Roman"/>
                          <a:sym typeface="Times New Roman"/>
                        </a:rPr>
                        <a:t>For parents and caregivers of children aged 11 to 30 months, the FREE app ASDetect was launched in 2016 and has been downloaded 90,000 times.</a:t>
                      </a:r>
                      <a:endParaRPr sz="15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500">
                          <a:latin typeface="Times New Roman"/>
                          <a:ea typeface="Times New Roman"/>
                          <a:cs typeface="Times New Roman"/>
                          <a:sym typeface="Times New Roman"/>
                        </a:rPr>
                        <a:t>It is based on research by the Olga Tennison Autism Research Centre at La Trobe University, Australia. The early autism detection method used in ASDetect is 83% accurate.</a:t>
                      </a:r>
                      <a:endParaRPr sz="15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379025">
                <a:tc>
                  <a:txBody>
                    <a:bodyPr/>
                    <a:lstStyle/>
                    <a:p>
                      <a:pPr marL="0" lvl="0" indent="0" algn="just" rtl="0">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(ADOS®-2) Autism Diagnostic Observation Schedule™, Second Edition​</a:t>
                      </a:r>
                      <a:endParaRPr sz="15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500">
                          <a:uFill>
                            <a:noFill/>
                          </a:uFill>
                          <a:latin typeface="Times New Roman"/>
                          <a:ea typeface="Times New Roman"/>
                          <a:cs typeface="Times New Roman"/>
                          <a:sym typeface="Times New Roman"/>
                          <a:hlinkClick r:id="rId5"/>
                        </a:rPr>
                        <a:t>https://www.massgeneral.org/children/autism/lurie-center/autism-diagnostic-observation-schedulesecond-edition-ados2</a:t>
                      </a:r>
                      <a:endParaRPr sz="1500">
                        <a:latin typeface="Times New Roman"/>
                        <a:ea typeface="Times New Roman"/>
                        <a:cs typeface="Times New Roman"/>
                        <a:sym typeface="Times New Roman"/>
                      </a:endParaRPr>
                    </a:p>
                    <a:p>
                      <a:pPr marL="0" marR="0" lvl="0" indent="0" algn="just" rtl="0">
                        <a:spcBef>
                          <a:spcPts val="0"/>
                        </a:spcBef>
                        <a:spcAft>
                          <a:spcPts val="0"/>
                        </a:spcAft>
                        <a:buNone/>
                      </a:pPr>
                      <a:endParaRPr sz="15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500">
                          <a:latin typeface="Times New Roman"/>
                          <a:ea typeface="Times New Roman"/>
                          <a:cs typeface="Times New Roman"/>
                          <a:sym typeface="Times New Roman"/>
                        </a:rPr>
                        <a:t>ADOS-2 is widely used by clinicians and researchers to assess autism and is considered a gold standard in the field due to its structured and reliable approach.</a:t>
                      </a:r>
                      <a:endParaRPr sz="15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500">
                          <a:latin typeface="Times New Roman"/>
                          <a:ea typeface="Times New Roman"/>
                          <a:cs typeface="Times New Roman"/>
                          <a:sym typeface="Times New Roman"/>
                        </a:rPr>
                        <a:t>The Autism Diagnostic Observation Schedule (ADOS) was first published in 1989. The ADOS-2, which is an updated version of the original ADOS, was released in 2012.</a:t>
                      </a:r>
                      <a:endParaRPr sz="15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graphicFrame>
        <p:nvGraphicFramePr>
          <p:cNvPr id="539" name="Google Shape;539;p83"/>
          <p:cNvGraphicFramePr/>
          <p:nvPr/>
        </p:nvGraphicFramePr>
        <p:xfrm>
          <a:off x="437563" y="141163"/>
          <a:ext cx="3000000" cy="3000000"/>
        </p:xfrm>
        <a:graphic>
          <a:graphicData uri="http://schemas.openxmlformats.org/drawingml/2006/table">
            <a:tbl>
              <a:tblPr firstRow="1" bandRow="1">
                <a:noFill/>
                <a:tableStyleId>{7B0599F1-85C4-4697-B2FB-87AC7B8D6898}</a:tableStyleId>
              </a:tblPr>
              <a:tblGrid>
                <a:gridCol w="716575">
                  <a:extLst>
                    <a:ext uri="{9D8B030D-6E8A-4147-A177-3AD203B41FA5}">
                      <a16:colId xmlns:a16="http://schemas.microsoft.com/office/drawing/2014/main" val="20000"/>
                    </a:ext>
                  </a:extLst>
                </a:gridCol>
                <a:gridCol w="901525">
                  <a:extLst>
                    <a:ext uri="{9D8B030D-6E8A-4147-A177-3AD203B41FA5}">
                      <a16:colId xmlns:a16="http://schemas.microsoft.com/office/drawing/2014/main" val="20001"/>
                    </a:ext>
                  </a:extLst>
                </a:gridCol>
                <a:gridCol w="9698775">
                  <a:extLst>
                    <a:ext uri="{9D8B030D-6E8A-4147-A177-3AD203B41FA5}">
                      <a16:colId xmlns:a16="http://schemas.microsoft.com/office/drawing/2014/main" val="20002"/>
                    </a:ext>
                  </a:extLst>
                </a:gridCol>
              </a:tblGrid>
              <a:tr h="506650">
                <a:tc>
                  <a:txBody>
                    <a:bodyPr/>
                    <a:lstStyle/>
                    <a:p>
                      <a:pPr marL="0" marR="0" lvl="0" indent="0" algn="ctr" rtl="0">
                        <a:spcBef>
                          <a:spcPts val="0"/>
                        </a:spcBef>
                        <a:spcAft>
                          <a:spcPts val="0"/>
                        </a:spcAft>
                        <a:buNone/>
                      </a:pPr>
                      <a:r>
                        <a:rPr lang="en-US" sz="1400"/>
                        <a:t>S.No</a:t>
                      </a:r>
                      <a:endParaRPr sz="1400"/>
                    </a:p>
                  </a:txBody>
                  <a:tcPr marL="91450" marR="91450" marT="45750" marB="45750"/>
                </a:tc>
                <a:tc>
                  <a:txBody>
                    <a:bodyPr/>
                    <a:lstStyle/>
                    <a:p>
                      <a:pPr marL="0" marR="0" lvl="0" indent="0" algn="ctr" rtl="0">
                        <a:spcBef>
                          <a:spcPts val="0"/>
                        </a:spcBef>
                        <a:spcAft>
                          <a:spcPts val="0"/>
                        </a:spcAft>
                        <a:buNone/>
                      </a:pPr>
                      <a:r>
                        <a:rPr lang="en-US" sz="1400"/>
                        <a:t>Epochs</a:t>
                      </a:r>
                      <a:endParaRPr/>
                    </a:p>
                  </a:txBody>
                  <a:tcPr marL="91450" marR="91450" marT="45750" marB="45750"/>
                </a:tc>
                <a:tc>
                  <a:txBody>
                    <a:bodyPr/>
                    <a:lstStyle/>
                    <a:p>
                      <a:pPr marL="0" marR="0" lvl="0" indent="0" algn="ctr" rtl="0">
                        <a:lnSpc>
                          <a:spcPct val="100000"/>
                        </a:lnSpc>
                        <a:spcBef>
                          <a:spcPts val="0"/>
                        </a:spcBef>
                        <a:spcAft>
                          <a:spcPts val="0"/>
                        </a:spcAft>
                        <a:buClr>
                          <a:schemeClr val="dk1"/>
                        </a:buClr>
                        <a:buSzPts val="1400"/>
                        <a:buFont typeface="Calibri"/>
                        <a:buNone/>
                      </a:pPr>
                      <a:r>
                        <a:rPr lang="en-US"/>
                        <a:t>Inference</a:t>
                      </a:r>
                      <a:endParaRPr/>
                    </a:p>
                  </a:txBody>
                  <a:tcPr marL="91450" marR="91450" marT="45750" marB="45750"/>
                </a:tc>
                <a:extLst>
                  <a:ext uri="{0D108BD9-81ED-4DB2-BD59-A6C34878D82A}">
                    <a16:rowId xmlns:a16="http://schemas.microsoft.com/office/drawing/2014/main" val="10000"/>
                  </a:ext>
                </a:extLst>
              </a:tr>
              <a:tr h="338150">
                <a:tc>
                  <a:txBody>
                    <a:bodyPr/>
                    <a:lstStyle/>
                    <a:p>
                      <a:pPr marL="0" marR="0" lvl="0" indent="0" algn="just" rtl="0">
                        <a:spcBef>
                          <a:spcPts val="0"/>
                        </a:spcBef>
                        <a:spcAft>
                          <a:spcPts val="0"/>
                        </a:spcAft>
                        <a:buNone/>
                      </a:pPr>
                      <a:r>
                        <a:rPr lang="en-US"/>
                        <a:t>1</a:t>
                      </a:r>
                      <a:endParaRPr/>
                    </a:p>
                  </a:txBody>
                  <a:tcPr marL="91450" marR="91450" marT="45750" marB="45750"/>
                </a:tc>
                <a:tc>
                  <a:txBody>
                    <a:bodyPr/>
                    <a:lstStyle/>
                    <a:p>
                      <a:pPr marL="0" marR="0" lvl="0" indent="0" algn="just" rtl="0">
                        <a:spcBef>
                          <a:spcPts val="0"/>
                        </a:spcBef>
                        <a:spcAft>
                          <a:spcPts val="0"/>
                        </a:spcAft>
                        <a:buNone/>
                      </a:pPr>
                      <a:r>
                        <a:rPr lang="en-US"/>
                        <a:t>1-10</a:t>
                      </a:r>
                      <a:endParaRPr/>
                    </a:p>
                  </a:txBody>
                  <a:tcPr marL="91450" marR="91450" marT="45750" marB="45750"/>
                </a:tc>
                <a:tc>
                  <a:txBody>
                    <a:bodyPr/>
                    <a:lstStyle/>
                    <a:p>
                      <a:pPr marL="0" lvl="0" indent="0" algn="just" rtl="0">
                        <a:spcBef>
                          <a:spcPts val="0"/>
                        </a:spcBef>
                        <a:spcAft>
                          <a:spcPts val="0"/>
                        </a:spcAft>
                        <a:buNone/>
                      </a:pPr>
                      <a:r>
                        <a:rPr lang="en-US"/>
                        <a:t>The model is likely underfitting, as both training and validation metrics are low. It needs more training to improve performance.</a:t>
                      </a:r>
                      <a:endParaRPr/>
                    </a:p>
                  </a:txBody>
                  <a:tcPr marL="91450" marR="91450" marT="45750" marB="45750"/>
                </a:tc>
                <a:extLst>
                  <a:ext uri="{0D108BD9-81ED-4DB2-BD59-A6C34878D82A}">
                    <a16:rowId xmlns:a16="http://schemas.microsoft.com/office/drawing/2014/main" val="10001"/>
                  </a:ext>
                </a:extLst>
              </a:tr>
              <a:tr h="338150">
                <a:tc>
                  <a:txBody>
                    <a:bodyPr/>
                    <a:lstStyle/>
                    <a:p>
                      <a:pPr marL="0" marR="0" lvl="0" indent="0" algn="just" rtl="0">
                        <a:spcBef>
                          <a:spcPts val="0"/>
                        </a:spcBef>
                        <a:spcAft>
                          <a:spcPts val="0"/>
                        </a:spcAft>
                        <a:buNone/>
                      </a:pPr>
                      <a:r>
                        <a:rPr lang="en-US"/>
                        <a:t>2</a:t>
                      </a:r>
                      <a:endParaRPr/>
                    </a:p>
                  </a:txBody>
                  <a:tcPr marL="91450" marR="91450" marT="45750" marB="45750"/>
                </a:tc>
                <a:tc>
                  <a:txBody>
                    <a:bodyPr/>
                    <a:lstStyle/>
                    <a:p>
                      <a:pPr marL="0" marR="0" lvl="0" indent="0" algn="just" rtl="0">
                        <a:spcBef>
                          <a:spcPts val="0"/>
                        </a:spcBef>
                        <a:spcAft>
                          <a:spcPts val="0"/>
                        </a:spcAft>
                        <a:buNone/>
                      </a:pPr>
                      <a:r>
                        <a:rPr lang="en-US"/>
                        <a:t>11-20</a:t>
                      </a:r>
                      <a:endParaRPr/>
                    </a:p>
                  </a:txBody>
                  <a:tcPr marL="91450" marR="91450" marT="45750" marB="45750"/>
                </a:tc>
                <a:tc>
                  <a:txBody>
                    <a:bodyPr/>
                    <a:lstStyle/>
                    <a:p>
                      <a:pPr marL="0" lvl="0" indent="0" algn="just" rtl="0">
                        <a:spcBef>
                          <a:spcPts val="0"/>
                        </a:spcBef>
                        <a:spcAft>
                          <a:spcPts val="0"/>
                        </a:spcAft>
                        <a:buNone/>
                      </a:pPr>
                      <a:r>
                        <a:rPr lang="en-US"/>
                        <a:t>Training performance improves, but high validation loss and AUC indicate potential overfitting. The model may benefit from tuning to generalize better.</a:t>
                      </a:r>
                      <a:endParaRPr/>
                    </a:p>
                  </a:txBody>
                  <a:tcPr marL="91450" marR="91450" marT="45750" marB="45750"/>
                </a:tc>
                <a:extLst>
                  <a:ext uri="{0D108BD9-81ED-4DB2-BD59-A6C34878D82A}">
                    <a16:rowId xmlns:a16="http://schemas.microsoft.com/office/drawing/2014/main" val="10002"/>
                  </a:ext>
                </a:extLst>
              </a:tr>
              <a:tr h="526950">
                <a:tc>
                  <a:txBody>
                    <a:bodyPr/>
                    <a:lstStyle/>
                    <a:p>
                      <a:pPr marL="0" marR="0" lvl="0" indent="0" algn="just" rtl="0">
                        <a:spcBef>
                          <a:spcPts val="0"/>
                        </a:spcBef>
                        <a:spcAft>
                          <a:spcPts val="0"/>
                        </a:spcAft>
                        <a:buNone/>
                      </a:pPr>
                      <a:r>
                        <a:rPr lang="en-US"/>
                        <a:t>3</a:t>
                      </a:r>
                      <a:endParaRPr/>
                    </a:p>
                  </a:txBody>
                  <a:tcPr marL="91450" marR="91450" marT="45750" marB="45750"/>
                </a:tc>
                <a:tc>
                  <a:txBody>
                    <a:bodyPr/>
                    <a:lstStyle/>
                    <a:p>
                      <a:pPr marL="0" lvl="0" indent="0" algn="just" rtl="0">
                        <a:lnSpc>
                          <a:spcPct val="115000"/>
                        </a:lnSpc>
                        <a:spcBef>
                          <a:spcPts val="0"/>
                        </a:spcBef>
                        <a:spcAft>
                          <a:spcPts val="0"/>
                        </a:spcAft>
                        <a:buSzPts val="1100"/>
                        <a:buNone/>
                      </a:pPr>
                      <a:r>
                        <a:rPr lang="en-US"/>
                        <a:t>21-30</a:t>
                      </a:r>
                      <a:endParaRPr/>
                    </a:p>
                    <a:p>
                      <a:pPr marL="0" marR="0" lvl="0" indent="0" algn="just" rtl="0">
                        <a:spcBef>
                          <a:spcPts val="0"/>
                        </a:spcBef>
                        <a:spcAft>
                          <a:spcPts val="0"/>
                        </a:spcAft>
                        <a:buNone/>
                      </a:pPr>
                      <a:endParaRPr/>
                    </a:p>
                  </a:txBody>
                  <a:tcPr marL="91450" marR="91450" marT="45750" marB="45750"/>
                </a:tc>
                <a:tc>
                  <a:txBody>
                    <a:bodyPr/>
                    <a:lstStyle/>
                    <a:p>
                      <a:pPr marL="0" lvl="0" indent="0" algn="just" rtl="0">
                        <a:spcBef>
                          <a:spcPts val="0"/>
                        </a:spcBef>
                        <a:spcAft>
                          <a:spcPts val="0"/>
                        </a:spcAft>
                        <a:buNone/>
                      </a:pPr>
                      <a:r>
                        <a:rPr lang="en-US"/>
                        <a:t>Validation performance improves slightly, suggesting potential fluctuations. A high AUC here shows good separation, but the model might still need adjustments to improve consistency.</a:t>
                      </a:r>
                      <a:endParaRPr/>
                    </a:p>
                  </a:txBody>
                  <a:tcPr marL="91450" marR="91450" marT="45750" marB="45750"/>
                </a:tc>
                <a:extLst>
                  <a:ext uri="{0D108BD9-81ED-4DB2-BD59-A6C34878D82A}">
                    <a16:rowId xmlns:a16="http://schemas.microsoft.com/office/drawing/2014/main" val="10003"/>
                  </a:ext>
                </a:extLst>
              </a:tr>
              <a:tr h="526950">
                <a:tc>
                  <a:txBody>
                    <a:bodyPr/>
                    <a:lstStyle/>
                    <a:p>
                      <a:pPr marL="0" marR="0" lvl="0" indent="0" algn="just" rtl="0">
                        <a:spcBef>
                          <a:spcPts val="0"/>
                        </a:spcBef>
                        <a:spcAft>
                          <a:spcPts val="0"/>
                        </a:spcAft>
                        <a:buNone/>
                      </a:pPr>
                      <a:r>
                        <a:rPr lang="en-US"/>
                        <a:t>4</a:t>
                      </a:r>
                      <a:endParaRPr/>
                    </a:p>
                  </a:txBody>
                  <a:tcPr marL="91450" marR="91450" marT="45750" marB="45750"/>
                </a:tc>
                <a:tc>
                  <a:txBody>
                    <a:bodyPr/>
                    <a:lstStyle/>
                    <a:p>
                      <a:pPr marL="0" lvl="0" indent="0" algn="just" rtl="0">
                        <a:lnSpc>
                          <a:spcPct val="115000"/>
                        </a:lnSpc>
                        <a:spcBef>
                          <a:spcPts val="0"/>
                        </a:spcBef>
                        <a:spcAft>
                          <a:spcPts val="0"/>
                        </a:spcAft>
                        <a:buSzPts val="1100"/>
                        <a:buNone/>
                      </a:pPr>
                      <a:r>
                        <a:rPr lang="en-US"/>
                        <a:t>31-40</a:t>
                      </a:r>
                      <a:endParaRPr/>
                    </a:p>
                    <a:p>
                      <a:pPr marL="0" marR="0" lvl="0" indent="0" algn="just" rtl="0">
                        <a:spcBef>
                          <a:spcPts val="0"/>
                        </a:spcBef>
                        <a:spcAft>
                          <a:spcPts val="0"/>
                        </a:spcAft>
                        <a:buNone/>
                      </a:pPr>
                      <a:endParaRPr/>
                    </a:p>
                  </a:txBody>
                  <a:tcPr marL="91450" marR="91450" marT="45750" marB="45750"/>
                </a:tc>
                <a:tc>
                  <a:txBody>
                    <a:bodyPr/>
                    <a:lstStyle/>
                    <a:p>
                      <a:pPr marL="0" lvl="0" indent="0" algn="just" rtl="0">
                        <a:spcBef>
                          <a:spcPts val="0"/>
                        </a:spcBef>
                        <a:spcAft>
                          <a:spcPts val="0"/>
                        </a:spcAft>
                        <a:buNone/>
                      </a:pPr>
                      <a:r>
                        <a:rPr lang="en-US"/>
                        <a:t>Training accuracy and loss stabilize, and validation results suggest the model is improving in generalization. Still, a slight overfitting risk remains.</a:t>
                      </a:r>
                      <a:endParaRPr/>
                    </a:p>
                  </a:txBody>
                  <a:tcPr marL="91450" marR="91450" marT="45750" marB="45750"/>
                </a:tc>
                <a:extLst>
                  <a:ext uri="{0D108BD9-81ED-4DB2-BD59-A6C34878D82A}">
                    <a16:rowId xmlns:a16="http://schemas.microsoft.com/office/drawing/2014/main" val="10004"/>
                  </a:ext>
                </a:extLst>
              </a:tr>
              <a:tr h="526950">
                <a:tc>
                  <a:txBody>
                    <a:bodyPr/>
                    <a:lstStyle/>
                    <a:p>
                      <a:pPr marL="0" marR="0" lvl="0" indent="0" algn="just" rtl="0">
                        <a:spcBef>
                          <a:spcPts val="0"/>
                        </a:spcBef>
                        <a:spcAft>
                          <a:spcPts val="0"/>
                        </a:spcAft>
                        <a:buNone/>
                      </a:pPr>
                      <a:r>
                        <a:rPr lang="en-US"/>
                        <a:t>5</a:t>
                      </a:r>
                      <a:endParaRPr/>
                    </a:p>
                  </a:txBody>
                  <a:tcPr marL="91450" marR="91450" marT="45750" marB="45750"/>
                </a:tc>
                <a:tc>
                  <a:txBody>
                    <a:bodyPr/>
                    <a:lstStyle/>
                    <a:p>
                      <a:pPr marL="0" lvl="0" indent="0" algn="just" rtl="0">
                        <a:lnSpc>
                          <a:spcPct val="115000"/>
                        </a:lnSpc>
                        <a:spcBef>
                          <a:spcPts val="0"/>
                        </a:spcBef>
                        <a:spcAft>
                          <a:spcPts val="0"/>
                        </a:spcAft>
                        <a:buSzPts val="1100"/>
                        <a:buNone/>
                      </a:pPr>
                      <a:r>
                        <a:rPr lang="en-US"/>
                        <a:t>41-50</a:t>
                      </a:r>
                      <a:endParaRPr/>
                    </a:p>
                    <a:p>
                      <a:pPr marL="0" marR="0" lvl="0" indent="0" algn="just" rtl="0">
                        <a:spcBef>
                          <a:spcPts val="0"/>
                        </a:spcBef>
                        <a:spcAft>
                          <a:spcPts val="0"/>
                        </a:spcAft>
                        <a:buNone/>
                      </a:pPr>
                      <a:endParaRPr/>
                    </a:p>
                  </a:txBody>
                  <a:tcPr marL="91450" marR="91450" marT="45750" marB="45750"/>
                </a:tc>
                <a:tc>
                  <a:txBody>
                    <a:bodyPr/>
                    <a:lstStyle/>
                    <a:p>
                      <a:pPr marL="0" lvl="0" indent="0" algn="just" rtl="0">
                        <a:spcBef>
                          <a:spcPts val="0"/>
                        </a:spcBef>
                        <a:spcAft>
                          <a:spcPts val="0"/>
                        </a:spcAft>
                        <a:buNone/>
                      </a:pPr>
                      <a:r>
                        <a:rPr lang="en-US"/>
                        <a:t>Consistent performance indicates the model is learning well, but the validation accuracy isn’t improving, possibly indicating a plateau.</a:t>
                      </a:r>
                      <a:endParaRPr/>
                    </a:p>
                  </a:txBody>
                  <a:tcPr marL="91450" marR="91450" marT="45750" marB="45750"/>
                </a:tc>
                <a:extLst>
                  <a:ext uri="{0D108BD9-81ED-4DB2-BD59-A6C34878D82A}">
                    <a16:rowId xmlns:a16="http://schemas.microsoft.com/office/drawing/2014/main" val="10005"/>
                  </a:ext>
                </a:extLst>
              </a:tr>
              <a:tr h="604025">
                <a:tc>
                  <a:txBody>
                    <a:bodyPr/>
                    <a:lstStyle/>
                    <a:p>
                      <a:pPr marL="0" marR="0" lvl="0" indent="0" algn="just" rtl="0">
                        <a:spcBef>
                          <a:spcPts val="0"/>
                        </a:spcBef>
                        <a:spcAft>
                          <a:spcPts val="0"/>
                        </a:spcAft>
                        <a:buNone/>
                      </a:pPr>
                      <a:r>
                        <a:rPr lang="en-US"/>
                        <a:t>6</a:t>
                      </a:r>
                      <a:endParaRPr/>
                    </a:p>
                  </a:txBody>
                  <a:tcPr marL="91450" marR="91450" marT="45750" marB="45750"/>
                </a:tc>
                <a:tc>
                  <a:txBody>
                    <a:bodyPr/>
                    <a:lstStyle/>
                    <a:p>
                      <a:pPr marL="0" lvl="0" indent="0" algn="just" rtl="0">
                        <a:lnSpc>
                          <a:spcPct val="115000"/>
                        </a:lnSpc>
                        <a:spcBef>
                          <a:spcPts val="0"/>
                        </a:spcBef>
                        <a:spcAft>
                          <a:spcPts val="0"/>
                        </a:spcAft>
                        <a:buNone/>
                      </a:pPr>
                      <a:r>
                        <a:rPr lang="en-US"/>
                        <a:t>51-60</a:t>
                      </a:r>
                      <a:endParaRPr/>
                    </a:p>
                    <a:p>
                      <a:pPr marL="0" marR="0" lvl="0" indent="0" algn="just" rtl="0">
                        <a:spcBef>
                          <a:spcPts val="0"/>
                        </a:spcBef>
                        <a:spcAft>
                          <a:spcPts val="0"/>
                        </a:spcAft>
                        <a:buNone/>
                      </a:pPr>
                      <a:endParaRPr/>
                    </a:p>
                  </a:txBody>
                  <a:tcPr marL="91450" marR="91450" marT="45750" marB="45750"/>
                </a:tc>
                <a:tc>
                  <a:txBody>
                    <a:bodyPr/>
                    <a:lstStyle/>
                    <a:p>
                      <a:pPr marL="0" lvl="0" indent="0" algn="l" rtl="0">
                        <a:lnSpc>
                          <a:spcPct val="115000"/>
                        </a:lnSpc>
                        <a:spcBef>
                          <a:spcPts val="1200"/>
                        </a:spcBef>
                        <a:spcAft>
                          <a:spcPts val="1200"/>
                        </a:spcAft>
                        <a:buNone/>
                      </a:pPr>
                      <a:r>
                        <a:rPr lang="en-US"/>
                        <a:t>The decrease in training accuracy may indicate slight overfitting or fluctuations. Validation performance remains steady, suggesting the model has reached a performance plateau.</a:t>
                      </a:r>
                      <a:endParaRPr/>
                    </a:p>
                  </a:txBody>
                  <a:tcPr marL="91450" marR="91450" marT="45750" marB="45750"/>
                </a:tc>
                <a:extLst>
                  <a:ext uri="{0D108BD9-81ED-4DB2-BD59-A6C34878D82A}">
                    <a16:rowId xmlns:a16="http://schemas.microsoft.com/office/drawing/2014/main" val="10006"/>
                  </a:ext>
                </a:extLst>
              </a:tr>
              <a:tr h="0">
                <a:tc>
                  <a:txBody>
                    <a:bodyPr/>
                    <a:lstStyle/>
                    <a:p>
                      <a:pPr marL="0" marR="0" lvl="0" indent="0" algn="just" rtl="0">
                        <a:spcBef>
                          <a:spcPts val="0"/>
                        </a:spcBef>
                        <a:spcAft>
                          <a:spcPts val="0"/>
                        </a:spcAft>
                        <a:buNone/>
                      </a:pPr>
                      <a:r>
                        <a:rPr lang="en-US"/>
                        <a:t>7</a:t>
                      </a:r>
                      <a:endParaRPr/>
                    </a:p>
                  </a:txBody>
                  <a:tcPr marL="91450" marR="91450" marT="45750" marB="45750"/>
                </a:tc>
                <a:tc>
                  <a:txBody>
                    <a:bodyPr/>
                    <a:lstStyle/>
                    <a:p>
                      <a:pPr marL="0" lvl="0" indent="0" algn="just" rtl="0">
                        <a:lnSpc>
                          <a:spcPct val="115000"/>
                        </a:lnSpc>
                        <a:spcBef>
                          <a:spcPts val="0"/>
                        </a:spcBef>
                        <a:spcAft>
                          <a:spcPts val="0"/>
                        </a:spcAft>
                        <a:buNone/>
                      </a:pPr>
                      <a:r>
                        <a:rPr lang="en-US"/>
                        <a:t>61-70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Training performance improves, showing effective learning. However, consistent validation accuracy suggests the model may have limited generalization capacity.</a:t>
                      </a:r>
                      <a:endParaRPr/>
                    </a:p>
                  </a:txBody>
                  <a:tcPr marL="91450" marR="91450" marT="45750" marB="45750"/>
                </a:tc>
                <a:extLst>
                  <a:ext uri="{0D108BD9-81ED-4DB2-BD59-A6C34878D82A}">
                    <a16:rowId xmlns:a16="http://schemas.microsoft.com/office/drawing/2014/main" val="10007"/>
                  </a:ext>
                </a:extLst>
              </a:tr>
              <a:tr h="526950">
                <a:tc>
                  <a:txBody>
                    <a:bodyPr/>
                    <a:lstStyle/>
                    <a:p>
                      <a:pPr marL="0" marR="0" lvl="0" indent="0" algn="just" rtl="0">
                        <a:spcBef>
                          <a:spcPts val="0"/>
                        </a:spcBef>
                        <a:spcAft>
                          <a:spcPts val="0"/>
                        </a:spcAft>
                        <a:buNone/>
                      </a:pPr>
                      <a:r>
                        <a:rPr lang="en-US"/>
                        <a:t>8</a:t>
                      </a:r>
                      <a:endParaRPr/>
                    </a:p>
                  </a:txBody>
                  <a:tcPr marL="91450" marR="91450" marT="45750" marB="45750"/>
                </a:tc>
                <a:tc>
                  <a:txBody>
                    <a:bodyPr/>
                    <a:lstStyle/>
                    <a:p>
                      <a:pPr marL="0" lvl="0" indent="0" algn="just" rtl="0">
                        <a:lnSpc>
                          <a:spcPct val="115000"/>
                        </a:lnSpc>
                        <a:spcBef>
                          <a:spcPts val="0"/>
                        </a:spcBef>
                        <a:spcAft>
                          <a:spcPts val="0"/>
                        </a:spcAft>
                        <a:buNone/>
                      </a:pPr>
                      <a:r>
                        <a:rPr lang="en-US"/>
                        <a:t>71-80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improved AUC and lower validation loss show better generalization. This epoch may be optimal in terms of balancing training and validation performance.</a:t>
                      </a:r>
                      <a:endParaRPr/>
                    </a:p>
                  </a:txBody>
                  <a:tcPr marL="91450" marR="91450" marT="45750" marB="45750"/>
                </a:tc>
                <a:extLst>
                  <a:ext uri="{0D108BD9-81ED-4DB2-BD59-A6C34878D82A}">
                    <a16:rowId xmlns:a16="http://schemas.microsoft.com/office/drawing/2014/main" val="10008"/>
                  </a:ext>
                </a:extLst>
              </a:tr>
              <a:tr h="526950">
                <a:tc>
                  <a:txBody>
                    <a:bodyPr/>
                    <a:lstStyle/>
                    <a:p>
                      <a:pPr marL="0" marR="0" lvl="0" indent="0" algn="just" rtl="0">
                        <a:spcBef>
                          <a:spcPts val="0"/>
                        </a:spcBef>
                        <a:spcAft>
                          <a:spcPts val="0"/>
                        </a:spcAft>
                        <a:buNone/>
                      </a:pPr>
                      <a:r>
                        <a:rPr lang="en-US"/>
                        <a:t>9</a:t>
                      </a:r>
                      <a:endParaRPr/>
                    </a:p>
                  </a:txBody>
                  <a:tcPr marL="91450" marR="91450" marT="45750" marB="45750"/>
                </a:tc>
                <a:tc>
                  <a:txBody>
                    <a:bodyPr/>
                    <a:lstStyle/>
                    <a:p>
                      <a:pPr marL="0" lvl="0" indent="0" algn="just" rtl="0">
                        <a:lnSpc>
                          <a:spcPct val="115000"/>
                        </a:lnSpc>
                        <a:spcBef>
                          <a:spcPts val="0"/>
                        </a:spcBef>
                        <a:spcAft>
                          <a:spcPts val="0"/>
                        </a:spcAft>
                        <a:buNone/>
                      </a:pPr>
                      <a:r>
                        <a:rPr lang="en-US"/>
                        <a:t>81-90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Stable performance with consistent validation metrics suggests the model is balanced. Additional tuning might further improve validation accuracy.</a:t>
                      </a:r>
                      <a:endParaRPr/>
                    </a:p>
                  </a:txBody>
                  <a:tcPr marL="91450" marR="91450" marT="45750" marB="45750"/>
                </a:tc>
                <a:extLst>
                  <a:ext uri="{0D108BD9-81ED-4DB2-BD59-A6C34878D82A}">
                    <a16:rowId xmlns:a16="http://schemas.microsoft.com/office/drawing/2014/main" val="10009"/>
                  </a:ext>
                </a:extLst>
              </a:tr>
              <a:tr h="526950">
                <a:tc>
                  <a:txBody>
                    <a:bodyPr/>
                    <a:lstStyle/>
                    <a:p>
                      <a:pPr marL="0" marR="0" lvl="0" indent="0" algn="just" rtl="0">
                        <a:spcBef>
                          <a:spcPts val="0"/>
                        </a:spcBef>
                        <a:spcAft>
                          <a:spcPts val="0"/>
                        </a:spcAft>
                        <a:buNone/>
                      </a:pPr>
                      <a:r>
                        <a:rPr lang="en-US"/>
                        <a:t>10</a:t>
                      </a:r>
                      <a:endParaRPr/>
                    </a:p>
                  </a:txBody>
                  <a:tcPr marL="91450" marR="91450" marT="45750" marB="45750"/>
                </a:tc>
                <a:tc>
                  <a:txBody>
                    <a:bodyPr/>
                    <a:lstStyle/>
                    <a:p>
                      <a:pPr marL="0" lvl="0" indent="0" algn="just" rtl="0">
                        <a:lnSpc>
                          <a:spcPct val="115000"/>
                        </a:lnSpc>
                        <a:spcBef>
                          <a:spcPts val="0"/>
                        </a:spcBef>
                        <a:spcAft>
                          <a:spcPts val="0"/>
                        </a:spcAft>
                        <a:buNone/>
                      </a:pPr>
                      <a:r>
                        <a:rPr lang="en-US"/>
                        <a:t>91-100</a:t>
                      </a:r>
                      <a:endParaRPr/>
                    </a:p>
                    <a:p>
                      <a:pPr marL="0" marR="0" lvl="0" indent="0" algn="just" rtl="0">
                        <a:spcBef>
                          <a:spcPts val="0"/>
                        </a:spcBef>
                        <a:spcAft>
                          <a:spcPts val="0"/>
                        </a:spcAft>
                        <a:buNone/>
                      </a:pPr>
                      <a:endParaRPr/>
                    </a:p>
                  </a:txBody>
                  <a:tcPr marL="91450" marR="91450" marT="45750" marB="45750"/>
                </a:tc>
                <a:tc>
                  <a:txBody>
                    <a:bodyPr/>
                    <a:lstStyle/>
                    <a:p>
                      <a:pPr marL="0" marR="0" lvl="0" indent="0" algn="just" rtl="0">
                        <a:spcBef>
                          <a:spcPts val="0"/>
                        </a:spcBef>
                        <a:spcAft>
                          <a:spcPts val="0"/>
                        </a:spcAft>
                        <a:buNone/>
                      </a:pPr>
                      <a:r>
                        <a:rPr lang="en-US"/>
                        <a:t>Reduced training accuracy might indicate overfitting or saturation in learning. Validation performance is stable, suggesting that the model has reached its capacity.</a:t>
                      </a:r>
                      <a:endParaRPr/>
                    </a:p>
                  </a:txBody>
                  <a:tcPr marL="91450" marR="91450" marT="45750" marB="45750"/>
                </a:tc>
                <a:extLst>
                  <a:ext uri="{0D108BD9-81ED-4DB2-BD59-A6C34878D82A}">
                    <a16:rowId xmlns:a16="http://schemas.microsoft.com/office/drawing/2014/main" val="1001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4"/>
          <p:cNvSpPr txBox="1">
            <a:spLocks noGrp="1"/>
          </p:cNvSpPr>
          <p:nvPr>
            <p:ph type="title"/>
          </p:nvPr>
        </p:nvSpPr>
        <p:spPr>
          <a:xfrm>
            <a:off x="609600" y="338653"/>
            <a:ext cx="10515600" cy="679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Model Comparison</a:t>
            </a:r>
            <a:endParaRPr sz="3600"/>
          </a:p>
        </p:txBody>
      </p:sp>
      <p:graphicFrame>
        <p:nvGraphicFramePr>
          <p:cNvPr id="545" name="Google Shape;545;p84"/>
          <p:cNvGraphicFramePr/>
          <p:nvPr/>
        </p:nvGraphicFramePr>
        <p:xfrm>
          <a:off x="609600" y="1211775"/>
          <a:ext cx="3000000" cy="3000000"/>
        </p:xfrm>
        <a:graphic>
          <a:graphicData uri="http://schemas.openxmlformats.org/drawingml/2006/table">
            <a:tbl>
              <a:tblPr>
                <a:noFill/>
                <a:tableStyleId>{388597BF-9894-4BEF-9AC2-828DB2475859}</a:tableStyleId>
              </a:tblPr>
              <a:tblGrid>
                <a:gridCol w="2661050">
                  <a:extLst>
                    <a:ext uri="{9D8B030D-6E8A-4147-A177-3AD203B41FA5}">
                      <a16:colId xmlns:a16="http://schemas.microsoft.com/office/drawing/2014/main" val="20000"/>
                    </a:ext>
                  </a:extLst>
                </a:gridCol>
                <a:gridCol w="2661050">
                  <a:extLst>
                    <a:ext uri="{9D8B030D-6E8A-4147-A177-3AD203B41FA5}">
                      <a16:colId xmlns:a16="http://schemas.microsoft.com/office/drawing/2014/main" val="20001"/>
                    </a:ext>
                  </a:extLst>
                </a:gridCol>
                <a:gridCol w="2661050">
                  <a:extLst>
                    <a:ext uri="{9D8B030D-6E8A-4147-A177-3AD203B41FA5}">
                      <a16:colId xmlns:a16="http://schemas.microsoft.com/office/drawing/2014/main" val="20002"/>
                    </a:ext>
                  </a:extLst>
                </a:gridCol>
                <a:gridCol w="2661050">
                  <a:extLst>
                    <a:ext uri="{9D8B030D-6E8A-4147-A177-3AD203B41FA5}">
                      <a16:colId xmlns:a16="http://schemas.microsoft.com/office/drawing/2014/main" val="20003"/>
                    </a:ext>
                  </a:extLst>
                </a:gridCol>
              </a:tblGrid>
              <a:tr h="517250">
                <a:tc>
                  <a:txBody>
                    <a:bodyPr/>
                    <a:lstStyle/>
                    <a:p>
                      <a:pPr marL="0" lvl="0" indent="0" algn="ctr" rtl="0">
                        <a:lnSpc>
                          <a:spcPct val="115000"/>
                        </a:lnSpc>
                        <a:spcBef>
                          <a:spcPts val="0"/>
                        </a:spcBef>
                        <a:spcAft>
                          <a:spcPts val="0"/>
                        </a:spcAft>
                        <a:buNone/>
                      </a:pPr>
                      <a:r>
                        <a:rPr lang="en-US" sz="1700" b="1">
                          <a:solidFill>
                            <a:schemeClr val="dk1"/>
                          </a:solidFill>
                          <a:latin typeface="Times New Roman"/>
                          <a:ea typeface="Times New Roman"/>
                          <a:cs typeface="Times New Roman"/>
                          <a:sym typeface="Times New Roman"/>
                        </a:rPr>
                        <a:t>Feature/Architecture</a:t>
                      </a:r>
                      <a:endParaRPr sz="17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700" b="1">
                          <a:solidFill>
                            <a:schemeClr val="dk1"/>
                          </a:solidFill>
                          <a:latin typeface="Times New Roman"/>
                          <a:ea typeface="Times New Roman"/>
                          <a:cs typeface="Times New Roman"/>
                          <a:sym typeface="Times New Roman"/>
                        </a:rPr>
                        <a:t>CNN+LSTM</a:t>
                      </a:r>
                      <a:endParaRPr sz="17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700" b="1">
                          <a:solidFill>
                            <a:schemeClr val="dk1"/>
                          </a:solidFill>
                          <a:latin typeface="Times New Roman"/>
                          <a:ea typeface="Times New Roman"/>
                          <a:cs typeface="Times New Roman"/>
                          <a:sym typeface="Times New Roman"/>
                        </a:rPr>
                        <a:t>3D CNN</a:t>
                      </a:r>
                      <a:endParaRPr sz="17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700" b="1">
                          <a:solidFill>
                            <a:schemeClr val="dk1"/>
                          </a:solidFill>
                          <a:latin typeface="Times New Roman"/>
                          <a:ea typeface="Times New Roman"/>
                          <a:cs typeface="Times New Roman"/>
                          <a:sym typeface="Times New Roman"/>
                        </a:rPr>
                        <a:t>Bag of Words (BoW)</a:t>
                      </a:r>
                      <a:endParaRPr sz="1700" b="1">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963175">
                <a:tc>
                  <a:txBody>
                    <a:bodyPr/>
                    <a:lstStyle/>
                    <a:p>
                      <a:pPr marL="0" lvl="0" indent="0" algn="l" rtl="0">
                        <a:spcBef>
                          <a:spcPts val="0"/>
                        </a:spcBef>
                        <a:spcAft>
                          <a:spcPts val="0"/>
                        </a:spcAft>
                        <a:buNone/>
                      </a:pPr>
                      <a:r>
                        <a:rPr lang="en-US"/>
                        <a:t>Model Composition</a:t>
                      </a:r>
                      <a:endParaRPr/>
                    </a:p>
                  </a:txBody>
                  <a:tcPr marL="91425" marR="91425" marT="91425" marB="91425"/>
                </a:tc>
                <a:tc>
                  <a:txBody>
                    <a:bodyPr/>
                    <a:lstStyle/>
                    <a:p>
                      <a:pPr marL="0" lvl="0" indent="0" algn="l" rtl="0">
                        <a:spcBef>
                          <a:spcPts val="0"/>
                        </a:spcBef>
                        <a:spcAft>
                          <a:spcPts val="0"/>
                        </a:spcAft>
                        <a:buNone/>
                      </a:pPr>
                      <a:r>
                        <a:rPr lang="en-US"/>
                        <a:t>2D CNN layers followed by LSTM layers for sequence modeling</a:t>
                      </a:r>
                      <a:endParaRPr/>
                    </a:p>
                  </a:txBody>
                  <a:tcPr marL="91425" marR="91425" marT="91425" marB="91425"/>
                </a:tc>
                <a:tc>
                  <a:txBody>
                    <a:bodyPr/>
                    <a:lstStyle/>
                    <a:p>
                      <a:pPr marL="0" lvl="0" indent="0" algn="l" rtl="0">
                        <a:spcBef>
                          <a:spcPts val="0"/>
                        </a:spcBef>
                        <a:spcAft>
                          <a:spcPts val="0"/>
                        </a:spcAft>
                        <a:buNone/>
                      </a:pPr>
                      <a:r>
                        <a:rPr lang="en-US"/>
                        <a:t>3D convolutions (spatial and temporal)</a:t>
                      </a:r>
                      <a:endParaRPr/>
                    </a:p>
                  </a:txBody>
                  <a:tcPr marL="91425" marR="91425" marT="91425" marB="91425"/>
                </a:tc>
                <a:tc>
                  <a:txBody>
                    <a:bodyPr/>
                    <a:lstStyle/>
                    <a:p>
                      <a:pPr marL="0" lvl="0" indent="0" algn="l" rtl="0">
                        <a:spcBef>
                          <a:spcPts val="0"/>
                        </a:spcBef>
                        <a:spcAft>
                          <a:spcPts val="0"/>
                        </a:spcAft>
                        <a:buNone/>
                      </a:pPr>
                      <a:r>
                        <a:rPr lang="en-US"/>
                        <a:t>Uses features extracted by CNN, followed by clustering</a:t>
                      </a:r>
                      <a:endParaRPr/>
                    </a:p>
                  </a:txBody>
                  <a:tcPr marL="91425" marR="91425" marT="91425" marB="91425"/>
                </a:tc>
                <a:extLst>
                  <a:ext uri="{0D108BD9-81ED-4DB2-BD59-A6C34878D82A}">
                    <a16:rowId xmlns:a16="http://schemas.microsoft.com/office/drawing/2014/main" val="10001"/>
                  </a:ext>
                </a:extLst>
              </a:tr>
              <a:tr h="963175">
                <a:tc>
                  <a:txBody>
                    <a:bodyPr/>
                    <a:lstStyle/>
                    <a:p>
                      <a:pPr marL="0" lvl="0" indent="0" algn="l" rtl="0">
                        <a:spcBef>
                          <a:spcPts val="0"/>
                        </a:spcBef>
                        <a:spcAft>
                          <a:spcPts val="0"/>
                        </a:spcAft>
                        <a:buNone/>
                      </a:pPr>
                      <a:r>
                        <a:rPr lang="en-US"/>
                        <a:t>Temporal Handling</a:t>
                      </a:r>
                      <a:endParaRPr/>
                    </a:p>
                  </a:txBody>
                  <a:tcPr marL="91425" marR="91425" marT="91425" marB="91425"/>
                </a:tc>
                <a:tc>
                  <a:txBody>
                    <a:bodyPr/>
                    <a:lstStyle/>
                    <a:p>
                      <a:pPr marL="0" lvl="0" indent="0" algn="l" rtl="0">
                        <a:spcBef>
                          <a:spcPts val="0"/>
                        </a:spcBef>
                        <a:spcAft>
                          <a:spcPts val="0"/>
                        </a:spcAft>
                        <a:buNone/>
                      </a:pPr>
                      <a:r>
                        <a:rPr lang="en-US"/>
                        <a:t>Sequential modeling using LSTMs (effective for long-term dependencies)</a:t>
                      </a:r>
                      <a:endParaRPr/>
                    </a:p>
                  </a:txBody>
                  <a:tcPr marL="91425" marR="91425" marT="91425" marB="91425"/>
                </a:tc>
                <a:tc>
                  <a:txBody>
                    <a:bodyPr/>
                    <a:lstStyle/>
                    <a:p>
                      <a:pPr marL="0" lvl="0" indent="0" algn="l" rtl="0">
                        <a:spcBef>
                          <a:spcPts val="0"/>
                        </a:spcBef>
                        <a:spcAft>
                          <a:spcPts val="0"/>
                        </a:spcAft>
                        <a:buNone/>
                      </a:pPr>
                      <a:r>
                        <a:rPr lang="en-US"/>
                        <a:t>Direct temporal encoding via 3D convolution</a:t>
                      </a:r>
                      <a:endParaRPr/>
                    </a:p>
                  </a:txBody>
                  <a:tcPr marL="91425" marR="91425" marT="91425" marB="91425"/>
                </a:tc>
                <a:tc>
                  <a:txBody>
                    <a:bodyPr/>
                    <a:lstStyle/>
                    <a:p>
                      <a:pPr marL="0" lvl="0" indent="0" algn="l" rtl="0">
                        <a:spcBef>
                          <a:spcPts val="0"/>
                        </a:spcBef>
                        <a:spcAft>
                          <a:spcPts val="0"/>
                        </a:spcAft>
                        <a:buNone/>
                      </a:pPr>
                      <a:r>
                        <a:rPr lang="en-US"/>
                        <a:t>Aggregates temporal information via histogram counts</a:t>
                      </a:r>
                      <a:endParaRPr/>
                    </a:p>
                  </a:txBody>
                  <a:tcPr marL="91425" marR="91425" marT="91425" marB="91425"/>
                </a:tc>
                <a:extLst>
                  <a:ext uri="{0D108BD9-81ED-4DB2-BD59-A6C34878D82A}">
                    <a16:rowId xmlns:a16="http://schemas.microsoft.com/office/drawing/2014/main" val="10002"/>
                  </a:ext>
                </a:extLst>
              </a:tr>
              <a:tr h="963175">
                <a:tc>
                  <a:txBody>
                    <a:bodyPr/>
                    <a:lstStyle/>
                    <a:p>
                      <a:pPr marL="0" lvl="0" indent="0" algn="l" rtl="0">
                        <a:spcBef>
                          <a:spcPts val="0"/>
                        </a:spcBef>
                        <a:spcAft>
                          <a:spcPts val="0"/>
                        </a:spcAft>
                        <a:buNone/>
                      </a:pPr>
                      <a:r>
                        <a:rPr lang="en-US"/>
                        <a:t>Disadvantages</a:t>
                      </a:r>
                      <a:endParaRPr/>
                    </a:p>
                  </a:txBody>
                  <a:tcPr marL="91425" marR="91425" marT="91425" marB="91425"/>
                </a:tc>
                <a:tc>
                  <a:txBody>
                    <a:bodyPr/>
                    <a:lstStyle/>
                    <a:p>
                      <a:pPr marL="0" lvl="0" indent="0" algn="l" rtl="0">
                        <a:spcBef>
                          <a:spcPts val="0"/>
                        </a:spcBef>
                        <a:spcAft>
                          <a:spcPts val="0"/>
                        </a:spcAft>
                        <a:buNone/>
                      </a:pPr>
                      <a:r>
                        <a:rPr lang="en-US"/>
                        <a:t>High training time, sensitive to sequence length</a:t>
                      </a:r>
                      <a:endParaRPr/>
                    </a:p>
                  </a:txBody>
                  <a:tcPr marL="91425" marR="91425" marT="91425" marB="91425"/>
                </a:tc>
                <a:tc>
                  <a:txBody>
                    <a:bodyPr/>
                    <a:lstStyle/>
                    <a:p>
                      <a:pPr marL="0" lvl="0" indent="0" algn="l" rtl="0">
                        <a:spcBef>
                          <a:spcPts val="0"/>
                        </a:spcBef>
                        <a:spcAft>
                          <a:spcPts val="0"/>
                        </a:spcAft>
                        <a:buNone/>
                      </a:pPr>
                      <a:r>
                        <a:rPr lang="en-US"/>
                        <a:t>Requires substantial computational resources</a:t>
                      </a:r>
                      <a:endParaRPr/>
                    </a:p>
                  </a:txBody>
                  <a:tcPr marL="91425" marR="91425" marT="91425" marB="91425"/>
                </a:tc>
                <a:tc>
                  <a:txBody>
                    <a:bodyPr/>
                    <a:lstStyle/>
                    <a:p>
                      <a:pPr marL="0" lvl="0" indent="0" algn="l" rtl="0">
                        <a:spcBef>
                          <a:spcPts val="0"/>
                        </a:spcBef>
                        <a:spcAft>
                          <a:spcPts val="0"/>
                        </a:spcAft>
                        <a:buNone/>
                      </a:pPr>
                      <a:r>
                        <a:rPr lang="en-US"/>
                        <a:t>Limited temporal modeling; may not capture complex patterns</a:t>
                      </a:r>
                      <a:endParaRPr/>
                    </a:p>
                  </a:txBody>
                  <a:tcPr marL="91425" marR="91425" marT="91425" marB="91425"/>
                </a:tc>
                <a:extLst>
                  <a:ext uri="{0D108BD9-81ED-4DB2-BD59-A6C34878D82A}">
                    <a16:rowId xmlns:a16="http://schemas.microsoft.com/office/drawing/2014/main" val="10003"/>
                  </a:ext>
                </a:extLst>
              </a:tr>
              <a:tr h="463725">
                <a:tc>
                  <a:txBody>
                    <a:bodyPr/>
                    <a:lstStyle/>
                    <a:p>
                      <a:pPr marL="0" lvl="0" indent="0" algn="l" rtl="0">
                        <a:spcBef>
                          <a:spcPts val="0"/>
                        </a:spcBef>
                        <a:spcAft>
                          <a:spcPts val="0"/>
                        </a:spcAft>
                        <a:buNone/>
                      </a:pPr>
                      <a:r>
                        <a:rPr lang="en-US"/>
                        <a:t>Advantages</a:t>
                      </a:r>
                      <a:endParaRPr/>
                    </a:p>
                  </a:txBody>
                  <a:tcPr marL="91425" marR="91425" marT="91425" marB="91425"/>
                </a:tc>
                <a:tc>
                  <a:txBody>
                    <a:bodyPr/>
                    <a:lstStyle/>
                    <a:p>
                      <a:pPr marL="0" lvl="0" indent="0" algn="l" rtl="0">
                        <a:spcBef>
                          <a:spcPts val="0"/>
                        </a:spcBef>
                        <a:spcAft>
                          <a:spcPts val="0"/>
                        </a:spcAft>
                        <a:buNone/>
                      </a:pPr>
                      <a:r>
                        <a:rPr lang="en-US"/>
                        <a:t>Captures both spatial and long-term temporal patterns</a:t>
                      </a:r>
                      <a:endParaRPr/>
                    </a:p>
                  </a:txBody>
                  <a:tcPr marL="91425" marR="91425" marT="91425" marB="91425"/>
                </a:tc>
                <a:tc>
                  <a:txBody>
                    <a:bodyPr/>
                    <a:lstStyle/>
                    <a:p>
                      <a:pPr marL="0" lvl="0" indent="0" algn="l" rtl="0">
                        <a:spcBef>
                          <a:spcPts val="0"/>
                        </a:spcBef>
                        <a:spcAft>
                          <a:spcPts val="0"/>
                        </a:spcAft>
                        <a:buNone/>
                      </a:pPr>
                      <a:r>
                        <a:rPr lang="en-US"/>
                        <a:t>Rich spatio-temporal feature representation</a:t>
                      </a:r>
                      <a:endParaRPr/>
                    </a:p>
                  </a:txBody>
                  <a:tcPr marL="91425" marR="91425" marT="91425" marB="91425"/>
                </a:tc>
                <a:tc>
                  <a:txBody>
                    <a:bodyPr/>
                    <a:lstStyle/>
                    <a:p>
                      <a:pPr marL="0" lvl="0" indent="0" algn="l" rtl="0">
                        <a:spcBef>
                          <a:spcPts val="0"/>
                        </a:spcBef>
                        <a:spcAft>
                          <a:spcPts val="0"/>
                        </a:spcAft>
                        <a:buNone/>
                      </a:pPr>
                      <a:r>
                        <a:rPr lang="en-US"/>
                        <a:t>Simple, fast, interpretable, and scalable</a:t>
                      </a:r>
                      <a:endParaRPr/>
                    </a:p>
                  </a:txBody>
                  <a:tcPr marL="91425" marR="91425" marT="91425" marB="91425"/>
                </a:tc>
                <a:extLst>
                  <a:ext uri="{0D108BD9-81ED-4DB2-BD59-A6C34878D82A}">
                    <a16:rowId xmlns:a16="http://schemas.microsoft.com/office/drawing/2014/main" val="10004"/>
                  </a:ext>
                </a:extLst>
              </a:tr>
              <a:tr h="463725">
                <a:tc>
                  <a:txBody>
                    <a:bodyPr/>
                    <a:lstStyle/>
                    <a:p>
                      <a:pPr marL="0" lvl="0" indent="0" algn="l" rtl="0">
                        <a:spcBef>
                          <a:spcPts val="0"/>
                        </a:spcBef>
                        <a:spcAft>
                          <a:spcPts val="0"/>
                        </a:spcAft>
                        <a:buNone/>
                      </a:pPr>
                      <a:r>
                        <a:rPr lang="en-US"/>
                        <a:t>Accuracy</a:t>
                      </a:r>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0.858051</a:t>
                      </a:r>
                      <a:endParaRPr/>
                    </a:p>
                  </a:txBody>
                  <a:tcPr marL="91425" marR="91425" marT="91425" marB="91425"/>
                </a:tc>
                <a:tc>
                  <a:txBody>
                    <a:bodyPr/>
                    <a:lstStyle/>
                    <a:p>
                      <a:pPr marL="0" lvl="0" indent="0" algn="l" rtl="0">
                        <a:spcBef>
                          <a:spcPts val="0"/>
                        </a:spcBef>
                        <a:spcAft>
                          <a:spcPts val="0"/>
                        </a:spcAft>
                        <a:buNone/>
                      </a:pPr>
                      <a:r>
                        <a:rPr lang="en-US"/>
                        <a:t>0.9243</a:t>
                      </a:r>
                      <a:endParaRPr/>
                    </a:p>
                  </a:txBody>
                  <a:tcPr marL="91425" marR="91425" marT="91425" marB="91425"/>
                </a:tc>
                <a:tc>
                  <a:txBody>
                    <a:bodyPr/>
                    <a:lstStyle/>
                    <a:p>
                      <a:pPr marL="0" lvl="0" indent="0" algn="l" rtl="0">
                        <a:spcBef>
                          <a:spcPts val="0"/>
                        </a:spcBef>
                        <a:spcAft>
                          <a:spcPts val="0"/>
                        </a:spcAft>
                        <a:buNone/>
                      </a:pPr>
                      <a:r>
                        <a:rPr lang="en-US"/>
                        <a:t>0.7843</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85"/>
          <p:cNvSpPr txBox="1">
            <a:spLocks noGrp="1"/>
          </p:cNvSpPr>
          <p:nvPr>
            <p:ph type="title"/>
          </p:nvPr>
        </p:nvSpPr>
        <p:spPr>
          <a:xfrm>
            <a:off x="336075" y="219775"/>
            <a:ext cx="1662000" cy="674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Poster</a:t>
            </a:r>
            <a:endParaRPr sz="3600"/>
          </a:p>
        </p:txBody>
      </p:sp>
      <p:pic>
        <p:nvPicPr>
          <p:cNvPr id="551" name="Google Shape;551;p85"/>
          <p:cNvPicPr preferRelativeResize="0"/>
          <p:nvPr/>
        </p:nvPicPr>
        <p:blipFill>
          <a:blip r:embed="rId3">
            <a:alphaModFix/>
          </a:blip>
          <a:stretch>
            <a:fillRect/>
          </a:stretch>
        </p:blipFill>
        <p:spPr>
          <a:xfrm>
            <a:off x="3204800" y="365136"/>
            <a:ext cx="3850915" cy="551361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6"/>
          <p:cNvSpPr txBox="1">
            <a:spLocks noGrp="1"/>
          </p:cNvSpPr>
          <p:nvPr>
            <p:ph type="title"/>
          </p:nvPr>
        </p:nvSpPr>
        <p:spPr>
          <a:xfrm>
            <a:off x="838200" y="365128"/>
            <a:ext cx="10515600" cy="679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Explainable AI</a:t>
            </a:r>
            <a:endParaRPr sz="3600"/>
          </a:p>
        </p:txBody>
      </p:sp>
      <p:sp>
        <p:nvSpPr>
          <p:cNvPr id="557" name="Google Shape;557;p86"/>
          <p:cNvSpPr txBox="1">
            <a:spLocks noGrp="1"/>
          </p:cNvSpPr>
          <p:nvPr>
            <p:ph type="body" idx="1"/>
          </p:nvPr>
        </p:nvSpPr>
        <p:spPr>
          <a:xfrm>
            <a:off x="454500" y="1047450"/>
            <a:ext cx="11283000" cy="4763100"/>
          </a:xfrm>
          <a:prstGeom prst="rect">
            <a:avLst/>
          </a:prstGeom>
          <a:noFill/>
          <a:ln>
            <a:noFill/>
          </a:ln>
        </p:spPr>
        <p:txBody>
          <a:bodyPr spcFirstLastPara="1" wrap="square" lIns="91425" tIns="45700" rIns="91425" bIns="45700" anchor="t" anchorCtr="0">
            <a:noAutofit/>
          </a:bodyPr>
          <a:lstStyle/>
          <a:p>
            <a:pPr marL="0" lvl="0" indent="0" algn="just" rtl="0">
              <a:lnSpc>
                <a:spcPct val="105000"/>
              </a:lnSpc>
              <a:spcBef>
                <a:spcPts val="1400"/>
              </a:spcBef>
              <a:spcAft>
                <a:spcPts val="0"/>
              </a:spcAft>
              <a:buSzPts val="275"/>
              <a:buNone/>
            </a:pPr>
            <a:r>
              <a:rPr lang="en-US" sz="1751" b="1">
                <a:latin typeface="Times New Roman"/>
                <a:ea typeface="Times New Roman"/>
                <a:cs typeface="Times New Roman"/>
                <a:sym typeface="Times New Roman"/>
              </a:rPr>
              <a:t>1. SHAP (SHapley Additive exPlanations)</a:t>
            </a:r>
            <a:endParaRPr sz="1751" b="1">
              <a:latin typeface="Times New Roman"/>
              <a:ea typeface="Times New Roman"/>
              <a:cs typeface="Times New Roman"/>
              <a:sym typeface="Times New Roman"/>
            </a:endParaRPr>
          </a:p>
          <a:p>
            <a:pPr marL="0" lvl="0" indent="0" algn="just" rtl="0">
              <a:lnSpc>
                <a:spcPct val="105000"/>
              </a:lnSpc>
              <a:spcBef>
                <a:spcPts val="1200"/>
              </a:spcBef>
              <a:spcAft>
                <a:spcPts val="0"/>
              </a:spcAft>
              <a:buSzPts val="275"/>
              <a:buNone/>
            </a:pPr>
            <a:r>
              <a:rPr lang="en-US" sz="1751">
                <a:latin typeface="Times New Roman"/>
                <a:ea typeface="Times New Roman"/>
                <a:cs typeface="Times New Roman"/>
                <a:sym typeface="Times New Roman"/>
              </a:rPr>
              <a:t>SHAP is a game-theory-based approach to explain individual predictions by attributing feature importance scores, called SHAP values, which quantify each feature's contribution to the prediction.</a:t>
            </a:r>
            <a:endParaRPr sz="1751">
              <a:latin typeface="Times New Roman"/>
              <a:ea typeface="Times New Roman"/>
              <a:cs typeface="Times New Roman"/>
              <a:sym typeface="Times New Roman"/>
            </a:endParaRPr>
          </a:p>
          <a:p>
            <a:pPr marL="457200" lvl="0" indent="-319369" algn="just" rtl="0">
              <a:lnSpc>
                <a:spcPct val="105000"/>
              </a:lnSpc>
              <a:spcBef>
                <a:spcPts val="1200"/>
              </a:spcBef>
              <a:spcAft>
                <a:spcPts val="0"/>
              </a:spcAft>
              <a:buSzPts val="1429"/>
              <a:buChar char="●"/>
            </a:pPr>
            <a:r>
              <a:rPr lang="en-US" sz="1751">
                <a:latin typeface="Times New Roman"/>
                <a:ea typeface="Times New Roman"/>
                <a:cs typeface="Times New Roman"/>
                <a:sym typeface="Times New Roman"/>
              </a:rPr>
              <a:t>SHAP with DeepExplainer: DeepExplainer was used, which is designed specifically for deep learning models (e.g., those implemented in Keras/TensorFlow). This explainer computes SHAP values that represent the impact of each feature on the output for each class.</a:t>
            </a:r>
            <a:endParaRPr sz="1751">
              <a:latin typeface="Times New Roman"/>
              <a:ea typeface="Times New Roman"/>
              <a:cs typeface="Times New Roman"/>
              <a:sym typeface="Times New Roman"/>
            </a:endParaRPr>
          </a:p>
          <a:p>
            <a:pPr marL="0" lvl="0" indent="0" algn="just" rtl="0">
              <a:lnSpc>
                <a:spcPct val="105000"/>
              </a:lnSpc>
              <a:spcBef>
                <a:spcPts val="1400"/>
              </a:spcBef>
              <a:spcAft>
                <a:spcPts val="0"/>
              </a:spcAft>
              <a:buSzPts val="275"/>
              <a:buNone/>
            </a:pPr>
            <a:r>
              <a:rPr lang="en-US" sz="1751" b="1">
                <a:latin typeface="Times New Roman"/>
                <a:ea typeface="Times New Roman"/>
                <a:cs typeface="Times New Roman"/>
                <a:sym typeface="Times New Roman"/>
              </a:rPr>
              <a:t>2. LIME (Local Interpretable Model-agnostic Explanations)</a:t>
            </a:r>
            <a:endParaRPr sz="1751" b="1">
              <a:latin typeface="Times New Roman"/>
              <a:ea typeface="Times New Roman"/>
              <a:cs typeface="Times New Roman"/>
              <a:sym typeface="Times New Roman"/>
            </a:endParaRPr>
          </a:p>
          <a:p>
            <a:pPr marL="0" lvl="0" indent="0" algn="just" rtl="0">
              <a:lnSpc>
                <a:spcPct val="105000"/>
              </a:lnSpc>
              <a:spcBef>
                <a:spcPts val="1200"/>
              </a:spcBef>
              <a:spcAft>
                <a:spcPts val="0"/>
              </a:spcAft>
              <a:buSzPts val="275"/>
              <a:buNone/>
            </a:pPr>
            <a:r>
              <a:rPr lang="en-US" sz="1751">
                <a:latin typeface="Times New Roman"/>
                <a:ea typeface="Times New Roman"/>
                <a:cs typeface="Times New Roman"/>
                <a:sym typeface="Times New Roman"/>
              </a:rPr>
              <a:t>LIME is another interpretability method but follows a different approach. Instead of explaining the model directly, LIME perturbs the input and trains a local interpretable model (e.g., a linear model) around each prediction to approximate the behavior of the complex model.</a:t>
            </a:r>
            <a:endParaRPr sz="1751">
              <a:latin typeface="Times New Roman"/>
              <a:ea typeface="Times New Roman"/>
              <a:cs typeface="Times New Roman"/>
              <a:sym typeface="Times New Roman"/>
            </a:endParaRPr>
          </a:p>
          <a:p>
            <a:pPr marL="457200" lvl="0" indent="-319369" algn="just" rtl="0">
              <a:lnSpc>
                <a:spcPct val="105000"/>
              </a:lnSpc>
              <a:spcBef>
                <a:spcPts val="1200"/>
              </a:spcBef>
              <a:spcAft>
                <a:spcPts val="0"/>
              </a:spcAft>
              <a:buSzPts val="1429"/>
              <a:buChar char="●"/>
            </a:pPr>
            <a:r>
              <a:rPr lang="en-US" sz="1751">
                <a:latin typeface="Times New Roman"/>
                <a:ea typeface="Times New Roman"/>
                <a:cs typeface="Times New Roman"/>
                <a:sym typeface="Times New Roman"/>
              </a:rPr>
              <a:t>Local Approximation: For each test sample, LIME creates variations by perturbing feature values and observes how the model’s prediction changes. Using this, it fits a simple interpretable model (usually a linear regression) on these perturbed samples, approximating the complex model's behavior locally.</a:t>
            </a:r>
            <a:endParaRPr sz="1751">
              <a:latin typeface="Times New Roman"/>
              <a:ea typeface="Times New Roman"/>
              <a:cs typeface="Times New Roman"/>
              <a:sym typeface="Times New Roman"/>
            </a:endParaRPr>
          </a:p>
          <a:p>
            <a:pPr marL="0" lvl="0" indent="0" algn="just" rtl="0">
              <a:lnSpc>
                <a:spcPct val="90000"/>
              </a:lnSpc>
              <a:spcBef>
                <a:spcPts val="1200"/>
              </a:spcBef>
              <a:spcAft>
                <a:spcPts val="0"/>
              </a:spcAft>
              <a:buSzPts val="275"/>
              <a:buNone/>
            </a:pPr>
            <a:endParaRPr sz="697">
              <a:latin typeface="Times New Roman"/>
              <a:ea typeface="Times New Roman"/>
              <a:cs typeface="Times New Roman"/>
              <a:sym typeface="Times New Roman"/>
            </a:endParaRPr>
          </a:p>
          <a:p>
            <a:pPr marL="0" lvl="0" indent="0" algn="just" rtl="0">
              <a:lnSpc>
                <a:spcPct val="70000"/>
              </a:lnSpc>
              <a:spcBef>
                <a:spcPts val="0"/>
              </a:spcBef>
              <a:spcAft>
                <a:spcPts val="0"/>
              </a:spcAft>
              <a:buSzPts val="275"/>
              <a:buNone/>
            </a:pPr>
            <a:endParaRPr sz="697">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7"/>
          <p:cNvSpPr txBox="1">
            <a:spLocks noGrp="1"/>
          </p:cNvSpPr>
          <p:nvPr>
            <p:ph type="title"/>
          </p:nvPr>
        </p:nvSpPr>
        <p:spPr>
          <a:xfrm>
            <a:off x="838200" y="365128"/>
            <a:ext cx="10515600" cy="679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Explainable AI</a:t>
            </a:r>
            <a:endParaRPr sz="3600"/>
          </a:p>
        </p:txBody>
      </p:sp>
      <p:pic>
        <p:nvPicPr>
          <p:cNvPr id="563" name="Google Shape;563;p87"/>
          <p:cNvPicPr preferRelativeResize="0"/>
          <p:nvPr/>
        </p:nvPicPr>
        <p:blipFill>
          <a:blip r:embed="rId3">
            <a:alphaModFix/>
          </a:blip>
          <a:stretch>
            <a:fillRect/>
          </a:stretch>
        </p:blipFill>
        <p:spPr>
          <a:xfrm>
            <a:off x="643525" y="1315626"/>
            <a:ext cx="7151550" cy="2227225"/>
          </a:xfrm>
          <a:prstGeom prst="rect">
            <a:avLst/>
          </a:prstGeom>
          <a:noFill/>
          <a:ln>
            <a:noFill/>
          </a:ln>
        </p:spPr>
      </p:pic>
      <p:pic>
        <p:nvPicPr>
          <p:cNvPr id="564" name="Google Shape;564;p87"/>
          <p:cNvPicPr preferRelativeResize="0"/>
          <p:nvPr/>
        </p:nvPicPr>
        <p:blipFill>
          <a:blip r:embed="rId4">
            <a:alphaModFix/>
          </a:blip>
          <a:stretch>
            <a:fillRect/>
          </a:stretch>
        </p:blipFill>
        <p:spPr>
          <a:xfrm>
            <a:off x="7795075" y="527603"/>
            <a:ext cx="4092125" cy="508799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88"/>
          <p:cNvSpPr txBox="1">
            <a:spLocks noGrp="1"/>
          </p:cNvSpPr>
          <p:nvPr>
            <p:ph type="title"/>
          </p:nvPr>
        </p:nvSpPr>
        <p:spPr>
          <a:xfrm>
            <a:off x="838200" y="365127"/>
            <a:ext cx="10515600" cy="674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Conclusion and Future Enhancement</a:t>
            </a:r>
            <a:endParaRPr sz="3600"/>
          </a:p>
        </p:txBody>
      </p:sp>
      <p:sp>
        <p:nvSpPr>
          <p:cNvPr id="570" name="Google Shape;570;p88"/>
          <p:cNvSpPr txBox="1">
            <a:spLocks noGrp="1"/>
          </p:cNvSpPr>
          <p:nvPr>
            <p:ph type="body" idx="1"/>
          </p:nvPr>
        </p:nvSpPr>
        <p:spPr>
          <a:xfrm>
            <a:off x="454500" y="1166075"/>
            <a:ext cx="11283000" cy="4167900"/>
          </a:xfrm>
          <a:prstGeom prst="rect">
            <a:avLst/>
          </a:prstGeom>
          <a:noFill/>
          <a:ln>
            <a:noFill/>
          </a:ln>
        </p:spPr>
        <p:txBody>
          <a:bodyPr spcFirstLastPara="1" wrap="square" lIns="91425" tIns="45700" rIns="91425" bIns="45700" anchor="t" anchorCtr="0">
            <a:normAutofit/>
          </a:bodyPr>
          <a:lstStyle/>
          <a:p>
            <a:pPr marL="457200" lvl="0" indent="-380365" algn="just" rtl="0">
              <a:lnSpc>
                <a:spcPct val="100000"/>
              </a:lnSpc>
              <a:spcBef>
                <a:spcPts val="0"/>
              </a:spcBef>
              <a:spcAft>
                <a:spcPts val="0"/>
              </a:spcAft>
              <a:buSzPts val="2390"/>
              <a:buFont typeface="Times New Roman"/>
              <a:buChar char="•"/>
            </a:pPr>
            <a:r>
              <a:rPr lang="en-US" sz="2390" b="1">
                <a:latin typeface="Times New Roman"/>
                <a:ea typeface="Times New Roman"/>
                <a:cs typeface="Times New Roman"/>
                <a:sym typeface="Times New Roman"/>
              </a:rPr>
              <a:t>Dataset Expansion:</a:t>
            </a:r>
            <a:r>
              <a:rPr lang="en-US" sz="2390">
                <a:latin typeface="Times New Roman"/>
                <a:ea typeface="Times New Roman"/>
                <a:cs typeface="Times New Roman"/>
                <a:sym typeface="Times New Roman"/>
              </a:rPr>
              <a:t> Collecting a larger and more diverse dataset, including various activities across different environments, can improve model robustness. Incorporating data from multiple cameras and angles can help the model generalize better across different contexts .</a:t>
            </a:r>
            <a:endParaRPr sz="2390">
              <a:latin typeface="Times New Roman"/>
              <a:ea typeface="Times New Roman"/>
              <a:cs typeface="Times New Roman"/>
              <a:sym typeface="Times New Roman"/>
            </a:endParaRPr>
          </a:p>
          <a:p>
            <a:pPr marL="457200" lvl="0" indent="-380365" algn="just" rtl="0">
              <a:lnSpc>
                <a:spcPct val="100000"/>
              </a:lnSpc>
              <a:spcBef>
                <a:spcPts val="0"/>
              </a:spcBef>
              <a:spcAft>
                <a:spcPts val="0"/>
              </a:spcAft>
              <a:buSzPts val="2390"/>
              <a:buFont typeface="Times New Roman"/>
              <a:buChar char="•"/>
            </a:pPr>
            <a:r>
              <a:rPr lang="en-US" sz="2390" b="1">
                <a:latin typeface="Times New Roman"/>
                <a:ea typeface="Times New Roman"/>
                <a:cs typeface="Times New Roman"/>
                <a:sym typeface="Times New Roman"/>
              </a:rPr>
              <a:t>Real-time:</a:t>
            </a:r>
            <a:r>
              <a:rPr lang="en-US" sz="2390">
                <a:latin typeface="Times New Roman"/>
                <a:ea typeface="Times New Roman"/>
                <a:cs typeface="Times New Roman"/>
                <a:sym typeface="Times New Roman"/>
              </a:rPr>
              <a:t> Implementing real-time recognition capabilities could allow for immediate feedback to caregivers and educators, facilitating timely interventions. This would require optimizing the model for speed and efficiency .</a:t>
            </a:r>
            <a:endParaRPr sz="2390">
              <a:latin typeface="Times New Roman"/>
              <a:ea typeface="Times New Roman"/>
              <a:cs typeface="Times New Roman"/>
              <a:sym typeface="Times New Roman"/>
            </a:endParaRPr>
          </a:p>
          <a:p>
            <a:pPr marL="457200" lvl="0" indent="-380365" algn="just" rtl="0">
              <a:lnSpc>
                <a:spcPct val="100000"/>
              </a:lnSpc>
              <a:spcBef>
                <a:spcPts val="0"/>
              </a:spcBef>
              <a:spcAft>
                <a:spcPts val="0"/>
              </a:spcAft>
              <a:buSzPts val="2390"/>
              <a:buFont typeface="Times New Roman"/>
              <a:buChar char="•"/>
            </a:pPr>
            <a:r>
              <a:rPr lang="en-US" sz="2390" b="1">
                <a:latin typeface="Times New Roman"/>
                <a:ea typeface="Times New Roman"/>
                <a:cs typeface="Times New Roman"/>
                <a:sym typeface="Times New Roman"/>
              </a:rPr>
              <a:t>Multimodal Data Input:</a:t>
            </a:r>
            <a:r>
              <a:rPr lang="en-US" sz="2390">
                <a:latin typeface="Times New Roman"/>
                <a:ea typeface="Times New Roman"/>
                <a:cs typeface="Times New Roman"/>
                <a:sym typeface="Times New Roman"/>
              </a:rPr>
              <a:t> Combining video data with other modalities, such as audio cues or physiological signals (like heart rate or galvanic skin response), could provide a more comprehensive understanding of behaviors and emotional states .</a:t>
            </a:r>
            <a:endParaRPr sz="2390">
              <a:latin typeface="Times New Roman"/>
              <a:ea typeface="Times New Roman"/>
              <a:cs typeface="Times New Roman"/>
              <a:sym typeface="Times New Roman"/>
            </a:endParaRPr>
          </a:p>
          <a:p>
            <a:pPr marL="0" lvl="0" indent="0" algn="just" rtl="0">
              <a:lnSpc>
                <a:spcPct val="80000"/>
              </a:lnSpc>
              <a:spcBef>
                <a:spcPts val="0"/>
              </a:spcBef>
              <a:spcAft>
                <a:spcPts val="0"/>
              </a:spcAft>
              <a:buNone/>
            </a:pPr>
            <a:endParaRPr sz="239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7"/>
          <p:cNvSpPr txBox="1">
            <a:spLocks noGrp="1"/>
          </p:cNvSpPr>
          <p:nvPr>
            <p:ph type="title"/>
          </p:nvPr>
        </p:nvSpPr>
        <p:spPr>
          <a:xfrm>
            <a:off x="838200" y="365128"/>
            <a:ext cx="10515600" cy="6309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List of Research Labs</a:t>
            </a:r>
            <a:endParaRPr sz="3600"/>
          </a:p>
        </p:txBody>
      </p:sp>
      <p:graphicFrame>
        <p:nvGraphicFramePr>
          <p:cNvPr id="359" name="Google Shape;359;p57"/>
          <p:cNvGraphicFramePr/>
          <p:nvPr/>
        </p:nvGraphicFramePr>
        <p:xfrm>
          <a:off x="284667" y="1161254"/>
          <a:ext cx="3000000" cy="3000000"/>
        </p:xfrm>
        <a:graphic>
          <a:graphicData uri="http://schemas.openxmlformats.org/drawingml/2006/table">
            <a:tbl>
              <a:tblPr firstRow="1" bandRow="1">
                <a:noFill/>
                <a:tableStyleId>{7B0599F1-85C4-4697-B2FB-87AC7B8D6898}</a:tableStyleId>
              </a:tblPr>
              <a:tblGrid>
                <a:gridCol w="3685925">
                  <a:extLst>
                    <a:ext uri="{9D8B030D-6E8A-4147-A177-3AD203B41FA5}">
                      <a16:colId xmlns:a16="http://schemas.microsoft.com/office/drawing/2014/main" val="20000"/>
                    </a:ext>
                  </a:extLst>
                </a:gridCol>
                <a:gridCol w="1472475">
                  <a:extLst>
                    <a:ext uri="{9D8B030D-6E8A-4147-A177-3AD203B41FA5}">
                      <a16:colId xmlns:a16="http://schemas.microsoft.com/office/drawing/2014/main" val="20001"/>
                    </a:ext>
                  </a:extLst>
                </a:gridCol>
                <a:gridCol w="2677525">
                  <a:extLst>
                    <a:ext uri="{9D8B030D-6E8A-4147-A177-3AD203B41FA5}">
                      <a16:colId xmlns:a16="http://schemas.microsoft.com/office/drawing/2014/main" val="20002"/>
                    </a:ext>
                  </a:extLst>
                </a:gridCol>
                <a:gridCol w="2673950">
                  <a:extLst>
                    <a:ext uri="{9D8B030D-6E8A-4147-A177-3AD203B41FA5}">
                      <a16:colId xmlns:a16="http://schemas.microsoft.com/office/drawing/2014/main" val="20003"/>
                    </a:ext>
                  </a:extLst>
                </a:gridCol>
                <a:gridCol w="123655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2000">
                          <a:latin typeface="Times New Roman"/>
                          <a:ea typeface="Times New Roman"/>
                          <a:cs typeface="Times New Roman"/>
                          <a:sym typeface="Times New Roman"/>
                        </a:rPr>
                        <a:t>Name of the lab</a:t>
                      </a:r>
                      <a:endParaRPr/>
                    </a:p>
                  </a:txBody>
                  <a:tcPr marL="91450" marR="91450" marT="45725" marB="45725"/>
                </a:tc>
                <a:tc>
                  <a:txBody>
                    <a:bodyPr/>
                    <a:lstStyle/>
                    <a:p>
                      <a:pPr marL="0" marR="0" lvl="0" indent="0" algn="ctr" rtl="0">
                        <a:spcBef>
                          <a:spcPts val="0"/>
                        </a:spcBef>
                        <a:spcAft>
                          <a:spcPts val="0"/>
                        </a:spcAft>
                        <a:buNone/>
                      </a:pPr>
                      <a:r>
                        <a:rPr lang="en-US" sz="2000">
                          <a:latin typeface="Times New Roman"/>
                          <a:ea typeface="Times New Roman"/>
                          <a:cs typeface="Times New Roman"/>
                          <a:sym typeface="Times New Roman"/>
                        </a:rPr>
                        <a:t>URL</a:t>
                      </a:r>
                      <a:endParaRPr/>
                    </a:p>
                  </a:txBody>
                  <a:tcPr marL="91450" marR="91450" marT="45725" marB="45725"/>
                </a:tc>
                <a:tc>
                  <a:txBody>
                    <a:bodyPr/>
                    <a:lstStyle/>
                    <a:p>
                      <a:pPr marL="0" marR="0" lvl="0" indent="0" algn="ctr" rtl="0">
                        <a:spcBef>
                          <a:spcPts val="0"/>
                        </a:spcBef>
                        <a:spcAft>
                          <a:spcPts val="0"/>
                        </a:spcAft>
                        <a:buNone/>
                      </a:pPr>
                      <a:r>
                        <a:rPr lang="en-US" sz="2000">
                          <a:latin typeface="Times New Roman"/>
                          <a:ea typeface="Times New Roman"/>
                          <a:cs typeface="Times New Roman"/>
                          <a:sym typeface="Times New Roman"/>
                        </a:rPr>
                        <a:t>Name of the Professor</a:t>
                      </a:r>
                      <a:endParaRPr/>
                    </a:p>
                  </a:txBody>
                  <a:tcPr marL="91450" marR="91450" marT="45725" marB="45725"/>
                </a:tc>
                <a:tc>
                  <a:txBody>
                    <a:bodyPr/>
                    <a:lstStyle/>
                    <a:p>
                      <a:pPr marL="0" marR="0" lvl="0" indent="0" algn="ctr" rtl="0">
                        <a:spcBef>
                          <a:spcPts val="0"/>
                        </a:spcBef>
                        <a:spcAft>
                          <a:spcPts val="0"/>
                        </a:spcAft>
                        <a:buNone/>
                      </a:pPr>
                      <a:r>
                        <a:rPr lang="en-US" sz="2000">
                          <a:latin typeface="Times New Roman"/>
                          <a:ea typeface="Times New Roman"/>
                          <a:cs typeface="Times New Roman"/>
                          <a:sym typeface="Times New Roman"/>
                        </a:rPr>
                        <a:t>Institute</a:t>
                      </a:r>
                      <a:endParaRPr/>
                    </a:p>
                  </a:txBody>
                  <a:tcPr marL="91450" marR="91450" marT="45725" marB="45725"/>
                </a:tc>
                <a:tc>
                  <a:txBody>
                    <a:bodyPr/>
                    <a:lstStyle/>
                    <a:p>
                      <a:pPr marL="0" marR="0" lvl="0" indent="0" algn="ctr" rtl="0">
                        <a:spcBef>
                          <a:spcPts val="0"/>
                        </a:spcBef>
                        <a:spcAft>
                          <a:spcPts val="0"/>
                        </a:spcAft>
                        <a:buNone/>
                      </a:pPr>
                      <a:r>
                        <a:rPr lang="en-US" sz="2000">
                          <a:latin typeface="Times New Roman"/>
                          <a:ea typeface="Times New Roman"/>
                          <a:cs typeface="Times New Roman"/>
                          <a:sym typeface="Times New Roman"/>
                        </a:rPr>
                        <a:t>Country</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Chukoskie’s lab, the Neurobehavioral Research Lab, focuses on eye-tracking and machine learning techniques to study autism.</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https://www.kalasalingam.ac.in/</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Sheril Sophia D'couto &amp; Jawahar Pradeepkandhasamy</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Kalasalingam Academy of Research and Education</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India</a:t>
                      </a: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Wong's research at the Stanford University School of Medicine explores autism detection using machine learning approaches.</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https://med.stanford.edu/</a:t>
                      </a:r>
                      <a:endParaRPr sz="2000">
                        <a:latin typeface="Times New Roman"/>
                        <a:ea typeface="Times New Roman"/>
                        <a:cs typeface="Times New Roman"/>
                        <a:sym typeface="Times New Roman"/>
                      </a:endParaRPr>
                    </a:p>
                  </a:txBody>
                  <a:tcPr marL="91450" marR="91450" marT="45725" marB="45725"/>
                </a:tc>
                <a:tc>
                  <a:txBody>
                    <a:bodyPr/>
                    <a:lstStyle/>
                    <a:p>
                      <a:pPr marL="0" lvl="0" indent="0" algn="just" rtl="0">
                        <a:lnSpc>
                          <a:spcPct val="115000"/>
                        </a:lnSpc>
                        <a:spcBef>
                          <a:spcPts val="1200"/>
                        </a:spcBef>
                        <a:spcAft>
                          <a:spcPts val="0"/>
                        </a:spcAft>
                        <a:buSzPts val="1100"/>
                        <a:buNone/>
                      </a:pPr>
                      <a:r>
                        <a:rPr lang="en-US" sz="2000">
                          <a:latin typeface="Times New Roman"/>
                          <a:ea typeface="Times New Roman"/>
                          <a:cs typeface="Times New Roman"/>
                          <a:sym typeface="Times New Roman"/>
                        </a:rPr>
                        <a:t>Isabella Wong</a:t>
                      </a:r>
                      <a:endParaRPr sz="2000">
                        <a:latin typeface="Times New Roman"/>
                        <a:ea typeface="Times New Roman"/>
                        <a:cs typeface="Times New Roman"/>
                        <a:sym typeface="Times New Roman"/>
                      </a:endParaRPr>
                    </a:p>
                    <a:p>
                      <a:pPr marL="0" marR="0" lvl="0" indent="0" algn="just" rtl="0">
                        <a:spcBef>
                          <a:spcPts val="120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Stanford University</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USA</a:t>
                      </a: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Calhoun’s lab applies multimodal imaging and machine learning for understanding brain disorders, including autism.</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https://research.gsu.edu/</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Vince D. Calhoun</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 Georgia State University</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2000">
                          <a:latin typeface="Times New Roman"/>
                          <a:ea typeface="Times New Roman"/>
                          <a:cs typeface="Times New Roman"/>
                          <a:sym typeface="Times New Roman"/>
                        </a:rPr>
                        <a:t>USA</a:t>
                      </a: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8"/>
          <p:cNvSpPr txBox="1">
            <a:spLocks noGrp="1"/>
          </p:cNvSpPr>
          <p:nvPr>
            <p:ph type="title"/>
          </p:nvPr>
        </p:nvSpPr>
        <p:spPr>
          <a:xfrm>
            <a:off x="331876" y="215484"/>
            <a:ext cx="10515600" cy="679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None/>
            </a:pPr>
            <a:r>
              <a:rPr lang="en-US" sz="3600" b="1">
                <a:solidFill>
                  <a:srgbClr val="CC0066"/>
                </a:solidFill>
                <a:latin typeface="Times New Roman"/>
                <a:ea typeface="Times New Roman"/>
                <a:cs typeface="Times New Roman"/>
                <a:sym typeface="Times New Roman"/>
              </a:rPr>
              <a:t>LITERATURE SURVEY</a:t>
            </a:r>
            <a:endParaRPr/>
          </a:p>
        </p:txBody>
      </p:sp>
      <p:graphicFrame>
        <p:nvGraphicFramePr>
          <p:cNvPr id="365" name="Google Shape;365;p58"/>
          <p:cNvGraphicFramePr/>
          <p:nvPr/>
        </p:nvGraphicFramePr>
        <p:xfrm>
          <a:off x="333351" y="895996"/>
          <a:ext cx="3000000" cy="3000000"/>
        </p:xfrm>
        <a:graphic>
          <a:graphicData uri="http://schemas.openxmlformats.org/drawingml/2006/table">
            <a:tbl>
              <a:tblPr firstRow="1" bandRow="1">
                <a:noFill/>
                <a:tableStyleId>{607BB2A3-DEE5-45C4-8A7E-87A143BF98B5}</a:tableStyleId>
              </a:tblPr>
              <a:tblGrid>
                <a:gridCol w="1459300">
                  <a:extLst>
                    <a:ext uri="{9D8B030D-6E8A-4147-A177-3AD203B41FA5}">
                      <a16:colId xmlns:a16="http://schemas.microsoft.com/office/drawing/2014/main" val="20000"/>
                    </a:ext>
                  </a:extLst>
                </a:gridCol>
                <a:gridCol w="1459300">
                  <a:extLst>
                    <a:ext uri="{9D8B030D-6E8A-4147-A177-3AD203B41FA5}">
                      <a16:colId xmlns:a16="http://schemas.microsoft.com/office/drawing/2014/main" val="20001"/>
                    </a:ext>
                  </a:extLst>
                </a:gridCol>
                <a:gridCol w="1459300">
                  <a:extLst>
                    <a:ext uri="{9D8B030D-6E8A-4147-A177-3AD203B41FA5}">
                      <a16:colId xmlns:a16="http://schemas.microsoft.com/office/drawing/2014/main" val="20002"/>
                    </a:ext>
                  </a:extLst>
                </a:gridCol>
                <a:gridCol w="1459300">
                  <a:extLst>
                    <a:ext uri="{9D8B030D-6E8A-4147-A177-3AD203B41FA5}">
                      <a16:colId xmlns:a16="http://schemas.microsoft.com/office/drawing/2014/main" val="20003"/>
                    </a:ext>
                  </a:extLst>
                </a:gridCol>
                <a:gridCol w="1459300">
                  <a:extLst>
                    <a:ext uri="{9D8B030D-6E8A-4147-A177-3AD203B41FA5}">
                      <a16:colId xmlns:a16="http://schemas.microsoft.com/office/drawing/2014/main" val="20004"/>
                    </a:ext>
                  </a:extLst>
                </a:gridCol>
                <a:gridCol w="1459300">
                  <a:extLst>
                    <a:ext uri="{9D8B030D-6E8A-4147-A177-3AD203B41FA5}">
                      <a16:colId xmlns:a16="http://schemas.microsoft.com/office/drawing/2014/main" val="20005"/>
                    </a:ext>
                  </a:extLst>
                </a:gridCol>
                <a:gridCol w="1459300">
                  <a:extLst>
                    <a:ext uri="{9D8B030D-6E8A-4147-A177-3AD203B41FA5}">
                      <a16:colId xmlns:a16="http://schemas.microsoft.com/office/drawing/2014/main" val="20006"/>
                    </a:ext>
                  </a:extLst>
                </a:gridCol>
                <a:gridCol w="1459300">
                  <a:extLst>
                    <a:ext uri="{9D8B030D-6E8A-4147-A177-3AD203B41FA5}">
                      <a16:colId xmlns:a16="http://schemas.microsoft.com/office/drawing/2014/main" val="20007"/>
                    </a:ext>
                  </a:extLst>
                </a:gridCol>
              </a:tblGrid>
              <a:tr h="700350">
                <a:tc>
                  <a:txBody>
                    <a:bodyPr/>
                    <a:lstStyle/>
                    <a:p>
                      <a:pPr marL="0" marR="0" lvl="0" indent="0" algn="l" rtl="0">
                        <a:lnSpc>
                          <a:spcPct val="100000"/>
                        </a:lnSpc>
                        <a:spcBef>
                          <a:spcPts val="0"/>
                        </a:spcBef>
                        <a:spcAft>
                          <a:spcPts val="0"/>
                        </a:spcAft>
                        <a:buNone/>
                      </a:pPr>
                      <a:r>
                        <a:rPr lang="en-US" sz="1400" b="1" u="none" strike="noStrike" cap="none"/>
                        <a:t>PAPER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MODEL ARCHITECTURE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DATASET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ALGORITHMS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ACCURACY</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CV RESEARCH DONE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DISTANCE RELATED PROBLEMS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GEOMETRIC RELATED PROBLEMS</a:t>
                      </a:r>
                      <a:endParaRPr/>
                    </a:p>
                  </a:txBody>
                  <a:tcPr marL="91450" marR="91450" marT="45725" marB="45725"/>
                </a:tc>
                <a:extLst>
                  <a:ext uri="{0D108BD9-81ED-4DB2-BD59-A6C34878D82A}">
                    <a16:rowId xmlns:a16="http://schemas.microsoft.com/office/drawing/2014/main" val="10000"/>
                  </a:ext>
                </a:extLst>
              </a:tr>
              <a:tr h="4240250">
                <a:tc>
                  <a:txBody>
                    <a:bodyPr/>
                    <a:lstStyle/>
                    <a:p>
                      <a:pPr marL="0" marR="0" lvl="0" indent="0" algn="l" rtl="0">
                        <a:lnSpc>
                          <a:spcPct val="100000"/>
                        </a:lnSpc>
                        <a:spcBef>
                          <a:spcPts val="0"/>
                        </a:spcBef>
                        <a:spcAft>
                          <a:spcPts val="0"/>
                        </a:spcAft>
                        <a:buClr>
                          <a:srgbClr val="000000"/>
                        </a:buClr>
                        <a:buSzPts val="1600"/>
                        <a:buFont typeface="Arial"/>
                        <a:buNone/>
                      </a:pPr>
                      <a:r>
                        <a:rPr lang="en-US" sz="1600" b="1">
                          <a:latin typeface="Times New Roman"/>
                          <a:ea typeface="Times New Roman"/>
                          <a:cs typeface="Times New Roman"/>
                          <a:sym typeface="Times New Roman"/>
                        </a:rPr>
                        <a:t>1. </a:t>
                      </a:r>
                      <a:r>
                        <a:rPr lang="en-US" sz="1600" b="1" i="0" u="none" strike="noStrike" cap="none">
                          <a:solidFill>
                            <a:srgbClr val="000000"/>
                          </a:solidFill>
                          <a:latin typeface="Times New Roman"/>
                          <a:ea typeface="Times New Roman"/>
                          <a:cs typeface="Times New Roman"/>
                          <a:sym typeface="Times New Roman"/>
                        </a:rPr>
                        <a:t>Deep Learning Algorithms to Identify Autism Spectrum Disorder in Children-Based Facial Landmarks</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22222"/>
                          </a:solidFill>
                          <a:latin typeface="Times New Roman"/>
                          <a:ea typeface="Times New Roman"/>
                          <a:cs typeface="Times New Roman"/>
                          <a:sym typeface="Times New Roman"/>
                        </a:rPr>
                        <a:t>by </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4F5671"/>
                          </a:solidFill>
                          <a:latin typeface="Times New Roman"/>
                          <a:ea typeface="Times New Roman"/>
                          <a:cs typeface="Times New Roman"/>
                          <a:sym typeface="Times New Roman"/>
                        </a:rPr>
                        <a:t>Hasan Alkahtani</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b="0" i="0" u="none" strike="noStrike" cap="none" baseline="30000">
                          <a:solidFill>
                            <a:srgbClr val="222222"/>
                          </a:solidFill>
                          <a:latin typeface="Times New Roman"/>
                          <a:ea typeface="Times New Roman"/>
                          <a:cs typeface="Times New Roman"/>
                          <a:sym typeface="Times New Roman"/>
                        </a:rPr>
                        <a:t> 1,2</a:t>
                      </a:r>
                      <a:r>
                        <a:rPr lang="en-US" sz="1100" b="0" i="0" u="none" strike="noStrike" cap="none">
                          <a:solidFill>
                            <a:srgbClr val="222222"/>
                          </a:solidFill>
                          <a:latin typeface="Times New Roman"/>
                          <a:ea typeface="Times New Roman"/>
                          <a:cs typeface="Times New Roman"/>
                          <a:sym typeface="Times New Roman"/>
                        </a:rPr>
                        <a:t>,</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4F5671"/>
                          </a:solidFill>
                          <a:latin typeface="Times New Roman"/>
                          <a:ea typeface="Times New Roman"/>
                          <a:cs typeface="Times New Roman"/>
                          <a:sym typeface="Times New Roman"/>
                        </a:rPr>
                        <a:t>Theyazn H. H. Aldhyani</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US" sz="700" b="0" i="0" u="none" strike="noStrike" cap="none" baseline="30000">
                          <a:solidFill>
                            <a:srgbClr val="222222"/>
                          </a:solidFill>
                          <a:latin typeface="Times New Roman"/>
                          <a:ea typeface="Times New Roman"/>
                          <a:cs typeface="Times New Roman"/>
                          <a:sym typeface="Times New Roman"/>
                        </a:rPr>
                        <a:t> 1,3,*</a:t>
                      </a:r>
                      <a:r>
                        <a:rPr lang="en-US" sz="1100" b="0" i="0" u="none" strike="noStrike" cap="none">
                          <a:solidFill>
                            <a:srgbClr val="222222"/>
                          </a:solidFill>
                          <a:latin typeface="Times New Roman"/>
                          <a:ea typeface="Times New Roman"/>
                          <a:cs typeface="Times New Roman"/>
                          <a:sym typeface="Times New Roman"/>
                        </a:rPr>
                        <a:t> and</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4F5671"/>
                          </a:solidFill>
                          <a:latin typeface="Times New Roman"/>
                          <a:ea typeface="Times New Roman"/>
                          <a:cs typeface="Times New Roman"/>
                          <a:sym typeface="Times New Roman"/>
                        </a:rPr>
                        <a:t>Mohammed Y. Alzahrani</a:t>
                      </a: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222222"/>
                          </a:solidFill>
                          <a:latin typeface="Times New Roman"/>
                          <a:ea typeface="Times New Roman"/>
                          <a:cs typeface="Times New Roman"/>
                          <a:sym typeface="Times New Roman"/>
                        </a:rPr>
                        <a:t>Mohammed Y. Alzahrani</a:t>
                      </a:r>
                      <a:endParaRPr sz="10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700"/>
                        <a:buFont typeface="Arial"/>
                        <a:buNone/>
                      </a:pPr>
                      <a:r>
                        <a:rPr lang="en-US" sz="700" b="0" i="0" u="none" strike="noStrike" cap="none" baseline="30000">
                          <a:solidFill>
                            <a:srgbClr val="222222"/>
                          </a:solidFill>
                          <a:latin typeface="Times New Roman"/>
                          <a:ea typeface="Times New Roman"/>
                          <a:cs typeface="Times New Roman"/>
                          <a:sym typeface="Times New Roman"/>
                        </a:rPr>
                        <a:t> 1,4</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(CNNs) for effectiveness in image analysis. The architecture consists of several convolutional layers followed by pooling layers, with fully connected layers at the end to classify the presence of ASD based on extracted features from facial landmarks.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They utilized a publicly available dataset from </a:t>
                      </a:r>
                      <a:r>
                        <a:rPr lang="en-US" sz="1400" b="1" i="0" u="none" strike="noStrike" cap="none">
                          <a:latin typeface="Times New Roman"/>
                          <a:ea typeface="Times New Roman"/>
                          <a:cs typeface="Times New Roman"/>
                          <a:sym typeface="Times New Roman"/>
                        </a:rPr>
                        <a:t>Kaggle</a:t>
                      </a:r>
                      <a:r>
                        <a:rPr lang="en-US" sz="1400" b="0" i="0" u="none" strike="noStrike" cap="none">
                          <a:latin typeface="Times New Roman"/>
                          <a:ea typeface="Times New Roman"/>
                          <a:cs typeface="Times New Roman"/>
                          <a:sym typeface="Times New Roman"/>
                        </a:rPr>
                        <a:t>, consisting of </a:t>
                      </a:r>
                      <a:r>
                        <a:rPr lang="en-US" sz="1400" b="1" i="0" u="none" strike="noStrike" cap="none">
                          <a:latin typeface="Times New Roman"/>
                          <a:ea typeface="Times New Roman"/>
                          <a:cs typeface="Times New Roman"/>
                          <a:sym typeface="Times New Roman"/>
                        </a:rPr>
                        <a:t>2,940 images</a:t>
                      </a:r>
                      <a:r>
                        <a:rPr lang="en-US" sz="1400" b="0" i="0" u="none" strike="noStrike" cap="none">
                          <a:latin typeface="Times New Roman"/>
                          <a:ea typeface="Times New Roman"/>
                          <a:cs typeface="Times New Roman"/>
                          <a:sym typeface="Times New Roman"/>
                        </a:rPr>
                        <a:t> of both autistic and non-autistic children. This dataset was key to training and validating the models.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latin typeface="Times New Roman"/>
                          <a:ea typeface="Times New Roman"/>
                          <a:cs typeface="Times New Roman"/>
                          <a:sym typeface="Times New Roman"/>
                        </a:rPr>
                        <a:t> (CNNs) for feature extraction.</a:t>
                      </a:r>
                      <a:endParaRPr sz="1400" u="none" strike="noStrike" cap="none">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latin typeface="Times New Roman"/>
                          <a:ea typeface="Times New Roman"/>
                          <a:cs typeface="Times New Roman"/>
                          <a:sym typeface="Times New Roman"/>
                        </a:rPr>
                        <a:t>Transfer learning techniques using pre-trained models (like VGG16, ResNet, etc.) to enhance performance.</a:t>
                      </a:r>
                      <a:endParaRPr sz="1400" u="none" strike="noStrike" cap="none">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latin typeface="Times New Roman"/>
                          <a:ea typeface="Times New Roman"/>
                          <a:cs typeface="Times New Roman"/>
                          <a:sym typeface="Times New Roman"/>
                        </a:rPr>
                        <a:t>Data augmentation to improve model  generalization.</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The </a:t>
                      </a:r>
                      <a:r>
                        <a:rPr lang="en-US" sz="1400" b="1" i="0" u="none" strike="noStrike" cap="none">
                          <a:latin typeface="Times New Roman"/>
                          <a:ea typeface="Times New Roman"/>
                          <a:cs typeface="Times New Roman"/>
                          <a:sym typeface="Times New Roman"/>
                        </a:rPr>
                        <a:t>MobileNetV2</a:t>
                      </a:r>
                      <a:r>
                        <a:rPr lang="en-US" sz="1400" b="0" i="0" u="none" strike="noStrike" cap="none">
                          <a:latin typeface="Times New Roman"/>
                          <a:ea typeface="Times New Roman"/>
                          <a:cs typeface="Times New Roman"/>
                          <a:sym typeface="Times New Roman"/>
                        </a:rPr>
                        <a:t> model achieved the highest accuracy, </a:t>
                      </a:r>
                      <a:r>
                        <a:rPr lang="en-US" sz="1400" b="1" i="0" u="none" strike="noStrike" cap="none">
                          <a:latin typeface="Times New Roman"/>
                          <a:ea typeface="Times New Roman"/>
                          <a:cs typeface="Times New Roman"/>
                          <a:sym typeface="Times New Roman"/>
                        </a:rPr>
                        <a:t>92%</a:t>
                      </a:r>
                      <a:r>
                        <a:rPr lang="en-US" sz="1400" b="0" i="0" u="none" strike="noStrike" cap="none">
                          <a:latin typeface="Times New Roman"/>
                          <a:ea typeface="Times New Roman"/>
                          <a:cs typeface="Times New Roman"/>
                          <a:sym typeface="Times New Roman"/>
                        </a:rPr>
                        <a:t>, on the test set, outperforming other models used in previous research. This highlights the effectiveness of using transfer learning in the context of facial landmark-based ASD detection.</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The study conducted empirical tests to find the optimal settings for hyperparameters and optimizers in the CNN models, ensuring robust performance for ASD detection.</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Distance-related problems is how distances between facial landmarks are used as features in the model, analyzing variations in facial structure or expressions between children with and without ASD.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Geometric-related problems is the angles and ratios of facial landmarks, helping to identify characteristic patterns associated with ASD. This includes the geometric configuration of the face and how it correlates with diagnosed conditions.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aphicFrame>
        <p:nvGraphicFramePr>
          <p:cNvPr id="370" name="Google Shape;370;p59"/>
          <p:cNvGraphicFramePr/>
          <p:nvPr/>
        </p:nvGraphicFramePr>
        <p:xfrm>
          <a:off x="381579" y="375135"/>
          <a:ext cx="3000000" cy="3000000"/>
        </p:xfrm>
        <a:graphic>
          <a:graphicData uri="http://schemas.openxmlformats.org/drawingml/2006/table">
            <a:tbl>
              <a:tblPr firstRow="1" bandRow="1">
                <a:noFill/>
                <a:tableStyleId>{607BB2A3-DEE5-45C4-8A7E-87A143BF98B5}</a:tableStyleId>
              </a:tblPr>
              <a:tblGrid>
                <a:gridCol w="1422225">
                  <a:extLst>
                    <a:ext uri="{9D8B030D-6E8A-4147-A177-3AD203B41FA5}">
                      <a16:colId xmlns:a16="http://schemas.microsoft.com/office/drawing/2014/main" val="20000"/>
                    </a:ext>
                  </a:extLst>
                </a:gridCol>
                <a:gridCol w="1435975">
                  <a:extLst>
                    <a:ext uri="{9D8B030D-6E8A-4147-A177-3AD203B41FA5}">
                      <a16:colId xmlns:a16="http://schemas.microsoft.com/office/drawing/2014/main" val="20001"/>
                    </a:ext>
                  </a:extLst>
                </a:gridCol>
                <a:gridCol w="1429100">
                  <a:extLst>
                    <a:ext uri="{9D8B030D-6E8A-4147-A177-3AD203B41FA5}">
                      <a16:colId xmlns:a16="http://schemas.microsoft.com/office/drawing/2014/main" val="20002"/>
                    </a:ext>
                  </a:extLst>
                </a:gridCol>
                <a:gridCol w="1429100">
                  <a:extLst>
                    <a:ext uri="{9D8B030D-6E8A-4147-A177-3AD203B41FA5}">
                      <a16:colId xmlns:a16="http://schemas.microsoft.com/office/drawing/2014/main" val="20003"/>
                    </a:ext>
                  </a:extLst>
                </a:gridCol>
                <a:gridCol w="1429100">
                  <a:extLst>
                    <a:ext uri="{9D8B030D-6E8A-4147-A177-3AD203B41FA5}">
                      <a16:colId xmlns:a16="http://schemas.microsoft.com/office/drawing/2014/main" val="20004"/>
                    </a:ext>
                  </a:extLst>
                </a:gridCol>
                <a:gridCol w="1429100">
                  <a:extLst>
                    <a:ext uri="{9D8B030D-6E8A-4147-A177-3AD203B41FA5}">
                      <a16:colId xmlns:a16="http://schemas.microsoft.com/office/drawing/2014/main" val="20005"/>
                    </a:ext>
                  </a:extLst>
                </a:gridCol>
                <a:gridCol w="1429100">
                  <a:extLst>
                    <a:ext uri="{9D8B030D-6E8A-4147-A177-3AD203B41FA5}">
                      <a16:colId xmlns:a16="http://schemas.microsoft.com/office/drawing/2014/main" val="20006"/>
                    </a:ext>
                  </a:extLst>
                </a:gridCol>
                <a:gridCol w="1429100">
                  <a:extLst>
                    <a:ext uri="{9D8B030D-6E8A-4147-A177-3AD203B41FA5}">
                      <a16:colId xmlns:a16="http://schemas.microsoft.com/office/drawing/2014/main" val="20007"/>
                    </a:ext>
                  </a:extLst>
                </a:gridCol>
              </a:tblGrid>
              <a:tr h="808975">
                <a:tc>
                  <a:txBody>
                    <a:bodyPr/>
                    <a:lstStyle/>
                    <a:p>
                      <a:pPr marL="0" marR="0" lvl="0" indent="0" algn="l" rtl="0">
                        <a:lnSpc>
                          <a:spcPct val="100000"/>
                        </a:lnSpc>
                        <a:spcBef>
                          <a:spcPts val="0"/>
                        </a:spcBef>
                        <a:spcAft>
                          <a:spcPts val="0"/>
                        </a:spcAft>
                        <a:buNone/>
                      </a:pPr>
                      <a:r>
                        <a:rPr lang="en-US" sz="1400" b="1" u="none" strike="noStrike" cap="none"/>
                        <a:t>PAPER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MODEL ARCHITECTURE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DATASET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ALGORITHMS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ACCURACY</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CV RESEARCH DONE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DISTANCE RELATED PROBLEMS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GEOMETRIC RELATED PROBLEMS</a:t>
                      </a:r>
                      <a:endParaRPr/>
                    </a:p>
                  </a:txBody>
                  <a:tcPr marL="91450" marR="91450" marT="45725" marB="45725"/>
                </a:tc>
                <a:extLst>
                  <a:ext uri="{0D108BD9-81ED-4DB2-BD59-A6C34878D82A}">
                    <a16:rowId xmlns:a16="http://schemas.microsoft.com/office/drawing/2014/main" val="10000"/>
                  </a:ext>
                </a:extLst>
              </a:tr>
              <a:tr h="4762500">
                <a:tc>
                  <a:txBody>
                    <a:bodyPr/>
                    <a:lstStyle/>
                    <a:p>
                      <a:pPr marL="0" marR="0" lvl="0" indent="0" algn="l" rtl="0">
                        <a:lnSpc>
                          <a:spcPct val="100000"/>
                        </a:lnSpc>
                        <a:spcBef>
                          <a:spcPts val="0"/>
                        </a:spcBef>
                        <a:spcAft>
                          <a:spcPts val="0"/>
                        </a:spcAft>
                        <a:buClr>
                          <a:srgbClr val="000000"/>
                        </a:buClr>
                        <a:buSzPts val="1600"/>
                        <a:buFont typeface="Arial"/>
                        <a:buNone/>
                      </a:pPr>
                      <a:r>
                        <a:rPr lang="en-US" sz="1600" b="1">
                          <a:solidFill>
                            <a:srgbClr val="333333"/>
                          </a:solidFill>
                          <a:latin typeface="Times New Roman"/>
                          <a:ea typeface="Times New Roman"/>
                          <a:cs typeface="Times New Roman"/>
                          <a:sym typeface="Times New Roman"/>
                        </a:rPr>
                        <a:t>2.</a:t>
                      </a:r>
                      <a:r>
                        <a:rPr lang="en-US" sz="1600" b="1" i="0" u="none" strike="noStrike" cap="none">
                          <a:solidFill>
                            <a:srgbClr val="333333"/>
                          </a:solidFill>
                          <a:latin typeface="Times New Roman"/>
                          <a:ea typeface="Times New Roman"/>
                          <a:cs typeface="Times New Roman"/>
                          <a:sym typeface="Times New Roman"/>
                        </a:rPr>
                        <a:t>An Approach to Recognize Human Activities based on ConvLSTM and LRCN</a:t>
                      </a:r>
                      <a:endParaRPr sz="1600" b="1" u="none" strike="noStrike" cap="none">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Shradha Bhatia; Tushar Chauhan; Sumita Gupta; Sapna Gambhir; Jitesh H. Panchal</a:t>
                      </a:r>
                      <a:endParaRPr sz="14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latin typeface="Times New Roman"/>
                          <a:ea typeface="Times New Roman"/>
                          <a:cs typeface="Times New Roman"/>
                          <a:sym typeface="Times New Roman"/>
                        </a:rPr>
                        <a:t>ConvLSTM</a:t>
                      </a:r>
                      <a:r>
                        <a:rPr lang="en-US" sz="1100" b="0" i="0" u="none" strike="noStrike" cap="none">
                          <a:solidFill>
                            <a:srgbClr val="000000"/>
                          </a:solidFill>
                          <a:latin typeface="Times New Roman"/>
                          <a:ea typeface="Times New Roman"/>
                          <a:cs typeface="Times New Roman"/>
                          <a:sym typeface="Times New Roman"/>
                        </a:rPr>
                        <a:t>: This model combines Convolutional Neural Networks (CNN) with Long Short-Term Memory (LSTM) networks.</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Times New Roman"/>
                          <a:ea typeface="Times New Roman"/>
                          <a:cs typeface="Times New Roman"/>
                          <a:sym typeface="Times New Roman"/>
                        </a:rPr>
                        <a:t>LRCN (Long-term Recurrent Convolutional Networks)</a:t>
                      </a:r>
                      <a:r>
                        <a:rPr lang="en-US" sz="1100" b="0" i="0" u="none" strike="noStrike" cap="none">
                          <a:solidFill>
                            <a:srgbClr val="000000"/>
                          </a:solidFill>
                          <a:latin typeface="Times New Roman"/>
                          <a:ea typeface="Times New Roman"/>
                          <a:cs typeface="Times New Roman"/>
                          <a:sym typeface="Times New Roman"/>
                        </a:rPr>
                        <a:t>: The LRCN model is another architecture employed in this research. It integrates CNNs for feature extraction with LSTMs for sequence modeling.</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Times New Roman"/>
                          <a:ea typeface="Times New Roman"/>
                          <a:cs typeface="Times New Roman"/>
                          <a:sym typeface="Times New Roman"/>
                        </a:rPr>
                        <a:t>By utilizing both, the research aims to simplify the model while eliminating the need for complex feature engineering.</a:t>
                      </a:r>
                      <a:endParaRPr sz="1100" u="none" strike="noStrike" cap="none">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UCF101</a:t>
                      </a:r>
                      <a:r>
                        <a:rPr lang="en-US" sz="1400" b="0" i="0" u="none" strike="noStrike" cap="none">
                          <a:latin typeface="Times New Roman"/>
                          <a:ea typeface="Times New Roman"/>
                          <a:cs typeface="Times New Roman"/>
                          <a:sym typeface="Times New Roman"/>
                        </a:rPr>
                        <a:t>: A dataset with 101 action categories.</a:t>
                      </a:r>
                      <a:endParaRPr sz="1400" u="none" strike="noStrike" cap="none">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HMDB51</a:t>
                      </a:r>
                      <a:r>
                        <a:rPr lang="en-US" sz="1400" b="0" i="0" u="none" strike="noStrike" cap="none">
                          <a:latin typeface="Times New Roman"/>
                          <a:ea typeface="Times New Roman"/>
                          <a:cs typeface="Times New Roman"/>
                          <a:sym typeface="Times New Roman"/>
                        </a:rPr>
                        <a:t>: Contains 51 action categories with videos from various sources.</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ConvLSTM is particularly effective for handling spatiotemporal data, making it suitable for recognizing human activities.</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The LRCN model integrates CNNs for feature extraction with LSTMs for sequence modeling.</a:t>
                      </a:r>
                      <a:endParaRPr sz="1400" u="none" strike="noStrike" cap="none">
                        <a:latin typeface="Times New Roman"/>
                        <a:ea typeface="Times New Roman"/>
                        <a:cs typeface="Times New Roman"/>
                        <a:sym typeface="Times New Roman"/>
                      </a:endParaRPr>
                    </a:p>
                    <a:p>
                      <a:pPr marL="285750" marR="0" lvl="0" indent="-2159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The LRCN (Long-term Recurrent Convolutional Networks) model achieved an impressive accuracy of </a:t>
                      </a:r>
                      <a:r>
                        <a:rPr lang="en-US" sz="1400" b="1" i="0" u="none" strike="noStrike" cap="none">
                          <a:latin typeface="Times New Roman"/>
                          <a:ea typeface="Times New Roman"/>
                          <a:cs typeface="Times New Roman"/>
                          <a:sym typeface="Times New Roman"/>
                        </a:rPr>
                        <a:t>92%</a:t>
                      </a:r>
                      <a:r>
                        <a:rPr lang="en-US" sz="1400" b="0" i="0" u="none" strike="noStrike" cap="none">
                          <a:solidFill>
                            <a:srgbClr val="000000"/>
                          </a:solidFill>
                          <a:latin typeface="Times New Roman"/>
                          <a:ea typeface="Times New Roman"/>
                          <a:cs typeface="Times New Roman"/>
                          <a:sym typeface="Times New Roman"/>
                        </a:rPr>
                        <a:t>. This indicates that the model was highly effective in correctly predicting human activities based on the data it was trained on</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Computer vision techniques are employed to extract relevant features from visual data. The convolutional layers in the CNN component of the LRCN model are responsible for this feature extraction, allowing the model to identify patterns and characteristics associated with different activities</a:t>
                      </a:r>
                      <a:r>
                        <a:rPr lang="en-US" sz="1100" b="0" i="0" u="none" strike="noStrike" cap="none">
                          <a:solidFill>
                            <a:srgbClr val="000000"/>
                          </a:solidFill>
                          <a:latin typeface="Arial"/>
                          <a:ea typeface="Arial"/>
                          <a:cs typeface="Arial"/>
                          <a:sym typeface="Arial"/>
                        </a:rPr>
                        <a:t>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Distance can impact how activities are perceived. For example, if a camera is positioned too far away from the subject, it may struggle to capture fine details of the activity.</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Times New Roman"/>
                          <a:ea typeface="Times New Roman"/>
                          <a:cs typeface="Times New Roman"/>
                          <a:sym typeface="Times New Roman"/>
                        </a:rPr>
                        <a:t>The spatial resolution of the data collected can be influenced by distance. Higher distances may result in lower resolution images or video frames, which can hinder the model's ability to extract meaningful features</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latin typeface="Times New Roman"/>
                          <a:ea typeface="Times New Roman"/>
                          <a:cs typeface="Times New Roman"/>
                          <a:sym typeface="Times New Roman"/>
                        </a:rPr>
                        <a:t>Spatial Relationships</a:t>
                      </a:r>
                      <a:endParaRPr/>
                    </a:p>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latin typeface="Times New Roman"/>
                          <a:ea typeface="Times New Roman"/>
                          <a:cs typeface="Times New Roman"/>
                          <a:sym typeface="Times New Roman"/>
                        </a:rPr>
                        <a:t>Pose Estimation</a:t>
                      </a:r>
                      <a:endParaRPr sz="1400" b="0" i="0" u="none" strike="noStrike" cap="none">
                        <a:solidFill>
                          <a:srgbClr val="000000"/>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Times New Roman"/>
                          <a:ea typeface="Times New Roman"/>
                          <a:cs typeface="Times New Roman"/>
                          <a:sym typeface="Times New Roman"/>
                        </a:rPr>
                        <a:t>Scale Variability</a:t>
                      </a:r>
                      <a:endParaRPr sz="1400" b="0" i="0" u="none" strike="noStrike" cap="none">
                        <a:solidFill>
                          <a:srgbClr val="000000"/>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Times New Roman"/>
                          <a:ea typeface="Times New Roman"/>
                          <a:cs typeface="Times New Roman"/>
                          <a:sym typeface="Times New Roman"/>
                        </a:rPr>
                        <a:t>Perspective Distortion</a:t>
                      </a:r>
                      <a:endParaRPr sz="1400" b="0" i="0" u="none" strike="noStrike" cap="none">
                        <a:solidFill>
                          <a:srgbClr val="000000"/>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Times New Roman"/>
                          <a:ea typeface="Times New Roman"/>
                          <a:cs typeface="Times New Roman"/>
                          <a:sym typeface="Times New Roman"/>
                        </a:rPr>
                        <a:t>Movement Trajectories</a:t>
                      </a:r>
                      <a:endParaRPr sz="1400" b="0" i="0" u="none" strike="noStrike" cap="none">
                        <a:solidFill>
                          <a:srgbClr val="000000"/>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Times New Roman"/>
                          <a:ea typeface="Times New Roman"/>
                          <a:cs typeface="Times New Roman"/>
                          <a:sym typeface="Times New Roman"/>
                        </a:rPr>
                        <a:t>Environmental Geometry</a:t>
                      </a: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aphicFrame>
        <p:nvGraphicFramePr>
          <p:cNvPr id="375" name="Google Shape;375;p60"/>
          <p:cNvGraphicFramePr/>
          <p:nvPr/>
        </p:nvGraphicFramePr>
        <p:xfrm>
          <a:off x="381579" y="375135"/>
          <a:ext cx="3000000" cy="3000000"/>
        </p:xfrm>
        <a:graphic>
          <a:graphicData uri="http://schemas.openxmlformats.org/drawingml/2006/table">
            <a:tbl>
              <a:tblPr firstRow="1" bandRow="1">
                <a:noFill/>
                <a:tableStyleId>{607BB2A3-DEE5-45C4-8A7E-87A143BF98B5}</a:tableStyleId>
              </a:tblPr>
              <a:tblGrid>
                <a:gridCol w="1429100">
                  <a:extLst>
                    <a:ext uri="{9D8B030D-6E8A-4147-A177-3AD203B41FA5}">
                      <a16:colId xmlns:a16="http://schemas.microsoft.com/office/drawing/2014/main" val="20000"/>
                    </a:ext>
                  </a:extLst>
                </a:gridCol>
                <a:gridCol w="1429100">
                  <a:extLst>
                    <a:ext uri="{9D8B030D-6E8A-4147-A177-3AD203B41FA5}">
                      <a16:colId xmlns:a16="http://schemas.microsoft.com/office/drawing/2014/main" val="20001"/>
                    </a:ext>
                  </a:extLst>
                </a:gridCol>
                <a:gridCol w="1429100">
                  <a:extLst>
                    <a:ext uri="{9D8B030D-6E8A-4147-A177-3AD203B41FA5}">
                      <a16:colId xmlns:a16="http://schemas.microsoft.com/office/drawing/2014/main" val="20002"/>
                    </a:ext>
                  </a:extLst>
                </a:gridCol>
                <a:gridCol w="1429100">
                  <a:extLst>
                    <a:ext uri="{9D8B030D-6E8A-4147-A177-3AD203B41FA5}">
                      <a16:colId xmlns:a16="http://schemas.microsoft.com/office/drawing/2014/main" val="20003"/>
                    </a:ext>
                  </a:extLst>
                </a:gridCol>
                <a:gridCol w="1429100">
                  <a:extLst>
                    <a:ext uri="{9D8B030D-6E8A-4147-A177-3AD203B41FA5}">
                      <a16:colId xmlns:a16="http://schemas.microsoft.com/office/drawing/2014/main" val="20004"/>
                    </a:ext>
                  </a:extLst>
                </a:gridCol>
                <a:gridCol w="1429100">
                  <a:extLst>
                    <a:ext uri="{9D8B030D-6E8A-4147-A177-3AD203B41FA5}">
                      <a16:colId xmlns:a16="http://schemas.microsoft.com/office/drawing/2014/main" val="20005"/>
                    </a:ext>
                  </a:extLst>
                </a:gridCol>
                <a:gridCol w="1429100">
                  <a:extLst>
                    <a:ext uri="{9D8B030D-6E8A-4147-A177-3AD203B41FA5}">
                      <a16:colId xmlns:a16="http://schemas.microsoft.com/office/drawing/2014/main" val="20006"/>
                    </a:ext>
                  </a:extLst>
                </a:gridCol>
                <a:gridCol w="1429100">
                  <a:extLst>
                    <a:ext uri="{9D8B030D-6E8A-4147-A177-3AD203B41FA5}">
                      <a16:colId xmlns:a16="http://schemas.microsoft.com/office/drawing/2014/main" val="20007"/>
                    </a:ext>
                  </a:extLst>
                </a:gridCol>
              </a:tblGrid>
              <a:tr h="808975">
                <a:tc>
                  <a:txBody>
                    <a:bodyPr/>
                    <a:lstStyle/>
                    <a:p>
                      <a:pPr marL="0" marR="0" lvl="0" indent="0" algn="l" rtl="0">
                        <a:lnSpc>
                          <a:spcPct val="100000"/>
                        </a:lnSpc>
                        <a:spcBef>
                          <a:spcPts val="0"/>
                        </a:spcBef>
                        <a:spcAft>
                          <a:spcPts val="0"/>
                        </a:spcAft>
                        <a:buNone/>
                      </a:pPr>
                      <a:r>
                        <a:rPr lang="en-US" sz="1400" b="1" u="none" strike="noStrike" cap="none"/>
                        <a:t>PAPER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MODEL ARCHITECTURE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DATASET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ALGORITHMS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ACCURACY</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CV RESEARCH DONE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DISTANCE RELATED PROBLEMS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GEOMETRIC RELATED PROBLEMS</a:t>
                      </a:r>
                      <a:endParaRPr/>
                    </a:p>
                  </a:txBody>
                  <a:tcPr marL="91450" marR="91450" marT="45725" marB="45725"/>
                </a:tc>
                <a:extLst>
                  <a:ext uri="{0D108BD9-81ED-4DB2-BD59-A6C34878D82A}">
                    <a16:rowId xmlns:a16="http://schemas.microsoft.com/office/drawing/2014/main" val="10000"/>
                  </a:ext>
                </a:extLst>
              </a:tr>
              <a:tr h="4621050">
                <a:tc>
                  <a:txBody>
                    <a:bodyPr/>
                    <a:lstStyle/>
                    <a:p>
                      <a:pPr marL="0" marR="0" lvl="0" indent="0" algn="l" rtl="0">
                        <a:lnSpc>
                          <a:spcPct val="100000"/>
                        </a:lnSpc>
                        <a:spcBef>
                          <a:spcPts val="0"/>
                        </a:spcBef>
                        <a:spcAft>
                          <a:spcPts val="0"/>
                        </a:spcAft>
                        <a:buClr>
                          <a:srgbClr val="000000"/>
                        </a:buClr>
                        <a:buSzPts val="1600"/>
                        <a:buFont typeface="Arial"/>
                        <a:buNone/>
                      </a:pPr>
                      <a:r>
                        <a:rPr lang="en-US" sz="1600" b="1">
                          <a:solidFill>
                            <a:srgbClr val="333333"/>
                          </a:solidFill>
                          <a:latin typeface="Times New Roman"/>
                          <a:ea typeface="Times New Roman"/>
                          <a:cs typeface="Times New Roman"/>
                          <a:sym typeface="Times New Roman"/>
                        </a:rPr>
                        <a:t>3.</a:t>
                      </a:r>
                      <a:r>
                        <a:rPr lang="en-US" sz="1600" b="1" i="0" u="none" strike="noStrike" cap="none">
                          <a:solidFill>
                            <a:srgbClr val="333333"/>
                          </a:solidFill>
                          <a:latin typeface="Times New Roman"/>
                          <a:ea typeface="Times New Roman"/>
                          <a:cs typeface="Times New Roman"/>
                          <a:sym typeface="Times New Roman"/>
                        </a:rPr>
                        <a:t>CNN-LSTM Based Approach for Analyzing and Detecting Stereotypical Motor Movements of Autistic Children in Pre-Meltdown Crisis</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rPr>
                        <a:t>Fatima Al-Rammah; Marwa Masmoudi; Salma Kammoun Jarraya</a:t>
                      </a:r>
                      <a:endParaRPr sz="1400" u="none" strike="noStrike" cap="none">
                        <a:solidFill>
                          <a:schemeClr val="dk1"/>
                        </a:solidFill>
                      </a:endParaRPr>
                    </a:p>
                    <a:p>
                      <a:pPr marL="0" marR="0" lvl="0" indent="0" algn="l" rtl="0">
                        <a:lnSpc>
                          <a:spcPct val="100000"/>
                        </a:lnSpc>
                        <a:spcBef>
                          <a:spcPts val="0"/>
                        </a:spcBef>
                        <a:spcAft>
                          <a:spcPts val="0"/>
                        </a:spcAft>
                        <a:buClr>
                          <a:srgbClr val="000000"/>
                        </a:buClr>
                        <a:buSzPts val="1050"/>
                        <a:buFont typeface="Arial"/>
                        <a:buNone/>
                      </a:pP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latin typeface="Times New Roman"/>
                          <a:ea typeface="Times New Roman"/>
                          <a:cs typeface="Times New Roman"/>
                          <a:sym typeface="Times New Roman"/>
                        </a:rPr>
                        <a:t>VGG16 Backbone</a:t>
                      </a:r>
                      <a:r>
                        <a:rPr lang="en-US" sz="1400" b="0" i="0" u="none" strike="noStrike" cap="none">
                          <a:solidFill>
                            <a:srgbClr val="000000"/>
                          </a:solidFill>
                          <a:latin typeface="Times New Roman"/>
                          <a:ea typeface="Times New Roman"/>
                          <a:cs typeface="Times New Roman"/>
                          <a:sym typeface="Times New Roman"/>
                        </a:rPr>
                        <a:t>: The vision part of the architecture utilizes a VGG16 network that has been pre-trained on the ImageNet dataset. </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Data Preparation and Model Configuration</a:t>
                      </a:r>
                      <a:r>
                        <a:rPr lang="en-US" sz="1400" b="0" i="0" u="none" strike="noStrike" cap="none">
                          <a:solidFill>
                            <a:srgbClr val="000000"/>
                          </a:solidFill>
                          <a:latin typeface="Times New Roman"/>
                          <a:ea typeface="Times New Roman"/>
                          <a:cs typeface="Times New Roman"/>
                          <a:sym typeface="Times New Roman"/>
                        </a:rPr>
                        <a:t>: The authors empirically tuned the choices regarding data preparation,  configuration, and training settings.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latin typeface="Times New Roman"/>
                          <a:ea typeface="Times New Roman"/>
                          <a:cs typeface="Times New Roman"/>
                          <a:sym typeface="Times New Roman"/>
                        </a:rPr>
                        <a:t>MeltdownCrisis Dataset</a:t>
                      </a:r>
                      <a:r>
                        <a:rPr lang="en-US" sz="1400" b="0" i="0" u="none" strike="noStrike" cap="none">
                          <a:solidFill>
                            <a:srgbClr val="000000"/>
                          </a:solidFill>
                          <a:latin typeface="Times New Roman"/>
                          <a:ea typeface="Times New Roman"/>
                          <a:cs typeface="Times New Roman"/>
                          <a:sym typeface="Times New Roman"/>
                        </a:rPr>
                        <a:t>: The primary dataset utilized in this study is referred to as the MeltdownCrisis dataset. This dataset is specifically designed to capture realistic scenarios of autistic children's activities, focusing on two main states:</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1" i="0" u="none" strike="noStrike" cap="none">
                          <a:solidFill>
                            <a:srgbClr val="000000"/>
                          </a:solidFill>
                          <a:latin typeface="Times New Roman"/>
                          <a:ea typeface="Times New Roman"/>
                          <a:cs typeface="Times New Roman"/>
                          <a:sym typeface="Times New Roman"/>
                        </a:rPr>
                        <a:t>Pre-Meltdown Crisis State</a:t>
                      </a:r>
                      <a:r>
                        <a:rPr lang="en-US" sz="1200" b="0" i="0" u="none" strike="noStrike" cap="none">
                          <a:solidFill>
                            <a:srgbClr val="000000"/>
                          </a:solidFill>
                          <a:latin typeface="Times New Roman"/>
                          <a:ea typeface="Times New Roman"/>
                          <a:cs typeface="Times New Roman"/>
                          <a:sym typeface="Times New Roman"/>
                        </a:rPr>
                        <a:t>: </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1" i="0" u="none" strike="noStrike" cap="none">
                          <a:solidFill>
                            <a:srgbClr val="000000"/>
                          </a:solidFill>
                          <a:latin typeface="Times New Roman"/>
                          <a:ea typeface="Times New Roman"/>
                          <a:cs typeface="Times New Roman"/>
                          <a:sym typeface="Times New Roman"/>
                        </a:rPr>
                        <a:t>Normal State</a:t>
                      </a:r>
                      <a:r>
                        <a:rPr lang="en-US" sz="1050" b="0" i="0" u="none" strike="noStrike" cap="none">
                          <a:solidFill>
                            <a:srgbClr val="000000"/>
                          </a:solidFill>
                        </a:rPr>
                        <a:t> </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Times New Roman"/>
                          <a:ea typeface="Times New Roman"/>
                          <a:cs typeface="Times New Roman"/>
                          <a:sym typeface="Times New Roman"/>
                        </a:rPr>
                        <a:t>The CNN component of the model is responsible for extracting spatial features from video frames.</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Times New Roman"/>
                          <a:ea typeface="Times New Roman"/>
                          <a:cs typeface="Times New Roman"/>
                          <a:sym typeface="Times New Roman"/>
                        </a:rPr>
                        <a:t>The LSTM algorithm is integrated into the model to capture temporal dependencies in the data. This is crucial for understanding how movements evolve over time, particularly in predicting the onset of a Meltdown Crisis state.</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Times New Roman"/>
                          <a:ea typeface="Times New Roman"/>
                          <a:cs typeface="Times New Roman"/>
                          <a:sym typeface="Times New Roman"/>
                        </a:rPr>
                        <a:t>The authors conducted empirical tuning of the model configuration, data preparation, and training settings.</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333333"/>
                          </a:solidFill>
                          <a:latin typeface="Times New Roman"/>
                          <a:ea typeface="Times New Roman"/>
                          <a:cs typeface="Times New Roman"/>
                          <a:sym typeface="Times New Roman"/>
                        </a:rPr>
                        <a:t>The final choices regarding data preparation, model configuration, and training settings were tuned and set empirically to end with a 98% recall and F1 Score, while the best loss value achieved was 0.034.</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YOLOv3 is used for object detection, enabling the model to focus on the region around each child in the video frames.</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latin typeface="Times New Roman"/>
                          <a:ea typeface="Times New Roman"/>
                          <a:cs typeface="Times New Roman"/>
                          <a:sym typeface="Times New Roman"/>
                        </a:rPr>
                        <a:t>After detecting the target region with YOLOv3, Gaussian blurring is applied to the rest of the frame to reduce noise and emphasize the region of interest (ROI).</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Spatial Relationships: </a:t>
                      </a:r>
                      <a:r>
                        <a:rPr lang="en-US" sz="1400" b="0" i="0" u="none" strike="noStrike" cap="none">
                          <a:latin typeface="Times New Roman"/>
                          <a:ea typeface="Times New Roman"/>
                          <a:cs typeface="Times New Roman"/>
                          <a:sym typeface="Times New Roman"/>
                        </a:rPr>
                        <a:t>The paper discusses challenges related to the spatial relationships between key points or body parts during motor movement.</a:t>
                      </a:r>
                      <a:endParaRPr sz="1400" u="none" strike="noStrike" cap="none">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Movement Trajectories: </a:t>
                      </a:r>
                      <a:r>
                        <a:rPr lang="en-US" sz="1400" b="0" i="0" u="none" strike="noStrike" cap="none">
                          <a:latin typeface="Times New Roman"/>
                          <a:ea typeface="Times New Roman"/>
                          <a:cs typeface="Times New Roman"/>
                          <a:sym typeface="Times New Roman"/>
                        </a:rPr>
                        <a:t>The analysis of how distance changes during movement</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Pose Estimation</a:t>
                      </a:r>
                      <a:r>
                        <a:rPr lang="en-US" sz="1400" b="0" i="0" u="none" strike="noStrike" cap="none">
                          <a:latin typeface="Times New Roman"/>
                          <a:ea typeface="Times New Roman"/>
                          <a:cs typeface="Times New Roman"/>
                          <a:sym typeface="Times New Roman"/>
                        </a:rPr>
                        <a:t>: The paper  highlights issues with accurately estimating the geometric configuration of the child's body during motor movements.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Temporal Variability</a:t>
                      </a:r>
                      <a:endParaRPr sz="1400" b="0" i="0" u="none" strike="noStrike" cap="none">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latin typeface="Times New Roman"/>
                          <a:ea typeface="Times New Roman"/>
                          <a:cs typeface="Times New Roman"/>
                          <a:sym typeface="Times New Roman"/>
                        </a:rPr>
                        <a:t>Background Interference</a:t>
                      </a:r>
                      <a:endParaRPr sz="1400" b="0" i="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1"/>
          <p:cNvSpPr txBox="1">
            <a:spLocks noGrp="1"/>
          </p:cNvSpPr>
          <p:nvPr>
            <p:ph type="title"/>
          </p:nvPr>
        </p:nvSpPr>
        <p:spPr>
          <a:xfrm>
            <a:off x="719275" y="299077"/>
            <a:ext cx="10515600" cy="625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Challenges</a:t>
            </a:r>
            <a:endParaRPr sz="3600"/>
          </a:p>
        </p:txBody>
      </p:sp>
      <p:sp>
        <p:nvSpPr>
          <p:cNvPr id="381" name="Google Shape;381;p61"/>
          <p:cNvSpPr txBox="1">
            <a:spLocks noGrp="1"/>
          </p:cNvSpPr>
          <p:nvPr>
            <p:ph type="body" idx="1"/>
          </p:nvPr>
        </p:nvSpPr>
        <p:spPr>
          <a:xfrm>
            <a:off x="428575" y="1055125"/>
            <a:ext cx="11321100" cy="4351200"/>
          </a:xfrm>
          <a:prstGeom prst="rect">
            <a:avLst/>
          </a:prstGeom>
          <a:noFill/>
          <a:ln>
            <a:noFill/>
          </a:ln>
        </p:spPr>
        <p:txBody>
          <a:bodyPr spcFirstLastPara="1" wrap="square" lIns="91425" tIns="45700" rIns="91425" bIns="45700" anchor="t" anchorCtr="0">
            <a:noAutofit/>
          </a:bodyPr>
          <a:lstStyle/>
          <a:p>
            <a:pPr marL="228593" marR="0" lvl="0" indent="-199066" algn="just" rtl="0">
              <a:lnSpc>
                <a:spcPct val="100000"/>
              </a:lnSpc>
              <a:spcBef>
                <a:spcPts val="1000"/>
              </a:spcBef>
              <a:spcAft>
                <a:spcPts val="0"/>
              </a:spcAft>
              <a:buSzPts val="1935"/>
              <a:buChar char="•"/>
            </a:pPr>
            <a:r>
              <a:rPr lang="en-US" sz="1935">
                <a:latin typeface="Times New Roman"/>
                <a:ea typeface="Times New Roman"/>
                <a:cs typeface="Times New Roman"/>
                <a:sym typeface="Times New Roman"/>
              </a:rPr>
              <a:t>We have collected a dataset of 58 videos and are aiming to do a 3-class classification model (arm flapping, head banging and spinning). Lack of more behavioral based videos as datasets is the current challenge being faced.​</a:t>
            </a:r>
            <a:endParaRPr sz="1935">
              <a:latin typeface="Times New Roman"/>
              <a:ea typeface="Times New Roman"/>
              <a:cs typeface="Times New Roman"/>
              <a:sym typeface="Times New Roman"/>
            </a:endParaRPr>
          </a:p>
          <a:p>
            <a:pPr marL="228593" marR="0" lvl="0" indent="-199066" algn="just" rtl="0">
              <a:lnSpc>
                <a:spcPct val="100000"/>
              </a:lnSpc>
              <a:spcBef>
                <a:spcPts val="1000"/>
              </a:spcBef>
              <a:spcAft>
                <a:spcPts val="0"/>
              </a:spcAft>
              <a:buSzPts val="1935"/>
              <a:buChar char="•"/>
            </a:pPr>
            <a:r>
              <a:rPr lang="en-US" sz="1935">
                <a:latin typeface="Times New Roman"/>
                <a:ea typeface="Times New Roman"/>
                <a:cs typeface="Times New Roman"/>
                <a:sym typeface="Times New Roman"/>
              </a:rPr>
              <a:t>ASD diagnosis continues to be a complicated challenge. The significant parameters include expert knowledge and particular diagnostic tools based on decoding child behavior, parent interviews, long-term follow ups and inspection of symptoms, and manual analysis. These assessments are time-consuming and clinically require arduous processes. Human assessments are subjective and inconsistent.​</a:t>
            </a:r>
            <a:endParaRPr sz="1935">
              <a:latin typeface="Times New Roman"/>
              <a:ea typeface="Times New Roman"/>
              <a:cs typeface="Times New Roman"/>
              <a:sym typeface="Times New Roman"/>
            </a:endParaRPr>
          </a:p>
          <a:p>
            <a:pPr marL="228593" marR="0" lvl="0" indent="-199066" algn="just" rtl="0">
              <a:lnSpc>
                <a:spcPct val="100000"/>
              </a:lnSpc>
              <a:spcBef>
                <a:spcPts val="1000"/>
              </a:spcBef>
              <a:spcAft>
                <a:spcPts val="0"/>
              </a:spcAft>
              <a:buSzPts val="1935"/>
              <a:buChar char="•"/>
            </a:pPr>
            <a:r>
              <a:rPr lang="en-US" sz="1935">
                <a:latin typeface="Times New Roman"/>
                <a:ea typeface="Times New Roman"/>
                <a:cs typeface="Times New Roman"/>
                <a:sym typeface="Times New Roman"/>
              </a:rPr>
              <a:t>Stereotypical self-stimulatory behavior which is considered as a significant clue of this disorder does not comprise any rule or constraint that are common in regular action datasets.​</a:t>
            </a:r>
            <a:endParaRPr sz="1935">
              <a:latin typeface="Times New Roman"/>
              <a:ea typeface="Times New Roman"/>
              <a:cs typeface="Times New Roman"/>
              <a:sym typeface="Times New Roman"/>
            </a:endParaRPr>
          </a:p>
          <a:p>
            <a:pPr marL="228593" marR="0" lvl="0" indent="-199066" algn="just" rtl="0">
              <a:lnSpc>
                <a:spcPct val="100000"/>
              </a:lnSpc>
              <a:spcBef>
                <a:spcPts val="1000"/>
              </a:spcBef>
              <a:spcAft>
                <a:spcPts val="0"/>
              </a:spcAft>
              <a:buSzPts val="1935"/>
              <a:buChar char="•"/>
            </a:pPr>
            <a:r>
              <a:rPr lang="en-US" sz="1935">
                <a:latin typeface="Times New Roman"/>
                <a:ea typeface="Times New Roman"/>
                <a:cs typeface="Times New Roman"/>
                <a:sym typeface="Times New Roman"/>
              </a:rPr>
              <a:t>Most of the available public datasets for diagnosis of ASD centered on emotional involvement, facial expression and eye movement​</a:t>
            </a:r>
            <a:endParaRPr sz="1935">
              <a:latin typeface="Times New Roman"/>
              <a:ea typeface="Times New Roman"/>
              <a:cs typeface="Times New Roman"/>
              <a:sym typeface="Times New Roman"/>
            </a:endParaRPr>
          </a:p>
          <a:p>
            <a:pPr marL="228593" marR="0" lvl="0" indent="-199066" algn="just" rtl="0">
              <a:lnSpc>
                <a:spcPct val="100000"/>
              </a:lnSpc>
              <a:spcBef>
                <a:spcPts val="1000"/>
              </a:spcBef>
              <a:spcAft>
                <a:spcPts val="0"/>
              </a:spcAft>
              <a:buSzPts val="1935"/>
              <a:buChar char="•"/>
            </a:pPr>
            <a:r>
              <a:rPr lang="en-US" sz="1935">
                <a:latin typeface="Times New Roman"/>
                <a:ea typeface="Times New Roman"/>
                <a:cs typeface="Times New Roman"/>
                <a:sym typeface="Times New Roman"/>
              </a:rPr>
              <a:t>To study subjects’ behavior from videos in an uncontrolled natural environment we have collected a novel dataset from children attending the clinical center and willing to take part in our studies.</a:t>
            </a:r>
            <a:endParaRPr sz="212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2"/>
          <p:cNvSpPr txBox="1">
            <a:spLocks noGrp="1"/>
          </p:cNvSpPr>
          <p:nvPr>
            <p:ph type="title"/>
          </p:nvPr>
        </p:nvSpPr>
        <p:spPr>
          <a:xfrm>
            <a:off x="838200" y="365127"/>
            <a:ext cx="10515600" cy="6254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C0066"/>
              </a:buClr>
              <a:buSzPts val="3600"/>
              <a:buFont typeface="Times New Roman"/>
              <a:buNone/>
            </a:pPr>
            <a:r>
              <a:rPr lang="en-US" sz="3600" b="1">
                <a:solidFill>
                  <a:srgbClr val="CC0066"/>
                </a:solidFill>
                <a:latin typeface="Times New Roman"/>
                <a:ea typeface="Times New Roman"/>
                <a:cs typeface="Times New Roman"/>
                <a:sym typeface="Times New Roman"/>
              </a:rPr>
              <a:t>Problem Statement</a:t>
            </a:r>
            <a:endParaRPr sz="3600"/>
          </a:p>
        </p:txBody>
      </p:sp>
      <p:sp>
        <p:nvSpPr>
          <p:cNvPr id="387" name="Google Shape;387;p62"/>
          <p:cNvSpPr txBox="1">
            <a:spLocks noGrp="1"/>
          </p:cNvSpPr>
          <p:nvPr>
            <p:ph type="body" idx="1"/>
          </p:nvPr>
        </p:nvSpPr>
        <p:spPr>
          <a:xfrm>
            <a:off x="349275" y="1020450"/>
            <a:ext cx="11281500" cy="48171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15000"/>
              </a:lnSpc>
              <a:spcBef>
                <a:spcPts val="0"/>
              </a:spcBef>
              <a:spcAft>
                <a:spcPts val="0"/>
              </a:spcAft>
              <a:buNone/>
            </a:pPr>
            <a:r>
              <a:rPr lang="en-US" sz="1800">
                <a:highlight>
                  <a:srgbClr val="F5F5F5"/>
                </a:highlight>
                <a:latin typeface="Arial"/>
                <a:ea typeface="Arial"/>
                <a:cs typeface="Arial"/>
                <a:sym typeface="Arial"/>
              </a:rPr>
              <a:t>​</a:t>
            </a:r>
            <a:endParaRPr sz="2225">
              <a:highlight>
                <a:srgbClr val="F5F5F5"/>
              </a:highlight>
              <a:latin typeface="Arial"/>
              <a:ea typeface="Arial"/>
              <a:cs typeface="Arial"/>
              <a:sym typeface="Arial"/>
            </a:endParaRPr>
          </a:p>
          <a:p>
            <a:pPr marL="787400" lvl="0" indent="-367265" algn="just" rtl="0">
              <a:lnSpc>
                <a:spcPct val="100000"/>
              </a:lnSpc>
              <a:spcBef>
                <a:spcPts val="0"/>
              </a:spcBef>
              <a:spcAft>
                <a:spcPts val="0"/>
              </a:spcAft>
              <a:buSzPct val="100000"/>
              <a:buFont typeface="Times New Roman"/>
              <a:buAutoNum type="arabicPeriod"/>
            </a:pPr>
            <a:r>
              <a:rPr lang="en-US" sz="2360">
                <a:latin typeface="Times New Roman"/>
                <a:ea typeface="Times New Roman"/>
                <a:cs typeface="Times New Roman"/>
                <a:sym typeface="Times New Roman"/>
              </a:rPr>
              <a:t>Develop an automated system for detecting and analyzing self-stimulatory behaviors in children with Autism Spectrum Disorder (ASD) through the analysis of video footage. The system understands the patterns of behaviors such as arm flapping, head banging, and spinning and provides the doctors with a detailed behavior analysis of patients.​</a:t>
            </a:r>
            <a:endParaRPr sz="2360">
              <a:latin typeface="Times New Roman"/>
              <a:ea typeface="Times New Roman"/>
              <a:cs typeface="Times New Roman"/>
              <a:sym typeface="Times New Roman"/>
            </a:endParaRPr>
          </a:p>
          <a:p>
            <a:pPr marL="787400" lvl="0" indent="-367265" algn="just" rtl="0">
              <a:lnSpc>
                <a:spcPct val="100000"/>
              </a:lnSpc>
              <a:spcBef>
                <a:spcPts val="0"/>
              </a:spcBef>
              <a:spcAft>
                <a:spcPts val="0"/>
              </a:spcAft>
              <a:buSzPct val="100000"/>
              <a:buFont typeface="Times New Roman"/>
              <a:buAutoNum type="arabicPeriod"/>
            </a:pPr>
            <a:r>
              <a:rPr lang="en-US" sz="2360">
                <a:latin typeface="Times New Roman"/>
                <a:ea typeface="Times New Roman"/>
                <a:cs typeface="Times New Roman"/>
                <a:sym typeface="Times New Roman"/>
              </a:rPr>
              <a:t>Utilize pose estimation algorithms and motion analysis techniques to extract relevant features from the video frames. Train machine learning models, such as Convolutional Neural Networks (CNNs) and Recurrent Neural Networks (RNNs), to detect and classify self-stimulatory behaviors​</a:t>
            </a:r>
            <a:endParaRPr sz="2360">
              <a:latin typeface="Times New Roman"/>
              <a:ea typeface="Times New Roman"/>
              <a:cs typeface="Times New Roman"/>
              <a:sym typeface="Times New Roman"/>
            </a:endParaRPr>
          </a:p>
          <a:p>
            <a:pPr marL="787400" lvl="0" indent="-367265" algn="just" rtl="0">
              <a:lnSpc>
                <a:spcPct val="100000"/>
              </a:lnSpc>
              <a:spcBef>
                <a:spcPts val="0"/>
              </a:spcBef>
              <a:spcAft>
                <a:spcPts val="0"/>
              </a:spcAft>
              <a:buSzPct val="100000"/>
              <a:buFont typeface="Times New Roman"/>
              <a:buAutoNum type="arabicPeriod"/>
            </a:pPr>
            <a:r>
              <a:rPr lang="en-US" sz="2360">
                <a:latin typeface="Times New Roman"/>
                <a:ea typeface="Times New Roman"/>
                <a:cs typeface="Times New Roman"/>
                <a:sym typeface="Times New Roman"/>
              </a:rPr>
              <a:t>The standard action recognition pipeline of interest point detection, feature extraction, generation of feature descriptors, model training and using it for recognition for a test video is to be followed on the dataset. ​</a:t>
            </a:r>
            <a:endParaRPr sz="2360">
              <a:latin typeface="Times New Roman"/>
              <a:ea typeface="Times New Roman"/>
              <a:cs typeface="Times New Roman"/>
              <a:sym typeface="Times New Roman"/>
            </a:endParaRPr>
          </a:p>
          <a:p>
            <a:pPr marL="787400" lvl="0" indent="-367265" algn="just" rtl="0">
              <a:lnSpc>
                <a:spcPct val="100000"/>
              </a:lnSpc>
              <a:spcBef>
                <a:spcPts val="0"/>
              </a:spcBef>
              <a:spcAft>
                <a:spcPts val="0"/>
              </a:spcAft>
              <a:buSzPct val="100000"/>
              <a:buFont typeface="Times New Roman"/>
              <a:buAutoNum type="arabicPeriod"/>
            </a:pPr>
            <a:r>
              <a:rPr lang="en-US" sz="2360">
                <a:latin typeface="Times New Roman"/>
                <a:ea typeface="Times New Roman"/>
                <a:cs typeface="Times New Roman"/>
                <a:sym typeface="Times New Roman"/>
              </a:rPr>
              <a:t>The well-known Space Time Interest Points (STIP) employed with Harris3D detectors in a Bag Of Words (BOW) framework is to be used to train a 3-class classifier. The three classes are arm flapping, head banging and spinning corresponding to the videos in the dataset.</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2_Presentation slides">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slides">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resentation slides">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4144</Words>
  <Application>Microsoft Office PowerPoint</Application>
  <PresentationFormat>Widescreen</PresentationFormat>
  <Paragraphs>523</Paragraphs>
  <Slides>35</Slides>
  <Notes>35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35</vt:i4>
      </vt:variant>
    </vt:vector>
  </HeadingPairs>
  <TitlesOfParts>
    <vt:vector size="44" baseType="lpstr">
      <vt:lpstr>Times New Roman</vt:lpstr>
      <vt:lpstr>Poppins</vt:lpstr>
      <vt:lpstr>Avenir</vt:lpstr>
      <vt:lpstr>Calibri</vt:lpstr>
      <vt:lpstr>Arial</vt:lpstr>
      <vt:lpstr>Noto Sans Symbols</vt:lpstr>
      <vt:lpstr>2_Presentation slides</vt:lpstr>
      <vt:lpstr>Presentation slides</vt:lpstr>
      <vt:lpstr>Presentation slides</vt:lpstr>
      <vt:lpstr>Agenda</vt:lpstr>
      <vt:lpstr>Introduction</vt:lpstr>
      <vt:lpstr>List of Products similar to this project</vt:lpstr>
      <vt:lpstr>List of Research Labs</vt:lpstr>
      <vt:lpstr>LITERATURE SURVEY</vt:lpstr>
      <vt:lpstr>PowerPoint Presentation</vt:lpstr>
      <vt:lpstr>PowerPoint Presentation</vt:lpstr>
      <vt:lpstr>Challenges</vt:lpstr>
      <vt:lpstr>Problem Statement</vt:lpstr>
      <vt:lpstr>Motivation</vt:lpstr>
      <vt:lpstr>Dataset Description</vt:lpstr>
      <vt:lpstr>Dataset Description</vt:lpstr>
      <vt:lpstr>Dataset Analysis</vt:lpstr>
      <vt:lpstr>Block Diagram</vt:lpstr>
      <vt:lpstr>Block Diagram</vt:lpstr>
      <vt:lpstr>Block Diagram</vt:lpstr>
      <vt:lpstr>Architecture Diagram</vt:lpstr>
      <vt:lpstr>PowerPoint Presentation</vt:lpstr>
      <vt:lpstr>PowerPoint Presentation</vt:lpstr>
      <vt:lpstr>Algorithm for CNN+LSTM</vt:lpstr>
      <vt:lpstr>PowerPoint Presentation</vt:lpstr>
      <vt:lpstr>Experimental Setup</vt:lpstr>
      <vt:lpstr>Performance Measures</vt:lpstr>
      <vt:lpstr>Performance Measures</vt:lpstr>
      <vt:lpstr>Performance Measures</vt:lpstr>
      <vt:lpstr>Split Ratio of the Dataset </vt:lpstr>
      <vt:lpstr>Model</vt:lpstr>
      <vt:lpstr>Model</vt:lpstr>
      <vt:lpstr>PowerPoint Presentation</vt:lpstr>
      <vt:lpstr>PowerPoint Presentation</vt:lpstr>
      <vt:lpstr>Model Comparison</vt:lpstr>
      <vt:lpstr>Poster</vt:lpstr>
      <vt:lpstr>Explainable AI</vt:lpstr>
      <vt:lpstr>Explainable AI</vt:lpstr>
      <vt:lpstr>Conclusion and 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abineha prabu</cp:lastModifiedBy>
  <cp:revision>1</cp:revision>
  <dcterms:modified xsi:type="dcterms:W3CDTF">2024-11-05T10:42:02Z</dcterms:modified>
</cp:coreProperties>
</file>