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74" r:id="rId2"/>
    <p:sldId id="298" r:id="rId3"/>
    <p:sldId id="299" r:id="rId4"/>
    <p:sldId id="300" r:id="rId5"/>
    <p:sldId id="277" r:id="rId6"/>
    <p:sldId id="278" r:id="rId7"/>
    <p:sldId id="279" r:id="rId8"/>
    <p:sldId id="281" r:id="rId9"/>
    <p:sldId id="282" r:id="rId10"/>
    <p:sldId id="283" r:id="rId11"/>
    <p:sldId id="286" r:id="rId12"/>
    <p:sldId id="284" r:id="rId13"/>
    <p:sldId id="285" r:id="rId14"/>
    <p:sldId id="289" r:id="rId15"/>
    <p:sldId id="290" r:id="rId16"/>
    <p:sldId id="296" r:id="rId17"/>
    <p:sldId id="291" r:id="rId18"/>
    <p:sldId id="287" r:id="rId19"/>
    <p:sldId id="295" r:id="rId20"/>
    <p:sldId id="294" r:id="rId21"/>
    <p:sldId id="292" r:id="rId22"/>
    <p:sldId id="293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02"/>
  </p:normalViewPr>
  <p:slideViewPr>
    <p:cSldViewPr snapToGrid="0" snapToObjects="1" showGuides="1">
      <p:cViewPr varScale="1">
        <p:scale>
          <a:sx n="81" d="100"/>
          <a:sy n="81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B690CF-46DE-45D8-B910-BB726322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63" y="377072"/>
            <a:ext cx="9599959" cy="1531848"/>
          </a:xfrm>
        </p:spPr>
        <p:txBody>
          <a:bodyPr>
            <a:normAutofit/>
          </a:bodyPr>
          <a:lstStyle/>
          <a:p>
            <a:r>
              <a:rPr lang="en-US" sz="2800" dirty="0"/>
              <a:t>Understanding Physician stress working as a frontline worker during COVID pandemic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F3381-6167-4761-B170-C4CF8CF555E6}"/>
              </a:ext>
            </a:extLst>
          </p:cNvPr>
          <p:cNvSpPr txBox="1"/>
          <p:nvPr/>
        </p:nvSpPr>
        <p:spPr>
          <a:xfrm>
            <a:off x="829559" y="4034673"/>
            <a:ext cx="557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Prasangsha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Ganguly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Dr.Sayanti</a:t>
            </a:r>
            <a:r>
              <a:rPr lang="en-US" dirty="0">
                <a:solidFill>
                  <a:schemeClr val="bg1"/>
                </a:solidFill>
              </a:rPr>
              <a:t> Mukherjee and</a:t>
            </a:r>
          </a:p>
          <a:p>
            <a:r>
              <a:rPr lang="en-US" dirty="0">
                <a:solidFill>
                  <a:schemeClr val="bg1"/>
                </a:solidFill>
              </a:rPr>
              <a:t>Abinesh Senthil Kumar</a:t>
            </a:r>
          </a:p>
        </p:txBody>
      </p:sp>
    </p:spTree>
    <p:extLst>
      <p:ext uri="{BB962C8B-B14F-4D97-AF65-F5344CB8AC3E}">
        <p14:creationId xmlns:p14="http://schemas.microsoft.com/office/powerpoint/2010/main" val="148975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74B8-B16F-4DEB-A170-EDA5CB00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arrangement changes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BD82F-AE65-4442-8EE9-692EDC32A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C2552-1DA5-4630-89D0-9EFAAF89CD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9" y="2678430"/>
            <a:ext cx="5928360" cy="332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59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439C-6A8C-447E-A85E-A3571203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</a:t>
            </a:r>
            <a:r>
              <a:rPr lang="en-US" dirty="0" err="1"/>
              <a:t>relaed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F0C6-4802-4047-B26D-C10DA08EC1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1B86-5FA9-4B02-AB26-D8E77F4A27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223658"/>
            <a:ext cx="8720507" cy="409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46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10C-33E3-4F56-8AD3-52EB63AE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9616978" cy="1089529"/>
          </a:xfrm>
        </p:spPr>
        <p:txBody>
          <a:bodyPr/>
          <a:lstStyle/>
          <a:p>
            <a:r>
              <a:rPr lang="en-US" dirty="0"/>
              <a:t>Increase in difficulty of job due to COVID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F9D06-221D-4A30-804E-6BFC6C058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B537E-0BBB-4709-A431-78AC4F010F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308794"/>
            <a:ext cx="8522298" cy="3792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84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DFD4-4266-4979-BED9-1C602180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of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CB38A-C35F-4781-8F43-780328327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C382-8FD8-446B-AC70-6F30FC940C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4" y="2223658"/>
            <a:ext cx="8505354" cy="409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87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EAB0-A077-43E4-A852-D8B22C1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Turnover intent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1E-AB0C-4216-ABCE-DCD62CB70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828EA-C040-44DB-97ED-1A6F64C7D8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089684"/>
            <a:ext cx="9180387" cy="4412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8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33AC-B9E8-43C4-B62F-9729F4AA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3BB6-5120-4D19-8868-FF34FE66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4305031"/>
          </a:xfrm>
        </p:spPr>
        <p:txBody>
          <a:bodyPr/>
          <a:lstStyle/>
          <a:p>
            <a:r>
              <a:rPr lang="en-US" dirty="0"/>
              <a:t>Depression is assessed by PHQ-9 scale.</a:t>
            </a:r>
          </a:p>
          <a:p>
            <a:r>
              <a:rPr lang="en-US" dirty="0"/>
              <a:t>Score ranges from 0-27 with scale range from 0 to 3.</a:t>
            </a:r>
          </a:p>
          <a:p>
            <a:r>
              <a:rPr lang="en-US" dirty="0"/>
              <a:t>Total score from all 9 questions is binned with 5 bins.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Level of depression ranges from,</a:t>
            </a:r>
          </a:p>
          <a:p>
            <a:r>
              <a:rPr lang="en-US" dirty="0"/>
              <a:t>None-minimal [0-4]</a:t>
            </a:r>
          </a:p>
          <a:p>
            <a:r>
              <a:rPr lang="en-US" dirty="0"/>
              <a:t>Mild [5-9]</a:t>
            </a:r>
          </a:p>
          <a:p>
            <a:r>
              <a:rPr lang="en-US" dirty="0"/>
              <a:t>Moderate [10-14]</a:t>
            </a:r>
          </a:p>
          <a:p>
            <a:r>
              <a:rPr lang="en-US" dirty="0"/>
              <a:t>Moderately severe [15-19]</a:t>
            </a:r>
          </a:p>
          <a:p>
            <a:r>
              <a:rPr lang="en-US" dirty="0"/>
              <a:t>Severe [20-27]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622CE-A40E-44B8-ADB7-5F1F3853B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11BAA-5873-444F-A59F-4EE9DF521F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795081"/>
            <a:ext cx="5425440" cy="4305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75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4C4-A1A2-4378-B86F-3BFB3EC6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Depression for Male and Female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5C2-AA83-487C-9F43-B8CBA5FEC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BE18E54-F02C-4A40-8E61-DACA07DB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090547"/>
            <a:ext cx="8239027" cy="46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7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7B2-2501-4090-8E15-1F0788B9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PTSD is assessed by (PCL-5), 20 questions with each options ranging from 0-4.</a:t>
            </a:r>
          </a:p>
          <a:p>
            <a:pPr marL="285750" indent="-285750"/>
            <a:r>
              <a:rPr lang="en-US" dirty="0"/>
              <a:t>Total score ranges from 0-80</a:t>
            </a:r>
          </a:p>
          <a:p>
            <a:pPr marL="285750" indent="-285750"/>
            <a:r>
              <a:rPr lang="en-US" dirty="0"/>
              <a:t>Higher score indicates higher chance of PTSD</a:t>
            </a:r>
          </a:p>
          <a:p>
            <a:pPr marL="285750" indent="-285750"/>
            <a:r>
              <a:rPr lang="en-US" dirty="0"/>
              <a:t>Cutoff score of 31-33 is indicative of probable PTSD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2BB89-BED6-4138-B5DD-3972E7E01B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0DEF3C-5E0D-415F-A7E7-E5F6B424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001018"/>
            <a:ext cx="9330107" cy="1089529"/>
          </a:xfrm>
        </p:spPr>
        <p:txBody>
          <a:bodyPr/>
          <a:lstStyle/>
          <a:p>
            <a:r>
              <a:rPr lang="en-US" dirty="0"/>
              <a:t>Post Traumatic stress disorder (PTSD)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D4638-3B63-4C39-801D-F0D9ED8383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91" y="2823725"/>
            <a:ext cx="4703333" cy="332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58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248-9EC3-43EA-977D-192F8216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64D8-1770-418F-8B3A-0F2B76B4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Burnout is assessed by single item scale with 5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levels are,</a:t>
            </a:r>
          </a:p>
          <a:p>
            <a:r>
              <a:rPr lang="en-US" dirty="0"/>
              <a:t>No-burnout</a:t>
            </a:r>
          </a:p>
          <a:p>
            <a:r>
              <a:rPr lang="en-US" dirty="0"/>
              <a:t>Mild-burnout</a:t>
            </a:r>
          </a:p>
          <a:p>
            <a:r>
              <a:rPr lang="en-US" dirty="0"/>
              <a:t>Moderate burnout</a:t>
            </a:r>
          </a:p>
          <a:p>
            <a:r>
              <a:rPr lang="en-US" dirty="0"/>
              <a:t>Moderately severe burnout</a:t>
            </a:r>
          </a:p>
          <a:p>
            <a:r>
              <a:rPr lang="en-US" dirty="0"/>
              <a:t>Severe burnout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901B-7B13-44A0-99C6-2E3B5F51F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66FFC-19D1-487C-A6C9-EB6BE98774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3725"/>
            <a:ext cx="4822862" cy="332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85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631C-0608-4509-B396-3EDD0FB2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Burnout for Male and Female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BFA20-EB9E-4A1F-BF14-2AEE019D4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A04ABB-D51C-433A-A917-84933AA9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090547"/>
            <a:ext cx="7884997" cy="44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6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F867-29C3-4394-B235-D6FA792CB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CAS COVID-19 Resources | CAS">
            <a:extLst>
              <a:ext uri="{FF2B5EF4-FFF2-40B4-BE49-F238E27FC236}">
                <a16:creationId xmlns:a16="http://schemas.microsoft.com/office/drawing/2014/main" id="{4C234A6B-F514-4355-BF20-F6BEC86CD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3" r="-1" b="9090"/>
          <a:stretch/>
        </p:blipFill>
        <p:spPr bwMode="auto">
          <a:xfrm>
            <a:off x="4807670" y="1055802"/>
            <a:ext cx="7384330" cy="58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46C94854-B31E-4F2A-8009-CFF5A80D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08156"/>
            <a:ext cx="3438144" cy="977844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+mj-lt"/>
              </a:rPr>
              <a:t>COVID19</a:t>
            </a:r>
          </a:p>
        </p:txBody>
      </p:sp>
      <p:sp>
        <p:nvSpPr>
          <p:cNvPr id="7" name="Slide Text">
            <a:extLst>
              <a:ext uri="{FF2B5EF4-FFF2-40B4-BE49-F238E27FC236}">
                <a16:creationId xmlns:a16="http://schemas.microsoft.com/office/drawing/2014/main" id="{E86039C2-F783-4CDE-9B74-89C71F77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62678"/>
            <a:ext cx="6001427" cy="2788445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Coronavirus disease 2019</a:t>
            </a:r>
            <a:r>
              <a:rPr lang="en-US" sz="1600" dirty="0"/>
              <a:t> (</a:t>
            </a:r>
            <a:r>
              <a:rPr lang="en-US" sz="1600" b="1" dirty="0"/>
              <a:t>COVID-19</a:t>
            </a:r>
            <a:r>
              <a:rPr lang="en-US" sz="1600" dirty="0"/>
              <a:t>) is an infectious disease caused by severe acute respiratory syndrome coronavirus 2 (SARS-CoV-2).</a:t>
            </a:r>
            <a:endParaRPr lang="en-US" sz="1600" baseline="30000" dirty="0"/>
          </a:p>
          <a:p>
            <a:r>
              <a:rPr lang="en-US" sz="1600" dirty="0"/>
              <a:t>It was first identified in December 2019 in Wuhan, Hubei, China, and has resulted in an ongoing pandemic.</a:t>
            </a:r>
          </a:p>
        </p:txBody>
      </p:sp>
    </p:spTree>
    <p:extLst>
      <p:ext uri="{BB962C8B-B14F-4D97-AF65-F5344CB8AC3E}">
        <p14:creationId xmlns:p14="http://schemas.microsoft.com/office/powerpoint/2010/main" val="310491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55E-A6F5-45B4-AA24-0CD8CAFD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5604-8538-45E9-8A80-A7FF888890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50E867-13B4-45AF-8413-5944231B8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5362"/>
              </p:ext>
            </p:extLst>
          </p:nvPr>
        </p:nvGraphicFramePr>
        <p:xfrm>
          <a:off x="6441651" y="2744664"/>
          <a:ext cx="13414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3" imgW="1341720" imgH="439560" progId="Package">
                  <p:embed/>
                </p:oleObj>
              </mc:Choice>
              <mc:Fallback>
                <p:oleObj name="Packager Shell Object" showAsIcon="1" r:id="rId3" imgW="13417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1651" y="2744664"/>
                        <a:ext cx="134143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59C382-CCF0-4E80-AFA1-D0D172EE7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4229"/>
              </p:ext>
            </p:extLst>
          </p:nvPr>
        </p:nvGraphicFramePr>
        <p:xfrm>
          <a:off x="6441651" y="4103373"/>
          <a:ext cx="12319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5" imgW="1231920" imgH="439560" progId="Package">
                  <p:embed/>
                </p:oleObj>
              </mc:Choice>
              <mc:Fallback>
                <p:oleObj name="Packager Shell Object" showAsIcon="1" r:id="rId5" imgW="1231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1651" y="4103373"/>
                        <a:ext cx="123190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0DE7B3-5DAC-49F4-9C34-EE3843B7FCE3}"/>
              </a:ext>
            </a:extLst>
          </p:cNvPr>
          <p:cNvSpPr txBox="1"/>
          <p:nvPr/>
        </p:nvSpPr>
        <p:spPr>
          <a:xfrm>
            <a:off x="725864" y="2450969"/>
            <a:ext cx="5024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Ethnicity – Hispanic/Latino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Immigrant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Relationship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Years of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work 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Medical </a:t>
            </a:r>
            <a:r>
              <a:rPr lang="en-US" dirty="0" err="1"/>
              <a:t>speciality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1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413A-E1B4-4CC8-B70B-17E42865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D69-F8C8-4EA2-928B-D56F7B62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D53C7-8A22-48FF-BF39-FC46E68F87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C7137-CB14-43D1-8A48-C84DD1E757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989834"/>
            <a:ext cx="5529072" cy="33299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E572F-5997-4759-A8C9-074A1AAAAF53}"/>
              </a:ext>
            </a:extLst>
          </p:cNvPr>
          <p:cNvSpPr txBox="1"/>
          <p:nvPr/>
        </p:nvSpPr>
        <p:spPr>
          <a:xfrm>
            <a:off x="7374965" y="2185416"/>
            <a:ext cx="397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Years of experience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FC3C2C-8674-49E4-A606-759C91D6FF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09" y="3114272"/>
            <a:ext cx="5529072" cy="3205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28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C0F0-A84D-4293-8E73-09CA6D6F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6D167-400B-4D95-9197-512AECDA96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8F4BA-AA03-40B7-AB52-EB1BA883D8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253006"/>
            <a:ext cx="5529072" cy="388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99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DC87-BF13-49FA-94CF-2EF713CA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FAED-E525-4F07-B4DA-E8055EB6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only starting to explore the data, there are a lot to explore in this dataset.</a:t>
            </a:r>
          </a:p>
          <a:p>
            <a:r>
              <a:rPr lang="en-US" dirty="0"/>
              <a:t>We can categorize all the distributions with respect to demographics and check for patters or trends.</a:t>
            </a:r>
          </a:p>
          <a:p>
            <a:r>
              <a:rPr lang="en-US" dirty="0"/>
              <a:t>Building a predictive model to understand relationship between variables and find important risk factors that contribute to higher depression/stress levels.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88831-DCB4-4AB5-8BCC-83F341D0F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F867-29C3-4394-B235-D6FA792CB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CAS COVID-19 Resources | CAS">
            <a:extLst>
              <a:ext uri="{FF2B5EF4-FFF2-40B4-BE49-F238E27FC236}">
                <a16:creationId xmlns:a16="http://schemas.microsoft.com/office/drawing/2014/main" id="{4C234A6B-F514-4355-BF20-F6BEC86CD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3" r="-1" b="9090"/>
          <a:stretch/>
        </p:blipFill>
        <p:spPr bwMode="auto">
          <a:xfrm>
            <a:off x="4807670" y="1055802"/>
            <a:ext cx="7384330" cy="58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46C94854-B31E-4F2A-8009-CFF5A80D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08156"/>
            <a:ext cx="3438144" cy="977844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+mj-lt"/>
              </a:rPr>
              <a:t>COVID19</a:t>
            </a:r>
          </a:p>
        </p:txBody>
      </p:sp>
      <p:sp>
        <p:nvSpPr>
          <p:cNvPr id="7" name="Slide Text">
            <a:extLst>
              <a:ext uri="{FF2B5EF4-FFF2-40B4-BE49-F238E27FC236}">
                <a16:creationId xmlns:a16="http://schemas.microsoft.com/office/drawing/2014/main" id="{E86039C2-F783-4CDE-9B74-89C71F77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62678"/>
            <a:ext cx="6001427" cy="2788445"/>
          </a:xfrm>
        </p:spPr>
        <p:txBody>
          <a:bodyPr anchor="t">
            <a:normAutofit/>
          </a:bodyPr>
          <a:lstStyle/>
          <a:p>
            <a:r>
              <a:rPr lang="en-US" sz="1600" dirty="0"/>
              <a:t>Almost everyone’s life in the planet has been impacted by COVID19 either directly or indirectly.</a:t>
            </a:r>
          </a:p>
          <a:p>
            <a:r>
              <a:rPr lang="en-US" sz="1600" dirty="0"/>
              <a:t>We have changed our way of living to combat the pandemic</a:t>
            </a:r>
          </a:p>
          <a:p>
            <a:r>
              <a:rPr lang="en-US" sz="1600" dirty="0"/>
              <a:t>This undoubtedly put a lot of stress and uneasiness among the masses.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92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F867-29C3-4394-B235-D6FA792CB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CAS COVID-19 Resources | CAS">
            <a:extLst>
              <a:ext uri="{FF2B5EF4-FFF2-40B4-BE49-F238E27FC236}">
                <a16:creationId xmlns:a16="http://schemas.microsoft.com/office/drawing/2014/main" id="{4C234A6B-F514-4355-BF20-F6BEC86CD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3" r="-1" b="9090"/>
          <a:stretch/>
        </p:blipFill>
        <p:spPr bwMode="auto">
          <a:xfrm>
            <a:off x="4807670" y="1055802"/>
            <a:ext cx="7384330" cy="58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46C94854-B31E-4F2A-8009-CFF5A80D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08156"/>
            <a:ext cx="3438144" cy="977844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+mj-lt"/>
              </a:rPr>
              <a:t>COVID19</a:t>
            </a:r>
          </a:p>
        </p:txBody>
      </p:sp>
      <p:sp>
        <p:nvSpPr>
          <p:cNvPr id="7" name="Slide Text">
            <a:extLst>
              <a:ext uri="{FF2B5EF4-FFF2-40B4-BE49-F238E27FC236}">
                <a16:creationId xmlns:a16="http://schemas.microsoft.com/office/drawing/2014/main" id="{E86039C2-F783-4CDE-9B74-89C71F77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62678"/>
            <a:ext cx="6001427" cy="2788445"/>
          </a:xfrm>
        </p:spPr>
        <p:txBody>
          <a:bodyPr anchor="t">
            <a:normAutofit/>
          </a:bodyPr>
          <a:lstStyle/>
          <a:p>
            <a:r>
              <a:rPr lang="en-US" sz="1600" dirty="0"/>
              <a:t>Healthcare facilities in the country has been operating in full capacity since the outbreak to combat the increase in the number of patients.</a:t>
            </a:r>
          </a:p>
          <a:p>
            <a:r>
              <a:rPr lang="en-US" sz="1600" dirty="0"/>
              <a:t>Undoubtedly the healthcare workers are the ones who are severely impacted by the pandemic.</a:t>
            </a:r>
          </a:p>
          <a:p>
            <a:r>
              <a:rPr lang="en-US" sz="1600" dirty="0"/>
              <a:t>They are the people who put their lives on the line to serve patients.</a:t>
            </a:r>
          </a:p>
        </p:txBody>
      </p:sp>
    </p:spTree>
    <p:extLst>
      <p:ext uri="{BB962C8B-B14F-4D97-AF65-F5344CB8AC3E}">
        <p14:creationId xmlns:p14="http://schemas.microsoft.com/office/powerpoint/2010/main" val="392944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E46D-D69E-480C-ACDA-FE37D49C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37B9-9833-4D2D-9FF7-9D60800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aims to understand how the mental health has been impacted for the healthcare workers working as a frontline worker.</a:t>
            </a:r>
          </a:p>
          <a:p>
            <a:r>
              <a:rPr lang="en-US" dirty="0"/>
              <a:t>The dataset is a survey data collected on behalf of American Medical Association (AMA).</a:t>
            </a:r>
          </a:p>
          <a:p>
            <a:r>
              <a:rPr lang="en-US" dirty="0"/>
              <a:t>The survey has more than 200 questions and it had been sent out to top 18 states that has the highest infection count in USA.</a:t>
            </a:r>
          </a:p>
          <a:p>
            <a:r>
              <a:rPr lang="en-US" dirty="0"/>
              <a:t>We received response from ~1200 people which accounted for (~1.2% response rate)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DE23C-0C45-495E-914F-76B922CA4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4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127-CF8E-4942-AA09-F1E537B3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included in the 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DEBF-7C9E-4A73-9189-0072E9114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155B1-F5FD-4CCD-9094-0805D264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7" y="2846895"/>
            <a:ext cx="6403733" cy="3453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48AB2-1E2B-4AFB-B50F-DDA3BA8FA596}"/>
              </a:ext>
            </a:extLst>
          </p:cNvPr>
          <p:cNvSpPr txBox="1"/>
          <p:nvPr/>
        </p:nvSpPr>
        <p:spPr>
          <a:xfrm>
            <a:off x="7518400" y="2527138"/>
            <a:ext cx="2790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Illinois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Massachusetts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Pennsylvania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Michigan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9F050-0CC8-4316-9862-46692AC02E4A}"/>
              </a:ext>
            </a:extLst>
          </p:cNvPr>
          <p:cNvSpPr txBox="1"/>
          <p:nvPr/>
        </p:nvSpPr>
        <p:spPr>
          <a:xfrm>
            <a:off x="9631680" y="2527138"/>
            <a:ext cx="228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Georgia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Maryland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Virginia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Louisiana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97DD-2A37-4DE6-8601-B7E1CCBF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F6F0-0E31-44DB-8C93-B9A52F69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44994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survey asks questions that helps us asses,</a:t>
            </a:r>
          </a:p>
          <a:p>
            <a:r>
              <a:rPr lang="en-US" dirty="0"/>
              <a:t> Resilience.</a:t>
            </a:r>
          </a:p>
          <a:p>
            <a:r>
              <a:rPr lang="en-US" dirty="0"/>
              <a:t>Work changes.</a:t>
            </a:r>
          </a:p>
          <a:p>
            <a:r>
              <a:rPr lang="en-US" dirty="0"/>
              <a:t>Turnover intent.</a:t>
            </a:r>
          </a:p>
          <a:p>
            <a:r>
              <a:rPr lang="en-US" dirty="0"/>
              <a:t>Discrimination.</a:t>
            </a:r>
          </a:p>
          <a:p>
            <a:r>
              <a:rPr lang="en-US" dirty="0"/>
              <a:t>Depression.</a:t>
            </a:r>
          </a:p>
          <a:p>
            <a:r>
              <a:rPr lang="en-US" dirty="0"/>
              <a:t>Post-Traumatic stress disorder (PTSD).</a:t>
            </a:r>
          </a:p>
          <a:p>
            <a:r>
              <a:rPr lang="en-US" dirty="0"/>
              <a:t>Burnout.</a:t>
            </a:r>
          </a:p>
          <a:p>
            <a:r>
              <a:rPr lang="en-US" dirty="0"/>
              <a:t>Psychosocial support systems.</a:t>
            </a:r>
          </a:p>
          <a:p>
            <a:r>
              <a:rPr lang="en-US" dirty="0"/>
              <a:t>Demographics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34D13-4858-4DAA-9F6F-8A1444A7A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CCD4E-C6BC-46E5-8500-9CF30CE9C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34E7C7-9198-46B1-AB9F-AC1C1D838E0C}"/>
              </a:ext>
            </a:extLst>
          </p:cNvPr>
          <p:cNvSpPr txBox="1">
            <a:spLocks/>
          </p:cNvSpPr>
          <p:nvPr/>
        </p:nvSpPr>
        <p:spPr>
          <a:xfrm>
            <a:off x="908304" y="1138428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dirty="0"/>
              <a:t>Resilience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333979-9295-4B6D-9D69-D11C96B0DFD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r="4224" b="14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DC467-6BDC-464D-BF21-F72F49CEEA08}"/>
              </a:ext>
            </a:extLst>
          </p:cNvPr>
          <p:cNvSpPr txBox="1">
            <a:spLocks/>
          </p:cNvSpPr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Resilience is assessed by 10 questions with 4-point scale each.</a:t>
            </a:r>
          </a:p>
          <a:p>
            <a:r>
              <a:rPr lang="en-US" dirty="0"/>
              <a:t>The total scores range from 0-40 where 40 means highly resilient and lower score suggests less resilient.</a:t>
            </a:r>
          </a:p>
        </p:txBody>
      </p:sp>
    </p:spTree>
    <p:extLst>
      <p:ext uri="{BB962C8B-B14F-4D97-AF65-F5344CB8AC3E}">
        <p14:creationId xmlns:p14="http://schemas.microsoft.com/office/powerpoint/2010/main" val="59804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C8CD-7373-40F3-96DD-0128E2E1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8F2F-D282-4437-AB72-1C99FBAD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scale serves mainly as a measure of hardiness.</a:t>
            </a:r>
          </a:p>
          <a:p>
            <a:pPr lvl="0"/>
            <a:r>
              <a:rPr lang="en-US" dirty="0"/>
              <a:t>Flexibility.</a:t>
            </a:r>
          </a:p>
          <a:p>
            <a:pPr lvl="0"/>
            <a:r>
              <a:rPr lang="en-US" dirty="0"/>
              <a:t>Sense of self-efficacy.</a:t>
            </a:r>
          </a:p>
          <a:p>
            <a:pPr lvl="0"/>
            <a:r>
              <a:rPr lang="en-US" dirty="0"/>
              <a:t>Ability to regulate emotion. </a:t>
            </a:r>
          </a:p>
          <a:p>
            <a:pPr lvl="0"/>
            <a:r>
              <a:rPr lang="en-US" dirty="0"/>
              <a:t>Optimism.</a:t>
            </a:r>
          </a:p>
          <a:p>
            <a:pPr lvl="0"/>
            <a:r>
              <a:rPr lang="en-US" dirty="0"/>
              <a:t>Cognitive focus/maintaining attention under stress.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3A4E3-20A0-4EB7-A3D8-0B29A41C4E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98" y="2090546"/>
            <a:ext cx="5036282" cy="379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94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632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Regular</vt:lpstr>
      <vt:lpstr>Georgia</vt:lpstr>
      <vt:lpstr>System Font Regular</vt:lpstr>
      <vt:lpstr>Office Theme</vt:lpstr>
      <vt:lpstr>Package</vt:lpstr>
      <vt:lpstr>Understanding Physician stress working as a frontline worker during COVID pandemic</vt:lpstr>
      <vt:lpstr>COVID19</vt:lpstr>
      <vt:lpstr>COVID19</vt:lpstr>
      <vt:lpstr>COVID19</vt:lpstr>
      <vt:lpstr>STUDY</vt:lpstr>
      <vt:lpstr>States included in the survey</vt:lpstr>
      <vt:lpstr>SURVEY</vt:lpstr>
      <vt:lpstr>PowerPoint Presentation</vt:lpstr>
      <vt:lpstr>Resilience</vt:lpstr>
      <vt:lpstr>Living arrangement changes</vt:lpstr>
      <vt:lpstr>Work-relaed</vt:lpstr>
      <vt:lpstr>Increase in difficulty of job due to COVID</vt:lpstr>
      <vt:lpstr>Availability of resources</vt:lpstr>
      <vt:lpstr>Turnover intent</vt:lpstr>
      <vt:lpstr>Depression</vt:lpstr>
      <vt:lpstr>Depression for Male and Female</vt:lpstr>
      <vt:lpstr>Post Traumatic stress disorder (PTSD)</vt:lpstr>
      <vt:lpstr>Burnout</vt:lpstr>
      <vt:lpstr>Burnout for Male and Female</vt:lpstr>
      <vt:lpstr>Demographics</vt:lpstr>
      <vt:lpstr>Demographics</vt:lpstr>
      <vt:lpstr>Race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Physician stress working as a frontline worker during COVID pandemic</dc:title>
  <dc:creator>Abinesh Senthil Kumar</dc:creator>
  <cp:lastModifiedBy>Abinesh Senthil Kumar</cp:lastModifiedBy>
  <cp:revision>4</cp:revision>
  <dcterms:created xsi:type="dcterms:W3CDTF">2020-10-08T15:40:52Z</dcterms:created>
  <dcterms:modified xsi:type="dcterms:W3CDTF">2020-10-11T19:03:37Z</dcterms:modified>
</cp:coreProperties>
</file>