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81" r:id="rId3"/>
    <p:sldId id="257" r:id="rId4"/>
    <p:sldId id="258" r:id="rId5"/>
    <p:sldId id="282" r:id="rId6"/>
    <p:sldId id="259" r:id="rId7"/>
    <p:sldId id="284" r:id="rId8"/>
    <p:sldId id="285" r:id="rId9"/>
    <p:sldId id="286" r:id="rId10"/>
    <p:sldId id="287" r:id="rId11"/>
    <p:sldId id="288" r:id="rId12"/>
    <p:sldId id="279" r:id="rId13"/>
    <p:sldId id="273" r:id="rId14"/>
    <p:sldId id="260" r:id="rId15"/>
    <p:sldId id="261" r:id="rId16"/>
    <p:sldId id="280" r:id="rId17"/>
    <p:sldId id="269" r:id="rId18"/>
    <p:sldId id="262" r:id="rId19"/>
    <p:sldId id="264" r:id="rId20"/>
    <p:sldId id="265" r:id="rId21"/>
    <p:sldId id="289" r:id="rId22"/>
    <p:sldId id="277" r:id="rId23"/>
    <p:sldId id="266" r:id="rId24"/>
    <p:sldId id="267" r:id="rId25"/>
    <p:sldId id="270" r:id="rId26"/>
    <p:sldId id="290" r:id="rId27"/>
    <p:sldId id="291" r:id="rId28"/>
    <p:sldId id="283" r:id="rId29"/>
    <p:sldId id="276"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E15C9802-3789-44F6-8592-398FD99B36FA}" type="datetimeFigureOut">
              <a:rPr lang="en-US" smtClean="0"/>
              <a:t>4/24/2021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2AD1178-BF5E-440D-B6EF-70A94D0360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5C9802-3789-44F6-8592-398FD99B36F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178-BF5E-440D-B6EF-70A94D0360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5C9802-3789-44F6-8592-398FD99B36F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178-BF5E-440D-B6EF-70A94D0360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5C9802-3789-44F6-8592-398FD99B36F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178-BF5E-440D-B6EF-70A94D0360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15C9802-3789-44F6-8592-398FD99B36FA}"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178-BF5E-440D-B6EF-70A94D0360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5C9802-3789-44F6-8592-398FD99B36FA}"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D1178-BF5E-440D-B6EF-70A94D0360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15C9802-3789-44F6-8592-398FD99B36FA}" type="datetimeFigureOut">
              <a:rPr lang="en-US" smtClean="0"/>
              <a:t>4/24/2021</a:t>
            </a:fld>
            <a:endParaRPr lang="en-US"/>
          </a:p>
        </p:txBody>
      </p:sp>
      <p:sp>
        <p:nvSpPr>
          <p:cNvPr id="27" name="Slide Number Placeholder 26"/>
          <p:cNvSpPr>
            <a:spLocks noGrp="1"/>
          </p:cNvSpPr>
          <p:nvPr>
            <p:ph type="sldNum" sz="quarter" idx="11"/>
          </p:nvPr>
        </p:nvSpPr>
        <p:spPr/>
        <p:txBody>
          <a:bodyPr rtlCol="0"/>
          <a:lstStyle/>
          <a:p>
            <a:fld id="{42AD1178-BF5E-440D-B6EF-70A94D036027}"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E15C9802-3789-44F6-8592-398FD99B36FA}" type="datetimeFigureOut">
              <a:rPr lang="en-US" smtClean="0"/>
              <a:t>4/24/2021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2AD1178-BF5E-440D-B6EF-70A94D0360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C9802-3789-44F6-8592-398FD99B36FA}"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AD1178-BF5E-440D-B6EF-70A94D0360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5C9802-3789-44F6-8592-398FD99B36FA}"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D1178-BF5E-440D-B6EF-70A94D0360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15C9802-3789-44F6-8592-398FD99B36FA}"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D1178-BF5E-440D-B6EF-70A94D0360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15C9802-3789-44F6-8592-398FD99B36FA}" type="datetimeFigureOut">
              <a:rPr lang="en-US" smtClean="0"/>
              <a:t>4/24/2021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2AD1178-BF5E-440D-B6EF-70A94D0360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stackoverflow.com/" TargetMode="External"/><Relationship Id="rId3" Type="http://schemas.openxmlformats.org/officeDocument/2006/relationships/hyperlink" Target="https://youto.be/Nj2YSLPn6OY" TargetMode="External"/><Relationship Id="rId7" Type="http://schemas.openxmlformats.org/officeDocument/2006/relationships/hyperlink" Target="http://www.erogol.com/fighting-class-unbalance-supervised-ml-problem/" TargetMode="External"/><Relationship Id="rId2" Type="http://schemas.openxmlformats.org/officeDocument/2006/relationships/hyperlink" Target="https://www.physionet.org/content/challenge-2019/1.0.0/" TargetMode="External"/><Relationship Id="rId1" Type="http://schemas.openxmlformats.org/officeDocument/2006/relationships/slideLayout" Target="../slideLayouts/slideLayout2.xml"/><Relationship Id="rId6" Type="http://schemas.openxmlformats.org/officeDocument/2006/relationships/hyperlink" Target="https://towardsdatascience.com/early-detection-of-sepsis-using-physiological-data-78d5f31fab9d" TargetMode="External"/><Relationship Id="rId5" Type="http://schemas.openxmlformats.org/officeDocument/2006/relationships/hyperlink" Target="https://curi.com/news/sepsis-case-study" TargetMode="External"/><Relationship Id="rId4" Type="http://schemas.openxmlformats.org/officeDocument/2006/relationships/hyperlink" Target="https://www.datacamp.com/community/tutorials/decision-tree-classification-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Nj2YSLPn6O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8458200" cy="1470025"/>
          </a:xfrm>
        </p:spPr>
        <p:txBody>
          <a:bodyPr>
            <a:normAutofit fontScale="90000"/>
          </a:bodyPr>
          <a:lstStyle/>
          <a:p>
            <a:r>
              <a:rPr lang="en-US" sz="5400" dirty="0"/>
              <a:t>Early </a:t>
            </a:r>
            <a:r>
              <a:rPr lang="en-US" sz="5400" dirty="0" smtClean="0"/>
              <a:t>Detection </a:t>
            </a:r>
            <a:r>
              <a:rPr lang="en-US" sz="5400" dirty="0"/>
              <a:t>of Sepsis through  Machine Learning</a:t>
            </a:r>
          </a:p>
        </p:txBody>
      </p:sp>
      <p:sp>
        <p:nvSpPr>
          <p:cNvPr id="3" name="Subtitle 2"/>
          <p:cNvSpPr>
            <a:spLocks noGrp="1"/>
          </p:cNvSpPr>
          <p:nvPr>
            <p:ph type="subTitle" idx="1"/>
          </p:nvPr>
        </p:nvSpPr>
        <p:spPr>
          <a:xfrm>
            <a:off x="4191000" y="4724400"/>
            <a:ext cx="4953000" cy="1905000"/>
          </a:xfrm>
        </p:spPr>
        <p:txBody>
          <a:bodyPr>
            <a:noAutofit/>
          </a:bodyPr>
          <a:lstStyle/>
          <a:p>
            <a:r>
              <a:rPr lang="en-US" sz="2000" dirty="0">
                <a:solidFill>
                  <a:schemeClr val="tx1"/>
                </a:solidFill>
                <a:latin typeface="Andalus" pitchFamily="18" charset="-78"/>
                <a:cs typeface="Andalus" pitchFamily="18" charset="-78"/>
              </a:rPr>
              <a:t>Submitted</a:t>
            </a:r>
          </a:p>
          <a:p>
            <a:r>
              <a:rPr lang="en-US" sz="2000" dirty="0">
                <a:solidFill>
                  <a:schemeClr val="tx1"/>
                </a:solidFill>
                <a:latin typeface="Andalus" pitchFamily="18" charset="-78"/>
                <a:cs typeface="Andalus" pitchFamily="18" charset="-78"/>
              </a:rPr>
              <a:t>By</a:t>
            </a:r>
          </a:p>
          <a:p>
            <a:r>
              <a:rPr lang="en-US" sz="2000" dirty="0">
                <a:solidFill>
                  <a:schemeClr val="tx1"/>
                </a:solidFill>
                <a:latin typeface="Andalus" pitchFamily="18" charset="-78"/>
                <a:cs typeface="Andalus" pitchFamily="18" charset="-78"/>
              </a:rPr>
              <a:t>ABINESH R L (1907003)</a:t>
            </a:r>
          </a:p>
          <a:p>
            <a:r>
              <a:rPr lang="en-US" sz="2000" dirty="0">
                <a:solidFill>
                  <a:schemeClr val="tx1"/>
                </a:solidFill>
                <a:latin typeface="Andalus" pitchFamily="18" charset="-78"/>
                <a:cs typeface="Andalus" pitchFamily="18" charset="-78"/>
              </a:rPr>
              <a:t>MOHAMED ABDUL MAJEED (1907029)</a:t>
            </a:r>
          </a:p>
          <a:p>
            <a:r>
              <a:rPr lang="en-US" sz="2000" dirty="0">
                <a:solidFill>
                  <a:schemeClr val="tx1"/>
                </a:solidFill>
                <a:latin typeface="Andalus" pitchFamily="18" charset="-78"/>
                <a:cs typeface="Andalus" pitchFamily="18" charset="-78"/>
              </a:rPr>
              <a:t>RAGAVEE  S V (1907035)</a:t>
            </a:r>
          </a:p>
        </p:txBody>
      </p:sp>
    </p:spTree>
    <p:extLst>
      <p:ext uri="{BB962C8B-B14F-4D97-AF65-F5344CB8AC3E}">
        <p14:creationId xmlns:p14="http://schemas.microsoft.com/office/powerpoint/2010/main" val="3662121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5507F0-4907-4D5F-B876-7711341354C1}"/>
              </a:ext>
            </a:extLst>
          </p:cNvPr>
          <p:cNvSpPr>
            <a:spLocks noGrp="1"/>
          </p:cNvSpPr>
          <p:nvPr>
            <p:ph type="title"/>
          </p:nvPr>
        </p:nvSpPr>
        <p:spPr>
          <a:xfrm>
            <a:off x="457200" y="1143000"/>
            <a:ext cx="8229600" cy="76200"/>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C7D0194B-9490-4E67-AD19-50267752DFE8}"/>
              </a:ext>
            </a:extLst>
          </p:cNvPr>
          <p:cNvSpPr>
            <a:spLocks noGrp="1"/>
          </p:cNvSpPr>
          <p:nvPr>
            <p:ph idx="1"/>
          </p:nvPr>
        </p:nvSpPr>
        <p:spPr>
          <a:xfrm>
            <a:off x="457200" y="1371600"/>
            <a:ext cx="8229600" cy="5202936"/>
          </a:xfrm>
        </p:spPr>
        <p:txBody>
          <a:bodyPr/>
          <a:lstStyle/>
          <a:p>
            <a:r>
              <a:rPr lang="en-US" dirty="0">
                <a:latin typeface="Andalus" pitchFamily="18" charset="-78"/>
                <a:cs typeface="Andalus" pitchFamily="18" charset="-78"/>
              </a:rPr>
              <a:t>Nervous system</a:t>
            </a:r>
          </a:p>
          <a:p>
            <a:endParaRPr lang="en-US" dirty="0">
              <a:latin typeface="Andalus" pitchFamily="18" charset="-78"/>
              <a:cs typeface="Andalus" pitchFamily="18" charset="-78"/>
            </a:endParaRPr>
          </a:p>
          <a:p>
            <a:endParaRPr lang="en-US" dirty="0">
              <a:latin typeface="Andalus" pitchFamily="18" charset="-78"/>
              <a:cs typeface="Andalus" pitchFamily="18" charset="-78"/>
            </a:endParaRPr>
          </a:p>
          <a:p>
            <a:endParaRPr lang="en-US" dirty="0">
              <a:latin typeface="Andalus" pitchFamily="18" charset="-78"/>
              <a:cs typeface="Andalus" pitchFamily="18" charset="-78"/>
            </a:endParaRPr>
          </a:p>
          <a:p>
            <a:endParaRPr lang="en-US" dirty="0">
              <a:latin typeface="Andalus" pitchFamily="18" charset="-78"/>
              <a:cs typeface="Andalus" pitchFamily="18" charset="-78"/>
            </a:endParaRPr>
          </a:p>
          <a:p>
            <a:r>
              <a:rPr lang="en-IN" dirty="0">
                <a:latin typeface="Andalus" pitchFamily="18" charset="-78"/>
                <a:cs typeface="Andalus" pitchFamily="18" charset="-78"/>
              </a:rPr>
              <a:t>Cardiovascular system</a:t>
            </a:r>
          </a:p>
        </p:txBody>
      </p:sp>
      <p:pic>
        <p:nvPicPr>
          <p:cNvPr id="5" name="Picture 4">
            <a:extLst>
              <a:ext uri="{FF2B5EF4-FFF2-40B4-BE49-F238E27FC236}">
                <a16:creationId xmlns="" xmlns:a16="http://schemas.microsoft.com/office/drawing/2014/main" id="{2C297733-60E4-4241-86CC-72A6735CB27E}"/>
              </a:ext>
            </a:extLst>
          </p:cNvPr>
          <p:cNvPicPr>
            <a:picLocks noChangeAspect="1"/>
          </p:cNvPicPr>
          <p:nvPr/>
        </p:nvPicPr>
        <p:blipFill rotWithShape="1">
          <a:blip r:embed="rId2"/>
          <a:srcRect l="14166" t="23431" r="64167" b="48117"/>
          <a:stretch/>
        </p:blipFill>
        <p:spPr>
          <a:xfrm>
            <a:off x="2133600" y="1828800"/>
            <a:ext cx="4038600" cy="1905000"/>
          </a:xfrm>
          <a:prstGeom prst="rect">
            <a:avLst/>
          </a:prstGeom>
        </p:spPr>
      </p:pic>
      <p:pic>
        <p:nvPicPr>
          <p:cNvPr id="7" name="Picture 6">
            <a:extLst>
              <a:ext uri="{FF2B5EF4-FFF2-40B4-BE49-F238E27FC236}">
                <a16:creationId xmlns="" xmlns:a16="http://schemas.microsoft.com/office/drawing/2014/main" id="{3404391D-26B2-4887-8222-806C9829D235}"/>
              </a:ext>
            </a:extLst>
          </p:cNvPr>
          <p:cNvPicPr>
            <a:picLocks noChangeAspect="1"/>
          </p:cNvPicPr>
          <p:nvPr/>
        </p:nvPicPr>
        <p:blipFill rotWithShape="1">
          <a:blip r:embed="rId2"/>
          <a:srcRect l="13333" t="55926" r="25833" b="15926"/>
          <a:stretch/>
        </p:blipFill>
        <p:spPr>
          <a:xfrm>
            <a:off x="1143000" y="4343400"/>
            <a:ext cx="6210300" cy="1828800"/>
          </a:xfrm>
          <a:prstGeom prst="rect">
            <a:avLst/>
          </a:prstGeom>
        </p:spPr>
      </p:pic>
    </p:spTree>
    <p:extLst>
      <p:ext uri="{BB962C8B-B14F-4D97-AF65-F5344CB8AC3E}">
        <p14:creationId xmlns:p14="http://schemas.microsoft.com/office/powerpoint/2010/main" val="73345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BC1D5-66EA-4F35-B5EB-402352CA15D5}"/>
              </a:ext>
            </a:extLst>
          </p:cNvPr>
          <p:cNvSpPr>
            <a:spLocks noGrp="1"/>
          </p:cNvSpPr>
          <p:nvPr>
            <p:ph type="title"/>
          </p:nvPr>
        </p:nvSpPr>
        <p:spPr>
          <a:xfrm>
            <a:off x="457200" y="1143000"/>
            <a:ext cx="8229600" cy="152400"/>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DDF77F8B-334F-4181-A368-1D234A6D7661}"/>
              </a:ext>
            </a:extLst>
          </p:cNvPr>
          <p:cNvSpPr>
            <a:spLocks noGrp="1"/>
          </p:cNvSpPr>
          <p:nvPr>
            <p:ph idx="1"/>
          </p:nvPr>
        </p:nvSpPr>
        <p:spPr>
          <a:xfrm>
            <a:off x="457200" y="1447800"/>
            <a:ext cx="8229600" cy="5126736"/>
          </a:xfrm>
        </p:spPr>
        <p:txBody>
          <a:bodyPr/>
          <a:lstStyle/>
          <a:p>
            <a:r>
              <a:rPr lang="en-US" dirty="0">
                <a:latin typeface="Andalus" pitchFamily="18" charset="-78"/>
                <a:cs typeface="Andalus" pitchFamily="18" charset="-78"/>
              </a:rPr>
              <a:t>Coagulation</a:t>
            </a:r>
          </a:p>
          <a:p>
            <a:endParaRPr lang="en-US" dirty="0">
              <a:latin typeface="Andalus" pitchFamily="18" charset="-78"/>
              <a:cs typeface="Andalus" pitchFamily="18" charset="-78"/>
            </a:endParaRPr>
          </a:p>
          <a:p>
            <a:endParaRPr lang="en-US" dirty="0">
              <a:latin typeface="Andalus" pitchFamily="18" charset="-78"/>
              <a:cs typeface="Andalus" pitchFamily="18" charset="-78"/>
            </a:endParaRPr>
          </a:p>
          <a:p>
            <a:endParaRPr lang="en-US" dirty="0">
              <a:latin typeface="Andalus" pitchFamily="18" charset="-78"/>
              <a:cs typeface="Andalus" pitchFamily="18" charset="-78"/>
            </a:endParaRPr>
          </a:p>
          <a:p>
            <a:pPr marL="109728" indent="0">
              <a:buNone/>
            </a:pPr>
            <a:endParaRPr lang="en-US" dirty="0">
              <a:latin typeface="Andalus" pitchFamily="18" charset="-78"/>
              <a:cs typeface="Andalus" pitchFamily="18" charset="-78"/>
            </a:endParaRPr>
          </a:p>
          <a:p>
            <a:r>
              <a:rPr lang="en-US" dirty="0">
                <a:latin typeface="Andalus" pitchFamily="18" charset="-78"/>
                <a:cs typeface="Andalus" pitchFamily="18" charset="-78"/>
              </a:rPr>
              <a:t>Kidneys</a:t>
            </a:r>
            <a:endParaRPr lang="en-IN" dirty="0">
              <a:latin typeface="Andalus" pitchFamily="18" charset="-78"/>
              <a:cs typeface="Andalus" pitchFamily="18" charset="-78"/>
            </a:endParaRPr>
          </a:p>
        </p:txBody>
      </p:sp>
      <p:pic>
        <p:nvPicPr>
          <p:cNvPr id="5" name="Picture 4">
            <a:extLst>
              <a:ext uri="{FF2B5EF4-FFF2-40B4-BE49-F238E27FC236}">
                <a16:creationId xmlns="" xmlns:a16="http://schemas.microsoft.com/office/drawing/2014/main" id="{34F879FD-B029-46F6-8854-CAD4CE629BFF}"/>
              </a:ext>
            </a:extLst>
          </p:cNvPr>
          <p:cNvPicPr>
            <a:picLocks noChangeAspect="1"/>
          </p:cNvPicPr>
          <p:nvPr/>
        </p:nvPicPr>
        <p:blipFill rotWithShape="1">
          <a:blip r:embed="rId2"/>
          <a:srcRect l="15000" t="20371" r="65833" b="51481"/>
          <a:stretch/>
        </p:blipFill>
        <p:spPr>
          <a:xfrm>
            <a:off x="2209800" y="1981200"/>
            <a:ext cx="2971800" cy="1447800"/>
          </a:xfrm>
          <a:prstGeom prst="rect">
            <a:avLst/>
          </a:prstGeom>
        </p:spPr>
      </p:pic>
      <p:pic>
        <p:nvPicPr>
          <p:cNvPr id="7" name="Picture 6">
            <a:extLst>
              <a:ext uri="{FF2B5EF4-FFF2-40B4-BE49-F238E27FC236}">
                <a16:creationId xmlns="" xmlns:a16="http://schemas.microsoft.com/office/drawing/2014/main" id="{32BF8906-4A12-45EA-BA82-278970FB0B8E}"/>
              </a:ext>
            </a:extLst>
          </p:cNvPr>
          <p:cNvPicPr>
            <a:picLocks noChangeAspect="1"/>
          </p:cNvPicPr>
          <p:nvPr/>
        </p:nvPicPr>
        <p:blipFill rotWithShape="1">
          <a:blip r:embed="rId2"/>
          <a:srcRect l="15000" t="52963" r="50000" b="18889"/>
          <a:stretch/>
        </p:blipFill>
        <p:spPr>
          <a:xfrm>
            <a:off x="1447800" y="4277868"/>
            <a:ext cx="5105400" cy="1894332"/>
          </a:xfrm>
          <a:prstGeom prst="rect">
            <a:avLst/>
          </a:prstGeom>
        </p:spPr>
      </p:pic>
    </p:spTree>
    <p:extLst>
      <p:ext uri="{BB962C8B-B14F-4D97-AF65-F5344CB8AC3E}">
        <p14:creationId xmlns:p14="http://schemas.microsoft.com/office/powerpoint/2010/main" val="371523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066800"/>
          </a:xfrm>
        </p:spPr>
        <p:txBody>
          <a:bodyPr/>
          <a:lstStyle/>
          <a:p>
            <a:r>
              <a:rPr lang="en-US" dirty="0"/>
              <a:t>Scope:</a:t>
            </a:r>
          </a:p>
        </p:txBody>
      </p:sp>
      <p:sp>
        <p:nvSpPr>
          <p:cNvPr id="3" name="Content Placeholder 2"/>
          <p:cNvSpPr>
            <a:spLocks noGrp="1"/>
          </p:cNvSpPr>
          <p:nvPr>
            <p:ph idx="1"/>
          </p:nvPr>
        </p:nvSpPr>
        <p:spPr/>
        <p:txBody>
          <a:bodyPr>
            <a:normAutofit/>
          </a:bodyPr>
          <a:lstStyle/>
          <a:p>
            <a:pPr>
              <a:lnSpc>
                <a:spcPct val="110000"/>
              </a:lnSpc>
            </a:pPr>
            <a:r>
              <a:rPr lang="en-US" sz="2400" dirty="0">
                <a:latin typeface="Andalus" pitchFamily="18" charset="-78"/>
                <a:cs typeface="Andalus" pitchFamily="18" charset="-78"/>
              </a:rPr>
              <a:t>This approach uses machine learning technique for the early </a:t>
            </a:r>
            <a:r>
              <a:rPr lang="en-US" sz="2400" dirty="0" smtClean="0">
                <a:latin typeface="Andalus" pitchFamily="18" charset="-78"/>
                <a:cs typeface="Andalus" pitchFamily="18" charset="-78"/>
              </a:rPr>
              <a:t>detection </a:t>
            </a:r>
            <a:r>
              <a:rPr lang="en-US" sz="2400" dirty="0">
                <a:latin typeface="Andalus" pitchFamily="18" charset="-78"/>
                <a:cs typeface="Andalus" pitchFamily="18" charset="-78"/>
              </a:rPr>
              <a:t>of sepsis.</a:t>
            </a:r>
          </a:p>
          <a:p>
            <a:pPr>
              <a:lnSpc>
                <a:spcPct val="110000"/>
              </a:lnSpc>
            </a:pPr>
            <a:r>
              <a:rPr lang="en-US" sz="2400" dirty="0">
                <a:latin typeface="Andalus" pitchFamily="18" charset="-78"/>
                <a:cs typeface="Andalus" pitchFamily="18" charset="-78"/>
              </a:rPr>
              <a:t>Further research can be done on developing RNN based classifiers to accurately early predict the onset of sepsis</a:t>
            </a:r>
          </a:p>
          <a:p>
            <a:pPr>
              <a:lnSpc>
                <a:spcPct val="110000"/>
              </a:lnSpc>
            </a:pPr>
            <a:r>
              <a:rPr lang="en-US" sz="2400" dirty="0">
                <a:latin typeface="Andalus" pitchFamily="18" charset="-78"/>
                <a:cs typeface="Andalus" pitchFamily="18" charset="-78"/>
              </a:rPr>
              <a:t>This project can be targeted toward patients who have been undergone surgery in their recent times.</a:t>
            </a:r>
          </a:p>
          <a:p>
            <a:pPr>
              <a:lnSpc>
                <a:spcPct val="110000"/>
              </a:lnSpc>
            </a:pPr>
            <a:r>
              <a:rPr lang="en-US" sz="2400" dirty="0">
                <a:latin typeface="Andalus" pitchFamily="18" charset="-78"/>
                <a:cs typeface="Andalus" pitchFamily="18" charset="-78"/>
              </a:rPr>
              <a:t>It is targeted towards hospitals in remote areas where they lack trained technicians</a:t>
            </a:r>
            <a:r>
              <a:rPr lang="en-US" sz="2400" dirty="0" smtClean="0">
                <a:latin typeface="Andalus" pitchFamily="18" charset="-78"/>
                <a:cs typeface="Andalus" pitchFamily="18" charset="-78"/>
              </a:rPr>
              <a:t>.</a:t>
            </a:r>
            <a:endParaRPr lang="en-IN" sz="2400" dirty="0">
              <a:latin typeface="Andalus" pitchFamily="18" charset="-78"/>
              <a:cs typeface="Andalus" pitchFamily="18" charset="-78"/>
            </a:endParaRPr>
          </a:p>
        </p:txBody>
      </p:sp>
    </p:spTree>
    <p:extLst>
      <p:ext uri="{BB962C8B-B14F-4D97-AF65-F5344CB8AC3E}">
        <p14:creationId xmlns:p14="http://schemas.microsoft.com/office/powerpoint/2010/main" val="82889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early </a:t>
            </a:r>
            <a:r>
              <a:rPr lang="en-US" dirty="0" smtClean="0"/>
              <a:t>detection?</a:t>
            </a:r>
            <a:endParaRPr lang="en-US" dirty="0"/>
          </a:p>
        </p:txBody>
      </p:sp>
      <p:sp>
        <p:nvSpPr>
          <p:cNvPr id="5" name="Content Placeholder 4"/>
          <p:cNvSpPr>
            <a:spLocks noGrp="1"/>
          </p:cNvSpPr>
          <p:nvPr>
            <p:ph idx="1"/>
          </p:nvPr>
        </p:nvSpPr>
        <p:spPr/>
        <p:txBody>
          <a:bodyPr>
            <a:normAutofit/>
          </a:bodyPr>
          <a:lstStyle/>
          <a:p>
            <a:pPr>
              <a:lnSpc>
                <a:spcPct val="120000"/>
              </a:lnSpc>
            </a:pPr>
            <a:r>
              <a:rPr lang="en-US" sz="2400" dirty="0">
                <a:latin typeface="Andalus" pitchFamily="18" charset="-78"/>
                <a:cs typeface="Andalus" pitchFamily="18" charset="-78"/>
              </a:rPr>
              <a:t>Sepsis can be difficult to diagnose because it occurs quickly and can be confused with other conditions. Watch for a combination of the following symptoms. </a:t>
            </a:r>
          </a:p>
          <a:p>
            <a:pPr>
              <a:lnSpc>
                <a:spcPct val="120000"/>
              </a:lnSpc>
            </a:pPr>
            <a:r>
              <a:rPr lang="en-US" sz="2400" b="1" dirty="0">
                <a:solidFill>
                  <a:srgbClr val="C00000"/>
                </a:solidFill>
                <a:latin typeface="Andalus" pitchFamily="18" charset="-78"/>
                <a:cs typeface="Andalus" pitchFamily="18" charset="-78"/>
              </a:rPr>
              <a:t>S</a:t>
            </a:r>
            <a:r>
              <a:rPr lang="en-US" sz="2400" dirty="0">
                <a:latin typeface="Andalus" pitchFamily="18" charset="-78"/>
                <a:cs typeface="Andalus" pitchFamily="18" charset="-78"/>
              </a:rPr>
              <a:t> Shivering, fever, or very cold</a:t>
            </a:r>
            <a:br>
              <a:rPr lang="en-US" sz="2400" dirty="0">
                <a:latin typeface="Andalus" pitchFamily="18" charset="-78"/>
                <a:cs typeface="Andalus" pitchFamily="18" charset="-78"/>
              </a:rPr>
            </a:br>
            <a:r>
              <a:rPr lang="en-US" sz="2400" b="1" dirty="0">
                <a:solidFill>
                  <a:srgbClr val="C00000"/>
                </a:solidFill>
                <a:latin typeface="Andalus" pitchFamily="18" charset="-78"/>
                <a:cs typeface="Andalus" pitchFamily="18" charset="-78"/>
              </a:rPr>
              <a:t>E</a:t>
            </a:r>
            <a:r>
              <a:rPr lang="en-US" sz="2400" dirty="0">
                <a:latin typeface="Andalus" pitchFamily="18" charset="-78"/>
                <a:cs typeface="Andalus" pitchFamily="18" charset="-78"/>
              </a:rPr>
              <a:t> Extreme pain or general discomfort (“worst ever”)</a:t>
            </a:r>
            <a:br>
              <a:rPr lang="en-US" sz="2400" dirty="0">
                <a:latin typeface="Andalus" pitchFamily="18" charset="-78"/>
                <a:cs typeface="Andalus" pitchFamily="18" charset="-78"/>
              </a:rPr>
            </a:br>
            <a:r>
              <a:rPr lang="en-US" sz="2400" b="1" dirty="0">
                <a:solidFill>
                  <a:srgbClr val="C00000"/>
                </a:solidFill>
                <a:latin typeface="Andalus" pitchFamily="18" charset="-78"/>
                <a:cs typeface="Andalus" pitchFamily="18" charset="-78"/>
              </a:rPr>
              <a:t>P</a:t>
            </a:r>
            <a:r>
              <a:rPr lang="en-US" sz="2400" dirty="0">
                <a:latin typeface="Andalus" pitchFamily="18" charset="-78"/>
                <a:cs typeface="Andalus" pitchFamily="18" charset="-78"/>
              </a:rPr>
              <a:t> Pale or discolored skin</a:t>
            </a:r>
            <a:br>
              <a:rPr lang="en-US" sz="2400" dirty="0">
                <a:latin typeface="Andalus" pitchFamily="18" charset="-78"/>
                <a:cs typeface="Andalus" pitchFamily="18" charset="-78"/>
              </a:rPr>
            </a:br>
            <a:r>
              <a:rPr lang="en-US" sz="2400" b="1" dirty="0">
                <a:solidFill>
                  <a:srgbClr val="C00000"/>
                </a:solidFill>
                <a:latin typeface="Andalus" pitchFamily="18" charset="-78"/>
                <a:cs typeface="Andalus" pitchFamily="18" charset="-78"/>
              </a:rPr>
              <a:t>S</a:t>
            </a:r>
            <a:r>
              <a:rPr lang="en-US" sz="2400" dirty="0">
                <a:latin typeface="Andalus" pitchFamily="18" charset="-78"/>
                <a:cs typeface="Andalus" pitchFamily="18" charset="-78"/>
              </a:rPr>
              <a:t> Sleepy, difficult to rouse, confused</a:t>
            </a:r>
            <a:br>
              <a:rPr lang="en-US" sz="2400" dirty="0">
                <a:latin typeface="Andalus" pitchFamily="18" charset="-78"/>
                <a:cs typeface="Andalus" pitchFamily="18" charset="-78"/>
              </a:rPr>
            </a:br>
            <a:r>
              <a:rPr lang="en-US" sz="2400" b="1" dirty="0">
                <a:solidFill>
                  <a:srgbClr val="C00000"/>
                </a:solidFill>
                <a:latin typeface="Andalus" pitchFamily="18" charset="-78"/>
                <a:cs typeface="Andalus" pitchFamily="18" charset="-78"/>
              </a:rPr>
              <a:t>I</a:t>
            </a:r>
            <a:r>
              <a:rPr lang="en-US" sz="2400" dirty="0">
                <a:latin typeface="Andalus" pitchFamily="18" charset="-78"/>
                <a:cs typeface="Andalus" pitchFamily="18" charset="-78"/>
              </a:rPr>
              <a:t> “I feel like I might die!”</a:t>
            </a:r>
            <a:br>
              <a:rPr lang="en-US" sz="2400" dirty="0">
                <a:latin typeface="Andalus" pitchFamily="18" charset="-78"/>
                <a:cs typeface="Andalus" pitchFamily="18" charset="-78"/>
              </a:rPr>
            </a:br>
            <a:r>
              <a:rPr lang="en-US" sz="2400" b="1" dirty="0">
                <a:solidFill>
                  <a:srgbClr val="C00000"/>
                </a:solidFill>
                <a:latin typeface="Andalus" pitchFamily="18" charset="-78"/>
                <a:cs typeface="Andalus" pitchFamily="18" charset="-78"/>
              </a:rPr>
              <a:t>S</a:t>
            </a:r>
            <a:r>
              <a:rPr lang="en-US" sz="2400" dirty="0">
                <a:latin typeface="Andalus" pitchFamily="18" charset="-78"/>
                <a:cs typeface="Andalus" pitchFamily="18" charset="-78"/>
              </a:rPr>
              <a:t> Short of </a:t>
            </a:r>
            <a:r>
              <a:rPr lang="en-US" sz="2400" dirty="0" smtClean="0">
                <a:latin typeface="Andalus" pitchFamily="18" charset="-78"/>
                <a:cs typeface="Andalus" pitchFamily="18" charset="-78"/>
              </a:rPr>
              <a:t>breath</a:t>
            </a:r>
            <a:endParaRPr lang="en-US" sz="2400" dirty="0"/>
          </a:p>
        </p:txBody>
      </p:sp>
    </p:spTree>
    <p:extLst>
      <p:ext uri="{BB962C8B-B14F-4D97-AF65-F5344CB8AC3E}">
        <p14:creationId xmlns:p14="http://schemas.microsoft.com/office/powerpoint/2010/main" val="991447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p:txBody>
          <a:bodyPr>
            <a:normAutofit/>
          </a:bodyPr>
          <a:lstStyle/>
          <a:p>
            <a:r>
              <a:rPr lang="en-US" sz="2400" dirty="0">
                <a:latin typeface="Andalus" pitchFamily="18" charset="-78"/>
                <a:cs typeface="Andalus" pitchFamily="18" charset="-78"/>
              </a:rPr>
              <a:t>Dataset we used in this project is sourced from  ICU patients  in two separate hospitals and it is downloaded from </a:t>
            </a:r>
            <a:r>
              <a:rPr lang="en-US" sz="2400" dirty="0" err="1">
                <a:latin typeface="Andalus" pitchFamily="18" charset="-78"/>
                <a:cs typeface="Andalus" pitchFamily="18" charset="-78"/>
              </a:rPr>
              <a:t>Physionet</a:t>
            </a:r>
            <a:r>
              <a:rPr lang="en-US" sz="2400" dirty="0">
                <a:latin typeface="Andalus" pitchFamily="18" charset="-78"/>
                <a:cs typeface="Andalus" pitchFamily="18" charset="-78"/>
              </a:rPr>
              <a:t>.</a:t>
            </a:r>
          </a:p>
          <a:p>
            <a:endParaRPr lang="en-US" sz="2400" dirty="0">
              <a:latin typeface="Andalus" pitchFamily="18" charset="-78"/>
              <a:cs typeface="Andalus" pitchFamily="18" charset="-78"/>
            </a:endParaRPr>
          </a:p>
          <a:p>
            <a:r>
              <a:rPr lang="en-US" sz="2400" dirty="0">
                <a:latin typeface="Andalus" pitchFamily="18" charset="-78"/>
                <a:cs typeface="Andalus" pitchFamily="18" charset="-78"/>
              </a:rPr>
              <a:t>The data will be split into 70% Training and 30 % testing set. The training set will be split for validating the training set.</a:t>
            </a:r>
          </a:p>
          <a:p>
            <a:endParaRPr lang="en-US" sz="2400" dirty="0">
              <a:latin typeface="Andalus" pitchFamily="18" charset="-78"/>
              <a:cs typeface="Andalus" pitchFamily="18" charset="-78"/>
            </a:endParaRPr>
          </a:p>
          <a:p>
            <a:r>
              <a:rPr lang="en-US" sz="2400" dirty="0">
                <a:latin typeface="Andalus" pitchFamily="18" charset="-78"/>
                <a:cs typeface="Andalus" pitchFamily="18" charset="-78"/>
              </a:rPr>
              <a:t>Each file will have the same header and each row will represent a single hour's worth of data. Each hospital have 20,000 patients and hence 20,000 files</a:t>
            </a:r>
            <a:r>
              <a:rPr lang="en-US" sz="2400" dirty="0" smtClean="0">
                <a:latin typeface="Andalus" pitchFamily="18" charset="-78"/>
                <a:cs typeface="Andalus" pitchFamily="18" charset="-78"/>
              </a:rPr>
              <a:t>.</a:t>
            </a:r>
            <a:endParaRPr lang="en-US" sz="2400" dirty="0"/>
          </a:p>
        </p:txBody>
      </p:sp>
    </p:spTree>
    <p:extLst>
      <p:ext uri="{BB962C8B-B14F-4D97-AF65-F5344CB8AC3E}">
        <p14:creationId xmlns:p14="http://schemas.microsoft.com/office/powerpoint/2010/main" val="368441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a:bodyPr>
          <a:lstStyle/>
          <a:p>
            <a:pPr marL="624078" indent="-514350">
              <a:lnSpc>
                <a:spcPct val="150000"/>
              </a:lnSpc>
              <a:buFont typeface="+mj-lt"/>
              <a:buAutoNum type="arabicPeriod"/>
            </a:pPr>
            <a:r>
              <a:rPr lang="en-US" sz="2400" dirty="0">
                <a:latin typeface="Andalus" pitchFamily="18" charset="-78"/>
                <a:cs typeface="Andalus" pitchFamily="18" charset="-78"/>
              </a:rPr>
              <a:t>Combine all Data</a:t>
            </a:r>
          </a:p>
          <a:p>
            <a:pPr marL="624078" indent="-514350">
              <a:lnSpc>
                <a:spcPct val="150000"/>
              </a:lnSpc>
              <a:buFont typeface="+mj-lt"/>
              <a:buAutoNum type="arabicPeriod"/>
            </a:pPr>
            <a:r>
              <a:rPr lang="en-US" sz="2400" dirty="0">
                <a:latin typeface="Andalus" pitchFamily="18" charset="-78"/>
                <a:cs typeface="Andalus" pitchFamily="18" charset="-78"/>
              </a:rPr>
              <a:t>Choosing non-time dependent approach</a:t>
            </a:r>
          </a:p>
          <a:p>
            <a:pPr marL="624078" indent="-514350">
              <a:lnSpc>
                <a:spcPct val="150000"/>
              </a:lnSpc>
              <a:buFont typeface="+mj-lt"/>
              <a:buAutoNum type="arabicPeriod"/>
            </a:pPr>
            <a:r>
              <a:rPr lang="en-US" sz="2400" dirty="0">
                <a:latin typeface="Andalus" pitchFamily="18" charset="-78"/>
                <a:cs typeface="Andalus" pitchFamily="18" charset="-78"/>
              </a:rPr>
              <a:t>Handling Missing values</a:t>
            </a:r>
          </a:p>
          <a:p>
            <a:pPr marL="624078" indent="-514350">
              <a:lnSpc>
                <a:spcPct val="150000"/>
              </a:lnSpc>
              <a:buFont typeface="+mj-lt"/>
              <a:buAutoNum type="arabicPeriod"/>
            </a:pPr>
            <a:r>
              <a:rPr lang="en-US" sz="2400" dirty="0">
                <a:latin typeface="Andalus" pitchFamily="18" charset="-78"/>
                <a:cs typeface="Andalus" pitchFamily="18" charset="-78"/>
              </a:rPr>
              <a:t>Feature </a:t>
            </a:r>
            <a:r>
              <a:rPr lang="en-US" sz="2400" dirty="0" smtClean="0">
                <a:latin typeface="Andalus" pitchFamily="18" charset="-78"/>
                <a:cs typeface="Andalus" pitchFamily="18" charset="-78"/>
              </a:rPr>
              <a:t>Engineering</a:t>
            </a:r>
          </a:p>
          <a:p>
            <a:pPr marL="624078" indent="-514350">
              <a:lnSpc>
                <a:spcPct val="150000"/>
              </a:lnSpc>
              <a:buFont typeface="+mj-lt"/>
              <a:buAutoNum type="arabicPeriod"/>
            </a:pPr>
            <a:r>
              <a:rPr lang="en-US" sz="2400" dirty="0" smtClean="0">
                <a:latin typeface="Andalus" pitchFamily="18" charset="-78"/>
                <a:cs typeface="Andalus" pitchFamily="18" charset="-78"/>
              </a:rPr>
              <a:t>Handling Data Imbalance</a:t>
            </a:r>
            <a:endParaRPr lang="en-US" sz="2400" dirty="0">
              <a:latin typeface="Andalus" pitchFamily="18" charset="-78"/>
              <a:cs typeface="Andalus" pitchFamily="18" charset="-78"/>
            </a:endParaRPr>
          </a:p>
          <a:p>
            <a:pPr marL="624078" indent="-514350">
              <a:lnSpc>
                <a:spcPct val="150000"/>
              </a:lnSpc>
              <a:buFont typeface="+mj-lt"/>
              <a:buAutoNum type="arabicPeriod"/>
            </a:pPr>
            <a:r>
              <a:rPr lang="en-US" sz="2400" dirty="0">
                <a:latin typeface="Andalus" pitchFamily="18" charset="-78"/>
                <a:cs typeface="Andalus" pitchFamily="18" charset="-78"/>
              </a:rPr>
              <a:t>Baseline Prediction</a:t>
            </a:r>
          </a:p>
        </p:txBody>
      </p:sp>
    </p:spTree>
    <p:extLst>
      <p:ext uri="{BB962C8B-B14F-4D97-AF65-F5344CB8AC3E}">
        <p14:creationId xmlns:p14="http://schemas.microsoft.com/office/powerpoint/2010/main" val="417876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plan</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8229600" cy="2109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434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All Data</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
            </a:pPr>
            <a:r>
              <a:rPr lang="en-US" sz="2400" dirty="0">
                <a:latin typeface="Andalus" pitchFamily="18" charset="-78"/>
                <a:cs typeface="Andalus" pitchFamily="18" charset="-78"/>
              </a:rPr>
              <a:t>We need to combine all the data by appending all the patient files.</a:t>
            </a:r>
          </a:p>
          <a:p>
            <a:pPr marL="109728" indent="0">
              <a:lnSpc>
                <a:spcPct val="150000"/>
              </a:lnSpc>
              <a:buNone/>
            </a:pPr>
            <a:r>
              <a:rPr lang="en-US" sz="2400" dirty="0">
                <a:latin typeface="Andalus" pitchFamily="18" charset="-78"/>
                <a:cs typeface="Andalus" pitchFamily="18" charset="-78"/>
              </a:rPr>
              <a:t>Features:</a:t>
            </a:r>
          </a:p>
          <a:p>
            <a:pPr>
              <a:lnSpc>
                <a:spcPct val="150000"/>
              </a:lnSpc>
              <a:buFont typeface="Wingdings" pitchFamily="2" charset="2"/>
              <a:buChar char="§"/>
            </a:pPr>
            <a:r>
              <a:rPr lang="en-US" sz="2400" dirty="0">
                <a:latin typeface="Andalus" pitchFamily="18" charset="-78"/>
                <a:cs typeface="Andalus" pitchFamily="18" charset="-78"/>
              </a:rPr>
              <a:t>Vital Signs : Heart Rate, Temperature, Blood Pressure etc.</a:t>
            </a:r>
          </a:p>
          <a:p>
            <a:pPr>
              <a:lnSpc>
                <a:spcPct val="150000"/>
              </a:lnSpc>
              <a:buFont typeface="Wingdings" pitchFamily="2" charset="2"/>
              <a:buChar char="§"/>
            </a:pPr>
            <a:r>
              <a:rPr lang="en-US" sz="2400" dirty="0">
                <a:latin typeface="Andalus" pitchFamily="18" charset="-78"/>
                <a:cs typeface="Andalus" pitchFamily="18" charset="-78"/>
              </a:rPr>
              <a:t>Laboratory Values : Glucose, Calcium, Fibrinogen </a:t>
            </a:r>
            <a:r>
              <a:rPr lang="en-US" sz="2400" dirty="0" err="1">
                <a:latin typeface="Andalus" pitchFamily="18" charset="-78"/>
                <a:cs typeface="Andalus" pitchFamily="18" charset="-78"/>
              </a:rPr>
              <a:t>etc</a:t>
            </a:r>
            <a:endParaRPr lang="en-US" sz="2400" dirty="0">
              <a:latin typeface="Andalus" pitchFamily="18" charset="-78"/>
              <a:cs typeface="Andalus" pitchFamily="18" charset="-78"/>
            </a:endParaRPr>
          </a:p>
          <a:p>
            <a:pPr>
              <a:lnSpc>
                <a:spcPct val="150000"/>
              </a:lnSpc>
              <a:buFont typeface="Wingdings" pitchFamily="2" charset="2"/>
              <a:buChar char="§"/>
            </a:pPr>
            <a:r>
              <a:rPr lang="en-US" sz="2400" dirty="0">
                <a:latin typeface="Andalus" pitchFamily="18" charset="-78"/>
                <a:cs typeface="Andalus" pitchFamily="18" charset="-78"/>
              </a:rPr>
              <a:t>Demographics : Age, Gender, time in ICU </a:t>
            </a:r>
            <a:r>
              <a:rPr lang="en-US" sz="2400" dirty="0" err="1">
                <a:latin typeface="Andalus" pitchFamily="18" charset="-78"/>
                <a:cs typeface="Andalus" pitchFamily="18" charset="-78"/>
              </a:rPr>
              <a:t>etc</a:t>
            </a:r>
            <a:endParaRPr lang="en-US" sz="2400" dirty="0">
              <a:latin typeface="Andalus" pitchFamily="18" charset="-78"/>
              <a:cs typeface="Andalus" pitchFamily="18" charset="-78"/>
            </a:endParaRPr>
          </a:p>
          <a:p>
            <a:pPr>
              <a:lnSpc>
                <a:spcPct val="150000"/>
              </a:lnSpc>
              <a:buFont typeface="Wingdings" pitchFamily="2" charset="2"/>
              <a:buChar char="§"/>
            </a:pPr>
            <a:r>
              <a:rPr lang="en-US" sz="2400" dirty="0">
                <a:latin typeface="Andalus" pitchFamily="18" charset="-78"/>
                <a:cs typeface="Andalus" pitchFamily="18" charset="-78"/>
              </a:rPr>
              <a:t>Labels : non-Sepsis[0] &amp; Sepsis[1]</a:t>
            </a:r>
          </a:p>
          <a:p>
            <a:pPr>
              <a:lnSpc>
                <a:spcPct val="150000"/>
              </a:lnSpc>
            </a:pPr>
            <a:endParaRPr lang="en-US" sz="2400" dirty="0"/>
          </a:p>
        </p:txBody>
      </p:sp>
    </p:spTree>
    <p:extLst>
      <p:ext uri="{BB962C8B-B14F-4D97-AF65-F5344CB8AC3E}">
        <p14:creationId xmlns:p14="http://schemas.microsoft.com/office/powerpoint/2010/main" val="346957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Choosing Non time Dependent Approach</a:t>
            </a:r>
          </a:p>
        </p:txBody>
      </p:sp>
      <p:sp>
        <p:nvSpPr>
          <p:cNvPr id="5" name="Content Placeholder 4"/>
          <p:cNvSpPr>
            <a:spLocks noGrp="1"/>
          </p:cNvSpPr>
          <p:nvPr>
            <p:ph idx="1"/>
          </p:nvPr>
        </p:nvSpPr>
        <p:spPr/>
        <p:txBody>
          <a:bodyPr>
            <a:normAutofit/>
          </a:bodyPr>
          <a:lstStyle/>
          <a:p>
            <a:r>
              <a:rPr lang="en-US" sz="2400" dirty="0">
                <a:latin typeface="Andalus" pitchFamily="18" charset="-78"/>
                <a:cs typeface="Andalus" pitchFamily="18" charset="-78"/>
              </a:rPr>
              <a:t>There are 2 approaches to </a:t>
            </a:r>
            <a:r>
              <a:rPr lang="en-US" sz="2400" dirty="0" smtClean="0">
                <a:latin typeface="Andalus" pitchFamily="18" charset="-78"/>
                <a:cs typeface="Andalus" pitchFamily="18" charset="-78"/>
              </a:rPr>
              <a:t>choose</a:t>
            </a:r>
          </a:p>
          <a:p>
            <a:pPr marL="109728" indent="0">
              <a:buNone/>
            </a:pPr>
            <a:endParaRPr lang="en-US" sz="2400" dirty="0">
              <a:latin typeface="Andalus" pitchFamily="18" charset="-78"/>
              <a:cs typeface="Andalus" pitchFamily="18" charset="-78"/>
            </a:endParaRPr>
          </a:p>
          <a:p>
            <a:pPr marL="624078" indent="-514350">
              <a:buFont typeface="+mj-lt"/>
              <a:buAutoNum type="arabicPeriod"/>
            </a:pPr>
            <a:r>
              <a:rPr lang="en-US" sz="2400" dirty="0">
                <a:latin typeface="Andalus" pitchFamily="18" charset="-78"/>
                <a:cs typeface="Andalus" pitchFamily="18" charset="-78"/>
              </a:rPr>
              <a:t>Time dependent </a:t>
            </a:r>
          </a:p>
          <a:p>
            <a:pPr marL="624078" indent="-514350">
              <a:buFont typeface="+mj-lt"/>
              <a:buAutoNum type="arabicPeriod"/>
            </a:pPr>
            <a:r>
              <a:rPr lang="en-US" sz="2400" dirty="0">
                <a:latin typeface="Andalus" pitchFamily="18" charset="-78"/>
                <a:cs typeface="Andalus" pitchFamily="18" charset="-78"/>
              </a:rPr>
              <a:t>Non time dependent </a:t>
            </a:r>
          </a:p>
          <a:p>
            <a:pPr marL="109728" indent="0">
              <a:buNone/>
            </a:pPr>
            <a:endParaRPr lang="en-US" sz="2400" dirty="0">
              <a:latin typeface="Andalus" pitchFamily="18" charset="-78"/>
              <a:cs typeface="Andalus" pitchFamily="18" charset="-78"/>
            </a:endParaRPr>
          </a:p>
          <a:p>
            <a:pPr marL="109728" indent="0">
              <a:buNone/>
            </a:pPr>
            <a:r>
              <a:rPr lang="en-US" sz="2400" dirty="0">
                <a:latin typeface="Andalus" pitchFamily="18" charset="-78"/>
                <a:cs typeface="Andalus" pitchFamily="18" charset="-78"/>
              </a:rPr>
              <a:t>We are going to use non time dependent approach here. Because we can able to </a:t>
            </a:r>
            <a:r>
              <a:rPr lang="en-US" sz="2400" dirty="0" smtClean="0">
                <a:latin typeface="Andalus" pitchFamily="18" charset="-78"/>
                <a:cs typeface="Andalus" pitchFamily="18" charset="-78"/>
              </a:rPr>
              <a:t>detect </a:t>
            </a:r>
            <a:r>
              <a:rPr lang="en-US" sz="2400" dirty="0">
                <a:latin typeface="Andalus" pitchFamily="18" charset="-78"/>
                <a:cs typeface="Andalus" pitchFamily="18" charset="-78"/>
              </a:rPr>
              <a:t>the </a:t>
            </a:r>
            <a:r>
              <a:rPr lang="en-US" sz="2400" dirty="0" smtClean="0">
                <a:latin typeface="Andalus" pitchFamily="18" charset="-78"/>
                <a:cs typeface="Andalus" pitchFamily="18" charset="-78"/>
              </a:rPr>
              <a:t>sepsis earlier </a:t>
            </a:r>
            <a:r>
              <a:rPr lang="en-US" sz="2400" dirty="0">
                <a:latin typeface="Andalus" pitchFamily="18" charset="-78"/>
                <a:cs typeface="Andalus" pitchFamily="18" charset="-78"/>
              </a:rPr>
              <a:t>with out depending on past patient record.  This will make it Robust and needs less resource.</a:t>
            </a:r>
          </a:p>
        </p:txBody>
      </p:sp>
    </p:spTree>
    <p:extLst>
      <p:ext uri="{BB962C8B-B14F-4D97-AF65-F5344CB8AC3E}">
        <p14:creationId xmlns:p14="http://schemas.microsoft.com/office/powerpoint/2010/main" val="9989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Values</a:t>
            </a:r>
          </a:p>
        </p:txBody>
      </p:sp>
      <p:sp>
        <p:nvSpPr>
          <p:cNvPr id="4" name="Content Placeholder 3"/>
          <p:cNvSpPr>
            <a:spLocks noGrp="1"/>
          </p:cNvSpPr>
          <p:nvPr>
            <p:ph idx="1"/>
          </p:nvPr>
        </p:nvSpPr>
        <p:spPr>
          <a:xfrm>
            <a:off x="457200" y="2249424"/>
            <a:ext cx="4648200" cy="4325112"/>
          </a:xfrm>
        </p:spPr>
        <p:txBody>
          <a:bodyPr>
            <a:normAutofit/>
          </a:bodyPr>
          <a:lstStyle/>
          <a:p>
            <a:r>
              <a:rPr lang="en-US" sz="2400" dirty="0">
                <a:latin typeface="Andalus" pitchFamily="18" charset="-78"/>
                <a:cs typeface="Andalus" pitchFamily="18" charset="-78"/>
              </a:rPr>
              <a:t>Most of the laboratory values contain missing values.</a:t>
            </a:r>
          </a:p>
          <a:p>
            <a:pPr marL="109728" indent="0">
              <a:buNone/>
            </a:pPr>
            <a:endParaRPr lang="en-US" sz="2400" dirty="0">
              <a:latin typeface="Andalus" pitchFamily="18" charset="-78"/>
              <a:cs typeface="Andalus" pitchFamily="18" charset="-78"/>
            </a:endParaRPr>
          </a:p>
          <a:p>
            <a:pPr marL="109728" indent="0">
              <a:buNone/>
            </a:pPr>
            <a:r>
              <a:rPr lang="en-US" sz="2400" dirty="0">
                <a:latin typeface="Andalus" pitchFamily="18" charset="-78"/>
                <a:cs typeface="Andalus" pitchFamily="18" charset="-78"/>
              </a:rPr>
              <a:t>There are two ways to handle with missing data.</a:t>
            </a:r>
          </a:p>
          <a:p>
            <a:pPr marL="109728" indent="0">
              <a:buNone/>
            </a:pPr>
            <a:endParaRPr lang="en-US" sz="2400" dirty="0">
              <a:latin typeface="Andalus" pitchFamily="18" charset="-78"/>
              <a:cs typeface="Andalus" pitchFamily="18" charset="-78"/>
            </a:endParaRPr>
          </a:p>
          <a:p>
            <a:pPr marL="109728" indent="0">
              <a:buNone/>
            </a:pPr>
            <a:r>
              <a:rPr lang="en-US" sz="2400" dirty="0">
                <a:latin typeface="Andalus" pitchFamily="18" charset="-78"/>
                <a:cs typeface="Andalus" pitchFamily="18" charset="-78"/>
              </a:rPr>
              <a:t>1) Remove features with missing values &gt;90%</a:t>
            </a:r>
          </a:p>
          <a:p>
            <a:pPr marL="109728" indent="0">
              <a:buNone/>
            </a:pPr>
            <a:r>
              <a:rPr lang="en-US" sz="2400" dirty="0">
                <a:latin typeface="Andalus" pitchFamily="18" charset="-78"/>
                <a:cs typeface="Andalus" pitchFamily="18" charset="-78"/>
              </a:rPr>
              <a:t>2) Categorically encode features to handle missing values.</a:t>
            </a:r>
          </a:p>
        </p:txBody>
      </p:sp>
      <p:pic>
        <p:nvPicPr>
          <p:cNvPr id="5" name="Picture 4">
            <a:extLst>
              <a:ext uri="{FF2B5EF4-FFF2-40B4-BE49-F238E27FC236}">
                <a16:creationId xmlns="" xmlns:a16="http://schemas.microsoft.com/office/drawing/2014/main" id="{E6145624-D095-DC4C-89FF-B424C4625836}"/>
              </a:ext>
            </a:extLst>
          </p:cNvPr>
          <p:cNvPicPr>
            <a:picLocks noChangeAspect="1"/>
          </p:cNvPicPr>
          <p:nvPr/>
        </p:nvPicPr>
        <p:blipFill>
          <a:blip r:embed="rId2"/>
          <a:stretch>
            <a:fillRect/>
          </a:stretch>
        </p:blipFill>
        <p:spPr>
          <a:xfrm>
            <a:off x="5181600" y="2133600"/>
            <a:ext cx="3732245" cy="1828800"/>
          </a:xfrm>
          <a:prstGeom prst="rect">
            <a:avLst/>
          </a:prstGeom>
        </p:spPr>
      </p:pic>
      <p:pic>
        <p:nvPicPr>
          <p:cNvPr id="6" name="Content Placeholder 4" descr="A screenshot of a cell phone&#10;&#10;Description automatically generated">
            <a:extLst>
              <a:ext uri="{FF2B5EF4-FFF2-40B4-BE49-F238E27FC236}">
                <a16:creationId xmlns="" xmlns:a16="http://schemas.microsoft.com/office/drawing/2014/main" id="{338F6DDD-CC01-CA44-A5FD-3557C629D706}"/>
              </a:ext>
            </a:extLst>
          </p:cNvPr>
          <p:cNvPicPr>
            <a:picLocks noChangeAspect="1"/>
          </p:cNvPicPr>
          <p:nvPr/>
        </p:nvPicPr>
        <p:blipFill>
          <a:blip r:embed="rId3"/>
          <a:stretch>
            <a:fillRect/>
          </a:stretch>
        </p:blipFill>
        <p:spPr>
          <a:xfrm>
            <a:off x="5181600" y="4320404"/>
            <a:ext cx="3672503" cy="1569994"/>
          </a:xfrm>
          <a:prstGeom prst="rect">
            <a:avLst/>
          </a:prstGeom>
        </p:spPr>
      </p:pic>
    </p:spTree>
    <p:extLst>
      <p:ext uri="{BB962C8B-B14F-4D97-AF65-F5344CB8AC3E}">
        <p14:creationId xmlns:p14="http://schemas.microsoft.com/office/powerpoint/2010/main" val="270622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EF7C8-85FD-4F72-ABE0-EF7E528E20BC}"/>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 xmlns:a16="http://schemas.microsoft.com/office/drawing/2014/main" id="{594BA6BB-C5DC-4A19-8D88-0E51A3F5E0C6}"/>
              </a:ext>
            </a:extLst>
          </p:cNvPr>
          <p:cNvSpPr>
            <a:spLocks noGrp="1"/>
          </p:cNvSpPr>
          <p:nvPr>
            <p:ph idx="1"/>
          </p:nvPr>
        </p:nvSpPr>
        <p:spPr/>
        <p:txBody>
          <a:bodyPr/>
          <a:lstStyle/>
          <a:p>
            <a:pPr marL="109728" indent="0" algn="just">
              <a:buNone/>
            </a:pPr>
            <a:r>
              <a:rPr lang="en-US" dirty="0" smtClean="0">
                <a:latin typeface="Andalus" pitchFamily="18" charset="-78"/>
                <a:cs typeface="Andalus" pitchFamily="18" charset="-78"/>
              </a:rPr>
              <a:t>	The primary </a:t>
            </a:r>
            <a:r>
              <a:rPr lang="en-US" dirty="0">
                <a:latin typeface="Andalus" pitchFamily="18" charset="-78"/>
                <a:cs typeface="Andalus" pitchFamily="18" charset="-78"/>
              </a:rPr>
              <a:t>aim of our project is to </a:t>
            </a:r>
            <a:r>
              <a:rPr lang="en-US" dirty="0" smtClean="0">
                <a:latin typeface="Andalus" pitchFamily="18" charset="-78"/>
                <a:cs typeface="Andalus" pitchFamily="18" charset="-78"/>
              </a:rPr>
              <a:t>detect </a:t>
            </a:r>
            <a:r>
              <a:rPr lang="en-US" dirty="0">
                <a:latin typeface="Andalus" pitchFamily="18" charset="-78"/>
                <a:cs typeface="Andalus" pitchFamily="18" charset="-78"/>
              </a:rPr>
              <a:t>the occurrence of sepsis in an individual as early as possible through a machine learning model</a:t>
            </a:r>
            <a:endParaRPr lang="en-IN" dirty="0">
              <a:latin typeface="Andalus" pitchFamily="18" charset="-78"/>
              <a:cs typeface="Andalus" pitchFamily="18" charset="-78"/>
            </a:endParaRPr>
          </a:p>
          <a:p>
            <a:pPr marL="109728" indent="0">
              <a:buNone/>
            </a:pPr>
            <a:endParaRPr lang="en-IN" dirty="0">
              <a:latin typeface="Andalus" pitchFamily="18" charset="-78"/>
              <a:cs typeface="Andalus" pitchFamily="18" charset="-78"/>
            </a:endParaRPr>
          </a:p>
        </p:txBody>
      </p:sp>
    </p:spTree>
    <p:extLst>
      <p:ext uri="{BB962C8B-B14F-4D97-AF65-F5344CB8AC3E}">
        <p14:creationId xmlns:p14="http://schemas.microsoft.com/office/powerpoint/2010/main" val="89301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a:t>
            </a:r>
          </a:p>
        </p:txBody>
      </p:sp>
      <p:sp>
        <p:nvSpPr>
          <p:cNvPr id="4" name="Content Placeholder 3"/>
          <p:cNvSpPr>
            <a:spLocks noGrp="1"/>
          </p:cNvSpPr>
          <p:nvPr>
            <p:ph idx="1"/>
          </p:nvPr>
        </p:nvSpPr>
        <p:spPr/>
        <p:txBody>
          <a:bodyPr>
            <a:normAutofit/>
          </a:bodyPr>
          <a:lstStyle/>
          <a:p>
            <a:pPr>
              <a:lnSpc>
                <a:spcPct val="150000"/>
              </a:lnSpc>
            </a:pPr>
            <a:r>
              <a:rPr lang="en-US" sz="2400" dirty="0">
                <a:latin typeface="Andalus" pitchFamily="18" charset="-78"/>
                <a:cs typeface="Andalus" pitchFamily="18" charset="-78"/>
              </a:rPr>
              <a:t>In this part we will select the features needed for the training dataset.</a:t>
            </a:r>
          </a:p>
          <a:p>
            <a:pPr>
              <a:lnSpc>
                <a:spcPct val="150000"/>
              </a:lnSpc>
            </a:pPr>
            <a:r>
              <a:rPr lang="en-US" sz="2400" dirty="0">
                <a:latin typeface="Andalus" pitchFamily="18" charset="-78"/>
                <a:cs typeface="Andalus" pitchFamily="18" charset="-78"/>
              </a:rPr>
              <a:t>We will select  Heart rate, Pulse Oximetry, Body temperature, Blood Pressure (SBP, DBP), Mean Arterial Pressure, Respiration rate, Fraction of inspired oxygen, Age, Gender, Hospital Admission Time and ICU length  of stay as the features.</a:t>
            </a:r>
          </a:p>
          <a:p>
            <a:pPr>
              <a:lnSpc>
                <a:spcPct val="150000"/>
              </a:lnSpc>
            </a:pPr>
            <a:endParaRPr lang="en-US" sz="2400" dirty="0">
              <a:latin typeface="Andalus" pitchFamily="18" charset="-78"/>
              <a:cs typeface="Andalus" pitchFamily="18" charset="-78"/>
            </a:endParaRPr>
          </a:p>
        </p:txBody>
      </p:sp>
    </p:spTree>
    <p:extLst>
      <p:ext uri="{BB962C8B-B14F-4D97-AF65-F5344CB8AC3E}">
        <p14:creationId xmlns:p14="http://schemas.microsoft.com/office/powerpoint/2010/main" val="382586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dirty="0">
                <a:latin typeface="Andalus" pitchFamily="18" charset="-78"/>
                <a:cs typeface="Andalus" pitchFamily="18" charset="-78"/>
              </a:rPr>
              <a:t>Since this correlation of features contributes a lot to the presence of Sepsis.</a:t>
            </a:r>
          </a:p>
          <a:p>
            <a:pPr>
              <a:lnSpc>
                <a:spcPct val="150000"/>
              </a:lnSpc>
            </a:pPr>
            <a:r>
              <a:rPr lang="en-US" sz="2400" dirty="0" smtClean="0">
                <a:latin typeface="Andalus" pitchFamily="18" charset="-78"/>
                <a:cs typeface="Andalus" pitchFamily="18" charset="-78"/>
              </a:rPr>
              <a:t>Also we are going to create  new features like  </a:t>
            </a:r>
            <a:r>
              <a:rPr lang="en-US" sz="2400" dirty="0" err="1" smtClean="0">
                <a:latin typeface="Andalus" pitchFamily="18" charset="-78"/>
                <a:cs typeface="Andalus" pitchFamily="18" charset="-78"/>
              </a:rPr>
              <a:t>new_age</a:t>
            </a:r>
            <a:r>
              <a:rPr lang="en-US" sz="2400" dirty="0" smtClean="0">
                <a:latin typeface="Andalus" pitchFamily="18" charset="-78"/>
                <a:cs typeface="Andalus" pitchFamily="18" charset="-78"/>
              </a:rPr>
              <a:t>, </a:t>
            </a:r>
            <a:r>
              <a:rPr lang="en-US" sz="2400" dirty="0" err="1" smtClean="0">
                <a:latin typeface="Andalus" pitchFamily="18" charset="-78"/>
                <a:cs typeface="Andalus" pitchFamily="18" charset="-78"/>
              </a:rPr>
              <a:t>new_temp</a:t>
            </a:r>
            <a:r>
              <a:rPr lang="en-US" sz="2400" dirty="0" smtClean="0">
                <a:latin typeface="Andalus" pitchFamily="18" charset="-78"/>
                <a:cs typeface="Andalus" pitchFamily="18" charset="-78"/>
              </a:rPr>
              <a:t>, new_o2sat </a:t>
            </a:r>
            <a:r>
              <a:rPr lang="en-US" sz="2400" dirty="0" err="1" smtClean="0">
                <a:latin typeface="Andalus" pitchFamily="18" charset="-78"/>
                <a:cs typeface="Andalus" pitchFamily="18" charset="-78"/>
              </a:rPr>
              <a:t>etc</a:t>
            </a:r>
            <a:r>
              <a:rPr lang="en-US" sz="2400" dirty="0" smtClean="0">
                <a:latin typeface="Andalus" pitchFamily="18" charset="-78"/>
                <a:cs typeface="Andalus" pitchFamily="18" charset="-78"/>
              </a:rPr>
              <a:t> from the old features.</a:t>
            </a:r>
          </a:p>
          <a:p>
            <a:pPr>
              <a:lnSpc>
                <a:spcPct val="150000"/>
              </a:lnSpc>
            </a:pPr>
            <a:r>
              <a:rPr lang="en-US" sz="2400" dirty="0" smtClean="0">
                <a:latin typeface="Andalus" pitchFamily="18" charset="-78"/>
                <a:cs typeface="Andalus" pitchFamily="18" charset="-78"/>
              </a:rPr>
              <a:t>This approach  makes us  to encode the features  </a:t>
            </a:r>
            <a:r>
              <a:rPr lang="en-US" sz="2400" dirty="0" err="1" smtClean="0">
                <a:latin typeface="Andalus" pitchFamily="18" charset="-78"/>
                <a:cs typeface="Andalus" pitchFamily="18" charset="-78"/>
              </a:rPr>
              <a:t>easiler</a:t>
            </a:r>
            <a:r>
              <a:rPr lang="en-US" sz="2400" dirty="0" smtClean="0">
                <a:latin typeface="Andalus" pitchFamily="18" charset="-78"/>
                <a:cs typeface="Andalus" pitchFamily="18" charset="-78"/>
              </a:rPr>
              <a:t> for  the Base line prediction.</a:t>
            </a:r>
            <a:endParaRPr lang="en-US" sz="2400" dirty="0">
              <a:latin typeface="Andalus" pitchFamily="18" charset="-78"/>
              <a:cs typeface="Andalus" pitchFamily="18" charset="-78"/>
            </a:endParaRPr>
          </a:p>
        </p:txBody>
      </p:sp>
    </p:spTree>
    <p:extLst>
      <p:ext uri="{BB962C8B-B14F-4D97-AF65-F5344CB8AC3E}">
        <p14:creationId xmlns:p14="http://schemas.microsoft.com/office/powerpoint/2010/main" val="3089553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Encoding </a:t>
            </a:r>
          </a:p>
        </p:txBody>
      </p:sp>
      <p:sp>
        <p:nvSpPr>
          <p:cNvPr id="3" name="Content Placeholder 2"/>
          <p:cNvSpPr>
            <a:spLocks noGrp="1"/>
          </p:cNvSpPr>
          <p:nvPr>
            <p:ph idx="1"/>
          </p:nvPr>
        </p:nvSpPr>
        <p:spPr/>
        <p:txBody>
          <a:bodyPr/>
          <a:lstStyle/>
          <a:p>
            <a:r>
              <a:rPr lang="en-US" sz="2400" dirty="0">
                <a:latin typeface="Andalus" pitchFamily="18" charset="-78"/>
                <a:cs typeface="Andalus" pitchFamily="18" charset="-78"/>
              </a:rPr>
              <a:t>We also need to encode some features to numbers so we can make it easier to use in machine learning.</a:t>
            </a:r>
          </a:p>
        </p:txBody>
      </p:sp>
      <p:pic>
        <p:nvPicPr>
          <p:cNvPr id="4" name="Picture 3">
            <a:extLst>
              <a:ext uri="{FF2B5EF4-FFF2-40B4-BE49-F238E27FC236}">
                <a16:creationId xmlns="" xmlns:a16="http://schemas.microsoft.com/office/drawing/2014/main" id="{42009740-8769-F24A-86A8-6708FE1D0A90}"/>
              </a:ext>
            </a:extLst>
          </p:cNvPr>
          <p:cNvPicPr>
            <a:picLocks noChangeAspect="1"/>
          </p:cNvPicPr>
          <p:nvPr/>
        </p:nvPicPr>
        <p:blipFill>
          <a:blip r:embed="rId2"/>
          <a:stretch>
            <a:fillRect/>
          </a:stretch>
        </p:blipFill>
        <p:spPr>
          <a:xfrm>
            <a:off x="1066800" y="3248524"/>
            <a:ext cx="6324600" cy="1647959"/>
          </a:xfrm>
          <a:prstGeom prst="rect">
            <a:avLst/>
          </a:prstGeom>
        </p:spPr>
      </p:pic>
      <p:pic>
        <p:nvPicPr>
          <p:cNvPr id="5" name="Picture 4">
            <a:extLst>
              <a:ext uri="{FF2B5EF4-FFF2-40B4-BE49-F238E27FC236}">
                <a16:creationId xmlns="" xmlns:a16="http://schemas.microsoft.com/office/drawing/2014/main" id="{7E55B9E2-BCAB-9742-91CB-5DCF824DC7A3}"/>
              </a:ext>
            </a:extLst>
          </p:cNvPr>
          <p:cNvPicPr>
            <a:picLocks noChangeAspect="1"/>
          </p:cNvPicPr>
          <p:nvPr/>
        </p:nvPicPr>
        <p:blipFill>
          <a:blip r:embed="rId3"/>
          <a:stretch>
            <a:fillRect/>
          </a:stretch>
        </p:blipFill>
        <p:spPr>
          <a:xfrm>
            <a:off x="1066800" y="5052016"/>
            <a:ext cx="6324600" cy="1571116"/>
          </a:xfrm>
          <a:prstGeom prst="rect">
            <a:avLst/>
          </a:prstGeom>
        </p:spPr>
      </p:pic>
    </p:spTree>
    <p:extLst>
      <p:ext uri="{BB962C8B-B14F-4D97-AF65-F5344CB8AC3E}">
        <p14:creationId xmlns:p14="http://schemas.microsoft.com/office/powerpoint/2010/main" val="1630424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Data Imbalance</a:t>
            </a:r>
          </a:p>
        </p:txBody>
      </p:sp>
      <p:sp>
        <p:nvSpPr>
          <p:cNvPr id="4" name="Content Placeholder 3"/>
          <p:cNvSpPr>
            <a:spLocks noGrp="1"/>
          </p:cNvSpPr>
          <p:nvPr>
            <p:ph idx="1"/>
          </p:nvPr>
        </p:nvSpPr>
        <p:spPr>
          <a:xfrm>
            <a:off x="457200" y="2249424"/>
            <a:ext cx="4953000" cy="4325112"/>
          </a:xfrm>
        </p:spPr>
        <p:txBody>
          <a:bodyPr>
            <a:normAutofit/>
          </a:bodyPr>
          <a:lstStyle/>
          <a:p>
            <a:r>
              <a:rPr lang="en-US" sz="2400" dirty="0">
                <a:latin typeface="Andalus" pitchFamily="18" charset="-78"/>
                <a:cs typeface="Andalus" pitchFamily="18" charset="-78"/>
              </a:rPr>
              <a:t>In the dataset  about 98% people don’t have sepsis and only 2% people have sepsis. This condition is called as Data Imbalance.</a:t>
            </a:r>
          </a:p>
          <a:p>
            <a:r>
              <a:rPr lang="en-US" sz="2400" dirty="0">
                <a:latin typeface="Andalus" pitchFamily="18" charset="-78"/>
                <a:cs typeface="Andalus" pitchFamily="18" charset="-78"/>
              </a:rPr>
              <a:t>There are lot of ways to handle this problem which includes Oversampling, Under sampling, Balance Bagging Classifier, using suitable Algorithm and so on.</a:t>
            </a:r>
          </a:p>
          <a:p>
            <a:r>
              <a:rPr lang="en-US" sz="2400" dirty="0">
                <a:latin typeface="Andalus" pitchFamily="18" charset="-78"/>
                <a:cs typeface="Andalus" pitchFamily="18" charset="-78"/>
              </a:rPr>
              <a:t>Using any of these method we can handle this problem.</a:t>
            </a:r>
          </a:p>
        </p:txBody>
      </p:sp>
      <p:pic>
        <p:nvPicPr>
          <p:cNvPr id="6" name="Picture 5">
            <a:extLst>
              <a:ext uri="{FF2B5EF4-FFF2-40B4-BE49-F238E27FC236}">
                <a16:creationId xmlns="" xmlns:a16="http://schemas.microsoft.com/office/drawing/2014/main" id="{97B1FD46-C6AD-5B41-BB90-324D541EBE02}"/>
              </a:ext>
            </a:extLst>
          </p:cNvPr>
          <p:cNvPicPr>
            <a:picLocks noChangeAspect="1"/>
          </p:cNvPicPr>
          <p:nvPr/>
        </p:nvPicPr>
        <p:blipFill>
          <a:blip r:embed="rId2"/>
          <a:stretch>
            <a:fillRect/>
          </a:stretch>
        </p:blipFill>
        <p:spPr>
          <a:xfrm>
            <a:off x="5520066" y="2819400"/>
            <a:ext cx="3275463" cy="2743200"/>
          </a:xfrm>
          <a:prstGeom prst="rect">
            <a:avLst/>
          </a:prstGeom>
        </p:spPr>
      </p:pic>
    </p:spTree>
    <p:extLst>
      <p:ext uri="{BB962C8B-B14F-4D97-AF65-F5344CB8AC3E}">
        <p14:creationId xmlns:p14="http://schemas.microsoft.com/office/powerpoint/2010/main" val="54396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Prediction</a:t>
            </a:r>
          </a:p>
        </p:txBody>
      </p:sp>
      <p:sp>
        <p:nvSpPr>
          <p:cNvPr id="4" name="Content Placeholder 3"/>
          <p:cNvSpPr>
            <a:spLocks noGrp="1"/>
          </p:cNvSpPr>
          <p:nvPr>
            <p:ph idx="1"/>
          </p:nvPr>
        </p:nvSpPr>
        <p:spPr/>
        <p:txBody>
          <a:bodyPr>
            <a:normAutofit/>
          </a:bodyPr>
          <a:lstStyle/>
          <a:p>
            <a:pPr>
              <a:lnSpc>
                <a:spcPct val="150000"/>
              </a:lnSpc>
            </a:pPr>
            <a:r>
              <a:rPr lang="en-US" sz="2400" dirty="0">
                <a:latin typeface="Andalus" pitchFamily="18" charset="-78"/>
                <a:cs typeface="Andalus" pitchFamily="18" charset="-78"/>
              </a:rPr>
              <a:t>We used machine learning ensemble technique random </a:t>
            </a:r>
            <a:r>
              <a:rPr lang="en-US" sz="2400" dirty="0" smtClean="0">
                <a:latin typeface="Andalus" pitchFamily="18" charset="-78"/>
                <a:cs typeface="Andalus" pitchFamily="18" charset="-78"/>
              </a:rPr>
              <a:t>forest and logistic regression </a:t>
            </a:r>
            <a:r>
              <a:rPr lang="en-US" sz="2400" dirty="0">
                <a:latin typeface="Andalus" pitchFamily="18" charset="-78"/>
                <a:cs typeface="Andalus" pitchFamily="18" charset="-78"/>
              </a:rPr>
              <a:t>for this prediction</a:t>
            </a:r>
            <a:r>
              <a:rPr lang="en-US" sz="2400" dirty="0" smtClean="0">
                <a:latin typeface="Andalus" pitchFamily="18" charset="-78"/>
                <a:cs typeface="Andalus" pitchFamily="18" charset="-78"/>
              </a:rPr>
              <a:t>.</a:t>
            </a:r>
            <a:endParaRPr lang="en-US" sz="2400" dirty="0">
              <a:latin typeface="Andalus" pitchFamily="18" charset="-78"/>
              <a:cs typeface="Andalus" pitchFamily="18" charset="-78"/>
            </a:endParaRPr>
          </a:p>
          <a:p>
            <a:pPr>
              <a:lnSpc>
                <a:spcPct val="150000"/>
              </a:lnSpc>
            </a:pPr>
            <a:r>
              <a:rPr lang="en-US" sz="2400" dirty="0" smtClean="0">
                <a:latin typeface="Andalus" pitchFamily="18" charset="-78"/>
                <a:cs typeface="Andalus" pitchFamily="18" charset="-78"/>
              </a:rPr>
              <a:t>Both the algorithms performs very well and has an accuracy score of above 0.97.</a:t>
            </a:r>
            <a:endParaRPr lang="en-US" sz="2400" dirty="0">
              <a:latin typeface="Andalus" pitchFamily="18" charset="-78"/>
              <a:cs typeface="Andalus" pitchFamily="18" charset="-78"/>
            </a:endParaRPr>
          </a:p>
          <a:p>
            <a:pPr>
              <a:lnSpc>
                <a:spcPct val="150000"/>
              </a:lnSpc>
            </a:pPr>
            <a:r>
              <a:rPr lang="en-US" sz="2400" dirty="0" smtClean="0">
                <a:latin typeface="Andalus" pitchFamily="18" charset="-78"/>
                <a:cs typeface="Andalus" pitchFamily="18" charset="-78"/>
              </a:rPr>
              <a:t>Using this model one can easily detect the onset of sepsis with an accuracy score.</a:t>
            </a:r>
          </a:p>
        </p:txBody>
      </p:sp>
    </p:spTree>
    <p:extLst>
      <p:ext uri="{BB962C8B-B14F-4D97-AF65-F5344CB8AC3E}">
        <p14:creationId xmlns:p14="http://schemas.microsoft.com/office/powerpoint/2010/main" val="427929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p>
        </p:txBody>
      </p:sp>
      <p:sp>
        <p:nvSpPr>
          <p:cNvPr id="3" name="Content Placeholder 2"/>
          <p:cNvSpPr>
            <a:spLocks noGrp="1"/>
          </p:cNvSpPr>
          <p:nvPr>
            <p:ph idx="1"/>
          </p:nvPr>
        </p:nvSpPr>
        <p:spPr/>
        <p:txBody>
          <a:bodyPr/>
          <a:lstStyle/>
          <a:p>
            <a:r>
              <a:rPr lang="en-US" sz="2400" dirty="0">
                <a:latin typeface="Andalus" pitchFamily="18" charset="-78"/>
                <a:cs typeface="Andalus" pitchFamily="18" charset="-78"/>
              </a:rPr>
              <a:t>Even though data contains majority of values missing we can able to develop an approach which can be used for early detection of sepsis.</a:t>
            </a:r>
          </a:p>
          <a:p>
            <a:pPr marL="109728" indent="0">
              <a:buNone/>
            </a:pPr>
            <a:endParaRPr lang="en-US" sz="2400" dirty="0">
              <a:latin typeface="Andalus" pitchFamily="18" charset="-78"/>
              <a:cs typeface="Andalus" pitchFamily="18" charset="-78"/>
            </a:endParaRPr>
          </a:p>
          <a:p>
            <a:r>
              <a:rPr lang="en-US" sz="2400" dirty="0">
                <a:latin typeface="Andalus" pitchFamily="18" charset="-78"/>
                <a:cs typeface="Andalus" pitchFamily="18" charset="-78"/>
              </a:rPr>
              <a:t>The model will  </a:t>
            </a:r>
            <a:r>
              <a:rPr lang="en-US" sz="2400" dirty="0" smtClean="0">
                <a:latin typeface="Andalus" pitchFamily="18" charset="-78"/>
                <a:cs typeface="Andalus" pitchFamily="18" charset="-78"/>
              </a:rPr>
              <a:t>detect </a:t>
            </a:r>
            <a:r>
              <a:rPr lang="en-US" sz="2400" dirty="0">
                <a:latin typeface="Andalus" pitchFamily="18" charset="-78"/>
                <a:cs typeface="Andalus" pitchFamily="18" charset="-78"/>
              </a:rPr>
              <a:t>the onset of sepsis for both the patients with proper EHR as well as with </a:t>
            </a:r>
            <a:r>
              <a:rPr lang="en-US" sz="2400" dirty="0" smtClean="0">
                <a:latin typeface="Andalus" pitchFamily="18" charset="-78"/>
                <a:cs typeface="Andalus" pitchFamily="18" charset="-78"/>
              </a:rPr>
              <a:t>out proper </a:t>
            </a:r>
            <a:r>
              <a:rPr lang="en-US" sz="2400" dirty="0">
                <a:latin typeface="Andalus" pitchFamily="18" charset="-78"/>
                <a:cs typeface="Andalus" pitchFamily="18" charset="-78"/>
              </a:rPr>
              <a:t>Health Record.</a:t>
            </a:r>
          </a:p>
          <a:p>
            <a:endParaRPr lang="en-US" dirty="0"/>
          </a:p>
        </p:txBody>
      </p:sp>
    </p:spTree>
    <p:extLst>
      <p:ext uri="{BB962C8B-B14F-4D97-AF65-F5344CB8AC3E}">
        <p14:creationId xmlns:p14="http://schemas.microsoft.com/office/powerpoint/2010/main" val="2116421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Results (Confusion matrix)</a:t>
            </a:r>
            <a:endParaRPr lang="en-US" dirty="0"/>
          </a:p>
        </p:txBody>
      </p:sp>
      <p:sp>
        <p:nvSpPr>
          <p:cNvPr id="10" name="Text Placeholder 9"/>
          <p:cNvSpPr>
            <a:spLocks noGrp="1"/>
          </p:cNvSpPr>
          <p:nvPr>
            <p:ph type="body" idx="1"/>
          </p:nvPr>
        </p:nvSpPr>
        <p:spPr/>
        <p:txBody>
          <a:bodyPr/>
          <a:lstStyle/>
          <a:p>
            <a:r>
              <a:rPr lang="en-US" dirty="0" smtClean="0"/>
              <a:t>Random Forest</a:t>
            </a:r>
            <a:endParaRPr lang="en-US" dirty="0"/>
          </a:p>
        </p:txBody>
      </p:sp>
      <p:sp>
        <p:nvSpPr>
          <p:cNvPr id="11" name="Text Placeholder 10"/>
          <p:cNvSpPr>
            <a:spLocks noGrp="1"/>
          </p:cNvSpPr>
          <p:nvPr>
            <p:ph type="body" sz="half" idx="3"/>
          </p:nvPr>
        </p:nvSpPr>
        <p:spPr/>
        <p:txBody>
          <a:bodyPr/>
          <a:lstStyle/>
          <a:p>
            <a:r>
              <a:rPr lang="en-US" dirty="0" smtClean="0"/>
              <a:t>Logistic Regression</a:t>
            </a:r>
            <a:endParaRPr lang="en-US" dirty="0"/>
          </a:p>
        </p:txBody>
      </p:sp>
      <p:sp>
        <p:nvSpPr>
          <p:cNvPr id="8" name="Content Placeholder 7"/>
          <p:cNvSpPr>
            <a:spLocks noGrp="1"/>
          </p:cNvSpPr>
          <p:nvPr>
            <p:ph sz="quarter" idx="2"/>
          </p:nvPr>
        </p:nvSpPr>
        <p:spPr/>
        <p:txBody>
          <a:bodyPr/>
          <a:lstStyle/>
          <a:p>
            <a:r>
              <a:rPr lang="en-US" dirty="0"/>
              <a:t>testing accuracy: 0.9762453112294416</a:t>
            </a:r>
          </a:p>
          <a:p>
            <a:endParaRPr lang="en-US" dirty="0"/>
          </a:p>
        </p:txBody>
      </p:sp>
      <p:sp>
        <p:nvSpPr>
          <p:cNvPr id="9" name="Content Placeholder 8"/>
          <p:cNvSpPr>
            <a:spLocks noGrp="1"/>
          </p:cNvSpPr>
          <p:nvPr>
            <p:ph sz="quarter" idx="4"/>
          </p:nvPr>
        </p:nvSpPr>
        <p:spPr/>
        <p:txBody>
          <a:bodyPr/>
          <a:lstStyle/>
          <a:p>
            <a:r>
              <a:rPr lang="en-US" dirty="0" smtClean="0"/>
              <a:t>testing </a:t>
            </a:r>
            <a:r>
              <a:rPr lang="en-US" dirty="0"/>
              <a:t>accuracy: 0.9828292631744616</a:t>
            </a:r>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2971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055" y="4114800"/>
            <a:ext cx="2971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581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Andalus" pitchFamily="18" charset="-78"/>
                <a:cs typeface="Andalus" pitchFamily="18" charset="-78"/>
              </a:rPr>
              <a:t>Our project will detect sepsis in patients using less number of  features with great accuracy and precision.</a:t>
            </a:r>
          </a:p>
          <a:p>
            <a:pPr>
              <a:lnSpc>
                <a:spcPct val="150000"/>
              </a:lnSpc>
            </a:pPr>
            <a:r>
              <a:rPr lang="en-US" sz="2400" dirty="0" smtClean="0">
                <a:latin typeface="Andalus" pitchFamily="18" charset="-78"/>
                <a:cs typeface="Andalus" pitchFamily="18" charset="-78"/>
              </a:rPr>
              <a:t>If we use Time dependent approach we can predict the onset of sepsis a prior before the diagnosis.</a:t>
            </a:r>
          </a:p>
          <a:p>
            <a:pPr>
              <a:lnSpc>
                <a:spcPct val="150000"/>
              </a:lnSpc>
            </a:pPr>
            <a:r>
              <a:rPr lang="en-US" sz="2400" dirty="0" smtClean="0">
                <a:latin typeface="Andalus" pitchFamily="18" charset="-78"/>
                <a:cs typeface="Andalus" pitchFamily="18" charset="-78"/>
              </a:rPr>
              <a:t>In future this project can be improved by using Deep learning neural networks like LSTM to predict the onset of sepsis with more accuracy.</a:t>
            </a:r>
          </a:p>
        </p:txBody>
      </p:sp>
    </p:spTree>
    <p:extLst>
      <p:ext uri="{BB962C8B-B14F-4D97-AF65-F5344CB8AC3E}">
        <p14:creationId xmlns:p14="http://schemas.microsoft.com/office/powerpoint/2010/main" val="787149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B0C52C-8B43-4668-BB7B-0DD1A5C0B47B}"/>
              </a:ext>
            </a:extLst>
          </p:cNvPr>
          <p:cNvSpPr>
            <a:spLocks noGrp="1"/>
          </p:cNvSpPr>
          <p:nvPr>
            <p:ph type="title"/>
          </p:nvPr>
        </p:nvSpPr>
        <p:spPr/>
        <p:txBody>
          <a:bodyPr/>
          <a:lstStyle/>
          <a:p>
            <a:r>
              <a:rPr lang="en-US" dirty="0"/>
              <a:t>Acknowledge</a:t>
            </a:r>
            <a:endParaRPr lang="en-IN" dirty="0"/>
          </a:p>
        </p:txBody>
      </p:sp>
      <p:sp>
        <p:nvSpPr>
          <p:cNvPr id="3" name="Content Placeholder 2">
            <a:extLst>
              <a:ext uri="{FF2B5EF4-FFF2-40B4-BE49-F238E27FC236}">
                <a16:creationId xmlns="" xmlns:a16="http://schemas.microsoft.com/office/drawing/2014/main" id="{F4F4A056-5359-466B-82BC-F92FDE02A3C3}"/>
              </a:ext>
            </a:extLst>
          </p:cNvPr>
          <p:cNvSpPr>
            <a:spLocks noGrp="1"/>
          </p:cNvSpPr>
          <p:nvPr>
            <p:ph idx="1"/>
          </p:nvPr>
        </p:nvSpPr>
        <p:spPr/>
        <p:txBody>
          <a:bodyPr/>
          <a:lstStyle/>
          <a:p>
            <a:pPr marL="109728" indent="0" algn="just">
              <a:buFont typeface="Georgia"/>
              <a:buNone/>
            </a:pPr>
            <a:r>
              <a:rPr lang="en-US" sz="2400" dirty="0">
                <a:latin typeface="Andalus" pitchFamily="18" charset="-78"/>
                <a:cs typeface="Andalus" pitchFamily="18" charset="-78"/>
              </a:rPr>
              <a:t>We are  highly indebted to </a:t>
            </a:r>
            <a:r>
              <a:rPr lang="en-US" sz="2400" dirty="0" err="1">
                <a:latin typeface="Andalus" pitchFamily="18" charset="-78"/>
                <a:cs typeface="Andalus" pitchFamily="18" charset="-78"/>
              </a:rPr>
              <a:t>Dr.V.Mahendran</a:t>
            </a:r>
            <a:r>
              <a:rPr lang="en-US" sz="2400" dirty="0">
                <a:latin typeface="Andalus" pitchFamily="18" charset="-78"/>
                <a:cs typeface="Andalus" pitchFamily="18" charset="-78"/>
              </a:rPr>
              <a:t> for his guidance and his constant supervision as well as for providing necessary information regarding the project &amp; also for his support .</a:t>
            </a:r>
            <a:endParaRPr lang="en-IN" sz="2400" dirty="0">
              <a:latin typeface="Andalus" pitchFamily="18" charset="-78"/>
              <a:cs typeface="Andalus" pitchFamily="18" charset="-78"/>
            </a:endParaRPr>
          </a:p>
          <a:p>
            <a:pPr marL="109728" indent="0">
              <a:buNone/>
            </a:pPr>
            <a:endParaRPr lang="en-IN" dirty="0">
              <a:latin typeface="Andalus" pitchFamily="18" charset="-78"/>
              <a:cs typeface="Andalus" pitchFamily="18" charset="-78"/>
            </a:endParaRPr>
          </a:p>
        </p:txBody>
      </p:sp>
    </p:spTree>
    <p:extLst>
      <p:ext uri="{BB962C8B-B14F-4D97-AF65-F5344CB8AC3E}">
        <p14:creationId xmlns:p14="http://schemas.microsoft.com/office/powerpoint/2010/main" val="3300938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624078" indent="-514350">
              <a:buFont typeface="+mj-lt"/>
              <a:buAutoNum type="arabicPeriod"/>
            </a:pPr>
            <a:r>
              <a:rPr lang="en-US" sz="2000" dirty="0">
                <a:hlinkClick r:id="rId2"/>
              </a:rPr>
              <a:t>https://www.physionet.org/content/challenge-2019/1.0.0/</a:t>
            </a:r>
            <a:endParaRPr lang="en-US" sz="2000" dirty="0"/>
          </a:p>
          <a:p>
            <a:pPr marL="624078" indent="-514350">
              <a:buFont typeface="+mj-lt"/>
              <a:buAutoNum type="arabicPeriod"/>
            </a:pPr>
            <a:r>
              <a:rPr lang="en-US" sz="2000" dirty="0">
                <a:hlinkClick r:id="rId3"/>
              </a:rPr>
              <a:t>https://youto.be/Nj2YSLPn6OY</a:t>
            </a:r>
            <a:endParaRPr lang="en-US" sz="2000" dirty="0"/>
          </a:p>
          <a:p>
            <a:pPr marL="624078" indent="-514350">
              <a:buFont typeface="+mj-lt"/>
              <a:buAutoNum type="arabicPeriod"/>
            </a:pPr>
            <a:r>
              <a:rPr lang="en-US" sz="2000" dirty="0">
                <a:hlinkClick r:id="rId4"/>
              </a:rPr>
              <a:t>https://www.datacamp.com/community/tutorials/decision-tree-classification-python</a:t>
            </a:r>
            <a:endParaRPr lang="en-US" sz="2000" dirty="0"/>
          </a:p>
          <a:p>
            <a:pPr marL="624078" indent="-514350">
              <a:buFont typeface="+mj-lt"/>
              <a:buAutoNum type="arabicPeriod"/>
            </a:pPr>
            <a:r>
              <a:rPr lang="en-US" sz="2000" dirty="0">
                <a:hlinkClick r:id="rId5"/>
              </a:rPr>
              <a:t>https://curi.com/news/sepsis-case-study</a:t>
            </a:r>
            <a:endParaRPr lang="en-US" sz="2000" dirty="0"/>
          </a:p>
          <a:p>
            <a:pPr marL="624078" indent="-514350">
              <a:buFont typeface="+mj-lt"/>
              <a:buAutoNum type="arabicPeriod"/>
            </a:pPr>
            <a:r>
              <a:rPr lang="en-US" sz="2000" dirty="0">
                <a:hlinkClick r:id="rId6"/>
              </a:rPr>
              <a:t>https://towardsdatascience.com/early-detection-of-sepsis-using-physiological-data-78d5f31fab9d</a:t>
            </a:r>
            <a:endParaRPr lang="en-US" sz="2000" dirty="0"/>
          </a:p>
          <a:p>
            <a:pPr marL="624078" indent="-514350">
              <a:buFont typeface="+mj-lt"/>
              <a:buAutoNum type="arabicPeriod"/>
            </a:pPr>
            <a:r>
              <a:rPr lang="en-US" sz="2000" dirty="0">
                <a:hlinkClick r:id="rId7"/>
              </a:rPr>
              <a:t>http://www.erogol.com/fighting-class-unbalance-supervised-ml-problem/</a:t>
            </a:r>
            <a:endParaRPr lang="en-US" sz="2000" dirty="0"/>
          </a:p>
          <a:p>
            <a:pPr marL="624078" indent="-514350">
              <a:buFont typeface="+mj-lt"/>
              <a:buAutoNum type="arabicPeriod"/>
            </a:pPr>
            <a:r>
              <a:rPr lang="en-US" sz="2000" dirty="0">
                <a:hlinkClick r:id="rId8"/>
              </a:rPr>
              <a:t>https://www.stackoverflow.com</a:t>
            </a:r>
            <a:endParaRPr lang="en-US" sz="2000" dirty="0"/>
          </a:p>
          <a:p>
            <a:pPr marL="624078" indent="-514350">
              <a:buFont typeface="+mj-lt"/>
              <a:buAutoNum type="arabicPeriod"/>
            </a:pPr>
            <a:r>
              <a:rPr lang="en-IN" sz="2000" u="sng" dirty="0">
                <a:solidFill>
                  <a:srgbClr val="2299A2"/>
                </a:solidFill>
              </a:rPr>
              <a:t>https://vidandiagnostics.com/2017/06/30/sepsis</a:t>
            </a:r>
            <a:endParaRPr lang="en-US" sz="2000" u="sng" dirty="0">
              <a:solidFill>
                <a:srgbClr val="2299A2"/>
              </a:solidFill>
            </a:endParaRPr>
          </a:p>
          <a:p>
            <a:pPr marL="624078" indent="-514350">
              <a:buFont typeface="+mj-lt"/>
              <a:buAutoNum type="arabicPeriod"/>
            </a:pPr>
            <a:endParaRPr lang="en-US" sz="2000" dirty="0"/>
          </a:p>
          <a:p>
            <a:pPr marL="624078" indent="-514350">
              <a:buFont typeface="+mj-lt"/>
              <a:buAutoNum type="arabicPeriod"/>
            </a:pPr>
            <a:endParaRPr lang="en-US" sz="2000" dirty="0"/>
          </a:p>
          <a:p>
            <a:endParaRPr lang="en-US" dirty="0"/>
          </a:p>
        </p:txBody>
      </p:sp>
    </p:spTree>
    <p:extLst>
      <p:ext uri="{BB962C8B-B14F-4D97-AF65-F5344CB8AC3E}">
        <p14:creationId xmlns:p14="http://schemas.microsoft.com/office/powerpoint/2010/main" val="138791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Sepsis?</a:t>
            </a:r>
          </a:p>
        </p:txBody>
      </p:sp>
      <p:sp>
        <p:nvSpPr>
          <p:cNvPr id="2" name="Content Placeholder 1"/>
          <p:cNvSpPr>
            <a:spLocks noGrp="1"/>
          </p:cNvSpPr>
          <p:nvPr>
            <p:ph idx="1"/>
          </p:nvPr>
        </p:nvSpPr>
        <p:spPr/>
        <p:txBody>
          <a:bodyPr/>
          <a:lstStyle/>
          <a:p>
            <a:r>
              <a:rPr lang="en-US" sz="2400" dirty="0">
                <a:latin typeface="Andalus" pitchFamily="18" charset="-78"/>
                <a:cs typeface="Andalus" pitchFamily="18" charset="-78"/>
              </a:rPr>
              <a:t>Sepsis is a disease which develops when the chemicals the immune system releases into the bloodstream to fight for an infection cause inflammatory throughout the entire body instead. </a:t>
            </a:r>
          </a:p>
          <a:p>
            <a:r>
              <a:rPr lang="en-US" sz="2400" dirty="0">
                <a:latin typeface="Andalus" pitchFamily="18" charset="-78"/>
                <a:cs typeface="Andalus" pitchFamily="18" charset="-78"/>
              </a:rPr>
              <a:t>Sepsis is a life-threatening medical emergency. It is sometimes called as Septicemia. </a:t>
            </a:r>
          </a:p>
          <a:p>
            <a:r>
              <a:rPr lang="en-US" sz="2400" dirty="0">
                <a:latin typeface="Andalus" pitchFamily="18" charset="-78"/>
                <a:cs typeface="Andalus" pitchFamily="18" charset="-78"/>
              </a:rPr>
              <a:t>More than 1 million cases are reported only in India for this disease </a:t>
            </a:r>
          </a:p>
          <a:p>
            <a:endParaRPr lang="en-US" dirty="0"/>
          </a:p>
          <a:p>
            <a:endParaRPr lang="en-US" dirty="0"/>
          </a:p>
          <a:p>
            <a:endParaRPr lang="en-US" dirty="0"/>
          </a:p>
        </p:txBody>
      </p:sp>
    </p:spTree>
    <p:extLst>
      <p:ext uri="{BB962C8B-B14F-4D97-AF65-F5344CB8AC3E}">
        <p14:creationId xmlns:p14="http://schemas.microsoft.com/office/powerpoint/2010/main" val="2487142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200400"/>
            <a:ext cx="8229600" cy="1069848"/>
          </a:xfrm>
        </p:spPr>
        <p:txBody>
          <a:bodyPr/>
          <a:lstStyle/>
          <a:p>
            <a:pPr algn="ctr"/>
            <a:r>
              <a:rPr lang="en-US" dirty="0"/>
              <a:t>Thank You!</a:t>
            </a:r>
          </a:p>
        </p:txBody>
      </p:sp>
    </p:spTree>
    <p:extLst>
      <p:ext uri="{BB962C8B-B14F-4D97-AF65-F5344CB8AC3E}">
        <p14:creationId xmlns:p14="http://schemas.microsoft.com/office/powerpoint/2010/main" val="403062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Sepsis</a:t>
            </a:r>
          </a:p>
        </p:txBody>
      </p:sp>
      <p:pic>
        <p:nvPicPr>
          <p:cNvPr id="4" name="Content Placeholder 4" descr="A picture containing stop, food, device&#10;&#10;Description automatically generated">
            <a:extLst>
              <a:ext uri="{FF2B5EF4-FFF2-40B4-BE49-F238E27FC236}">
                <a16:creationId xmlns="" xmlns:a16="http://schemas.microsoft.com/office/drawing/2014/main" id="{4A7BDA1F-D330-A34B-A053-84D7EEBCCD71}"/>
              </a:ext>
            </a:extLst>
          </p:cNvPr>
          <p:cNvPicPr>
            <a:picLocks noGrp="1" noChangeAspect="1"/>
          </p:cNvPicPr>
          <p:nvPr>
            <p:ph idx="1"/>
          </p:nvPr>
        </p:nvPicPr>
        <p:blipFill>
          <a:blip r:embed="rId2"/>
          <a:stretch>
            <a:fillRect/>
          </a:stretch>
        </p:blipFill>
        <p:spPr>
          <a:xfrm>
            <a:off x="457200" y="2282254"/>
            <a:ext cx="8229600" cy="4258818"/>
          </a:xfrm>
        </p:spPr>
      </p:pic>
    </p:spTree>
    <p:extLst>
      <p:ext uri="{BB962C8B-B14F-4D97-AF65-F5344CB8AC3E}">
        <p14:creationId xmlns:p14="http://schemas.microsoft.com/office/powerpoint/2010/main" val="362265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179B81-22E9-40AE-9915-AF504919DF11}"/>
              </a:ext>
            </a:extLst>
          </p:cNvPr>
          <p:cNvSpPr>
            <a:spLocks noGrp="1"/>
          </p:cNvSpPr>
          <p:nvPr>
            <p:ph type="title"/>
          </p:nvPr>
        </p:nvSpPr>
        <p:spPr>
          <a:xfrm>
            <a:off x="457200" y="838200"/>
            <a:ext cx="8229600" cy="381000"/>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87E17CD2-7CE1-4C0B-BA31-ED997842124F}"/>
              </a:ext>
            </a:extLst>
          </p:cNvPr>
          <p:cNvSpPr>
            <a:spLocks noGrp="1"/>
          </p:cNvSpPr>
          <p:nvPr>
            <p:ph idx="1"/>
          </p:nvPr>
        </p:nvSpPr>
        <p:spPr>
          <a:xfrm>
            <a:off x="533400" y="1752599"/>
            <a:ext cx="8153400" cy="4430303"/>
          </a:xfrm>
        </p:spPr>
        <p:txBody>
          <a:bodyPr>
            <a:normAutofit fontScale="92500" lnSpcReduction="20000"/>
          </a:bodyPr>
          <a:lstStyle/>
          <a:p>
            <a:pPr marL="109728" indent="0" algn="just">
              <a:lnSpc>
                <a:spcPct val="150000"/>
              </a:lnSpc>
              <a:buNone/>
            </a:pPr>
            <a:r>
              <a:rPr lang="en-US" sz="2400" dirty="0">
                <a:latin typeface="Andalus" pitchFamily="18" charset="-78"/>
                <a:cs typeface="Andalus" pitchFamily="18" charset="-78"/>
              </a:rPr>
              <a:t>We inspired to work on this project by TEDx talk show on the topic “BETTER MEDICINE THROUGH MACHINE LEARNING” , by </a:t>
            </a:r>
            <a:r>
              <a:rPr lang="en-US" sz="2400" dirty="0" err="1">
                <a:latin typeface="Andalus" pitchFamily="18" charset="-78"/>
                <a:cs typeface="Andalus" pitchFamily="18" charset="-78"/>
              </a:rPr>
              <a:t>Suchi</a:t>
            </a:r>
            <a:r>
              <a:rPr lang="en-US" sz="2400" dirty="0">
                <a:latin typeface="Andalus" pitchFamily="18" charset="-78"/>
                <a:cs typeface="Andalus" pitchFamily="18" charset="-78"/>
              </a:rPr>
              <a:t> Saria of Johns Hopkins University.</a:t>
            </a:r>
          </a:p>
          <a:p>
            <a:pPr marL="109728" indent="0" algn="just">
              <a:lnSpc>
                <a:spcPct val="150000"/>
              </a:lnSpc>
              <a:buNone/>
            </a:pPr>
            <a:r>
              <a:rPr lang="en-IN" sz="2400" dirty="0">
                <a:latin typeface="Andalus" pitchFamily="18" charset="-78"/>
                <a:cs typeface="Andalus" pitchFamily="18" charset="-78"/>
                <a:hlinkClick r:id="rId2"/>
              </a:rPr>
              <a:t>https://www.youtube.com/watch?v=Nj2YSLPn6OY</a:t>
            </a:r>
            <a:endParaRPr lang="en-IN" sz="2400" dirty="0">
              <a:latin typeface="Andalus" pitchFamily="18" charset="-78"/>
              <a:cs typeface="Andalus" pitchFamily="18" charset="-78"/>
            </a:endParaRPr>
          </a:p>
          <a:p>
            <a:pPr marL="109728" indent="0" algn="just">
              <a:lnSpc>
                <a:spcPct val="150000"/>
              </a:lnSpc>
              <a:buNone/>
            </a:pPr>
            <a:endParaRPr lang="en-IN" sz="2400" dirty="0">
              <a:latin typeface="Andalus" pitchFamily="18" charset="-78"/>
              <a:cs typeface="Andalus" pitchFamily="18" charset="-78"/>
            </a:endParaRPr>
          </a:p>
          <a:p>
            <a:pPr marL="109728" indent="0" algn="just">
              <a:lnSpc>
                <a:spcPct val="150000"/>
              </a:lnSpc>
              <a:buNone/>
            </a:pPr>
            <a:r>
              <a:rPr lang="en-IN" sz="2400" dirty="0">
                <a:latin typeface="Andalus" pitchFamily="18" charset="-78"/>
                <a:cs typeface="Andalus" pitchFamily="18" charset="-78"/>
              </a:rPr>
              <a:t>In that talk show </a:t>
            </a:r>
            <a:r>
              <a:rPr lang="en-US" sz="2400" dirty="0" err="1">
                <a:latin typeface="Andalus" pitchFamily="18" charset="-78"/>
                <a:cs typeface="Andalus" pitchFamily="18" charset="-78"/>
              </a:rPr>
              <a:t>Suchi</a:t>
            </a:r>
            <a:r>
              <a:rPr lang="en-US" sz="2400" dirty="0">
                <a:latin typeface="Andalus" pitchFamily="18" charset="-78"/>
                <a:cs typeface="Andalus" pitchFamily="18" charset="-78"/>
              </a:rPr>
              <a:t> Saria shares story of </a:t>
            </a:r>
            <a:r>
              <a:rPr lang="en-US" sz="2400" dirty="0" err="1">
                <a:latin typeface="Andalus" pitchFamily="18" charset="-78"/>
                <a:cs typeface="Andalus" pitchFamily="18" charset="-78"/>
              </a:rPr>
              <a:t>Mrs.Manny</a:t>
            </a:r>
            <a:r>
              <a:rPr lang="en-US" sz="2400" dirty="0">
                <a:latin typeface="Andalus" pitchFamily="18" charset="-78"/>
                <a:cs typeface="Andalus" pitchFamily="18" charset="-78"/>
              </a:rPr>
              <a:t> a 52year old lady who died of sepsis due to late detection of sepsis and how machine learning </a:t>
            </a:r>
          </a:p>
          <a:p>
            <a:pPr marL="109728" indent="0" algn="just">
              <a:lnSpc>
                <a:spcPct val="150000"/>
              </a:lnSpc>
              <a:buNone/>
            </a:pPr>
            <a:r>
              <a:rPr lang="en-US" sz="2400" dirty="0">
                <a:latin typeface="Andalus" pitchFamily="18" charset="-78"/>
                <a:cs typeface="Andalus" pitchFamily="18" charset="-78"/>
              </a:rPr>
              <a:t>Techniques can help in early detection of </a:t>
            </a:r>
            <a:r>
              <a:rPr lang="en-US" sz="2400" dirty="0" smtClean="0">
                <a:latin typeface="Andalus" pitchFamily="18" charset="-78"/>
                <a:cs typeface="Andalus" pitchFamily="18" charset="-78"/>
              </a:rPr>
              <a:t>sepsis.</a:t>
            </a:r>
            <a:endParaRPr lang="en-IN" sz="2400" dirty="0">
              <a:latin typeface="Andalus" pitchFamily="18" charset="-78"/>
              <a:cs typeface="Andalus" pitchFamily="18" charset="-78"/>
            </a:endParaRPr>
          </a:p>
        </p:txBody>
      </p:sp>
    </p:spTree>
    <p:extLst>
      <p:ext uri="{BB962C8B-B14F-4D97-AF65-F5344CB8AC3E}">
        <p14:creationId xmlns:p14="http://schemas.microsoft.com/office/powerpoint/2010/main" val="178519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400" dirty="0">
                <a:latin typeface="Andalus" pitchFamily="18" charset="-78"/>
                <a:cs typeface="Andalus" pitchFamily="18" charset="-78"/>
              </a:rPr>
              <a:t>Goal of the analysis is the early </a:t>
            </a:r>
            <a:r>
              <a:rPr lang="en-US" sz="2400" dirty="0" smtClean="0">
                <a:latin typeface="Andalus" pitchFamily="18" charset="-78"/>
                <a:cs typeface="Andalus" pitchFamily="18" charset="-78"/>
              </a:rPr>
              <a:t>detection </a:t>
            </a:r>
            <a:r>
              <a:rPr lang="en-US" sz="2400" dirty="0">
                <a:latin typeface="Andalus" pitchFamily="18" charset="-78"/>
                <a:cs typeface="Andalus" pitchFamily="18" charset="-78"/>
              </a:rPr>
              <a:t>of sepsis using physiological data.</a:t>
            </a:r>
          </a:p>
          <a:p>
            <a:pPr>
              <a:buFont typeface="Wingdings" pitchFamily="2" charset="2"/>
              <a:buChar char="Ø"/>
            </a:pPr>
            <a:endParaRPr lang="en-US" sz="2400" dirty="0">
              <a:latin typeface="Andalus" pitchFamily="18" charset="-78"/>
              <a:cs typeface="Andalus" pitchFamily="18" charset="-78"/>
            </a:endParaRPr>
          </a:p>
          <a:p>
            <a:pPr>
              <a:buFont typeface="Wingdings" pitchFamily="2" charset="2"/>
              <a:buChar char="Ø"/>
            </a:pPr>
            <a:r>
              <a:rPr lang="en-US" sz="2400" dirty="0">
                <a:latin typeface="Andalus" pitchFamily="18" charset="-78"/>
                <a:cs typeface="Andalus" pitchFamily="18" charset="-78"/>
              </a:rPr>
              <a:t>The early </a:t>
            </a:r>
            <a:r>
              <a:rPr lang="en-US" sz="2400" dirty="0" smtClean="0">
                <a:latin typeface="Andalus" pitchFamily="18" charset="-78"/>
                <a:cs typeface="Andalus" pitchFamily="18" charset="-78"/>
              </a:rPr>
              <a:t>detection </a:t>
            </a:r>
            <a:r>
              <a:rPr lang="en-US" sz="2400" dirty="0">
                <a:latin typeface="Andalus" pitchFamily="18" charset="-78"/>
                <a:cs typeface="Andalus" pitchFamily="18" charset="-78"/>
              </a:rPr>
              <a:t>of sepsis is potentially life-saving, and we aim to predict sepsis earlier before the clinical diagnosis of sepsis.</a:t>
            </a:r>
          </a:p>
          <a:p>
            <a:pPr marL="109728" indent="0">
              <a:buNone/>
            </a:pPr>
            <a:endParaRPr lang="en-US" sz="2400" dirty="0">
              <a:latin typeface="Andalus" pitchFamily="18" charset="-78"/>
              <a:cs typeface="Andalus" pitchFamily="18" charset="-78"/>
            </a:endParaRPr>
          </a:p>
          <a:p>
            <a:pPr>
              <a:buFont typeface="Wingdings" pitchFamily="2" charset="2"/>
              <a:buChar char="Ø"/>
            </a:pPr>
            <a:r>
              <a:rPr lang="en-US" sz="2400" dirty="0">
                <a:latin typeface="Andalus" pitchFamily="18" charset="-78"/>
                <a:cs typeface="Andalus" pitchFamily="18" charset="-78"/>
              </a:rPr>
              <a:t>By </a:t>
            </a:r>
            <a:r>
              <a:rPr lang="en-US" sz="2400" dirty="0" smtClean="0">
                <a:latin typeface="Andalus" pitchFamily="18" charset="-78"/>
                <a:cs typeface="Andalus" pitchFamily="18" charset="-78"/>
              </a:rPr>
              <a:t>finding </a:t>
            </a:r>
            <a:r>
              <a:rPr lang="en-US" sz="2400" dirty="0">
                <a:latin typeface="Andalus" pitchFamily="18" charset="-78"/>
                <a:cs typeface="Andalus" pitchFamily="18" charset="-78"/>
              </a:rPr>
              <a:t>sepsis in non-sepsis patients or </a:t>
            </a:r>
            <a:r>
              <a:rPr lang="en-US" sz="2400" dirty="0" smtClean="0">
                <a:latin typeface="Andalus" pitchFamily="18" charset="-78"/>
                <a:cs typeface="Andalus" pitchFamily="18" charset="-78"/>
              </a:rPr>
              <a:t>detecting </a:t>
            </a:r>
            <a:r>
              <a:rPr lang="en-US" sz="2400" dirty="0">
                <a:latin typeface="Andalus" pitchFamily="18" charset="-78"/>
                <a:cs typeface="Andalus" pitchFamily="18" charset="-78"/>
              </a:rPr>
              <a:t>sepsis very early in sepsis patients consumes limited resources and we can assume the risk of </a:t>
            </a:r>
            <a:r>
              <a:rPr lang="en-US" sz="2400" dirty="0" smtClean="0">
                <a:latin typeface="Andalus" pitchFamily="18" charset="-78"/>
                <a:cs typeface="Andalus" pitchFamily="18" charset="-78"/>
              </a:rPr>
              <a:t>diagnosis </a:t>
            </a:r>
            <a:r>
              <a:rPr lang="en-US" sz="2400" dirty="0">
                <a:latin typeface="Andalus" pitchFamily="18" charset="-78"/>
                <a:cs typeface="Andalus" pitchFamily="18" charset="-78"/>
              </a:rPr>
              <a:t>to be minimal but revolutionary</a:t>
            </a:r>
            <a:r>
              <a:rPr lang="en-US" dirty="0">
                <a:latin typeface="Andalus" pitchFamily="18" charset="-78"/>
                <a:cs typeface="Andalus" pitchFamily="18" charset="-78"/>
              </a:rPr>
              <a:t>. </a:t>
            </a:r>
          </a:p>
          <a:p>
            <a:pPr>
              <a:buFont typeface="Wingdings" pitchFamily="2" charset="2"/>
              <a:buChar char="Ø"/>
            </a:pPr>
            <a:endParaRPr lang="en-US" dirty="0">
              <a:latin typeface="Andalus" pitchFamily="18" charset="-78"/>
              <a:cs typeface="Andalus" pitchFamily="18" charset="-78"/>
            </a:endParaRPr>
          </a:p>
        </p:txBody>
      </p:sp>
    </p:spTree>
    <p:extLst>
      <p:ext uri="{BB962C8B-B14F-4D97-AF65-F5344CB8AC3E}">
        <p14:creationId xmlns:p14="http://schemas.microsoft.com/office/powerpoint/2010/main" val="372060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B7B22-970F-4AB0-B528-2DED4EC9EAC0}"/>
              </a:ext>
            </a:extLst>
          </p:cNvPr>
          <p:cNvSpPr>
            <a:spLocks noGrp="1"/>
          </p:cNvSpPr>
          <p:nvPr>
            <p:ph type="title"/>
          </p:nvPr>
        </p:nvSpPr>
        <p:spPr/>
        <p:txBody>
          <a:bodyPr/>
          <a:lstStyle/>
          <a:p>
            <a:r>
              <a:rPr lang="en-US" dirty="0"/>
              <a:t>Clinical criteria</a:t>
            </a:r>
            <a:endParaRPr lang="en-IN" dirty="0"/>
          </a:p>
        </p:txBody>
      </p:sp>
      <p:sp>
        <p:nvSpPr>
          <p:cNvPr id="3" name="Content Placeholder 2">
            <a:extLst>
              <a:ext uri="{FF2B5EF4-FFF2-40B4-BE49-F238E27FC236}">
                <a16:creationId xmlns="" xmlns:a16="http://schemas.microsoft.com/office/drawing/2014/main" id="{AC4B46DF-4F81-4C2D-A182-3ACCD497B257}"/>
              </a:ext>
            </a:extLst>
          </p:cNvPr>
          <p:cNvSpPr>
            <a:spLocks noGrp="1"/>
          </p:cNvSpPr>
          <p:nvPr>
            <p:ph idx="1"/>
          </p:nvPr>
        </p:nvSpPr>
        <p:spPr/>
        <p:txBody>
          <a:bodyPr>
            <a:normAutofit/>
          </a:bodyPr>
          <a:lstStyle/>
          <a:p>
            <a:r>
              <a:rPr lang="en-US" sz="2400" dirty="0">
                <a:latin typeface="Andalus" pitchFamily="18" charset="-78"/>
                <a:cs typeface="Andalus" pitchFamily="18" charset="-78"/>
              </a:rPr>
              <a:t>Hypotension</a:t>
            </a:r>
          </a:p>
          <a:p>
            <a:r>
              <a:rPr lang="en-US" sz="2400" dirty="0">
                <a:latin typeface="Andalus" pitchFamily="18" charset="-78"/>
                <a:cs typeface="Andalus" pitchFamily="18" charset="-78"/>
              </a:rPr>
              <a:t>Lactate&gt; 1mmol/L</a:t>
            </a:r>
          </a:p>
          <a:p>
            <a:r>
              <a:rPr lang="en-US" sz="2400" dirty="0">
                <a:latin typeface="Andalus" pitchFamily="18" charset="-78"/>
                <a:cs typeface="Andalus" pitchFamily="18" charset="-78"/>
              </a:rPr>
              <a:t>Mottled skin</a:t>
            </a:r>
          </a:p>
          <a:p>
            <a:r>
              <a:rPr lang="en-IN" sz="2400" dirty="0">
                <a:latin typeface="Andalus" pitchFamily="18" charset="-78"/>
                <a:cs typeface="Andalus" pitchFamily="18" charset="-78"/>
              </a:rPr>
              <a:t>Decreased capillary refills of nail </a:t>
            </a:r>
            <a:r>
              <a:rPr lang="en-IN" sz="2400" dirty="0" smtClean="0">
                <a:latin typeface="Andalus" pitchFamily="18" charset="-78"/>
                <a:cs typeface="Andalus" pitchFamily="18" charset="-78"/>
              </a:rPr>
              <a:t>and </a:t>
            </a:r>
            <a:r>
              <a:rPr lang="en-IN" sz="2400" dirty="0">
                <a:latin typeface="Andalus" pitchFamily="18" charset="-78"/>
                <a:cs typeface="Andalus" pitchFamily="18" charset="-78"/>
              </a:rPr>
              <a:t>skin</a:t>
            </a:r>
          </a:p>
          <a:p>
            <a:r>
              <a:rPr lang="en-IN" sz="2400" dirty="0">
                <a:latin typeface="Andalus" pitchFamily="18" charset="-78"/>
                <a:cs typeface="Andalus" pitchFamily="18" charset="-78"/>
              </a:rPr>
              <a:t>Fever &gt; 36.3 degree Celsius </a:t>
            </a:r>
          </a:p>
          <a:p>
            <a:r>
              <a:rPr lang="en-IN" sz="2400" dirty="0">
                <a:latin typeface="Andalus" pitchFamily="18" charset="-78"/>
                <a:cs typeface="Andalus" pitchFamily="18" charset="-78"/>
              </a:rPr>
              <a:t>Hypothermia</a:t>
            </a:r>
          </a:p>
          <a:p>
            <a:r>
              <a:rPr lang="en-IN" sz="2400" dirty="0">
                <a:latin typeface="Andalus" pitchFamily="18" charset="-78"/>
                <a:cs typeface="Andalus" pitchFamily="18" charset="-78"/>
              </a:rPr>
              <a:t>Heart rate&gt;90 beats per minute</a:t>
            </a:r>
          </a:p>
          <a:p>
            <a:r>
              <a:rPr lang="en-IN" sz="2400" dirty="0" err="1">
                <a:latin typeface="Andalus" pitchFamily="18" charset="-78"/>
                <a:cs typeface="Andalus" pitchFamily="18" charset="-78"/>
              </a:rPr>
              <a:t>Tachypnea</a:t>
            </a:r>
            <a:endParaRPr lang="en-IN" sz="2400" dirty="0">
              <a:latin typeface="Andalus" pitchFamily="18" charset="-78"/>
              <a:cs typeface="Andalus" pitchFamily="18" charset="-78"/>
            </a:endParaRPr>
          </a:p>
          <a:p>
            <a:r>
              <a:rPr lang="en-IN" sz="2400" dirty="0">
                <a:latin typeface="Andalus" pitchFamily="18" charset="-78"/>
                <a:cs typeface="Andalus" pitchFamily="18" charset="-78"/>
              </a:rPr>
              <a:t>Change in metal </a:t>
            </a:r>
            <a:r>
              <a:rPr lang="en-IN" sz="2400" dirty="0" smtClean="0">
                <a:latin typeface="Andalus" pitchFamily="18" charset="-78"/>
                <a:cs typeface="Andalus" pitchFamily="18" charset="-78"/>
              </a:rPr>
              <a:t>status</a:t>
            </a:r>
            <a:endParaRPr lang="en-IN" sz="2400" dirty="0">
              <a:latin typeface="Andalus" pitchFamily="18" charset="-78"/>
              <a:cs typeface="Andalus" pitchFamily="18" charset="-78"/>
            </a:endParaRPr>
          </a:p>
        </p:txBody>
      </p:sp>
    </p:spTree>
    <p:extLst>
      <p:ext uri="{BB962C8B-B14F-4D97-AF65-F5344CB8AC3E}">
        <p14:creationId xmlns:p14="http://schemas.microsoft.com/office/powerpoint/2010/main" val="259440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F72B29-D289-4851-AE35-AD6E6975B38C}"/>
              </a:ext>
            </a:extLst>
          </p:cNvPr>
          <p:cNvSpPr>
            <a:spLocks noGrp="1"/>
          </p:cNvSpPr>
          <p:nvPr>
            <p:ph type="title"/>
          </p:nvPr>
        </p:nvSpPr>
        <p:spPr>
          <a:xfrm>
            <a:off x="457200" y="1143000"/>
            <a:ext cx="8229600" cy="152400"/>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E74F137A-600A-472A-BEF7-CAD72E973189}"/>
              </a:ext>
            </a:extLst>
          </p:cNvPr>
          <p:cNvSpPr>
            <a:spLocks noGrp="1"/>
          </p:cNvSpPr>
          <p:nvPr>
            <p:ph idx="1"/>
          </p:nvPr>
        </p:nvSpPr>
        <p:spPr>
          <a:xfrm>
            <a:off x="457200" y="1447800"/>
            <a:ext cx="8229600" cy="5126736"/>
          </a:xfrm>
        </p:spPr>
        <p:txBody>
          <a:bodyPr>
            <a:normAutofit/>
          </a:bodyPr>
          <a:lstStyle/>
          <a:p>
            <a:r>
              <a:rPr lang="en-US" sz="2400" dirty="0">
                <a:latin typeface="Andalus" pitchFamily="18" charset="-78"/>
                <a:cs typeface="Andalus" pitchFamily="18" charset="-78"/>
              </a:rPr>
              <a:t>Significant edema </a:t>
            </a:r>
          </a:p>
          <a:p>
            <a:r>
              <a:rPr lang="en-US" sz="2400" dirty="0">
                <a:latin typeface="Andalus" pitchFamily="18" charset="-78"/>
                <a:cs typeface="Andalus" pitchFamily="18" charset="-78"/>
              </a:rPr>
              <a:t>Hyperglycemia</a:t>
            </a:r>
          </a:p>
          <a:p>
            <a:r>
              <a:rPr lang="en-US" sz="2400" dirty="0">
                <a:latin typeface="Andalus" pitchFamily="18" charset="-78"/>
                <a:cs typeface="Andalus" pitchFamily="18" charset="-78"/>
              </a:rPr>
              <a:t>Abnormal WBC count with 10% bands</a:t>
            </a:r>
          </a:p>
          <a:p>
            <a:r>
              <a:rPr lang="en-US" sz="2400" dirty="0">
                <a:latin typeface="Andalus" pitchFamily="18" charset="-78"/>
                <a:cs typeface="Andalus" pitchFamily="18" charset="-78"/>
              </a:rPr>
              <a:t>Elevated C reactive protein in serum</a:t>
            </a:r>
          </a:p>
          <a:p>
            <a:r>
              <a:rPr lang="en-IN" sz="2400" dirty="0">
                <a:latin typeface="Andalus" pitchFamily="18" charset="-78"/>
                <a:cs typeface="Andalus" pitchFamily="18" charset="-78"/>
              </a:rPr>
              <a:t>Elevated prolactin in serum</a:t>
            </a:r>
          </a:p>
          <a:p>
            <a:r>
              <a:rPr lang="en-IN" sz="2400" dirty="0">
                <a:latin typeface="Andalus" pitchFamily="18" charset="-78"/>
                <a:cs typeface="Andalus" pitchFamily="18" charset="-78"/>
              </a:rPr>
              <a:t>Arterial hypoxemia( paO2/FiO2&lt;300)</a:t>
            </a:r>
          </a:p>
          <a:p>
            <a:r>
              <a:rPr lang="en-IN" sz="2400" dirty="0">
                <a:latin typeface="Andalus" pitchFamily="18" charset="-78"/>
                <a:cs typeface="Andalus" pitchFamily="18" charset="-78"/>
              </a:rPr>
              <a:t>a</a:t>
            </a:r>
            <a:r>
              <a:rPr lang="en-IN" sz="2400" dirty="0" smtClean="0">
                <a:latin typeface="Andalus" pitchFamily="18" charset="-78"/>
                <a:cs typeface="Andalus" pitchFamily="18" charset="-78"/>
              </a:rPr>
              <a:t>cute </a:t>
            </a:r>
            <a:r>
              <a:rPr lang="en-IN" sz="2400" dirty="0">
                <a:latin typeface="Andalus" pitchFamily="18" charset="-78"/>
                <a:cs typeface="Andalus" pitchFamily="18" charset="-78"/>
              </a:rPr>
              <a:t>drop of urine output</a:t>
            </a:r>
          </a:p>
          <a:p>
            <a:r>
              <a:rPr lang="en-IN" sz="2400" dirty="0">
                <a:latin typeface="Andalus" pitchFamily="18" charset="-78"/>
                <a:cs typeface="Andalus" pitchFamily="18" charset="-78"/>
              </a:rPr>
              <a:t>Creatinine &gt;0.5 mg/dl</a:t>
            </a:r>
          </a:p>
          <a:p>
            <a:r>
              <a:rPr lang="en-IN" sz="2400" dirty="0">
                <a:latin typeface="Andalus" pitchFamily="18" charset="-78"/>
                <a:cs typeface="Andalus" pitchFamily="18" charset="-78"/>
              </a:rPr>
              <a:t>INR &gt;1.5</a:t>
            </a:r>
          </a:p>
          <a:p>
            <a:r>
              <a:rPr lang="en-IN" sz="2400" dirty="0">
                <a:latin typeface="Andalus" pitchFamily="18" charset="-78"/>
                <a:cs typeface="Andalus" pitchFamily="18" charset="-78"/>
              </a:rPr>
              <a:t>Absent bowel sound</a:t>
            </a:r>
          </a:p>
          <a:p>
            <a:r>
              <a:rPr lang="en-IN" sz="2400" dirty="0">
                <a:latin typeface="Andalus" pitchFamily="18" charset="-78"/>
                <a:cs typeface="Andalus" pitchFamily="18" charset="-78"/>
              </a:rPr>
              <a:t>Platelet count&lt;100,000</a:t>
            </a:r>
          </a:p>
          <a:p>
            <a:r>
              <a:rPr lang="en-IN" sz="2400" dirty="0">
                <a:latin typeface="Andalus" pitchFamily="18" charset="-78"/>
                <a:cs typeface="Andalus" pitchFamily="18" charset="-78"/>
              </a:rPr>
              <a:t>High bilirubin(total bilirubin &gt; 4mg/dl</a:t>
            </a:r>
            <a:r>
              <a:rPr lang="en-IN" sz="2400" dirty="0" smtClean="0">
                <a:latin typeface="Andalus" pitchFamily="18" charset="-78"/>
                <a:cs typeface="Andalus" pitchFamily="18" charset="-78"/>
              </a:rPr>
              <a:t>)</a:t>
            </a:r>
            <a:endParaRPr lang="en-IN" sz="2400" dirty="0">
              <a:latin typeface="Andalus" pitchFamily="18" charset="-78"/>
              <a:cs typeface="Andalus" pitchFamily="18" charset="-78"/>
            </a:endParaRPr>
          </a:p>
        </p:txBody>
      </p:sp>
    </p:spTree>
    <p:extLst>
      <p:ext uri="{BB962C8B-B14F-4D97-AF65-F5344CB8AC3E}">
        <p14:creationId xmlns:p14="http://schemas.microsoft.com/office/powerpoint/2010/main" val="306764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628048-FC51-41ED-97E2-8B01C1E648EB}"/>
              </a:ext>
            </a:extLst>
          </p:cNvPr>
          <p:cNvSpPr>
            <a:spLocks noGrp="1"/>
          </p:cNvSpPr>
          <p:nvPr>
            <p:ph type="title"/>
          </p:nvPr>
        </p:nvSpPr>
        <p:spPr/>
        <p:txBody>
          <a:bodyPr/>
          <a:lstStyle/>
          <a:p>
            <a:r>
              <a:rPr lang="en-US" dirty="0"/>
              <a:t>SOFA score</a:t>
            </a:r>
            <a:endParaRPr lang="en-IN" dirty="0"/>
          </a:p>
        </p:txBody>
      </p:sp>
      <p:sp>
        <p:nvSpPr>
          <p:cNvPr id="3" name="Content Placeholder 2">
            <a:extLst>
              <a:ext uri="{FF2B5EF4-FFF2-40B4-BE49-F238E27FC236}">
                <a16:creationId xmlns="" xmlns:a16="http://schemas.microsoft.com/office/drawing/2014/main" id="{6FB6C70A-0A66-4EE8-91C3-F94E0FCECB4E}"/>
              </a:ext>
            </a:extLst>
          </p:cNvPr>
          <p:cNvSpPr>
            <a:spLocks noGrp="1"/>
          </p:cNvSpPr>
          <p:nvPr>
            <p:ph idx="1"/>
          </p:nvPr>
        </p:nvSpPr>
        <p:spPr/>
        <p:txBody>
          <a:bodyPr/>
          <a:lstStyle/>
          <a:p>
            <a:r>
              <a:rPr lang="en-US" dirty="0">
                <a:latin typeface="Andalus" pitchFamily="18" charset="-78"/>
                <a:cs typeface="Andalus" pitchFamily="18" charset="-78"/>
              </a:rPr>
              <a:t>Respiratory System</a:t>
            </a:r>
          </a:p>
          <a:p>
            <a:endParaRPr lang="en-IN" dirty="0">
              <a:latin typeface="Andalus" pitchFamily="18" charset="-78"/>
              <a:cs typeface="Andalus" pitchFamily="18" charset="-78"/>
            </a:endParaRPr>
          </a:p>
        </p:txBody>
      </p:sp>
      <p:pic>
        <p:nvPicPr>
          <p:cNvPr id="7" name="Picture 6">
            <a:extLst>
              <a:ext uri="{FF2B5EF4-FFF2-40B4-BE49-F238E27FC236}">
                <a16:creationId xmlns="" xmlns:a16="http://schemas.microsoft.com/office/drawing/2014/main" id="{E8746A47-AF1F-40C0-B685-F89E201025D7}"/>
              </a:ext>
            </a:extLst>
          </p:cNvPr>
          <p:cNvPicPr>
            <a:picLocks noChangeAspect="1"/>
          </p:cNvPicPr>
          <p:nvPr/>
        </p:nvPicPr>
        <p:blipFill rotWithShape="1">
          <a:blip r:embed="rId2"/>
          <a:srcRect l="15000" t="52963" r="52500" b="18889"/>
          <a:stretch/>
        </p:blipFill>
        <p:spPr>
          <a:xfrm>
            <a:off x="1371600" y="2819400"/>
            <a:ext cx="5867400" cy="2819400"/>
          </a:xfrm>
          <a:prstGeom prst="rect">
            <a:avLst/>
          </a:prstGeom>
        </p:spPr>
      </p:pic>
    </p:spTree>
    <p:extLst>
      <p:ext uri="{BB962C8B-B14F-4D97-AF65-F5344CB8AC3E}">
        <p14:creationId xmlns:p14="http://schemas.microsoft.com/office/powerpoint/2010/main" val="2476939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871</TotalTime>
  <Words>1083</Words>
  <Application>Microsoft Office PowerPoint</Application>
  <PresentationFormat>On-screen Show (4:3)</PresentationFormat>
  <Paragraphs>146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Urban</vt:lpstr>
      <vt:lpstr>Early Detection of Sepsis through  Machine Learning</vt:lpstr>
      <vt:lpstr>Aim</vt:lpstr>
      <vt:lpstr>What is Sepsis?</vt:lpstr>
      <vt:lpstr>About Sepsis</vt:lpstr>
      <vt:lpstr>PowerPoint Presentation</vt:lpstr>
      <vt:lpstr>Objectives</vt:lpstr>
      <vt:lpstr>Clinical criteria</vt:lpstr>
      <vt:lpstr>PowerPoint Presentation</vt:lpstr>
      <vt:lpstr>SOFA score</vt:lpstr>
      <vt:lpstr>PowerPoint Presentation</vt:lpstr>
      <vt:lpstr>PowerPoint Presentation</vt:lpstr>
      <vt:lpstr>Scope:</vt:lpstr>
      <vt:lpstr>Why early detection?</vt:lpstr>
      <vt:lpstr>Datasets</vt:lpstr>
      <vt:lpstr>Methods</vt:lpstr>
      <vt:lpstr>Phase plan</vt:lpstr>
      <vt:lpstr>Combining All Data</vt:lpstr>
      <vt:lpstr>Choosing Non time Dependent Approach</vt:lpstr>
      <vt:lpstr>Handling Missing Values</vt:lpstr>
      <vt:lpstr>Feature Engineering </vt:lpstr>
      <vt:lpstr>PowerPoint Presentation</vt:lpstr>
      <vt:lpstr>Label Encoding </vt:lpstr>
      <vt:lpstr>Handling Data Imbalance</vt:lpstr>
      <vt:lpstr>Baseline Prediction</vt:lpstr>
      <vt:lpstr>Expected outcome:</vt:lpstr>
      <vt:lpstr>Results (Confusion matrix)</vt:lpstr>
      <vt:lpstr>Conclusion</vt:lpstr>
      <vt:lpstr>Acknowledge</vt:lpstr>
      <vt:lpstr>References</vt:lpstr>
      <vt:lpstr>Thank You!</vt:lpstr>
    </vt:vector>
  </TitlesOfParts>
  <Company>Wipro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ABINESH</dc:creator>
  <cp:lastModifiedBy>ABINESH</cp:lastModifiedBy>
  <cp:revision>52</cp:revision>
  <dcterms:created xsi:type="dcterms:W3CDTF">2020-11-08T14:28:41Z</dcterms:created>
  <dcterms:modified xsi:type="dcterms:W3CDTF">2021-04-24T06:10:45Z</dcterms:modified>
</cp:coreProperties>
</file>