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2192000" cy="6858000"/>
  <p:notesSz cx="12192000" cy="6858000"/>
  <p:embeddedFontLst>
    <p:embeddedFont>
      <p:font typeface="Trebuchet MS" panose="020B0603020202020204"/>
      <p:regular r:id="rId17"/>
      <p:bold r:id="rId18"/>
      <p:italic r:id="rId19"/>
      <p:boldItalic r:id="rId20"/>
    </p:embeddedFont>
    <p:embeddedFont>
      <p:font typeface="Calibri" panose="020F0502020204030204"/>
      <p:regular r:id="rId21"/>
      <p:bold r:id="rId22"/>
      <p:italic r:id="rId23"/>
      <p:boldItalic r:id="rId24"/>
    </p:embeddedFont>
    <p:embeddedFont>
      <p:font typeface="Impact" panose="020B0806030902050204"/>
      <p:regular r:id="rId25"/>
    </p:embeddedFont>
    <p:embeddedFont>
      <p:font typeface="Roboto" panose="0200000000000000000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13.fntdata"/><Relationship Id="rId28" Type="http://schemas.openxmlformats.org/officeDocument/2006/relationships/font" Target="fonts/font12.fntdata"/><Relationship Id="rId27" Type="http://schemas.openxmlformats.org/officeDocument/2006/relationships/font" Target="fonts/font11.fntdata"/><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49"/>
        <p:cNvGrpSpPr/>
        <p:nvPr/>
      </p:nvGrpSpPr>
      <p:grpSpPr>
        <a:xfrm>
          <a:off x="0" y="0"/>
          <a:ext cx="0" cy="0"/>
          <a:chOff x="0" y="0"/>
          <a:chExt cx="0" cy="0"/>
        </a:xfrm>
      </p:grpSpPr>
      <p:sp>
        <p:nvSpPr>
          <p:cNvPr id="50" name="Google Shape;50;p1: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 name="Google Shape;51;p1: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10: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10: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p2: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 name="Google Shape;65;p2: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3: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1" name="Google Shape;91;p3: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4: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4: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5: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5: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6: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p6: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7: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6" name="Google Shape;166;p7: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8: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6" name="Google Shape;176;p8: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9:notes"/>
          <p:cNvSpPr txBox="1"/>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p9:notes"/>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5" name="Google Shape;35;p4"/>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1" name="Google Shape;41;p5"/>
          <p:cNvSpPr txBox="1"/>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2" name="Google Shape;42;p5"/>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45" name="Shape 45"/>
        <p:cNvGrpSpPr/>
        <p:nvPr/>
      </p:nvGrpSpPr>
      <p:grpSpPr>
        <a:xfrm>
          <a:off x="0" y="0"/>
          <a:ext cx="0" cy="0"/>
          <a:chOff x="0" y="0"/>
          <a:chExt cx="0" cy="0"/>
        </a:xfrm>
      </p:grpSpPr>
      <p:sp>
        <p:nvSpPr>
          <p:cNvPr id="46" name="Google Shape;46;p6"/>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6" name="Google Shape;16;p1"/>
          <p:cNvSpPr txBox="1"/>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8" name="Google Shape;18;p1"/>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114300" lvl="1"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114300" lvl="2"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114300" lvl="3"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114300" lvl="4"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114300" lvl="5"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114300" lvl="6"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114300" lvl="7"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114300" lvl="8" indent="0">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114300" lvl="0" indent="0" algn="l"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57" name="Google Shape;57;p7"/>
          <p:cNvSpPr/>
          <p:nvPr/>
        </p:nvSpPr>
        <p:spPr>
          <a:xfrm rot="10800000" flipH="1">
            <a:off x="3800475" y="5848717"/>
            <a:ext cx="4575048" cy="277058"/>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58" name="Google Shape;58;p7"/>
          <p:cNvSpPr txBox="1"/>
          <p:nvPr/>
        </p:nvSpPr>
        <p:spPr>
          <a:xfrm>
            <a:off x="6396735" y="2067305"/>
            <a:ext cx="2599800" cy="509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endParaRPr sz="3200">
              <a:latin typeface="Trebuchet MS" panose="020B0603020202020204"/>
              <a:ea typeface="Trebuchet MS" panose="020B0603020202020204"/>
              <a:cs typeface="Trebuchet MS" panose="020B0603020202020204"/>
              <a:sym typeface="Trebuchet MS" panose="020B0603020202020204"/>
            </a:endParaRPr>
          </a:p>
        </p:txBody>
      </p:sp>
      <p:sp>
        <p:nvSpPr>
          <p:cNvPr id="59" name="Google Shape;59;p7"/>
          <p:cNvSpPr txBox="1"/>
          <p:nvPr/>
        </p:nvSpPr>
        <p:spPr>
          <a:xfrm>
            <a:off x="7536650" y="916625"/>
            <a:ext cx="33219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b="1">
                <a:solidFill>
                  <a:srgbClr val="2D936B"/>
                </a:solidFill>
                <a:latin typeface="Trebuchet MS" panose="020B0603020202020204"/>
                <a:ea typeface="Trebuchet MS" panose="020B0603020202020204"/>
                <a:cs typeface="Trebuchet MS" panose="020B0603020202020204"/>
                <a:sym typeface="Trebuchet MS" panose="020B0603020202020204"/>
              </a:rPr>
              <a:t>Final</a:t>
            </a:r>
            <a:r>
              <a:rPr lang="en-US" sz="3200" b="1">
                <a:solidFill>
                  <a:srgbClr val="2D936B"/>
                </a:solidFill>
                <a:latin typeface="Trebuchet MS" panose="020B0603020202020204"/>
                <a:ea typeface="Trebuchet MS" panose="020B0603020202020204"/>
                <a:cs typeface="Trebuchet MS" panose="020B0603020202020204"/>
                <a:sym typeface="Trebuchet MS" panose="020B0603020202020204"/>
              </a:rPr>
              <a:t> </a:t>
            </a:r>
            <a:r>
              <a:rPr lang="en-US" sz="3200" b="1">
                <a:solidFill>
                  <a:srgbClr val="2D936B"/>
                </a:solidFill>
                <a:latin typeface="Trebuchet MS" panose="020B0603020202020204"/>
                <a:ea typeface="Trebuchet MS" panose="020B0603020202020204"/>
                <a:cs typeface="Trebuchet MS" panose="020B0603020202020204"/>
                <a:sym typeface="Trebuchet MS" panose="020B0603020202020204"/>
              </a:rPr>
              <a:t>Project</a:t>
            </a:r>
            <a:endParaRPr sz="3200">
              <a:latin typeface="Trebuchet MS" panose="020B0603020202020204"/>
              <a:ea typeface="Trebuchet MS" panose="020B0603020202020204"/>
              <a:cs typeface="Trebuchet MS" panose="020B0603020202020204"/>
              <a:sym typeface="Trebuchet MS" panose="020B0603020202020204"/>
            </a:endParaRPr>
          </a:p>
        </p:txBody>
      </p:sp>
      <p:pic>
        <p:nvPicPr>
          <p:cNvPr id="60" name="Google Shape;60;p7"/>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61" name="Google Shape;61;p7"/>
          <p:cNvSpPr txBox="1"/>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fld>
            <a:endParaRPr lang="en-US"/>
          </a:p>
        </p:txBody>
      </p:sp>
      <p:sp>
        <p:nvSpPr>
          <p:cNvPr id="62" name="Google Shape;62;p7"/>
          <p:cNvSpPr txBox="1"/>
          <p:nvPr/>
        </p:nvSpPr>
        <p:spPr>
          <a:xfrm>
            <a:off x="839400" y="2714625"/>
            <a:ext cx="106620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latin typeface="Impact" panose="020B0806030902050204"/>
                <a:ea typeface="Impact" panose="020B0806030902050204"/>
                <a:cs typeface="Impact" panose="020B0806030902050204"/>
                <a:sym typeface="Impact" panose="020B0806030902050204"/>
              </a:rPr>
              <a:t>STUDENT NAME:ABINESH.A</a:t>
            </a:r>
            <a:endParaRPr sz="2400">
              <a:latin typeface="Impact" panose="020B0806030902050204"/>
              <a:ea typeface="Impact" panose="020B0806030902050204"/>
              <a:cs typeface="Impact" panose="020B0806030902050204"/>
              <a:sym typeface="Impact" panose="020B0806030902050204"/>
            </a:endParaRPr>
          </a:p>
          <a:p>
            <a:pPr marL="0" lvl="0" indent="0" algn="l" rtl="0">
              <a:spcBef>
                <a:spcPts val="0"/>
              </a:spcBef>
              <a:spcAft>
                <a:spcPts val="0"/>
              </a:spcAft>
              <a:buNone/>
            </a:pPr>
            <a:r>
              <a:rPr lang="en-US" sz="2400">
                <a:latin typeface="Impact" panose="020B0806030902050204"/>
                <a:ea typeface="Impact" panose="020B0806030902050204"/>
                <a:cs typeface="Impact" panose="020B0806030902050204"/>
                <a:sym typeface="Impact" panose="020B0806030902050204"/>
              </a:rPr>
              <a:t>DEPARTMENT    :ARTIFICIAL INTELLIGENCE AND DATA SCIENCE</a:t>
            </a:r>
            <a:endParaRPr sz="2400">
              <a:latin typeface="Impact" panose="020B0806030902050204"/>
              <a:ea typeface="Impact" panose="020B0806030902050204"/>
              <a:cs typeface="Impact" panose="020B0806030902050204"/>
              <a:sym typeface="Impact" panose="020B0806030902050204"/>
            </a:endParaRPr>
          </a:p>
          <a:p>
            <a:pPr marL="0" lvl="0" indent="0" algn="l" rtl="0">
              <a:spcBef>
                <a:spcPts val="0"/>
              </a:spcBef>
              <a:spcAft>
                <a:spcPts val="0"/>
              </a:spcAft>
              <a:buNone/>
            </a:pPr>
            <a:r>
              <a:rPr lang="en-US" sz="2400">
                <a:latin typeface="Impact" panose="020B0806030902050204"/>
                <a:ea typeface="Impact" panose="020B0806030902050204"/>
                <a:cs typeface="Impact" panose="020B0806030902050204"/>
                <a:sym typeface="Impact" panose="020B0806030902050204"/>
              </a:rPr>
              <a:t>COLLEGE             :SIR ISSAC NEWTON COLLEGE OF ENGINEERING AND  TECHNOLOGY</a:t>
            </a:r>
            <a:endParaRPr sz="2400">
              <a:latin typeface="Impact" panose="020B0806030902050204"/>
              <a:ea typeface="Impact" panose="020B0806030902050204"/>
              <a:cs typeface="Impact" panose="020B0806030902050204"/>
              <a:sym typeface="Impact" panose="020B0806030902050204"/>
            </a:endParaRPr>
          </a:p>
          <a:p>
            <a:pPr marL="0" lvl="0" indent="0" algn="l" rtl="0">
              <a:spcBef>
                <a:spcPts val="0"/>
              </a:spcBef>
              <a:spcAft>
                <a:spcPts val="0"/>
              </a:spcAft>
              <a:buNone/>
            </a:pPr>
            <a:r>
              <a:rPr lang="en-US" sz="2400">
                <a:latin typeface="Impact" panose="020B0806030902050204"/>
                <a:ea typeface="Impact" panose="020B0806030902050204"/>
                <a:cs typeface="Impact" panose="020B0806030902050204"/>
                <a:sym typeface="Impact" panose="020B0806030902050204"/>
              </a:rPr>
              <a:t>NAAN MUDHALVAN I’D: au821721243002</a:t>
            </a:r>
            <a:endParaRPr sz="2400">
              <a:latin typeface="Impact" panose="020B0806030902050204"/>
              <a:ea typeface="Impact" panose="020B0806030902050204"/>
              <a:cs typeface="Impact" panose="020B0806030902050204"/>
              <a:sym typeface="Impact" panose="020B080603090205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202" name="Google Shape;202;p16"/>
          <p:cNvSpPr/>
          <p:nvPr/>
        </p:nvSpPr>
        <p:spPr>
          <a:xfrm>
            <a:off x="10008225" y="1016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203" name="Google Shape;203;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204" name="Google Shape;204;p16"/>
          <p:cNvSpPr txBox="1"/>
          <p:nvPr>
            <p:ph type="title"/>
          </p:nvPr>
        </p:nvSpPr>
        <p:spPr>
          <a:xfrm>
            <a:off x="24765" y="246144"/>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lang="en-US"/>
          </a:p>
        </p:txBody>
      </p:sp>
      <p:sp>
        <p:nvSpPr>
          <p:cNvPr id="205" name="Google Shape;205;p16"/>
          <p:cNvSpPr txBox="1"/>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pic>
        <p:nvPicPr>
          <p:cNvPr id="206" name="Google Shape;206;p16"/>
          <p:cNvPicPr preferRelativeResize="0"/>
          <p:nvPr/>
        </p:nvPicPr>
        <p:blipFill rotWithShape="1">
          <a:blip r:embed="rId1"/>
          <a:srcRect t="-16319"/>
          <a:stretch>
            <a:fillRect/>
          </a:stretch>
        </p:blipFill>
        <p:spPr>
          <a:xfrm>
            <a:off x="2038325" y="732226"/>
            <a:ext cx="10010775" cy="2384250"/>
          </a:xfrm>
          <a:prstGeom prst="rect">
            <a:avLst/>
          </a:prstGeom>
          <a:noFill/>
          <a:ln>
            <a:noFill/>
          </a:ln>
        </p:spPr>
      </p:pic>
      <p:sp>
        <p:nvSpPr>
          <p:cNvPr id="207" name="Google Shape;207;p16"/>
          <p:cNvSpPr txBox="1"/>
          <p:nvPr/>
        </p:nvSpPr>
        <p:spPr>
          <a:xfrm>
            <a:off x="321450" y="3321900"/>
            <a:ext cx="3571800" cy="33432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900"/>
              </a:spcBef>
              <a:spcAft>
                <a:spcPts val="0"/>
              </a:spcAft>
              <a:buClr>
                <a:srgbClr val="111111"/>
              </a:buClr>
              <a:buSzPts val="1200"/>
              <a:buFont typeface="Roboto" panose="02000000000000000000"/>
              <a:buAutoNum type="arabicPeriod"/>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Epoch 1/5:</a:t>
            </a:r>
            <a:endParaRPr sz="18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Training Loss: 0.2847</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Training Accuracy: 0.9204</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Validation Loss: 0.1133</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Validation Accuracy: 0.9695</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111111"/>
              </a:buClr>
              <a:buSzPts val="1200"/>
              <a:buFont typeface="Roboto" panose="02000000000000000000"/>
              <a:buAutoNum type="arabicPeriod"/>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Epoch 2/5:</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Training Loss: 0.0816</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Training Accuracy: 0.9771</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Validation Loss: 0.0704</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Validation Accuracy: 0.9758</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15000"/>
              </a:lnSpc>
              <a:spcBef>
                <a:spcPts val="0"/>
              </a:spcBef>
              <a:spcAft>
                <a:spcPts val="0"/>
              </a:spcAft>
              <a:buClr>
                <a:srgbClr val="111111"/>
              </a:buClr>
              <a:buSzPts val="1200"/>
              <a:buFont typeface="Roboto" panose="02000000000000000000"/>
              <a:buAutoNum type="arabicPeriod"/>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Epoch 3/5:</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Training Loss: 0.0656</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Training Accuracy: 0.9858</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Validation Loss: 0.0591</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15000"/>
              </a:lnSpc>
              <a:spcBef>
                <a:spcPts val="0"/>
              </a:spcBef>
              <a:spcAft>
                <a:spcPts val="0"/>
              </a:spcAft>
              <a:buClr>
                <a:srgbClr val="111111"/>
              </a:buClr>
              <a:buSzPts val="1200"/>
              <a:buFont typeface="Roboto" panose="02000000000000000000"/>
              <a:buChar char="○"/>
            </a:pPr>
            <a:r>
              <a:rPr lang="en-US" sz="12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Validation Accuracy: 0.9883</a:t>
            </a:r>
            <a:endParaRPr sz="12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66" name="Shape 66"/>
        <p:cNvGrpSpPr/>
        <p:nvPr/>
      </p:nvGrpSpPr>
      <p:grpSpPr>
        <a:xfrm>
          <a:off x="0" y="0"/>
          <a:ext cx="0" cy="0"/>
          <a:chOff x="0" y="0"/>
          <a:chExt cx="0" cy="0"/>
        </a:xfrm>
      </p:grpSpPr>
      <p:sp>
        <p:nvSpPr>
          <p:cNvPr id="67" name="Google Shape;67;p8"/>
          <p:cNvSpPr/>
          <p:nvPr/>
        </p:nvSpPr>
        <p:spPr>
          <a:xfrm>
            <a:off x="375050" y="-14300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80" name="Google Shape;80;p8"/>
          <p:cNvSpPr/>
          <p:nvPr/>
        </p:nvSpPr>
        <p:spPr>
          <a:xfrm>
            <a:off x="9534525" y="11839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82" name="Google Shape;82;p8"/>
          <p:cNvSpPr txBox="1"/>
          <p:nvPr>
            <p:ph type="title"/>
          </p:nvPr>
        </p:nvSpPr>
        <p:spPr>
          <a:xfrm>
            <a:off x="558165" y="385444"/>
            <a:ext cx="9764400" cy="1119600"/>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a:t>PROJECT TITLE</a:t>
            </a:r>
            <a:endParaRPr sz="4250" b="0" i="1" u="sng"/>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86" name="Google Shape;86;p8"/>
          <p:cNvSpPr txBox="1"/>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fld>
            <a:endParaRPr lang="en-US"/>
          </a:p>
        </p:txBody>
      </p:sp>
      <p:sp>
        <p:nvSpPr>
          <p:cNvPr id="87" name="Google Shape;87;p8"/>
          <p:cNvSpPr txBox="1"/>
          <p:nvPr/>
        </p:nvSpPr>
        <p:spPr>
          <a:xfrm>
            <a:off x="500075" y="214325"/>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88" name="Google Shape;88;p8"/>
          <p:cNvSpPr txBox="1"/>
          <p:nvPr/>
        </p:nvSpPr>
        <p:spPr>
          <a:xfrm>
            <a:off x="2750125" y="2410750"/>
            <a:ext cx="7980900" cy="17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400" b="1" i="1">
                <a:latin typeface="Calibri" panose="020F0502020204030204"/>
                <a:ea typeface="Calibri" panose="020F0502020204030204"/>
                <a:cs typeface="Calibri" panose="020F0502020204030204"/>
                <a:sym typeface="Calibri" panose="020F0502020204030204"/>
              </a:rPr>
              <a:t>SMS SPAM DETECTION</a:t>
            </a:r>
            <a:endParaRPr sz="7200" b="1" i="1">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92" name="Shape 92"/>
        <p:cNvGrpSpPr/>
        <p:nvPr/>
      </p:nvGrpSpPr>
      <p:grpSpPr>
        <a:xfrm>
          <a:off x="0" y="0"/>
          <a:ext cx="0" cy="0"/>
          <a:chOff x="0" y="0"/>
          <a:chExt cx="0" cy="0"/>
        </a:xfrm>
      </p:grpSpPr>
      <p:sp>
        <p:nvSpPr>
          <p:cNvPr id="93" name="Google Shape;93;p9"/>
          <p:cNvSpPr/>
          <p:nvPr/>
        </p:nvSpPr>
        <p:spPr>
          <a:xfrm>
            <a:off x="228225" y="607213"/>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w="9525" cap="flat" cmpd="sng">
            <a:solidFill>
              <a:srgbClr val="000000"/>
            </a:solidFill>
            <a:prstDash val="dot"/>
            <a:round/>
            <a:headEnd type="none" w="sm" len="sm"/>
            <a:tailEnd type="none" w="sm" len="sm"/>
          </a:ln>
        </p:spPr>
        <p:txBody>
          <a:bodyPr spcFirstLastPara="1" wrap="square" lIns="0" tIns="0" rIns="0" bIns="0" anchor="t" anchorCtr="0">
            <a:noAutofit/>
          </a:bodyPr>
          <a:lstStyle/>
          <a:p>
            <a:pPr marL="153670" lvl="0" indent="0" algn="l" rtl="0">
              <a:spcBef>
                <a:spcPts val="0"/>
              </a:spcBef>
              <a:spcAft>
                <a:spcPts val="0"/>
              </a:spcAft>
              <a:buClr>
                <a:schemeClr val="dk1"/>
              </a:buClr>
              <a:buFont typeface="Arial" panose="020B0604020202020204"/>
              <a:buNone/>
            </a:p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latin typeface="Trebuchet MS" panose="020B0603020202020204"/>
              <a:ea typeface="Trebuchet MS" panose="020B0603020202020204"/>
              <a:cs typeface="Trebuchet MS" panose="020B0603020202020204"/>
              <a:sym typeface="Trebuchet MS" panose="020B0603020202020204"/>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p>
        </p:txBody>
      </p:sp>
      <p:pic>
        <p:nvPicPr>
          <p:cNvPr id="108" name="Google Shape;108;p9"/>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109" name="Google Shape;109;p9"/>
          <p:cNvGrpSpPr/>
          <p:nvPr/>
        </p:nvGrpSpPr>
        <p:grpSpPr>
          <a:xfrm>
            <a:off x="-1004075" y="3819522"/>
            <a:ext cx="3272239" cy="3009898"/>
            <a:chOff x="47625" y="3819523"/>
            <a:chExt cx="4124325" cy="3009898"/>
          </a:xfrm>
        </p:grpSpPr>
        <p:pic>
          <p:nvPicPr>
            <p:cNvPr id="110" name="Google Shape;110;p9"/>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12" name="Google Shape;112;p9"/>
          <p:cNvSpPr txBox="1"/>
          <p:nvPr>
            <p:ph type="title" idx="4294967295"/>
          </p:nvPr>
        </p:nvSpPr>
        <p:spPr>
          <a:xfrm>
            <a:off x="-165875" y="-170250"/>
            <a:ext cx="15273600" cy="812700"/>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lang="en-US"/>
          </a:p>
        </p:txBody>
      </p:sp>
      <p:sp>
        <p:nvSpPr>
          <p:cNvPr id="113" name="Google Shape;113;p9"/>
          <p:cNvSpPr txBox="1"/>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114300" lvl="0" indent="0" algn="l"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14" name="Google Shape;114;p9"/>
          <p:cNvSpPr txBox="1"/>
          <p:nvPr>
            <p:ph type="title" idx="4294967295"/>
          </p:nvPr>
        </p:nvSpPr>
        <p:spPr>
          <a:xfrm>
            <a:off x="942700" y="1072175"/>
            <a:ext cx="5580600" cy="609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850"/>
              <a:t>PROBLEMSTATEMENT</a:t>
            </a:r>
            <a:endParaRPr sz="3850"/>
          </a:p>
        </p:txBody>
      </p:sp>
      <p:sp>
        <p:nvSpPr>
          <p:cNvPr id="115" name="Google Shape;115;p9"/>
          <p:cNvSpPr txBox="1"/>
          <p:nvPr/>
        </p:nvSpPr>
        <p:spPr>
          <a:xfrm>
            <a:off x="990600" y="1867926"/>
            <a:ext cx="5700900" cy="7773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US" sz="3850" b="1">
                <a:solidFill>
                  <a:schemeClr val="dk1"/>
                </a:solidFill>
                <a:latin typeface="Trebuchet MS" panose="020B0603020202020204"/>
                <a:ea typeface="Trebuchet MS" panose="020B0603020202020204"/>
                <a:cs typeface="Trebuchet MS" panose="020B0603020202020204"/>
                <a:sym typeface="Trebuchet MS" panose="020B0603020202020204"/>
              </a:rPr>
              <a:t>PROJECT OVERVIEW</a:t>
            </a:r>
            <a:endParaRPr sz="1000"/>
          </a:p>
        </p:txBody>
      </p:sp>
      <p:sp>
        <p:nvSpPr>
          <p:cNvPr id="116" name="Google Shape;116;p9"/>
          <p:cNvSpPr txBox="1"/>
          <p:nvPr/>
        </p:nvSpPr>
        <p:spPr>
          <a:xfrm>
            <a:off x="2018100" y="3500450"/>
            <a:ext cx="1021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panose="020F0502020204030204"/>
              <a:ea typeface="Calibri" panose="020F0502020204030204"/>
              <a:cs typeface="Calibri" panose="020F0502020204030204"/>
              <a:sym typeface="Calibri" panose="020F0502020204030204"/>
            </a:endParaRPr>
          </a:p>
        </p:txBody>
      </p:sp>
      <p:sp>
        <p:nvSpPr>
          <p:cNvPr id="117" name="Google Shape;117;p9"/>
          <p:cNvSpPr txBox="1"/>
          <p:nvPr/>
        </p:nvSpPr>
        <p:spPr>
          <a:xfrm>
            <a:off x="790300" y="2693900"/>
            <a:ext cx="9984300" cy="754200"/>
          </a:xfrm>
          <a:prstGeom prst="rect">
            <a:avLst/>
          </a:prstGeom>
          <a:noFill/>
          <a:ln>
            <a:noFill/>
          </a:ln>
        </p:spPr>
        <p:txBody>
          <a:bodyPr spcFirstLastPara="1" wrap="square" lIns="91425" tIns="91425" rIns="91425" bIns="91425" anchor="t" anchorCtr="0">
            <a:spAutoFit/>
          </a:bodyPr>
          <a:lstStyle/>
          <a:p>
            <a:pPr marL="153670" lvl="0" indent="0" algn="l" rtl="0">
              <a:spcBef>
                <a:spcPts val="0"/>
              </a:spcBef>
              <a:spcAft>
                <a:spcPts val="0"/>
              </a:spcAft>
              <a:buClr>
                <a:schemeClr val="dk1"/>
              </a:buClr>
              <a:buFont typeface="Arial" panose="020B0604020202020204"/>
              <a:buNone/>
            </a:pPr>
            <a:r>
              <a:rPr lang="en-US" sz="3700" b="1">
                <a:solidFill>
                  <a:schemeClr val="dk1"/>
                </a:solidFill>
                <a:latin typeface="Trebuchet MS" panose="020B0603020202020204"/>
                <a:ea typeface="Trebuchet MS" panose="020B0603020202020204"/>
                <a:cs typeface="Trebuchet MS" panose="020B0603020202020204"/>
                <a:sym typeface="Trebuchet MS" panose="020B0603020202020204"/>
              </a:rPr>
              <a:t>WHO ARE THE END USERS?</a:t>
            </a:r>
            <a:endParaRPr sz="2300">
              <a:latin typeface="Calibri" panose="020F0502020204030204"/>
              <a:ea typeface="Calibri" panose="020F0502020204030204"/>
              <a:cs typeface="Calibri" panose="020F0502020204030204"/>
              <a:sym typeface="Calibri" panose="020F0502020204030204"/>
            </a:endParaRPr>
          </a:p>
        </p:txBody>
      </p:sp>
      <p:sp>
        <p:nvSpPr>
          <p:cNvPr id="118" name="Google Shape;118;p9"/>
          <p:cNvSpPr txBox="1"/>
          <p:nvPr/>
        </p:nvSpPr>
        <p:spPr>
          <a:xfrm>
            <a:off x="910825" y="3541100"/>
            <a:ext cx="10287000" cy="7389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Font typeface="Arial" panose="020B0604020202020204"/>
              <a:buNone/>
            </a:pPr>
            <a:r>
              <a:rPr lang="en-US" sz="3600" b="1">
                <a:solidFill>
                  <a:schemeClr val="dk1"/>
                </a:solidFill>
                <a:latin typeface="Trebuchet MS" panose="020B0603020202020204"/>
                <a:ea typeface="Trebuchet MS" panose="020B0603020202020204"/>
                <a:cs typeface="Trebuchet MS" panose="020B0603020202020204"/>
                <a:sym typeface="Trebuchet MS" panose="020B0603020202020204"/>
              </a:rPr>
              <a:t>YOUR SOLUTION AND ITS VALUE PROPOSITION</a:t>
            </a:r>
            <a:endParaRPr sz="1800">
              <a:latin typeface="Calibri" panose="020F0502020204030204"/>
              <a:ea typeface="Calibri" panose="020F0502020204030204"/>
              <a:cs typeface="Calibri" panose="020F0502020204030204"/>
              <a:sym typeface="Calibri" panose="020F0502020204030204"/>
            </a:endParaRPr>
          </a:p>
        </p:txBody>
      </p:sp>
      <p:sp>
        <p:nvSpPr>
          <p:cNvPr id="119" name="Google Shape;119;p9"/>
          <p:cNvSpPr txBox="1"/>
          <p:nvPr/>
        </p:nvSpPr>
        <p:spPr>
          <a:xfrm>
            <a:off x="716200" y="4356200"/>
            <a:ext cx="10892400" cy="792600"/>
          </a:xfrm>
          <a:prstGeom prst="rect">
            <a:avLst/>
          </a:prstGeom>
          <a:noFill/>
          <a:ln>
            <a:noFill/>
          </a:ln>
        </p:spPr>
        <p:txBody>
          <a:bodyPr spcFirstLastPara="1" wrap="square" lIns="91425" tIns="91425" rIns="91425" bIns="91425" anchor="t" anchorCtr="0">
            <a:spAutoFit/>
          </a:bodyPr>
          <a:lstStyle/>
          <a:p>
            <a:pPr marL="193675" lvl="0" indent="0" algn="l" rtl="0">
              <a:spcBef>
                <a:spcPts val="0"/>
              </a:spcBef>
              <a:spcAft>
                <a:spcPts val="0"/>
              </a:spcAft>
              <a:buClr>
                <a:schemeClr val="dk1"/>
              </a:buClr>
              <a:buFont typeface="Arial" panose="020B0604020202020204"/>
              <a:buNone/>
            </a:pPr>
            <a:r>
              <a:rPr lang="en-US" sz="3950" b="1">
                <a:solidFill>
                  <a:schemeClr val="dk1"/>
                </a:solidFill>
                <a:latin typeface="Trebuchet MS" panose="020B0603020202020204"/>
                <a:ea typeface="Trebuchet MS" panose="020B0603020202020204"/>
                <a:cs typeface="Trebuchet MS" panose="020B0603020202020204"/>
                <a:sym typeface="Trebuchet MS" panose="020B0603020202020204"/>
              </a:rPr>
              <a:t>THE WOW IN YOUR SOLUTION</a:t>
            </a:r>
            <a:endParaRPr sz="1500">
              <a:latin typeface="Calibri" panose="020F0502020204030204"/>
              <a:ea typeface="Calibri" panose="020F0502020204030204"/>
              <a:cs typeface="Calibri" panose="020F0502020204030204"/>
              <a:sym typeface="Calibri" panose="020F0502020204030204"/>
            </a:endParaRPr>
          </a:p>
        </p:txBody>
      </p:sp>
      <p:sp>
        <p:nvSpPr>
          <p:cNvPr id="120" name="Google Shape;120;p9"/>
          <p:cNvSpPr txBox="1"/>
          <p:nvPr/>
        </p:nvSpPr>
        <p:spPr>
          <a:xfrm>
            <a:off x="942700" y="5184000"/>
            <a:ext cx="10287000" cy="8004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Font typeface="Arial" panose="020B0604020202020204"/>
              <a:buNone/>
            </a:pPr>
            <a:r>
              <a:rPr lang="en-US" sz="4000" b="1">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1000">
              <a:latin typeface="Calibri" panose="020F0502020204030204"/>
              <a:ea typeface="Calibri" panose="020F0502020204030204"/>
              <a:cs typeface="Calibri" panose="020F0502020204030204"/>
              <a:sym typeface="Calibri" panose="020F0502020204030204"/>
            </a:endParaRPr>
          </a:p>
        </p:txBody>
      </p:sp>
      <p:sp>
        <p:nvSpPr>
          <p:cNvPr id="121" name="Google Shape;121;p9"/>
          <p:cNvSpPr txBox="1"/>
          <p:nvPr/>
        </p:nvSpPr>
        <p:spPr>
          <a:xfrm>
            <a:off x="716200" y="6045900"/>
            <a:ext cx="10589700" cy="785100"/>
          </a:xfrm>
          <a:prstGeom prst="rect">
            <a:avLst/>
          </a:prstGeom>
          <a:noFill/>
          <a:ln>
            <a:noFill/>
          </a:ln>
        </p:spPr>
        <p:txBody>
          <a:bodyPr spcFirstLastPara="1" wrap="square" lIns="91425" tIns="91425" rIns="91425" bIns="91425" anchor="t" anchorCtr="0">
            <a:spAutoFit/>
          </a:bodyPr>
          <a:lstStyle/>
          <a:p>
            <a:pPr marL="209550" lvl="0" indent="0" algn="l" rtl="0">
              <a:spcBef>
                <a:spcPts val="0"/>
              </a:spcBef>
              <a:spcAft>
                <a:spcPts val="0"/>
              </a:spcAft>
              <a:buClr>
                <a:schemeClr val="dk1"/>
              </a:buClr>
              <a:buFont typeface="Arial" panose="020B0604020202020204"/>
              <a:buNone/>
            </a:pPr>
            <a:r>
              <a:rPr lang="en-US" sz="3900" b="1">
                <a:solidFill>
                  <a:schemeClr val="dk1"/>
                </a:solidFill>
                <a:latin typeface="Trebuchet MS" panose="020B0603020202020204"/>
                <a:ea typeface="Trebuchet MS" panose="020B0603020202020204"/>
                <a:cs typeface="Trebuchet MS" panose="020B0603020202020204"/>
                <a:sym typeface="Trebuchet MS" panose="020B0603020202020204"/>
              </a:rPr>
              <a:t>RESULTS</a:t>
            </a:r>
            <a:endParaRPr sz="9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grpSp>
        <p:nvGrpSpPr>
          <p:cNvPr id="126" name="Google Shape;126;p10"/>
          <p:cNvGrpSpPr/>
          <p:nvPr/>
        </p:nvGrpSpPr>
        <p:grpSpPr>
          <a:xfrm>
            <a:off x="9866725" y="3600450"/>
            <a:ext cx="2762250" cy="3257550"/>
            <a:chOff x="7991475" y="2933700"/>
            <a:chExt cx="2762250" cy="3257550"/>
          </a:xfrm>
        </p:grpSpPr>
        <p:sp>
          <p:nvSpPr>
            <p:cNvPr id="127" name="Google Shape;12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28" name="Google Shape;12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p>
          </p:txBody>
        </p:sp>
        <p:pic>
          <p:nvPicPr>
            <p:cNvPr id="129" name="Google Shape;129;p10"/>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30" name="Google Shape;130;p10"/>
          <p:cNvSpPr/>
          <p:nvPr/>
        </p:nvSpPr>
        <p:spPr>
          <a:xfrm flipH="1">
            <a:off x="10513461" y="1017972"/>
            <a:ext cx="455771" cy="3699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2100"/>
          </a:p>
        </p:txBody>
      </p:sp>
      <p:sp>
        <p:nvSpPr>
          <p:cNvPr id="131" name="Google Shape;131;p10"/>
          <p:cNvSpPr txBox="1"/>
          <p:nvPr>
            <p:ph type="title"/>
          </p:nvPr>
        </p:nvSpPr>
        <p:spPr>
          <a:xfrm>
            <a:off x="72390" y="0"/>
            <a:ext cx="6400165" cy="1253490"/>
          </a:xfrm>
          <a:prstGeom prst="rect">
            <a:avLst/>
          </a:prstGeom>
          <a:noFill/>
          <a:ln>
            <a:noFill/>
          </a:ln>
        </p:spPr>
        <p:txBody>
          <a:bodyPr spcFirstLastPara="1" wrap="square" lIns="0" tIns="16500" rIns="0" bIns="0" anchor="t" anchorCtr="0">
            <a:noAutofit/>
          </a:bodyPr>
          <a:lstStyle/>
          <a:p>
            <a:pPr marL="12700" lvl="0" indent="0" algn="l" rtl="0">
              <a:lnSpc>
                <a:spcPct val="100000"/>
              </a:lnSpc>
              <a:spcBef>
                <a:spcPts val="0"/>
              </a:spcBef>
              <a:spcAft>
                <a:spcPts val="0"/>
              </a:spcAft>
              <a:buNone/>
            </a:pPr>
            <a:r>
              <a:rPr lang="en-US" sz="4250"/>
              <a:t>PROBLEM	STATEMENT</a:t>
            </a:r>
            <a:endParaRPr sz="4250"/>
          </a:p>
        </p:txBody>
      </p:sp>
      <p:pic>
        <p:nvPicPr>
          <p:cNvPr id="132" name="Google Shape;132;p10"/>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33" name="Google Shape;133;p10"/>
          <p:cNvSpPr txBox="1"/>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fld>
            <a:endParaRPr lang="en-US"/>
          </a:p>
        </p:txBody>
      </p:sp>
      <p:sp>
        <p:nvSpPr>
          <p:cNvPr id="134" name="Google Shape;134;p10"/>
          <p:cNvSpPr txBox="1"/>
          <p:nvPr/>
        </p:nvSpPr>
        <p:spPr>
          <a:xfrm>
            <a:off x="0" y="1607350"/>
            <a:ext cx="11072700" cy="1246800"/>
          </a:xfrm>
          <a:prstGeom prst="rect">
            <a:avLst/>
          </a:prstGeom>
          <a:ln w="9525" cap="flat" cmpd="sng" algn="ctr">
            <a:solidFill>
              <a:schemeClr val="accent1"/>
            </a:solidFill>
            <a:prstDash val="dash"/>
          </a:ln>
        </p:spPr>
        <p:style>
          <a:lnRef idx="0">
            <a:schemeClr val="accent1"/>
          </a:lnRef>
          <a:fillRef idx="0">
            <a:srgbClr val="FFFFFF"/>
          </a:fillRef>
          <a:effectRef idx="0">
            <a:srgbClr val="FFFFFF"/>
          </a:effectRef>
          <a:fontRef idx="minor">
            <a:schemeClr val="dk1"/>
          </a:fontRef>
        </p:style>
        <p:txBody>
          <a:bodyPr spcFirstLastPara="1" wrap="square" lIns="91425" tIns="91425" rIns="91425" bIns="91425" anchor="t" anchorCtr="0">
            <a:spAutoFit/>
          </a:bodyPr>
          <a:lstStyle/>
          <a:p>
            <a:pPr marL="0" lvl="0" indent="0" algn="l" rtl="0">
              <a:spcBef>
                <a:spcPts val="0"/>
              </a:spcBef>
              <a:spcAft>
                <a:spcPts val="0"/>
              </a:spcAft>
              <a:buNone/>
            </a:pPr>
            <a:r>
              <a:rPr lang="en-US" sz="23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Problem Statement: Short Message Service (SMS) is a widely used communication service where messages are sent electronically. The decreasing cost of SMS services by telecom companies has led to an increased utilization of SMS</a:t>
            </a:r>
            <a:endParaRPr sz="2500"/>
          </a:p>
        </p:txBody>
      </p:sp>
      <p:sp>
        <p:nvSpPr>
          <p:cNvPr id="135" name="Google Shape;135;p10"/>
          <p:cNvSpPr txBox="1"/>
          <p:nvPr/>
        </p:nvSpPr>
        <p:spPr>
          <a:xfrm>
            <a:off x="71450" y="2917725"/>
            <a:ext cx="11733600" cy="355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None/>
            </a:pP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Spam messages inundate users’ inboxes, making it challenging to distinguish legitimate messages from spam. In this context, developing an effective SMS spam detection model becomes crucial. We’ll explore how to create such a model using Naive Bayes and Natural Language Processing (NLP) techniques.</a:t>
            </a: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900"/>
              </a:spcBef>
              <a:spcAft>
                <a:spcPts val="0"/>
              </a:spcAft>
              <a:buNone/>
            </a:pP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To tackle this problem, we’ll work with the Kaggle SMS Spam Collection Dataset, which contains a set of SMS-tagged messages in English. Each message is classified as either “ham” (legitimate) or “spam”. The dataset includes two columns:</a:t>
            </a: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900"/>
              </a:spcBef>
              <a:spcAft>
                <a:spcPts val="0"/>
              </a:spcAft>
              <a:buClr>
                <a:srgbClr val="111111"/>
              </a:buClr>
              <a:buSzPts val="2000"/>
              <a:buFont typeface="Roboto" panose="02000000000000000000"/>
              <a:buChar char="●"/>
            </a:pPr>
            <a:r>
              <a:rPr lang="en-US" sz="20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v1</a:t>
            </a: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 Carries the label (spam or ham).</a:t>
            </a: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rgbClr val="111111"/>
              </a:buClr>
              <a:buSzPts val="2000"/>
              <a:buFont typeface="Roboto" panose="02000000000000000000"/>
              <a:buChar char="●"/>
            </a:pPr>
            <a:r>
              <a:rPr lang="en-US" sz="20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v2</a:t>
            </a: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 Contains the actual content of the SMS.</a:t>
            </a: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grpSp>
        <p:nvGrpSpPr>
          <p:cNvPr id="140" name="Google Shape;140;p11"/>
          <p:cNvGrpSpPr/>
          <p:nvPr/>
        </p:nvGrpSpPr>
        <p:grpSpPr>
          <a:xfrm>
            <a:off x="8658225" y="2647950"/>
            <a:ext cx="3533775" cy="3810000"/>
            <a:chOff x="8658225" y="2647950"/>
            <a:chExt cx="3533775" cy="3810000"/>
          </a:xfrm>
        </p:grpSpPr>
        <p:sp>
          <p:nvSpPr>
            <p:cNvPr id="141" name="Google Shape;141;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42" name="Google Shape;14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p>
          </p:txBody>
        </p:sp>
        <p:pic>
          <p:nvPicPr>
            <p:cNvPr id="143" name="Google Shape;143;p11"/>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44" name="Google Shape;144;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45" name="Google Shape;145;p11"/>
          <p:cNvSpPr txBox="1"/>
          <p:nvPr>
            <p:ph type="title"/>
          </p:nvPr>
        </p:nvSpPr>
        <p:spPr>
          <a:xfrm>
            <a:off x="0" y="2"/>
            <a:ext cx="52647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6" name="Google Shape;146;p11"/>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47" name="Google Shape;147;p11"/>
          <p:cNvSpPr txBox="1"/>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fld>
            <a:endParaRPr lang="en-US"/>
          </a:p>
        </p:txBody>
      </p:sp>
      <p:sp>
        <p:nvSpPr>
          <p:cNvPr id="148" name="Google Shape;148;p11"/>
          <p:cNvSpPr txBox="1"/>
          <p:nvPr/>
        </p:nvSpPr>
        <p:spPr>
          <a:xfrm>
            <a:off x="247871" y="2259800"/>
            <a:ext cx="7985400" cy="91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Dataset Exploration:</a:t>
            </a: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900"/>
              </a:spcBef>
              <a:spcAft>
                <a:spcPts val="0"/>
              </a:spcAft>
              <a:buClr>
                <a:srgbClr val="111111"/>
              </a:buClr>
              <a:buSzPts val="2000"/>
              <a:buFont typeface="Roboto" panose="02000000000000000000"/>
              <a:buChar char="●"/>
            </a:pP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We’ll start by loading the </a:t>
            </a:r>
            <a:r>
              <a:rPr lang="en-US" sz="20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Kaggle SMS Spam Collection Dataset</a:t>
            </a:r>
            <a:endParaRPr sz="2000" b="1">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p:txBody>
      </p:sp>
      <p:sp>
        <p:nvSpPr>
          <p:cNvPr id="149" name="Google Shape;149;p11"/>
          <p:cNvSpPr txBox="1"/>
          <p:nvPr/>
        </p:nvSpPr>
        <p:spPr>
          <a:xfrm>
            <a:off x="107150" y="1196575"/>
            <a:ext cx="9679800" cy="9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Dataset Exploration:</a:t>
            </a:r>
            <a:endParaRPr sz="21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61950" algn="l" rtl="0">
              <a:lnSpc>
                <a:spcPct val="115000"/>
              </a:lnSpc>
              <a:spcBef>
                <a:spcPts val="900"/>
              </a:spcBef>
              <a:spcAft>
                <a:spcPts val="0"/>
              </a:spcAft>
              <a:buClr>
                <a:srgbClr val="111111"/>
              </a:buClr>
              <a:buSzPts val="2100"/>
              <a:buFont typeface="Roboto" panose="02000000000000000000"/>
              <a:buChar char="●"/>
            </a:pPr>
            <a:r>
              <a:rPr lang="en-US" sz="21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We’ll start by loading the </a:t>
            </a:r>
            <a:r>
              <a:rPr lang="en-US" sz="21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Kaggle SMS Spam Collection Dataset </a:t>
            </a:r>
            <a:endParaRPr sz="2100" b="1">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p:txBody>
      </p:sp>
      <p:sp>
        <p:nvSpPr>
          <p:cNvPr id="150" name="Google Shape;150;p11"/>
          <p:cNvSpPr txBox="1"/>
          <p:nvPr/>
        </p:nvSpPr>
        <p:spPr>
          <a:xfrm>
            <a:off x="248025" y="3439475"/>
            <a:ext cx="7985400" cy="155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Feature Extraction:</a:t>
            </a:r>
            <a:endParaRPr sz="19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900"/>
              </a:spcBef>
              <a:spcAft>
                <a:spcPts val="0"/>
              </a:spcAft>
              <a:buClr>
                <a:srgbClr val="111111"/>
              </a:buClr>
              <a:buSzPts val="1900"/>
              <a:buFont typeface="Roboto" panose="02000000000000000000"/>
              <a:buChar char="●"/>
            </a:pPr>
            <a:r>
              <a:rPr lang="en-US" sz="19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Represent the text data numerically:</a:t>
            </a:r>
            <a:endParaRPr sz="19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914400" lvl="1" indent="-349250" algn="l" rtl="0">
              <a:lnSpc>
                <a:spcPct val="115000"/>
              </a:lnSpc>
              <a:spcBef>
                <a:spcPts val="0"/>
              </a:spcBef>
              <a:spcAft>
                <a:spcPts val="0"/>
              </a:spcAft>
              <a:buClr>
                <a:srgbClr val="111111"/>
              </a:buClr>
              <a:buSzPts val="1900"/>
              <a:buFont typeface="Roboto" panose="02000000000000000000"/>
              <a:buChar char="○"/>
            </a:pPr>
            <a:r>
              <a:rPr lang="en-US" sz="19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Use techniques like </a:t>
            </a:r>
            <a:r>
              <a:rPr lang="en-US" sz="19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TF-IDF (Term Frequency-Inverse Document Frequency)</a:t>
            </a:r>
            <a:r>
              <a:rPr lang="en-US" sz="19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 or </a:t>
            </a:r>
            <a:r>
              <a:rPr lang="en-US" sz="19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word embeddings</a:t>
            </a:r>
            <a:r>
              <a:rPr lang="en-US" sz="19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a:t>
            </a:r>
            <a:endParaRPr sz="19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p:txBody>
      </p:sp>
      <p:sp>
        <p:nvSpPr>
          <p:cNvPr id="151" name="Google Shape;151;p11"/>
          <p:cNvSpPr txBox="1"/>
          <p:nvPr/>
        </p:nvSpPr>
        <p:spPr>
          <a:xfrm>
            <a:off x="339325" y="5072050"/>
            <a:ext cx="3792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Model Selection and Training:</a:t>
            </a: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p:txBody>
      </p:sp>
      <p:sp>
        <p:nvSpPr>
          <p:cNvPr id="152" name="Google Shape;152;p11"/>
          <p:cNvSpPr txBox="1"/>
          <p:nvPr/>
        </p:nvSpPr>
        <p:spPr>
          <a:xfrm>
            <a:off x="1260800" y="5536675"/>
            <a:ext cx="7372500" cy="7803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900"/>
              </a:spcBef>
              <a:spcAft>
                <a:spcPts val="0"/>
              </a:spcAft>
              <a:buClr>
                <a:srgbClr val="111111"/>
              </a:buClr>
              <a:buSzPts val="1800"/>
              <a:buFont typeface="Roboto" panose="02000000000000000000"/>
              <a:buChar char="●"/>
            </a:pPr>
            <a:r>
              <a:rPr lang="en-US" sz="18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Split the data into training and testing sets.</a:t>
            </a:r>
            <a:endParaRPr sz="18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42900" algn="l" rtl="0">
              <a:lnSpc>
                <a:spcPct val="115000"/>
              </a:lnSpc>
              <a:spcBef>
                <a:spcPts val="0"/>
              </a:spcBef>
              <a:spcAft>
                <a:spcPts val="0"/>
              </a:spcAft>
              <a:buClr>
                <a:srgbClr val="111111"/>
              </a:buClr>
              <a:buSzPts val="1800"/>
              <a:buFont typeface="Roboto" panose="02000000000000000000"/>
              <a:buChar char="●"/>
            </a:pPr>
            <a:r>
              <a:rPr lang="en-US" sz="18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Train the model on the training data</a:t>
            </a:r>
            <a:endParaRPr sz="18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12"/>
          <p:cNvSpPr/>
          <p:nvPr/>
        </p:nvSpPr>
        <p:spPr>
          <a:xfrm>
            <a:off x="10546550" y="534472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58" name="Google Shape;158;p12"/>
          <p:cNvSpPr/>
          <p:nvPr/>
        </p:nvSpPr>
        <p:spPr>
          <a:xfrm>
            <a:off x="10232225" y="5703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59" name="Google Shape;159;p12"/>
          <p:cNvSpPr/>
          <p:nvPr/>
        </p:nvSpPr>
        <p:spPr>
          <a:xfrm>
            <a:off x="10546550" y="6047138"/>
            <a:ext cx="1272707"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60" name="Google Shape;160;p12"/>
          <p:cNvSpPr txBox="1"/>
          <p:nvPr>
            <p:ph type="title"/>
          </p:nvPr>
        </p:nvSpPr>
        <p:spPr>
          <a:xfrm>
            <a:off x="-10" y="385444"/>
            <a:ext cx="9764400" cy="1020600"/>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a:t>W</a:t>
            </a:r>
            <a:r>
              <a:rPr lang="en-US" sz="3200"/>
              <a:t>HO </a:t>
            </a:r>
            <a:r>
              <a:rPr lang="en-US" sz="3200"/>
              <a:t>ARE THE END USERS?</a:t>
            </a:r>
            <a:endParaRPr sz="3200"/>
          </a:p>
        </p:txBody>
      </p:sp>
      <p:pic>
        <p:nvPicPr>
          <p:cNvPr id="161" name="Google Shape;161;p12"/>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62" name="Google Shape;162;p12"/>
          <p:cNvSpPr txBox="1"/>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fld>
            <a:endParaRPr lang="en-US"/>
          </a:p>
        </p:txBody>
      </p:sp>
      <p:sp>
        <p:nvSpPr>
          <p:cNvPr id="163" name="Google Shape;163;p12"/>
          <p:cNvSpPr txBox="1"/>
          <p:nvPr/>
        </p:nvSpPr>
        <p:spPr>
          <a:xfrm>
            <a:off x="1303725" y="1643075"/>
            <a:ext cx="91263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The end users of the SMS spam detection system are individuals who receive SMS messages on their mobile phones. These users want to distinguish between legitimate messages (such as personal communication, notifications, or important alerts) and unwanted spam messages. By deploying an effective spam detection model, we aim to enhance the user experience by filtering out spam and ensuring that users only receive relevant and meaningful SMS content</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69" name="Google Shape;169;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70" name="Google Shape;170;p13"/>
          <p:cNvSpPr txBox="1"/>
          <p:nvPr>
            <p:ph type="title"/>
          </p:nvPr>
        </p:nvSpPr>
        <p:spPr>
          <a:xfrm>
            <a:off x="24765" y="-300356"/>
            <a:ext cx="9764400" cy="15990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71" name="Google Shape;171;p13"/>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172" name="Google Shape;172;p13"/>
          <p:cNvSpPr txBox="1"/>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fld>
            <a:endParaRPr lang="en-US"/>
          </a:p>
        </p:txBody>
      </p:sp>
      <p:pic>
        <p:nvPicPr>
          <p:cNvPr id="173" name="Google Shape;173;p13"/>
          <p:cNvPicPr preferRelativeResize="0"/>
          <p:nvPr/>
        </p:nvPicPr>
        <p:blipFill>
          <a:blip r:embed="rId2"/>
          <a:stretch>
            <a:fillRect/>
          </a:stretch>
        </p:blipFill>
        <p:spPr>
          <a:xfrm>
            <a:off x="1373398" y="1387950"/>
            <a:ext cx="7855127" cy="5470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79" name="Google Shape;179;p14"/>
          <p:cNvSpPr/>
          <p:nvPr/>
        </p:nvSpPr>
        <p:spPr>
          <a:xfrm>
            <a:off x="10554300" y="5703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80" name="Google Shape;180;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p>
        </p:txBody>
      </p:sp>
      <p:pic>
        <p:nvPicPr>
          <p:cNvPr id="181" name="Google Shape;181;p14"/>
          <p:cNvPicPr preferRelativeResize="0"/>
          <p:nvPr/>
        </p:nvPicPr>
        <p:blipFill rotWithShape="1">
          <a:blip r:embed="rId1"/>
          <a:srcRect/>
          <a:stretch>
            <a:fillRect/>
          </a:stretch>
        </p:blipFill>
        <p:spPr>
          <a:xfrm>
            <a:off x="9230925" y="3438525"/>
            <a:ext cx="2961075" cy="3419475"/>
          </a:xfrm>
          <a:prstGeom prst="rect">
            <a:avLst/>
          </a:prstGeom>
          <a:noFill/>
          <a:ln>
            <a:noFill/>
          </a:ln>
        </p:spPr>
      </p:pic>
      <p:sp>
        <p:nvSpPr>
          <p:cNvPr id="182" name="Google Shape;182;p14"/>
          <p:cNvSpPr txBox="1"/>
          <p:nvPr>
            <p:ph type="title"/>
          </p:nvPr>
        </p:nvSpPr>
        <p:spPr>
          <a:xfrm>
            <a:off x="60490" y="270350"/>
            <a:ext cx="9764400" cy="942900"/>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YOUR SOLUTION</a:t>
            </a:r>
            <a:endParaRPr sz="4250"/>
          </a:p>
        </p:txBody>
      </p:sp>
      <p:sp>
        <p:nvSpPr>
          <p:cNvPr id="183" name="Google Shape;183;p14"/>
          <p:cNvSpPr txBox="1"/>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84" name="Google Shape;184;p14"/>
          <p:cNvSpPr txBox="1"/>
          <p:nvPr/>
        </p:nvSpPr>
        <p:spPr>
          <a:xfrm>
            <a:off x="1159675" y="1351350"/>
            <a:ext cx="9608400" cy="5379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Slide 1: Introduction</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6550" algn="l" rtl="0">
              <a:lnSpc>
                <a:spcPct val="115000"/>
              </a:lnSpc>
              <a:spcBef>
                <a:spcPts val="1500"/>
              </a:spcBef>
              <a:spcAft>
                <a:spcPts val="0"/>
              </a:spcAft>
              <a:buClr>
                <a:srgbClr val="0D0D0D"/>
              </a:buClr>
              <a:buSzPts val="1700"/>
              <a:buFont typeface="Roboto" panose="02000000000000000000"/>
              <a:buChar char="●"/>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Welcome to our presentation on "The WOW in Your Solution"!</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None/>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Slide 2: What is "The WOW"?</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6550" algn="l" rtl="0">
              <a:lnSpc>
                <a:spcPct val="115000"/>
              </a:lnSpc>
              <a:spcBef>
                <a:spcPts val="1500"/>
              </a:spcBef>
              <a:spcAft>
                <a:spcPts val="0"/>
              </a:spcAft>
              <a:buClr>
                <a:srgbClr val="0D0D0D"/>
              </a:buClr>
              <a:buSzPts val="1700"/>
              <a:buFont typeface="Roboto" panose="02000000000000000000"/>
              <a:buChar char="●"/>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It's that special ingredient that sets your solution apart from the rest.</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None/>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Slide 3: Why it Matters</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6550" algn="l" rtl="0">
              <a:lnSpc>
                <a:spcPct val="115000"/>
              </a:lnSpc>
              <a:spcBef>
                <a:spcPts val="1500"/>
              </a:spcBef>
              <a:spcAft>
                <a:spcPts val="0"/>
              </a:spcAft>
              <a:buClr>
                <a:srgbClr val="0D0D0D"/>
              </a:buClr>
              <a:buSzPts val="1700"/>
              <a:buFont typeface="Roboto" panose="02000000000000000000"/>
              <a:buChar char="●"/>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"The WOW" creates unforgettable experiences for your customer.</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None/>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Slide 4: Features of "The WOW"</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6550" algn="l" rtl="0">
              <a:lnSpc>
                <a:spcPct val="115000"/>
              </a:lnSpc>
              <a:spcBef>
                <a:spcPts val="1500"/>
              </a:spcBef>
              <a:spcAft>
                <a:spcPts val="0"/>
              </a:spcAft>
              <a:buClr>
                <a:srgbClr val="0D0D0D"/>
              </a:buClr>
              <a:buSzPts val="1700"/>
              <a:buFont typeface="Roboto" panose="02000000000000000000"/>
              <a:buChar char="●"/>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Cutting-edge technolog</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0"/>
              </a:spcAft>
              <a:buNone/>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Slide 5: Benefits for Your Business</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6550" algn="l" rtl="0">
              <a:lnSpc>
                <a:spcPct val="115000"/>
              </a:lnSpc>
              <a:spcBef>
                <a:spcPts val="1500"/>
              </a:spcBef>
              <a:spcAft>
                <a:spcPts val="0"/>
              </a:spcAft>
              <a:buClr>
                <a:srgbClr val="0D0D0D"/>
              </a:buClr>
              <a:buSzPts val="1700"/>
              <a:buFont typeface="Roboto" panose="02000000000000000000"/>
              <a:buChar char="●"/>
            </a:pPr>
            <a:r>
              <a:rPr lang="en-US" sz="17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Increased customer satisfaction</a:t>
            </a: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500"/>
              </a:spcBef>
              <a:spcAft>
                <a:spcPts val="1500"/>
              </a:spcAft>
              <a:buNone/>
            </a:pPr>
            <a:endParaRPr sz="17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p>
        </p:txBody>
      </p:sp>
      <p:sp>
        <p:nvSpPr>
          <p:cNvPr id="190" name="Google Shape;190;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p>
        </p:txBody>
      </p:sp>
      <p:pic>
        <p:nvPicPr>
          <p:cNvPr id="191" name="Google Shape;191;p15"/>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92" name="Google Shape;192;p15"/>
          <p:cNvSpPr txBox="1"/>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93" name="Google Shape;193;p15"/>
          <p:cNvSpPr txBox="1"/>
          <p:nvPr>
            <p:ph type="ctrTitle"/>
          </p:nvPr>
        </p:nvSpPr>
        <p:spPr>
          <a:xfrm>
            <a:off x="111275" y="344747"/>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lang="en-US"/>
          </a:p>
        </p:txBody>
      </p:sp>
      <p:sp>
        <p:nvSpPr>
          <p:cNvPr id="194" name="Google Shape;194;p15"/>
          <p:cNvSpPr txBox="1"/>
          <p:nvPr/>
        </p:nvSpPr>
        <p:spPr>
          <a:xfrm>
            <a:off x="356100" y="1512675"/>
            <a:ext cx="11912100" cy="20241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900"/>
              </a:spcBef>
              <a:spcAft>
                <a:spcPts val="0"/>
              </a:spcAft>
              <a:buClr>
                <a:srgbClr val="111111"/>
              </a:buClr>
              <a:buSzPts val="2000"/>
              <a:buFont typeface="Roboto" panose="02000000000000000000"/>
              <a:buChar char="●"/>
            </a:pPr>
            <a:r>
              <a:rPr lang="en-US" sz="20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Spam-Classifier</a:t>
            </a: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 A natural language processing project that predicts whether an SMS is spam or ham using various ML algorithms like multinomial Naïve Bayes, logistic regression, SVM, and decision trees. </a:t>
            </a: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0"/>
              </a:spcBef>
              <a:spcAft>
                <a:spcPts val="0"/>
              </a:spcAft>
              <a:buClr>
                <a:srgbClr val="111111"/>
              </a:buClr>
              <a:buSzPts val="2000"/>
              <a:buFont typeface="Roboto" panose="02000000000000000000"/>
              <a:buChar char="●"/>
            </a:pPr>
            <a:r>
              <a:rPr lang="en-US" sz="20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SPAM-SMS-Prediction</a:t>
            </a: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 An SMS spam prediction project using NLP and machine learning. </a:t>
            </a: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900"/>
              </a:spcBef>
              <a:spcAft>
                <a:spcPts val="0"/>
              </a:spcAft>
              <a:buNone/>
            </a:pPr>
            <a:endParaRPr sz="2000" u="sng">
              <a:solidFill>
                <a:schemeClr val="hlink"/>
              </a:solidFill>
              <a:highlight>
                <a:srgbClr val="F7F7F7"/>
              </a:highlight>
              <a:latin typeface="Roboto" panose="02000000000000000000"/>
              <a:ea typeface="Roboto" panose="02000000000000000000"/>
              <a:cs typeface="Roboto" panose="02000000000000000000"/>
              <a:sym typeface="Roboto" panose="02000000000000000000"/>
            </a:endParaRPr>
          </a:p>
        </p:txBody>
      </p:sp>
      <p:sp>
        <p:nvSpPr>
          <p:cNvPr id="195" name="Google Shape;195;p15"/>
          <p:cNvSpPr txBox="1"/>
          <p:nvPr/>
        </p:nvSpPr>
        <p:spPr>
          <a:xfrm>
            <a:off x="482200" y="3297000"/>
            <a:ext cx="11036400" cy="162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Research Papers:</a:t>
            </a:r>
            <a:endParaRPr sz="31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55600" algn="l" rtl="0">
              <a:lnSpc>
                <a:spcPct val="115000"/>
              </a:lnSpc>
              <a:spcBef>
                <a:spcPts val="900"/>
              </a:spcBef>
              <a:spcAft>
                <a:spcPts val="0"/>
              </a:spcAft>
              <a:buClr>
                <a:srgbClr val="111111"/>
              </a:buClr>
              <a:buSzPts val="2000"/>
              <a:buFont typeface="Roboto" panose="02000000000000000000"/>
              <a:buChar char="●"/>
            </a:pPr>
            <a:r>
              <a:rPr lang="en-US" sz="20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A Proposal of Systematic SMS Spam Detection Model Using Supervised Machine Learning Classifiers</a:t>
            </a:r>
            <a:r>
              <a:rPr lang="en-US" sz="20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 This paper explores systematic models for detecting SMS spam using machine learning classifiers.</a:t>
            </a:r>
            <a:endParaRPr sz="20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p:txBody>
      </p:sp>
      <p:sp>
        <p:nvSpPr>
          <p:cNvPr id="196" name="Google Shape;196;p15"/>
          <p:cNvSpPr txBox="1"/>
          <p:nvPr/>
        </p:nvSpPr>
        <p:spPr>
          <a:xfrm>
            <a:off x="480450" y="4967450"/>
            <a:ext cx="11036400" cy="122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ensorFlow Implementation:</a:t>
            </a:r>
            <a:endParaRPr sz="19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a:p>
            <a:pPr marL="457200" lvl="0" indent="-349250" algn="l" rtl="0">
              <a:lnSpc>
                <a:spcPct val="115000"/>
              </a:lnSpc>
              <a:spcBef>
                <a:spcPts val="900"/>
              </a:spcBef>
              <a:spcAft>
                <a:spcPts val="0"/>
              </a:spcAft>
              <a:buClr>
                <a:srgbClr val="111111"/>
              </a:buClr>
              <a:buSzPts val="1900"/>
              <a:buFont typeface="Roboto" panose="02000000000000000000"/>
              <a:buChar char="●"/>
            </a:pPr>
            <a:r>
              <a:rPr lang="en-US" sz="1900" b="1">
                <a:solidFill>
                  <a:srgbClr val="111111"/>
                </a:solidFill>
                <a:highlight>
                  <a:srgbClr val="F7F7F7"/>
                </a:highlight>
                <a:latin typeface="Roboto" panose="02000000000000000000"/>
                <a:ea typeface="Roboto" panose="02000000000000000000"/>
                <a:cs typeface="Roboto" panose="02000000000000000000"/>
                <a:sym typeface="Roboto" panose="02000000000000000000"/>
              </a:rPr>
              <a:t>SMS Spam Detection using TensorFlow in Python</a:t>
            </a:r>
            <a:r>
              <a:rPr lang="en-US" sz="1900">
                <a:solidFill>
                  <a:srgbClr val="111111"/>
                </a:solidFill>
                <a:highlight>
                  <a:srgbClr val="F7F7F7"/>
                </a:highlight>
                <a:latin typeface="Roboto" panose="02000000000000000000"/>
                <a:ea typeface="Roboto" panose="02000000000000000000"/>
                <a:cs typeface="Roboto" panose="02000000000000000000"/>
                <a:sym typeface="Roboto" panose="02000000000000000000"/>
              </a:rPr>
              <a:t>: This article demonstrates deep learning models (Dense Network, LSTM, and Bi-LSTM) for SMS spam detection using TensorFlow</a:t>
            </a:r>
            <a:endParaRPr sz="1900">
              <a:solidFill>
                <a:srgbClr val="111111"/>
              </a:solidFill>
              <a:highlight>
                <a:srgbClr val="F7F7F7"/>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3633</Words>
  <Application>WPS Presentation</Application>
  <PresentationFormat/>
  <Paragraphs>126</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vt:lpstr>
      <vt:lpstr>Trebuchet MS</vt:lpstr>
      <vt:lpstr>Calibri</vt:lpstr>
      <vt:lpstr>Impact</vt:lpstr>
      <vt:lpstr>Roboto</vt:lpstr>
      <vt:lpstr>Microsoft YaHei</vt:lpstr>
      <vt:lpstr>Arial Unicode MS</vt:lpstr>
      <vt:lpstr>Office Theme</vt:lpstr>
      <vt:lpstr>PowerPoint 演示文稿</vt:lpstr>
      <vt:lpstr>PROJECT TITLE</vt:lpstr>
      <vt:lpstr>PROBLEMSTATEMENT</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2</cp:revision>
  <dcterms:created xsi:type="dcterms:W3CDTF">2024-04-04T06:29:05Z</dcterms:created>
  <dcterms:modified xsi:type="dcterms:W3CDTF">2024-04-04T06:29:34Z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B52D58FCF73C4B319D83A1ECC55E5320_13</vt:lpwstr>
  </property>
  <property fmtid="{D5CDD505-2E9C-101B-9397-08002B2CF9AE}" pid="3" name="KSOProductBuildVer">
    <vt:lpwstr>1033-12.2.0.13489</vt:lpwstr>
  </property>
</Properties>
</file>