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9" d="100"/>
          <a:sy n="39" d="100"/>
        </p:scale>
        <p:origin x="60"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98ECB6-CAA2-483B-905A-D854210203B2}" type="datetimeFigureOut">
              <a:rPr lang="en-IN" smtClean="0"/>
              <a:t>21-03-2025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EE41BE-7EA2-49AE-A1A2-489E44865A6A}" type="slidenum">
              <a:rPr lang="en-IN" smtClean="0"/>
              <a:t>‹#›</a:t>
            </a:fld>
            <a:endParaRPr lang="en-IN"/>
          </a:p>
        </p:txBody>
      </p:sp>
    </p:spTree>
    <p:extLst>
      <p:ext uri="{BB962C8B-B14F-4D97-AF65-F5344CB8AC3E}">
        <p14:creationId xmlns:p14="http://schemas.microsoft.com/office/powerpoint/2010/main" val="1224425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EE41BE-7EA2-49AE-A1A2-489E44865A6A}" type="slidenum">
              <a:rPr lang="en-IN" smtClean="0"/>
              <a:t>4</a:t>
            </a:fld>
            <a:endParaRPr lang="en-IN"/>
          </a:p>
        </p:txBody>
      </p:sp>
    </p:spTree>
    <p:extLst>
      <p:ext uri="{BB962C8B-B14F-4D97-AF65-F5344CB8AC3E}">
        <p14:creationId xmlns:p14="http://schemas.microsoft.com/office/powerpoint/2010/main" val="2590633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83042-3BED-EC2C-3611-F7DDAD7A45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37A759C-BEE1-B2DA-C736-33C05C3312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08E1078-E146-E06C-3BD2-7115B7A05086}"/>
              </a:ext>
            </a:extLst>
          </p:cNvPr>
          <p:cNvSpPr>
            <a:spLocks noGrp="1"/>
          </p:cNvSpPr>
          <p:nvPr>
            <p:ph type="dt" sz="half" idx="10"/>
          </p:nvPr>
        </p:nvSpPr>
        <p:spPr/>
        <p:txBody>
          <a:bodyPr/>
          <a:lstStyle/>
          <a:p>
            <a:fld id="{31089A2E-7C97-4523-9669-8AEB03C3BF76}" type="datetimeFigureOut">
              <a:rPr lang="en-IN" smtClean="0"/>
              <a:t>21-03-2025</a:t>
            </a:fld>
            <a:endParaRPr lang="en-IN"/>
          </a:p>
        </p:txBody>
      </p:sp>
      <p:sp>
        <p:nvSpPr>
          <p:cNvPr id="5" name="Footer Placeholder 4">
            <a:extLst>
              <a:ext uri="{FF2B5EF4-FFF2-40B4-BE49-F238E27FC236}">
                <a16:creationId xmlns:a16="http://schemas.microsoft.com/office/drawing/2014/main" id="{E8796028-EE1B-46ED-95D8-B919BF78C4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CA3568-9504-DABA-98C4-E1682E03A730}"/>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964942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2603A-46EF-89A3-5FA2-932B6FFF5E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85D09A-DEE8-BD8E-980F-17C762E8F5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7F5055-2DA2-8761-61E7-09CDF46123EC}"/>
              </a:ext>
            </a:extLst>
          </p:cNvPr>
          <p:cNvSpPr>
            <a:spLocks noGrp="1"/>
          </p:cNvSpPr>
          <p:nvPr>
            <p:ph type="dt" sz="half" idx="10"/>
          </p:nvPr>
        </p:nvSpPr>
        <p:spPr/>
        <p:txBody>
          <a:bodyPr/>
          <a:lstStyle/>
          <a:p>
            <a:fld id="{31089A2E-7C97-4523-9669-8AEB03C3BF76}" type="datetimeFigureOut">
              <a:rPr lang="en-IN" smtClean="0"/>
              <a:t>21-03-2025</a:t>
            </a:fld>
            <a:endParaRPr lang="en-IN"/>
          </a:p>
        </p:txBody>
      </p:sp>
      <p:sp>
        <p:nvSpPr>
          <p:cNvPr id="5" name="Footer Placeholder 4">
            <a:extLst>
              <a:ext uri="{FF2B5EF4-FFF2-40B4-BE49-F238E27FC236}">
                <a16:creationId xmlns:a16="http://schemas.microsoft.com/office/drawing/2014/main" id="{7912CDBA-81BA-9344-2B36-105F87FA1A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43F558-3E0B-02E4-174D-FBB41E3B210A}"/>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3446657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B5CFC9-A661-42B0-8435-D0846C8A53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64D1F4-DFBF-8B3A-14E7-2EFE5A0BBB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183907-9BCC-5DB3-0A1B-3A7D685A5231}"/>
              </a:ext>
            </a:extLst>
          </p:cNvPr>
          <p:cNvSpPr>
            <a:spLocks noGrp="1"/>
          </p:cNvSpPr>
          <p:nvPr>
            <p:ph type="dt" sz="half" idx="10"/>
          </p:nvPr>
        </p:nvSpPr>
        <p:spPr/>
        <p:txBody>
          <a:bodyPr/>
          <a:lstStyle/>
          <a:p>
            <a:fld id="{31089A2E-7C97-4523-9669-8AEB03C3BF76}" type="datetimeFigureOut">
              <a:rPr lang="en-IN" smtClean="0"/>
              <a:t>21-03-2025</a:t>
            </a:fld>
            <a:endParaRPr lang="en-IN"/>
          </a:p>
        </p:txBody>
      </p:sp>
      <p:sp>
        <p:nvSpPr>
          <p:cNvPr id="5" name="Footer Placeholder 4">
            <a:extLst>
              <a:ext uri="{FF2B5EF4-FFF2-40B4-BE49-F238E27FC236}">
                <a16:creationId xmlns:a16="http://schemas.microsoft.com/office/drawing/2014/main" id="{1A7E6835-FC2E-3344-331C-5355965B31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18813A-4297-DC19-8B33-565E0AD9A508}"/>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2868542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D3CF0-8EF1-BA8E-4A89-73B02C088A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670876-FAC7-E21C-B4CA-1939712E56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D5F05A-13E6-EF7E-CDFA-7157CE3CFD31}"/>
              </a:ext>
            </a:extLst>
          </p:cNvPr>
          <p:cNvSpPr>
            <a:spLocks noGrp="1"/>
          </p:cNvSpPr>
          <p:nvPr>
            <p:ph type="dt" sz="half" idx="10"/>
          </p:nvPr>
        </p:nvSpPr>
        <p:spPr/>
        <p:txBody>
          <a:bodyPr/>
          <a:lstStyle/>
          <a:p>
            <a:fld id="{31089A2E-7C97-4523-9669-8AEB03C3BF76}" type="datetimeFigureOut">
              <a:rPr lang="en-IN" smtClean="0"/>
              <a:t>21-03-2025</a:t>
            </a:fld>
            <a:endParaRPr lang="en-IN"/>
          </a:p>
        </p:txBody>
      </p:sp>
      <p:sp>
        <p:nvSpPr>
          <p:cNvPr id="5" name="Footer Placeholder 4">
            <a:extLst>
              <a:ext uri="{FF2B5EF4-FFF2-40B4-BE49-F238E27FC236}">
                <a16:creationId xmlns:a16="http://schemas.microsoft.com/office/drawing/2014/main" id="{A7B3759A-C37B-6B05-5759-4609DB49F1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DA815D-BD95-A171-6987-59C6C9D97736}"/>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4122478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93FC4-521D-C57E-8FCF-54C634DF1A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85CEE8-18DB-EFD4-D8DE-BC297039BC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CA83EB-0DAA-CC8B-B285-898CA02A479F}"/>
              </a:ext>
            </a:extLst>
          </p:cNvPr>
          <p:cNvSpPr>
            <a:spLocks noGrp="1"/>
          </p:cNvSpPr>
          <p:nvPr>
            <p:ph type="dt" sz="half" idx="10"/>
          </p:nvPr>
        </p:nvSpPr>
        <p:spPr/>
        <p:txBody>
          <a:bodyPr/>
          <a:lstStyle/>
          <a:p>
            <a:fld id="{31089A2E-7C97-4523-9669-8AEB03C3BF76}" type="datetimeFigureOut">
              <a:rPr lang="en-IN" smtClean="0"/>
              <a:t>21-03-2025</a:t>
            </a:fld>
            <a:endParaRPr lang="en-IN"/>
          </a:p>
        </p:txBody>
      </p:sp>
      <p:sp>
        <p:nvSpPr>
          <p:cNvPr id="5" name="Footer Placeholder 4">
            <a:extLst>
              <a:ext uri="{FF2B5EF4-FFF2-40B4-BE49-F238E27FC236}">
                <a16:creationId xmlns:a16="http://schemas.microsoft.com/office/drawing/2014/main" id="{584E7D35-4A46-C6F2-E501-D18C6E386C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D29330-D71D-5828-52EC-5B3C788E5636}"/>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2290435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9E8E7-631B-1761-DA59-539EEA0D3E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0ED346-6AE0-FE75-41A9-C1DCE2201D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7898547-68DA-5DFE-C715-55203017BA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AD0D68-0BBD-C052-53D4-2093399184FB}"/>
              </a:ext>
            </a:extLst>
          </p:cNvPr>
          <p:cNvSpPr>
            <a:spLocks noGrp="1"/>
          </p:cNvSpPr>
          <p:nvPr>
            <p:ph type="dt" sz="half" idx="10"/>
          </p:nvPr>
        </p:nvSpPr>
        <p:spPr/>
        <p:txBody>
          <a:bodyPr/>
          <a:lstStyle/>
          <a:p>
            <a:fld id="{31089A2E-7C97-4523-9669-8AEB03C3BF76}" type="datetimeFigureOut">
              <a:rPr lang="en-IN" smtClean="0"/>
              <a:t>21-03-2025</a:t>
            </a:fld>
            <a:endParaRPr lang="en-IN"/>
          </a:p>
        </p:txBody>
      </p:sp>
      <p:sp>
        <p:nvSpPr>
          <p:cNvPr id="6" name="Footer Placeholder 5">
            <a:extLst>
              <a:ext uri="{FF2B5EF4-FFF2-40B4-BE49-F238E27FC236}">
                <a16:creationId xmlns:a16="http://schemas.microsoft.com/office/drawing/2014/main" id="{FBBC656D-6524-3FA0-73BF-75EB0C1708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DD591B-F0A6-66E7-D32F-285682B24109}"/>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3601603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91E16-1A04-E913-56E4-0E9DC25395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228307-84FE-268C-E154-2577B2FD98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248F67-D858-0E3A-92F5-96703F8E0D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3B69FF-55C0-C6BD-5591-FD82D929F0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F7AF1B-71CB-E3B8-892C-4AEF9C5D2E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C3EBB4-C86B-0DEC-ECE6-D9EEA3CFBA0A}"/>
              </a:ext>
            </a:extLst>
          </p:cNvPr>
          <p:cNvSpPr>
            <a:spLocks noGrp="1"/>
          </p:cNvSpPr>
          <p:nvPr>
            <p:ph type="dt" sz="half" idx="10"/>
          </p:nvPr>
        </p:nvSpPr>
        <p:spPr/>
        <p:txBody>
          <a:bodyPr/>
          <a:lstStyle/>
          <a:p>
            <a:fld id="{31089A2E-7C97-4523-9669-8AEB03C3BF76}" type="datetimeFigureOut">
              <a:rPr lang="en-IN" smtClean="0"/>
              <a:t>21-03-2025</a:t>
            </a:fld>
            <a:endParaRPr lang="en-IN"/>
          </a:p>
        </p:txBody>
      </p:sp>
      <p:sp>
        <p:nvSpPr>
          <p:cNvPr id="8" name="Footer Placeholder 7">
            <a:extLst>
              <a:ext uri="{FF2B5EF4-FFF2-40B4-BE49-F238E27FC236}">
                <a16:creationId xmlns:a16="http://schemas.microsoft.com/office/drawing/2014/main" id="{F8D6BE02-9DE8-9357-0744-19ABFA95D7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B6A3BC8-7C51-7116-3B06-CC68F8C0A221}"/>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1123233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DCC6-FBD7-EE9B-4CD2-139803337D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6FC5C5-5E40-A225-BDC6-AE52E7D04975}"/>
              </a:ext>
            </a:extLst>
          </p:cNvPr>
          <p:cNvSpPr>
            <a:spLocks noGrp="1"/>
          </p:cNvSpPr>
          <p:nvPr>
            <p:ph type="dt" sz="half" idx="10"/>
          </p:nvPr>
        </p:nvSpPr>
        <p:spPr/>
        <p:txBody>
          <a:bodyPr/>
          <a:lstStyle/>
          <a:p>
            <a:fld id="{31089A2E-7C97-4523-9669-8AEB03C3BF76}" type="datetimeFigureOut">
              <a:rPr lang="en-IN" smtClean="0"/>
              <a:t>21-03-2025</a:t>
            </a:fld>
            <a:endParaRPr lang="en-IN"/>
          </a:p>
        </p:txBody>
      </p:sp>
      <p:sp>
        <p:nvSpPr>
          <p:cNvPr id="4" name="Footer Placeholder 3">
            <a:extLst>
              <a:ext uri="{FF2B5EF4-FFF2-40B4-BE49-F238E27FC236}">
                <a16:creationId xmlns:a16="http://schemas.microsoft.com/office/drawing/2014/main" id="{480C6073-FE87-D839-A37F-97845A859E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69F7F2-9F63-3753-C0EB-E061F9D0721D}"/>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1228640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1A796C-4C31-B54F-2E8D-734D85980089}"/>
              </a:ext>
            </a:extLst>
          </p:cNvPr>
          <p:cNvSpPr>
            <a:spLocks noGrp="1"/>
          </p:cNvSpPr>
          <p:nvPr>
            <p:ph type="dt" sz="half" idx="10"/>
          </p:nvPr>
        </p:nvSpPr>
        <p:spPr/>
        <p:txBody>
          <a:bodyPr/>
          <a:lstStyle/>
          <a:p>
            <a:fld id="{31089A2E-7C97-4523-9669-8AEB03C3BF76}" type="datetimeFigureOut">
              <a:rPr lang="en-IN" smtClean="0"/>
              <a:t>21-03-2025</a:t>
            </a:fld>
            <a:endParaRPr lang="en-IN"/>
          </a:p>
        </p:txBody>
      </p:sp>
      <p:sp>
        <p:nvSpPr>
          <p:cNvPr id="3" name="Footer Placeholder 2">
            <a:extLst>
              <a:ext uri="{FF2B5EF4-FFF2-40B4-BE49-F238E27FC236}">
                <a16:creationId xmlns:a16="http://schemas.microsoft.com/office/drawing/2014/main" id="{6CC6AD25-2105-7153-4213-FEFB6AC3E06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C5A3682-03A8-B92E-046C-6EBBD73BC590}"/>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867144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39207-8329-B043-5499-6B923351F7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989D338-E25E-C9BA-4FC7-B083ABF7FB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635EAA1-8874-F110-E17D-22CBEDD952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6AF56F-05D3-2D4E-135E-2C820B098A01}"/>
              </a:ext>
            </a:extLst>
          </p:cNvPr>
          <p:cNvSpPr>
            <a:spLocks noGrp="1"/>
          </p:cNvSpPr>
          <p:nvPr>
            <p:ph type="dt" sz="half" idx="10"/>
          </p:nvPr>
        </p:nvSpPr>
        <p:spPr/>
        <p:txBody>
          <a:bodyPr/>
          <a:lstStyle/>
          <a:p>
            <a:fld id="{31089A2E-7C97-4523-9669-8AEB03C3BF76}" type="datetimeFigureOut">
              <a:rPr lang="en-IN" smtClean="0"/>
              <a:t>21-03-2025</a:t>
            </a:fld>
            <a:endParaRPr lang="en-IN"/>
          </a:p>
        </p:txBody>
      </p:sp>
      <p:sp>
        <p:nvSpPr>
          <p:cNvPr id="6" name="Footer Placeholder 5">
            <a:extLst>
              <a:ext uri="{FF2B5EF4-FFF2-40B4-BE49-F238E27FC236}">
                <a16:creationId xmlns:a16="http://schemas.microsoft.com/office/drawing/2014/main" id="{11CAE993-95EE-C96C-1003-B01B89ED40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9F27C6-B86C-9460-0B86-8A474F2CEF27}"/>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3610968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263DE-6754-0C18-554A-CAFD83BD39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1F8C4A-980D-60DB-9CA9-F0C33FDA97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817C84-1364-BC8A-7D5E-029675A97F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257D26-DC1C-A679-4C71-3FD55C8CCA43}"/>
              </a:ext>
            </a:extLst>
          </p:cNvPr>
          <p:cNvSpPr>
            <a:spLocks noGrp="1"/>
          </p:cNvSpPr>
          <p:nvPr>
            <p:ph type="dt" sz="half" idx="10"/>
          </p:nvPr>
        </p:nvSpPr>
        <p:spPr/>
        <p:txBody>
          <a:bodyPr/>
          <a:lstStyle/>
          <a:p>
            <a:fld id="{31089A2E-7C97-4523-9669-8AEB03C3BF76}" type="datetimeFigureOut">
              <a:rPr lang="en-IN" smtClean="0"/>
              <a:t>21-03-2025</a:t>
            </a:fld>
            <a:endParaRPr lang="en-IN"/>
          </a:p>
        </p:txBody>
      </p:sp>
      <p:sp>
        <p:nvSpPr>
          <p:cNvPr id="6" name="Footer Placeholder 5">
            <a:extLst>
              <a:ext uri="{FF2B5EF4-FFF2-40B4-BE49-F238E27FC236}">
                <a16:creationId xmlns:a16="http://schemas.microsoft.com/office/drawing/2014/main" id="{7FC9EF56-DE2D-D487-2B89-A715A25F26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81930A-8054-8C64-E236-A9005642D53A}"/>
              </a:ext>
            </a:extLst>
          </p:cNvPr>
          <p:cNvSpPr>
            <a:spLocks noGrp="1"/>
          </p:cNvSpPr>
          <p:nvPr>
            <p:ph type="sldNum" sz="quarter" idx="12"/>
          </p:nvPr>
        </p:nvSpPr>
        <p:spPr/>
        <p:txBody>
          <a:bodyPr/>
          <a:lstStyle/>
          <a:p>
            <a:fld id="{4D67BF9D-8C51-48FF-A94A-96A399DA5C0D}" type="slidenum">
              <a:rPr lang="en-IN" smtClean="0"/>
              <a:t>‹#›</a:t>
            </a:fld>
            <a:endParaRPr lang="en-IN"/>
          </a:p>
        </p:txBody>
      </p:sp>
    </p:spTree>
    <p:extLst>
      <p:ext uri="{BB962C8B-B14F-4D97-AF65-F5344CB8AC3E}">
        <p14:creationId xmlns:p14="http://schemas.microsoft.com/office/powerpoint/2010/main" val="2508027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BDD9E5-2CCA-F8E3-AAF2-70F595B3D0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FF6A52-A71E-8C0D-77C2-5FFEBC67A1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A6E018-50E7-21EA-4144-24EE0F9BB4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089A2E-7C97-4523-9669-8AEB03C3BF76}" type="datetimeFigureOut">
              <a:rPr lang="en-IN" smtClean="0"/>
              <a:t>21-03-2025</a:t>
            </a:fld>
            <a:endParaRPr lang="en-IN"/>
          </a:p>
        </p:txBody>
      </p:sp>
      <p:sp>
        <p:nvSpPr>
          <p:cNvPr id="5" name="Footer Placeholder 4">
            <a:extLst>
              <a:ext uri="{FF2B5EF4-FFF2-40B4-BE49-F238E27FC236}">
                <a16:creationId xmlns:a16="http://schemas.microsoft.com/office/drawing/2014/main" id="{224DB162-7F10-6759-E860-53BF3899EF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DFFC849-5324-68FB-FF71-56744A1E4C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7BF9D-8C51-48FF-A94A-96A399DA5C0D}" type="slidenum">
              <a:rPr lang="en-IN" smtClean="0"/>
              <a:t>‹#›</a:t>
            </a:fld>
            <a:endParaRPr lang="en-IN"/>
          </a:p>
        </p:txBody>
      </p:sp>
    </p:spTree>
    <p:extLst>
      <p:ext uri="{BB962C8B-B14F-4D97-AF65-F5344CB8AC3E}">
        <p14:creationId xmlns:p14="http://schemas.microsoft.com/office/powerpoint/2010/main" val="4224647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3">
            <a:extLst>
              <a:ext uri="{FF2B5EF4-FFF2-40B4-BE49-F238E27FC236}">
                <a16:creationId xmlns:a16="http://schemas.microsoft.com/office/drawing/2014/main" id="{48BBFCC4-26F6-AE3D-5F7C-CF883FC882B8}"/>
              </a:ext>
            </a:extLst>
          </p:cNvPr>
          <p:cNvSpPr>
            <a:spLocks noGrp="1" noChangeArrowheads="1"/>
          </p:cNvSpPr>
          <p:nvPr>
            <p:ph type="ctrTitle"/>
          </p:nvPr>
        </p:nvSpPr>
        <p:spPr bwMode="auto">
          <a:xfrm>
            <a:off x="578651" y="1122363"/>
            <a:ext cx="11034695" cy="236010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algn="l"/>
            <a:br>
              <a:rPr lang="en-US" sz="3200" b="0" i="0" u="none" strike="noStrike" baseline="0" dirty="0">
                <a:solidFill>
                  <a:srgbClr val="000000"/>
                </a:solidFill>
                <a:latin typeface="Times New Roman" panose="02020603050405020304" pitchFamily="18" charset="0"/>
              </a:rPr>
            </a:br>
            <a:r>
              <a:rPr lang="en-US" sz="3200" b="0" i="0" u="none" strike="noStrike" baseline="0" dirty="0">
                <a:solidFill>
                  <a:srgbClr val="000000"/>
                </a:solidFill>
                <a:latin typeface="Times New Roman" panose="02020603050405020304" pitchFamily="18" charset="0"/>
              </a:rPr>
              <a:t> </a:t>
            </a:r>
            <a:r>
              <a:rPr lang="en-US" sz="6000" b="1" i="0" u="none" strike="noStrike" baseline="0" dirty="0">
                <a:solidFill>
                  <a:srgbClr val="000000"/>
                </a:solidFill>
                <a:latin typeface="Times New Roman" panose="02020603050405020304" pitchFamily="18" charset="0"/>
              </a:rPr>
              <a:t>Fake Review Classification and Topic Modelling </a:t>
            </a:r>
            <a:endParaRPr lang="en-IN" dirty="0"/>
          </a:p>
        </p:txBody>
      </p:sp>
      <p:sp>
        <p:nvSpPr>
          <p:cNvPr id="3" name="Subtitle 2">
            <a:extLst>
              <a:ext uri="{FF2B5EF4-FFF2-40B4-BE49-F238E27FC236}">
                <a16:creationId xmlns:a16="http://schemas.microsoft.com/office/drawing/2014/main" id="{30FF161B-ED28-B4E1-09A0-864250213531}"/>
              </a:ext>
            </a:extLst>
          </p:cNvPr>
          <p:cNvSpPr>
            <a:spLocks noGrp="1"/>
          </p:cNvSpPr>
          <p:nvPr>
            <p:ph type="subTitle" idx="1"/>
          </p:nvPr>
        </p:nvSpPr>
        <p:spPr>
          <a:xfrm>
            <a:off x="578651" y="4623123"/>
            <a:ext cx="11034695" cy="1581910"/>
          </a:xfrm>
        </p:spPr>
        <p:txBody>
          <a:bodyPr>
            <a:normAutofit/>
          </a:bodyPr>
          <a:lstStyle/>
          <a:p>
            <a:pPr algn="r"/>
            <a:r>
              <a:rPr lang="en-IN" sz="2600" i="1" dirty="0">
                <a:latin typeface="Times New Roman" panose="02020603050405020304" pitchFamily="18" charset="0"/>
                <a:cs typeface="Times New Roman" panose="02020603050405020304" pitchFamily="18" charset="0"/>
              </a:rPr>
              <a:t>Presented By:</a:t>
            </a:r>
          </a:p>
          <a:p>
            <a:pPr algn="r"/>
            <a:r>
              <a:rPr lang="en-IN" sz="2600" i="1" dirty="0">
                <a:latin typeface="Times New Roman" panose="02020603050405020304" pitchFamily="18" charset="0"/>
                <a:cs typeface="Times New Roman" panose="02020603050405020304" pitchFamily="18" charset="0"/>
              </a:rPr>
              <a:t>Abinesh A</a:t>
            </a:r>
          </a:p>
          <a:p>
            <a:pPr algn="r"/>
            <a:endParaRPr lang="en-IN" sz="2600" dirty="0"/>
          </a:p>
        </p:txBody>
      </p:sp>
      <p:sp>
        <p:nvSpPr>
          <p:cNvPr id="16" name="Rectangle 15">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884741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3FA4B2-089B-426A-30A4-33534D574572}"/>
              </a:ext>
            </a:extLst>
          </p:cNvPr>
          <p:cNvSpPr>
            <a:spLocks noGrp="1"/>
          </p:cNvSpPr>
          <p:nvPr>
            <p:ph type="title"/>
          </p:nvPr>
        </p:nvSpPr>
        <p:spPr>
          <a:xfrm>
            <a:off x="1115568" y="548640"/>
            <a:ext cx="10168128" cy="1179576"/>
          </a:xfrm>
        </p:spPr>
        <p:txBody>
          <a:bodyPr>
            <a:normAutofit/>
          </a:bodyPr>
          <a:lstStyle/>
          <a:p>
            <a:r>
              <a:rPr lang="en-IN" sz="5000" dirty="0">
                <a:latin typeface="Times New Roman" panose="02020603050405020304" pitchFamily="18" charset="0"/>
                <a:cs typeface="Times New Roman" panose="02020603050405020304" pitchFamily="18" charset="0"/>
              </a:rPr>
              <a:t>Executive Summary</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10DE49A-B880-5558-3CAF-C2D06CAE8029}"/>
              </a:ext>
            </a:extLst>
          </p:cNvPr>
          <p:cNvSpPr>
            <a:spLocks noGrp="1"/>
          </p:cNvSpPr>
          <p:nvPr>
            <p:ph idx="1"/>
          </p:nvPr>
        </p:nvSpPr>
        <p:spPr>
          <a:xfrm>
            <a:off x="1115568" y="2018806"/>
            <a:ext cx="10168128" cy="3915269"/>
          </a:xfrm>
        </p:spPr>
        <p:txBody>
          <a:bodyPr>
            <a:normAutofit/>
          </a:bodyPr>
          <a:lstStyle/>
          <a:p>
            <a:pPr marL="0" indent="0">
              <a:buNone/>
            </a:pPr>
            <a:r>
              <a:rPr lang="en-IN" sz="2500" b="1" dirty="0">
                <a:latin typeface="Times New Roman" panose="02020603050405020304" pitchFamily="18" charset="0"/>
                <a:cs typeface="Times New Roman" panose="02020603050405020304" pitchFamily="18" charset="0"/>
              </a:rPr>
              <a:t>Project overview</a:t>
            </a:r>
          </a:p>
          <a:p>
            <a:pPr marL="0" indent="0" algn="just">
              <a:buNone/>
            </a:pPr>
            <a:r>
              <a:rPr lang="en-US" sz="2500" b="0" i="0" u="none" strike="noStrike" baseline="0" dirty="0">
                <a:solidFill>
                  <a:srgbClr val="000000"/>
                </a:solidFill>
                <a:latin typeface="Times New Roman" panose="02020603050405020304" pitchFamily="18" charset="0"/>
                <a:cs typeface="Times New Roman" panose="02020603050405020304" pitchFamily="18" charset="0"/>
              </a:rPr>
              <a:t>The goal of this project is to develop a system that can classify reviews as either fake or real by leveraging a combination of traditional machine learning, deep learning models, and Transformer-based approaches. Additionally, the system will cluster similar reviews together to group related feedback, making it easier to analyze customer insights. Furthermore, it will identify underlying topics within the reviews, providing a deeper understanding of customer sentiments and issues. </a:t>
            </a:r>
          </a:p>
        </p:txBody>
      </p:sp>
    </p:spTree>
    <p:extLst>
      <p:ext uri="{BB962C8B-B14F-4D97-AF65-F5344CB8AC3E}">
        <p14:creationId xmlns:p14="http://schemas.microsoft.com/office/powerpoint/2010/main" val="196339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ectangle 40">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B15665-39FE-22C5-993B-8135855FF94E}"/>
              </a:ext>
            </a:extLst>
          </p:cNvPr>
          <p:cNvSpPr>
            <a:spLocks noGrp="1"/>
          </p:cNvSpPr>
          <p:nvPr>
            <p:ph type="title"/>
          </p:nvPr>
        </p:nvSpPr>
        <p:spPr>
          <a:xfrm>
            <a:off x="889814" y="735314"/>
            <a:ext cx="9945826" cy="893461"/>
          </a:xfrm>
        </p:spPr>
        <p:txBody>
          <a:bodyPr>
            <a:noAutofit/>
          </a:bodyPr>
          <a:lstStyle/>
          <a:p>
            <a:r>
              <a:rPr lang="en-US" sz="4000" b="1" i="0" u="none" strike="noStrike" baseline="0" dirty="0">
                <a:solidFill>
                  <a:srgbClr val="000000"/>
                </a:solidFill>
                <a:latin typeface="Times New Roman" panose="02020603050405020304" pitchFamily="18" charset="0"/>
                <a:cs typeface="Times New Roman" panose="02020603050405020304" pitchFamily="18" charset="0"/>
              </a:rPr>
              <a:t>Step-by-Step Approach for the Project</a:t>
            </a:r>
            <a:endParaRPr lang="en-IN" sz="4000" b="1" dirty="0">
              <a:latin typeface="Times New Roman" panose="02020603050405020304" pitchFamily="18" charset="0"/>
              <a:cs typeface="Times New Roman" panose="02020603050405020304" pitchFamily="18" charset="0"/>
            </a:endParaRPr>
          </a:p>
        </p:txBody>
      </p:sp>
      <p:sp>
        <p:nvSpPr>
          <p:cNvPr id="43" name="Rectangle 42">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5" name="Rectangle 44">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E21D769-E686-4505-2F8B-7D74000EB323}"/>
              </a:ext>
            </a:extLst>
          </p:cNvPr>
          <p:cNvSpPr>
            <a:spLocks noGrp="1"/>
          </p:cNvSpPr>
          <p:nvPr>
            <p:ph idx="1"/>
          </p:nvPr>
        </p:nvSpPr>
        <p:spPr>
          <a:xfrm>
            <a:off x="510043" y="1915310"/>
            <a:ext cx="6788455" cy="4493910"/>
          </a:xfrm>
        </p:spPr>
        <p:txBody>
          <a:bodyPr>
            <a:normAutofit/>
          </a:bodyPr>
          <a:lstStyle/>
          <a:p>
            <a:r>
              <a:rPr lang="en-US" sz="3000" i="0" u="none" strike="noStrike" baseline="0" dirty="0">
                <a:solidFill>
                  <a:srgbClr val="000000"/>
                </a:solidFill>
                <a:latin typeface="Times New Roman" panose="02020603050405020304" pitchFamily="18" charset="0"/>
              </a:rPr>
              <a:t>Data Collection </a:t>
            </a:r>
          </a:p>
          <a:p>
            <a:r>
              <a:rPr lang="en-US" sz="3000" i="0" u="none" strike="noStrike" baseline="0" dirty="0">
                <a:solidFill>
                  <a:srgbClr val="000000"/>
                </a:solidFill>
                <a:latin typeface="Times New Roman" panose="02020603050405020304" pitchFamily="18" charset="0"/>
              </a:rPr>
              <a:t>NLP-Data Preprocessing </a:t>
            </a:r>
            <a:endParaRPr lang="en-US" sz="3000" dirty="0">
              <a:solidFill>
                <a:srgbClr val="000000"/>
              </a:solidFill>
              <a:latin typeface="Times New Roman" panose="02020603050405020304" pitchFamily="18" charset="0"/>
            </a:endParaRPr>
          </a:p>
          <a:p>
            <a:r>
              <a:rPr lang="en-US" sz="3000" i="0" u="none" strike="noStrike" baseline="0" dirty="0">
                <a:solidFill>
                  <a:srgbClr val="000000"/>
                </a:solidFill>
                <a:latin typeface="Times New Roman" panose="02020603050405020304" pitchFamily="18" charset="0"/>
              </a:rPr>
              <a:t>Topic Modelling (Unsupervised Learning)</a:t>
            </a:r>
          </a:p>
          <a:p>
            <a:r>
              <a:rPr lang="en-US" sz="3000" i="0" u="none" strike="noStrike" baseline="0" dirty="0">
                <a:solidFill>
                  <a:srgbClr val="000000"/>
                </a:solidFill>
                <a:latin typeface="Times New Roman" panose="02020603050405020304" pitchFamily="18" charset="0"/>
              </a:rPr>
              <a:t>Clustering (Unsupervised Learning): </a:t>
            </a:r>
            <a:endParaRPr lang="en-US" sz="3000" dirty="0">
              <a:solidFill>
                <a:srgbClr val="000000"/>
              </a:solidFill>
              <a:latin typeface="Times New Roman" panose="02020603050405020304" pitchFamily="18" charset="0"/>
            </a:endParaRPr>
          </a:p>
          <a:p>
            <a:r>
              <a:rPr lang="en-US" sz="3000" i="0" u="none" strike="noStrike" baseline="0" dirty="0">
                <a:solidFill>
                  <a:srgbClr val="000000"/>
                </a:solidFill>
                <a:latin typeface="Times New Roman" panose="02020603050405020304" pitchFamily="18" charset="0"/>
              </a:rPr>
              <a:t>Fake Review Classification (Supervised Learning)</a:t>
            </a:r>
          </a:p>
          <a:p>
            <a:endParaRPr lang="en-US" sz="1700" dirty="0"/>
          </a:p>
          <a:p>
            <a:endParaRPr lang="en-IN" sz="1700" dirty="0"/>
          </a:p>
          <a:p>
            <a:endParaRPr lang="en-IN" sz="1700" dirty="0"/>
          </a:p>
        </p:txBody>
      </p:sp>
      <p:sp>
        <p:nvSpPr>
          <p:cNvPr id="5" name="Rectangle 4">
            <a:extLst>
              <a:ext uri="{FF2B5EF4-FFF2-40B4-BE49-F238E27FC236}">
                <a16:creationId xmlns:a16="http://schemas.microsoft.com/office/drawing/2014/main" id="{3AA8A4D1-A486-8F3A-5A46-9EE30194D3BC}"/>
              </a:ext>
            </a:extLst>
          </p:cNvPr>
          <p:cNvSpPr/>
          <p:nvPr/>
        </p:nvSpPr>
        <p:spPr>
          <a:xfrm>
            <a:off x="7443216" y="1563624"/>
            <a:ext cx="4403219" cy="46607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099F28F-41B9-987F-E410-B5A1954B8F52}"/>
              </a:ext>
            </a:extLst>
          </p:cNvPr>
          <p:cNvSpPr txBox="1"/>
          <p:nvPr/>
        </p:nvSpPr>
        <p:spPr>
          <a:xfrm>
            <a:off x="7326044" y="2121408"/>
            <a:ext cx="4659013" cy="4216539"/>
          </a:xfrm>
          <a:prstGeom prst="rect">
            <a:avLst/>
          </a:prstGeom>
          <a:noFill/>
        </p:spPr>
        <p:txBody>
          <a:bodyPr wrap="square" rtlCol="0">
            <a:spAutoFit/>
          </a:bodyPr>
          <a:lstStyle/>
          <a:p>
            <a:r>
              <a:rPr lang="en-US" sz="2500" b="1" i="0" u="none" strike="noStrike" baseline="0" dirty="0">
                <a:solidFill>
                  <a:srgbClr val="FF0000"/>
                </a:solidFill>
                <a:latin typeface="Times New Roman" panose="02020603050405020304" pitchFamily="18" charset="0"/>
              </a:rPr>
              <a:t>Model Accuracy Report:</a:t>
            </a:r>
          </a:p>
          <a:p>
            <a:pPr marL="285750" indent="-285750">
              <a:buFont typeface="Arial" panose="020B0604020202020204" pitchFamily="34" charset="0"/>
              <a:buChar char="•"/>
            </a:pPr>
            <a:r>
              <a:rPr lang="en-US" sz="2500" b="0" i="0" u="none" strike="noStrike" baseline="0" dirty="0">
                <a:solidFill>
                  <a:srgbClr val="000000"/>
                </a:solidFill>
                <a:latin typeface="Times New Roman" panose="02020603050405020304" pitchFamily="18" charset="0"/>
              </a:rPr>
              <a:t>Support Vector Machines (SVM): 63.10% </a:t>
            </a:r>
          </a:p>
          <a:p>
            <a:pPr marL="285750" indent="-285750">
              <a:buFont typeface="Arial" panose="020B0604020202020204" pitchFamily="34" charset="0"/>
              <a:buChar char="•"/>
            </a:pPr>
            <a:r>
              <a:rPr lang="en-US" sz="2500" b="0" i="0" u="none" strike="noStrike" baseline="0" dirty="0">
                <a:solidFill>
                  <a:srgbClr val="000000"/>
                </a:solidFill>
                <a:latin typeface="Times New Roman" panose="02020603050405020304" pitchFamily="18" charset="0"/>
              </a:rPr>
              <a:t>K-Nearest Neighbors (KNN): 63.10% </a:t>
            </a:r>
          </a:p>
          <a:p>
            <a:pPr marL="285750" indent="-285750">
              <a:buFont typeface="Arial" panose="020B0604020202020204" pitchFamily="34" charset="0"/>
              <a:buChar char="•"/>
            </a:pPr>
            <a:r>
              <a:rPr lang="en-US" sz="2500" b="0" i="0" u="none" strike="noStrike" baseline="0" dirty="0">
                <a:solidFill>
                  <a:srgbClr val="000000"/>
                </a:solidFill>
                <a:latin typeface="Times New Roman" panose="02020603050405020304" pitchFamily="18" charset="0"/>
              </a:rPr>
              <a:t>Decision Tree Model: 74.22% </a:t>
            </a:r>
          </a:p>
          <a:p>
            <a:pPr marL="285750" indent="-285750">
              <a:buFont typeface="Arial" panose="020B0604020202020204" pitchFamily="34" charset="0"/>
              <a:buChar char="•"/>
            </a:pPr>
            <a:r>
              <a:rPr lang="en-US" sz="2500" b="0" i="0" u="none" strike="noStrike" baseline="0" dirty="0">
                <a:solidFill>
                  <a:srgbClr val="000000"/>
                </a:solidFill>
                <a:latin typeface="Times New Roman" panose="02020603050405020304" pitchFamily="18" charset="0"/>
              </a:rPr>
              <a:t>Random Forest Model: 84.52% </a:t>
            </a:r>
          </a:p>
          <a:p>
            <a:pPr marL="285750" indent="-285750">
              <a:buFont typeface="Arial" panose="020B0604020202020204" pitchFamily="34" charset="0"/>
              <a:buChar char="•"/>
            </a:pPr>
            <a:r>
              <a:rPr lang="en-US" sz="2500" b="0" i="0" u="none" strike="noStrike" baseline="0" dirty="0">
                <a:solidFill>
                  <a:srgbClr val="000000"/>
                </a:solidFill>
                <a:latin typeface="Times New Roman" panose="02020603050405020304" pitchFamily="18" charset="0"/>
              </a:rPr>
              <a:t>Multinomial Naive Bayes: 84.77% </a:t>
            </a:r>
          </a:p>
          <a:p>
            <a:pPr marL="285750" indent="-285750">
              <a:buFont typeface="Arial" panose="020B0604020202020204" pitchFamily="34" charset="0"/>
              <a:buChar char="•"/>
            </a:pPr>
            <a:r>
              <a:rPr lang="en-US" sz="2500" b="0" i="0" u="none" strike="noStrike" baseline="0" dirty="0">
                <a:solidFill>
                  <a:srgbClr val="000000"/>
                </a:solidFill>
                <a:latin typeface="Times New Roman" panose="02020603050405020304" pitchFamily="18" charset="0"/>
              </a:rPr>
              <a:t>Logistic Regression: 86.53% </a:t>
            </a:r>
          </a:p>
          <a:p>
            <a:endParaRPr lang="en-US" b="1" dirty="0"/>
          </a:p>
        </p:txBody>
      </p:sp>
    </p:spTree>
    <p:extLst>
      <p:ext uri="{BB962C8B-B14F-4D97-AF65-F5344CB8AC3E}">
        <p14:creationId xmlns:p14="http://schemas.microsoft.com/office/powerpoint/2010/main" val="44098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9DD92DE-79F9-6839-EC8B-067009C692B9}"/>
              </a:ext>
            </a:extLst>
          </p:cNvPr>
          <p:cNvSpPr>
            <a:spLocks noGrp="1"/>
          </p:cNvSpPr>
          <p:nvPr>
            <p:ph idx="1"/>
          </p:nvPr>
        </p:nvSpPr>
        <p:spPr>
          <a:xfrm>
            <a:off x="1123948" y="645858"/>
            <a:ext cx="10351772" cy="4820625"/>
          </a:xfrm>
        </p:spPr>
        <p:txBody>
          <a:bodyPr>
            <a:normAutofit/>
          </a:bodyPr>
          <a:lstStyle/>
          <a:p>
            <a:pPr marL="0" indent="0" algn="just">
              <a:buNone/>
            </a:pPr>
            <a:endParaRPr lang="en-IN" sz="2000" b="1" dirty="0"/>
          </a:p>
          <a:p>
            <a:pPr marL="0" indent="0" algn="ctr">
              <a:buNone/>
            </a:pPr>
            <a:r>
              <a:rPr lang="en-US" sz="4000" b="1" i="0" u="none" strike="noStrike" baseline="0" dirty="0">
                <a:solidFill>
                  <a:srgbClr val="000000"/>
                </a:solidFill>
                <a:latin typeface="Times New Roman" panose="02020603050405020304" pitchFamily="18" charset="0"/>
              </a:rPr>
              <a:t>Conclusion &amp; Recommendations </a:t>
            </a:r>
          </a:p>
          <a:p>
            <a:pPr marL="0" indent="0" algn="ctr">
              <a:buNone/>
            </a:pPr>
            <a:endParaRPr lang="en-US" sz="4000" b="1" i="0" u="none" strike="noStrike" baseline="0" dirty="0">
              <a:solidFill>
                <a:srgbClr val="000000"/>
              </a:solidFill>
              <a:latin typeface="Times New Roman" panose="02020603050405020304" pitchFamily="18" charset="0"/>
            </a:endParaRPr>
          </a:p>
          <a:p>
            <a:r>
              <a:rPr lang="en-US" sz="2500" b="0" i="0" u="none" strike="noStrike" baseline="0" dirty="0">
                <a:solidFill>
                  <a:srgbClr val="000000"/>
                </a:solidFill>
                <a:latin typeface="Times New Roman" panose="02020603050405020304" pitchFamily="18" charset="0"/>
              </a:rPr>
              <a:t>Best Performer: Logistic Regression achieved the highest accuracy, followed closely by Multinomial Naive Bayes and Random Forest. These models should be considered as the primary candidates for deployment. </a:t>
            </a:r>
          </a:p>
          <a:p>
            <a:r>
              <a:rPr lang="en-US" sz="2500" b="0" i="0" u="none" strike="noStrike" baseline="0" dirty="0">
                <a:solidFill>
                  <a:srgbClr val="000000"/>
                </a:solidFill>
                <a:latin typeface="Times New Roman" panose="02020603050405020304" pitchFamily="18" charset="0"/>
              </a:rPr>
              <a:t>Underperforming Models: Support Vector Machines (SVM) and K-Nearest Neighbors (KNN) performed poorly with only 63.1% accuracy, suggesting that these models are not ideal for this dataset without further tuning or feature engineering. </a:t>
            </a:r>
            <a:endParaRPr lang="en-IN" sz="2500" b="1" dirty="0"/>
          </a:p>
        </p:txBody>
      </p:sp>
      <p:sp>
        <p:nvSpPr>
          <p:cNvPr id="14" name="Rectangle 13">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1019378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A035FF6-9F8C-EDF6-894B-F9081F80F39B}"/>
              </a:ext>
            </a:extLst>
          </p:cNvPr>
          <p:cNvSpPr>
            <a:spLocks noGrp="1"/>
          </p:cNvSpPr>
          <p:nvPr>
            <p:ph idx="1"/>
          </p:nvPr>
        </p:nvSpPr>
        <p:spPr>
          <a:xfrm>
            <a:off x="640080" y="412893"/>
            <a:ext cx="11219688" cy="6016482"/>
          </a:xfrm>
        </p:spPr>
        <p:txBody>
          <a:bodyPr>
            <a:normAutofit/>
          </a:bodyPr>
          <a:lstStyle/>
          <a:p>
            <a:pPr marL="0" indent="0" algn="ctr">
              <a:buNone/>
            </a:pPr>
            <a:r>
              <a:rPr lang="en-US" sz="3500" b="1" i="0" u="none" strike="noStrike" baseline="0" dirty="0">
                <a:solidFill>
                  <a:srgbClr val="000000"/>
                </a:solidFill>
                <a:latin typeface="Times New Roman" panose="02020603050405020304" pitchFamily="18" charset="0"/>
                <a:cs typeface="Times New Roman" panose="02020603050405020304" pitchFamily="18" charset="0"/>
              </a:rPr>
              <a:t>Deep Learning Models </a:t>
            </a:r>
          </a:p>
          <a:p>
            <a:pPr marL="0" indent="0" algn="ctr">
              <a:buNone/>
            </a:pPr>
            <a:r>
              <a:rPr lang="en-US" sz="3500" i="1" u="none" strike="noStrike" baseline="0" dirty="0">
                <a:solidFill>
                  <a:srgbClr val="000000"/>
                </a:solidFill>
                <a:latin typeface="Times New Roman" panose="02020603050405020304" pitchFamily="18" charset="0"/>
                <a:cs typeface="Times New Roman" panose="02020603050405020304" pitchFamily="18" charset="0"/>
              </a:rPr>
              <a:t>(applied models like RNN,LSTM,BILSTM,BERT)</a:t>
            </a:r>
            <a:endParaRPr lang="en-IN" sz="3500" i="1" dirty="0">
              <a:latin typeface="Times New Roman" panose="02020603050405020304" pitchFamily="18" charset="0"/>
              <a:cs typeface="Times New Roman" panose="02020603050405020304" pitchFamily="18" charset="0"/>
            </a:endParaRPr>
          </a:p>
          <a:p>
            <a:pPr marL="0" indent="0" algn="just">
              <a:buNone/>
            </a:pPr>
            <a:endParaRPr lang="en-IN" sz="2200" b="1" dirty="0"/>
          </a:p>
          <a:p>
            <a:r>
              <a:rPr lang="en-US" sz="2500" b="1" i="0" u="none" strike="noStrike" baseline="0" dirty="0">
                <a:solidFill>
                  <a:srgbClr val="000000"/>
                </a:solidFill>
                <a:latin typeface="Times New Roman" panose="02020603050405020304" pitchFamily="18" charset="0"/>
                <a:cs typeface="Times New Roman" panose="02020603050405020304" pitchFamily="18" charset="0"/>
              </a:rPr>
              <a:t>RNN (Recurrent Neural Network)</a:t>
            </a:r>
            <a:r>
              <a:rPr lang="en-US" sz="2500" b="0" i="0" u="none" strike="noStrike" baseline="0" dirty="0">
                <a:solidFill>
                  <a:srgbClr val="000000"/>
                </a:solidFill>
                <a:latin typeface="Times New Roman" panose="02020603050405020304" pitchFamily="18" charset="0"/>
                <a:cs typeface="Times New Roman" panose="02020603050405020304" pitchFamily="18" charset="0"/>
              </a:rPr>
              <a:t>: RNN is a type of neural network designed for sequence data (e.g., time series, text), where the output from previous steps is fed as input to the current step, allowing the model to maintain memory of prior information. </a:t>
            </a:r>
          </a:p>
          <a:p>
            <a:r>
              <a:rPr lang="en-US" sz="2500" b="1" i="0" u="none" strike="noStrike" baseline="0" dirty="0">
                <a:solidFill>
                  <a:srgbClr val="000000"/>
                </a:solidFill>
                <a:latin typeface="Times New Roman" panose="02020603050405020304" pitchFamily="18" charset="0"/>
                <a:cs typeface="Times New Roman" panose="02020603050405020304" pitchFamily="18" charset="0"/>
              </a:rPr>
              <a:t>LSTM (Long Short-Term Memory)</a:t>
            </a:r>
            <a:r>
              <a:rPr lang="en-US" sz="2500" b="0" i="0" u="none" strike="noStrike" baseline="0" dirty="0">
                <a:solidFill>
                  <a:srgbClr val="000000"/>
                </a:solidFill>
                <a:latin typeface="Times New Roman" panose="02020603050405020304" pitchFamily="18" charset="0"/>
                <a:cs typeface="Times New Roman" panose="02020603050405020304" pitchFamily="18" charset="0"/>
              </a:rPr>
              <a:t>: LSTM is a special kind of RNN designed to overcome the limitation of vanilla RNNs, particularly the vanishing gradient problem, allowing it to remember long-term dependencies. </a:t>
            </a:r>
          </a:p>
          <a:p>
            <a:r>
              <a:rPr lang="en-US" sz="2500" b="1" i="0" u="none" strike="noStrike" baseline="0" dirty="0" err="1">
                <a:solidFill>
                  <a:srgbClr val="000000"/>
                </a:solidFill>
                <a:latin typeface="Times New Roman" panose="02020603050405020304" pitchFamily="18" charset="0"/>
                <a:cs typeface="Times New Roman" panose="02020603050405020304" pitchFamily="18" charset="0"/>
              </a:rPr>
              <a:t>BiLSTM</a:t>
            </a:r>
            <a:r>
              <a:rPr lang="en-US" sz="2500" b="1" i="0" u="none" strike="noStrike" baseline="0" dirty="0">
                <a:solidFill>
                  <a:srgbClr val="000000"/>
                </a:solidFill>
                <a:latin typeface="Times New Roman" panose="02020603050405020304" pitchFamily="18" charset="0"/>
                <a:cs typeface="Times New Roman" panose="02020603050405020304" pitchFamily="18" charset="0"/>
              </a:rPr>
              <a:t> (Bidirectional LSTM)</a:t>
            </a:r>
            <a:r>
              <a:rPr lang="en-US" sz="25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500" b="0" i="0" u="none" strike="noStrike" baseline="0" dirty="0" err="1">
                <a:solidFill>
                  <a:srgbClr val="000000"/>
                </a:solidFill>
                <a:latin typeface="Times New Roman" panose="02020603050405020304" pitchFamily="18" charset="0"/>
                <a:cs typeface="Times New Roman" panose="02020603050405020304" pitchFamily="18" charset="0"/>
              </a:rPr>
              <a:t>BiLSTM</a:t>
            </a:r>
            <a:r>
              <a:rPr lang="en-US" sz="2500" b="0" i="0" u="none" strike="noStrike" baseline="0" dirty="0">
                <a:solidFill>
                  <a:srgbClr val="000000"/>
                </a:solidFill>
                <a:latin typeface="Times New Roman" panose="02020603050405020304" pitchFamily="18" charset="0"/>
                <a:cs typeface="Times New Roman" panose="02020603050405020304" pitchFamily="18" charset="0"/>
              </a:rPr>
              <a:t> is an extension of LSTM that processes data in both forward and backward directions (i.e., from past to future and future to past). </a:t>
            </a:r>
            <a:endParaRPr lang="en-IN" sz="2500" b="1" dirty="0">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1348140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2CB962CF-61A3-4EF9-94F6-7C59B0329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A93BC78-CAAC-9BB2-00FC-3330DCD1444F}"/>
              </a:ext>
            </a:extLst>
          </p:cNvPr>
          <p:cNvSpPr>
            <a:spLocks noGrp="1"/>
          </p:cNvSpPr>
          <p:nvPr>
            <p:ph idx="1"/>
          </p:nvPr>
        </p:nvSpPr>
        <p:spPr>
          <a:xfrm>
            <a:off x="838200" y="612843"/>
            <a:ext cx="11122152" cy="575877"/>
          </a:xfrm>
        </p:spPr>
        <p:txBody>
          <a:bodyPr>
            <a:noAutofit/>
          </a:bodyPr>
          <a:lstStyle/>
          <a:p>
            <a:pPr marL="0" indent="0" algn="just">
              <a:buNone/>
            </a:pPr>
            <a:r>
              <a:rPr lang="en-US" sz="4000" b="1" i="0" u="none" strike="noStrike" baseline="0" dirty="0">
                <a:solidFill>
                  <a:srgbClr val="000000"/>
                </a:solidFill>
                <a:latin typeface="Times New Roman" panose="02020603050405020304" pitchFamily="18" charset="0"/>
              </a:rPr>
              <a:t>Evaluation metrics for RNN,LSTM,BILSTM </a:t>
            </a:r>
            <a:endParaRPr lang="en-IN" sz="4000" b="1" dirty="0"/>
          </a:p>
        </p:txBody>
      </p:sp>
      <p:pic>
        <p:nvPicPr>
          <p:cNvPr id="4" name="Picture 3">
            <a:extLst>
              <a:ext uri="{FF2B5EF4-FFF2-40B4-BE49-F238E27FC236}">
                <a16:creationId xmlns:a16="http://schemas.microsoft.com/office/drawing/2014/main" id="{5AA743E6-5168-1EA3-6C63-B5D9058CE697}"/>
              </a:ext>
            </a:extLst>
          </p:cNvPr>
          <p:cNvPicPr>
            <a:picLocks noChangeAspect="1"/>
          </p:cNvPicPr>
          <p:nvPr/>
        </p:nvPicPr>
        <p:blipFill>
          <a:blip r:embed="rId2">
            <a:extLst>
              <a:ext uri="{28A0092B-C50C-407E-A947-70E740481C1C}">
                <a14:useLocalDpi xmlns:a14="http://schemas.microsoft.com/office/drawing/2010/main" val="0"/>
              </a:ext>
            </a:extLst>
          </a:blip>
          <a:srcRect r="20959"/>
          <a:stretch/>
        </p:blipFill>
        <p:spPr>
          <a:xfrm>
            <a:off x="429195" y="1796797"/>
            <a:ext cx="5089861" cy="1912126"/>
          </a:xfrm>
          <a:prstGeom prst="rect">
            <a:avLst/>
          </a:prstGeom>
        </p:spPr>
      </p:pic>
      <p:sp>
        <p:nvSpPr>
          <p:cNvPr id="6" name="TextBox 5">
            <a:extLst>
              <a:ext uri="{FF2B5EF4-FFF2-40B4-BE49-F238E27FC236}">
                <a16:creationId xmlns:a16="http://schemas.microsoft.com/office/drawing/2014/main" id="{65ADBE0E-1BE0-0865-FAA1-9FA3DE40C602}"/>
              </a:ext>
            </a:extLst>
          </p:cNvPr>
          <p:cNvSpPr txBox="1"/>
          <p:nvPr/>
        </p:nvSpPr>
        <p:spPr>
          <a:xfrm>
            <a:off x="838200" y="1427464"/>
            <a:ext cx="2332690" cy="369332"/>
          </a:xfrm>
          <a:prstGeom prst="rect">
            <a:avLst/>
          </a:prstGeom>
          <a:noFill/>
        </p:spPr>
        <p:txBody>
          <a:bodyPr wrap="none" rtlCol="0">
            <a:spAutoFit/>
          </a:bodyPr>
          <a:lstStyle/>
          <a:p>
            <a:r>
              <a:rPr lang="en-US" sz="1800" b="1" i="0" u="none" strike="noStrike" baseline="0" dirty="0">
                <a:solidFill>
                  <a:srgbClr val="FF0000"/>
                </a:solidFill>
                <a:latin typeface="Times New Roman" panose="02020603050405020304" pitchFamily="18" charset="0"/>
              </a:rPr>
              <a:t>Performance of RNN </a:t>
            </a:r>
            <a:endParaRPr lang="en-US" dirty="0">
              <a:solidFill>
                <a:srgbClr val="FF0000"/>
              </a:solidFill>
            </a:endParaRPr>
          </a:p>
        </p:txBody>
      </p:sp>
      <p:sp>
        <p:nvSpPr>
          <p:cNvPr id="8" name="TextBox 7">
            <a:extLst>
              <a:ext uri="{FF2B5EF4-FFF2-40B4-BE49-F238E27FC236}">
                <a16:creationId xmlns:a16="http://schemas.microsoft.com/office/drawing/2014/main" id="{966ECDC5-5D30-6110-F765-406F04E491A8}"/>
              </a:ext>
            </a:extLst>
          </p:cNvPr>
          <p:cNvSpPr txBox="1"/>
          <p:nvPr/>
        </p:nvSpPr>
        <p:spPr>
          <a:xfrm>
            <a:off x="7671816" y="1427464"/>
            <a:ext cx="2486578" cy="369332"/>
          </a:xfrm>
          <a:prstGeom prst="rect">
            <a:avLst/>
          </a:prstGeom>
          <a:noFill/>
        </p:spPr>
        <p:txBody>
          <a:bodyPr wrap="none" rtlCol="0">
            <a:spAutoFit/>
          </a:bodyPr>
          <a:lstStyle/>
          <a:p>
            <a:r>
              <a:rPr lang="en-US" sz="1800" b="1" i="0" u="none" strike="noStrike" baseline="0" dirty="0">
                <a:solidFill>
                  <a:srgbClr val="FF0000"/>
                </a:solidFill>
                <a:latin typeface="Times New Roman" panose="02020603050405020304" pitchFamily="18" charset="0"/>
              </a:rPr>
              <a:t>Performance of LSTM </a:t>
            </a:r>
            <a:endParaRPr lang="en-US" dirty="0">
              <a:solidFill>
                <a:srgbClr val="FF0000"/>
              </a:solidFill>
            </a:endParaRPr>
          </a:p>
        </p:txBody>
      </p:sp>
      <p:pic>
        <p:nvPicPr>
          <p:cNvPr id="10" name="Picture 9">
            <a:extLst>
              <a:ext uri="{FF2B5EF4-FFF2-40B4-BE49-F238E27FC236}">
                <a16:creationId xmlns:a16="http://schemas.microsoft.com/office/drawing/2014/main" id="{D150137B-A511-0260-EC21-0E9CB609708E}"/>
              </a:ext>
            </a:extLst>
          </p:cNvPr>
          <p:cNvPicPr>
            <a:picLocks noChangeAspect="1"/>
          </p:cNvPicPr>
          <p:nvPr/>
        </p:nvPicPr>
        <p:blipFill>
          <a:blip r:embed="rId3">
            <a:extLst>
              <a:ext uri="{28A0092B-C50C-407E-A947-70E740481C1C}">
                <a14:useLocalDpi xmlns:a14="http://schemas.microsoft.com/office/drawing/2010/main" val="0"/>
              </a:ext>
            </a:extLst>
          </a:blip>
          <a:srcRect r="13142"/>
          <a:stretch/>
        </p:blipFill>
        <p:spPr>
          <a:xfrm>
            <a:off x="6299548" y="1858545"/>
            <a:ext cx="4901852" cy="1912126"/>
          </a:xfrm>
          <a:prstGeom prst="rect">
            <a:avLst/>
          </a:prstGeom>
        </p:spPr>
      </p:pic>
      <p:pic>
        <p:nvPicPr>
          <p:cNvPr id="12" name="Picture 11">
            <a:extLst>
              <a:ext uri="{FF2B5EF4-FFF2-40B4-BE49-F238E27FC236}">
                <a16:creationId xmlns:a16="http://schemas.microsoft.com/office/drawing/2014/main" id="{B9C3A9F6-3273-6216-685A-793EF7499B40}"/>
              </a:ext>
            </a:extLst>
          </p:cNvPr>
          <p:cNvPicPr>
            <a:picLocks noChangeAspect="1"/>
          </p:cNvPicPr>
          <p:nvPr/>
        </p:nvPicPr>
        <p:blipFill>
          <a:blip r:embed="rId4">
            <a:extLst>
              <a:ext uri="{28A0092B-C50C-407E-A947-70E740481C1C}">
                <a14:useLocalDpi xmlns:a14="http://schemas.microsoft.com/office/drawing/2010/main" val="0"/>
              </a:ext>
            </a:extLst>
          </a:blip>
          <a:srcRect r="9468"/>
          <a:stretch/>
        </p:blipFill>
        <p:spPr>
          <a:xfrm>
            <a:off x="3327748" y="4718303"/>
            <a:ext cx="4607938" cy="1871293"/>
          </a:xfrm>
          <a:prstGeom prst="rect">
            <a:avLst/>
          </a:prstGeom>
        </p:spPr>
      </p:pic>
      <p:sp>
        <p:nvSpPr>
          <p:cNvPr id="13" name="TextBox 12">
            <a:extLst>
              <a:ext uri="{FF2B5EF4-FFF2-40B4-BE49-F238E27FC236}">
                <a16:creationId xmlns:a16="http://schemas.microsoft.com/office/drawing/2014/main" id="{83D2F973-24B5-E600-C767-E89E384DA1BD}"/>
              </a:ext>
            </a:extLst>
          </p:cNvPr>
          <p:cNvSpPr txBox="1"/>
          <p:nvPr/>
        </p:nvSpPr>
        <p:spPr>
          <a:xfrm>
            <a:off x="4187952" y="4348971"/>
            <a:ext cx="2730235" cy="369332"/>
          </a:xfrm>
          <a:prstGeom prst="rect">
            <a:avLst/>
          </a:prstGeom>
          <a:noFill/>
        </p:spPr>
        <p:txBody>
          <a:bodyPr wrap="none" rtlCol="0">
            <a:spAutoFit/>
          </a:bodyPr>
          <a:lstStyle/>
          <a:p>
            <a:r>
              <a:rPr lang="en-US" sz="1800" b="1" i="0" u="none" strike="noStrike" baseline="0" dirty="0">
                <a:solidFill>
                  <a:srgbClr val="FF0000"/>
                </a:solidFill>
                <a:latin typeface="Times New Roman" panose="02020603050405020304" pitchFamily="18" charset="0"/>
              </a:rPr>
              <a:t>Performance of BILSTM </a:t>
            </a:r>
            <a:endParaRPr lang="en-US" dirty="0">
              <a:solidFill>
                <a:srgbClr val="FF0000"/>
              </a:solidFill>
            </a:endParaRPr>
          </a:p>
        </p:txBody>
      </p:sp>
    </p:spTree>
    <p:extLst>
      <p:ext uri="{BB962C8B-B14F-4D97-AF65-F5344CB8AC3E}">
        <p14:creationId xmlns:p14="http://schemas.microsoft.com/office/powerpoint/2010/main" val="536966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8BFACB08-5BAA-7850-7728-5A1F1AEC6144}"/>
              </a:ext>
            </a:extLst>
          </p:cNvPr>
          <p:cNvSpPr txBox="1"/>
          <p:nvPr/>
        </p:nvSpPr>
        <p:spPr>
          <a:xfrm>
            <a:off x="395893" y="687882"/>
            <a:ext cx="11409357" cy="4170372"/>
          </a:xfrm>
          <a:prstGeom prst="rect">
            <a:avLst/>
          </a:prstGeom>
          <a:noFill/>
        </p:spPr>
        <p:txBody>
          <a:bodyPr wrap="square">
            <a:spAutoFit/>
          </a:bodyPr>
          <a:lstStyle/>
          <a:p>
            <a:r>
              <a:rPr lang="en-US" sz="3500" b="1" i="0" u="none" strike="noStrike" baseline="0" dirty="0">
                <a:solidFill>
                  <a:srgbClr val="000000"/>
                </a:solidFill>
                <a:latin typeface="Times New Roman" panose="02020603050405020304" pitchFamily="18" charset="0"/>
              </a:rPr>
              <a:t>BERT (Bidirectional Encoder Representations from Transformers) model for sequence classification using the Transformers library by Hugging Face </a:t>
            </a:r>
          </a:p>
          <a:p>
            <a:endParaRPr lang="en-US" sz="3500" b="0" i="0" u="none" strike="noStrike" baseline="0" dirty="0">
              <a:solidFill>
                <a:srgbClr val="000000"/>
              </a:solidFill>
              <a:latin typeface="Times New Roman" panose="02020603050405020304" pitchFamily="18" charset="0"/>
            </a:endParaRPr>
          </a:p>
          <a:p>
            <a:r>
              <a:rPr lang="en-US" sz="2500" b="0" i="0" u="none" strike="noStrike" baseline="0" dirty="0">
                <a:solidFill>
                  <a:srgbClr val="000000"/>
                </a:solidFill>
                <a:latin typeface="Times New Roman" panose="02020603050405020304" pitchFamily="18" charset="0"/>
              </a:rPr>
              <a:t>BERT is a pre-trained transformer-based model developed by Google for Natural Language Processing (NLP) tasks. It uses a transformer architecture, which is fundamentally different from RNN, LSTM, and </a:t>
            </a:r>
            <a:r>
              <a:rPr lang="en-US" sz="2500" b="0" i="0" u="none" strike="noStrike" baseline="0" dirty="0" err="1">
                <a:solidFill>
                  <a:srgbClr val="000000"/>
                </a:solidFill>
                <a:latin typeface="Times New Roman" panose="02020603050405020304" pitchFamily="18" charset="0"/>
              </a:rPr>
              <a:t>BiLSTM</a:t>
            </a:r>
            <a:r>
              <a:rPr lang="en-US" sz="2500" b="0" i="0" u="none" strike="noStrike" baseline="0" dirty="0">
                <a:solidFill>
                  <a:srgbClr val="000000"/>
                </a:solidFill>
                <a:latin typeface="Times New Roman" panose="02020603050405020304" pitchFamily="18" charset="0"/>
              </a:rPr>
              <a:t>. BERT is designed to understand context from both directions in a text (left-to-right and right-to-left) simultaneously. </a:t>
            </a:r>
            <a:endParaRPr lang="en-IN" sz="2500" dirty="0"/>
          </a:p>
        </p:txBody>
      </p:sp>
    </p:spTree>
    <p:extLst>
      <p:ext uri="{BB962C8B-B14F-4D97-AF65-F5344CB8AC3E}">
        <p14:creationId xmlns:p14="http://schemas.microsoft.com/office/powerpoint/2010/main" val="3277065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1575EB2-2A82-4BE7-91CD-B76B2B8D5F8D}"/>
              </a:ext>
            </a:extLst>
          </p:cNvPr>
          <p:cNvSpPr>
            <a:spLocks noGrp="1"/>
          </p:cNvSpPr>
          <p:nvPr>
            <p:ph idx="1"/>
          </p:nvPr>
        </p:nvSpPr>
        <p:spPr>
          <a:xfrm>
            <a:off x="441578" y="633619"/>
            <a:ext cx="11340849" cy="5124341"/>
          </a:xfrm>
        </p:spPr>
        <p:txBody>
          <a:bodyPr>
            <a:noAutofit/>
          </a:bodyPr>
          <a:lstStyle/>
          <a:p>
            <a:pPr marL="0" indent="0" algn="ctr">
              <a:buNone/>
            </a:pPr>
            <a:r>
              <a:rPr lang="en-US" sz="4000" b="1" i="0" u="none" strike="noStrike" baseline="0" dirty="0">
                <a:solidFill>
                  <a:srgbClr val="000000"/>
                </a:solidFill>
                <a:latin typeface="Times New Roman" panose="02020603050405020304" pitchFamily="18" charset="0"/>
              </a:rPr>
              <a:t>Performance Metrics of Bert model </a:t>
            </a:r>
          </a:p>
          <a:p>
            <a:pPr marL="0" indent="0">
              <a:buNone/>
            </a:pPr>
            <a:endParaRPr lang="en-US" sz="1800" b="0" i="0" u="none" strike="noStrike" baseline="0" dirty="0">
              <a:solidFill>
                <a:srgbClr val="000000"/>
              </a:solidFill>
              <a:latin typeface="Times New Roman" panose="02020603050405020304" pitchFamily="18" charset="0"/>
            </a:endParaRPr>
          </a:p>
          <a:p>
            <a:pPr marL="0" indent="0" algn="just">
              <a:buNone/>
            </a:pPr>
            <a:endParaRPr lang="en-IN" sz="2000" dirty="0"/>
          </a:p>
        </p:txBody>
      </p:sp>
      <p:pic>
        <p:nvPicPr>
          <p:cNvPr id="4" name="Picture 3">
            <a:extLst>
              <a:ext uri="{FF2B5EF4-FFF2-40B4-BE49-F238E27FC236}">
                <a16:creationId xmlns:a16="http://schemas.microsoft.com/office/drawing/2014/main" id="{6DC39601-E7FA-FF11-E507-DA2CE698B97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92126" y="1386977"/>
            <a:ext cx="8839751" cy="4556775"/>
          </a:xfrm>
          <a:prstGeom prst="rect">
            <a:avLst/>
          </a:prstGeom>
        </p:spPr>
      </p:pic>
    </p:spTree>
    <p:extLst>
      <p:ext uri="{BB962C8B-B14F-4D97-AF65-F5344CB8AC3E}">
        <p14:creationId xmlns:p14="http://schemas.microsoft.com/office/powerpoint/2010/main" val="3519820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43315-F05F-636A-2684-6BDEB1370E78}"/>
              </a:ext>
            </a:extLst>
          </p:cNvPr>
          <p:cNvSpPr>
            <a:spLocks noGrp="1"/>
          </p:cNvSpPr>
          <p:nvPr>
            <p:ph type="title"/>
          </p:nvPr>
        </p:nvSpPr>
        <p:spPr>
          <a:xfrm>
            <a:off x="838200" y="904621"/>
            <a:ext cx="10515600" cy="1325563"/>
          </a:xfrm>
        </p:spPr>
        <p:txBody>
          <a:bodyPr>
            <a:normAutofit/>
          </a:bodyPr>
          <a:lstStyle/>
          <a:p>
            <a:r>
              <a:rPr lang="en-US" sz="4000" b="1" i="0" u="none" strike="noStrike" baseline="0" dirty="0">
                <a:solidFill>
                  <a:srgbClr val="000000"/>
                </a:solidFill>
                <a:latin typeface="Times New Roman" panose="02020603050405020304" pitchFamily="18" charset="0"/>
              </a:rPr>
              <a:t>Summary &amp; Insights</a:t>
            </a:r>
            <a:br>
              <a:rPr lang="en-US" sz="1800" b="0" i="0" u="none" strike="noStrike" baseline="0" dirty="0">
                <a:solidFill>
                  <a:srgbClr val="000000"/>
                </a:solidFill>
                <a:latin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182198A-CD42-8755-5018-054355945DAD}"/>
              </a:ext>
            </a:extLst>
          </p:cNvPr>
          <p:cNvSpPr>
            <a:spLocks noGrp="1"/>
          </p:cNvSpPr>
          <p:nvPr>
            <p:ph idx="1"/>
          </p:nvPr>
        </p:nvSpPr>
        <p:spPr/>
        <p:txBody>
          <a:bodyPr>
            <a:normAutofit fontScale="92500" lnSpcReduction="10000"/>
          </a:bodyPr>
          <a:lstStyle/>
          <a:p>
            <a:r>
              <a:rPr lang="en-US" sz="2800" b="0" i="0" u="none" strike="noStrike" baseline="0" dirty="0">
                <a:solidFill>
                  <a:srgbClr val="000000"/>
                </a:solidFill>
                <a:latin typeface="Times New Roman" panose="02020603050405020304" pitchFamily="18" charset="0"/>
              </a:rPr>
              <a:t>The model achieved </a:t>
            </a:r>
            <a:r>
              <a:rPr lang="en-US" sz="2800" b="1" i="0" u="none" strike="noStrike" baseline="0" dirty="0">
                <a:solidFill>
                  <a:srgbClr val="000000"/>
                </a:solidFill>
                <a:latin typeface="Times New Roman" panose="02020603050405020304" pitchFamily="18" charset="0"/>
              </a:rPr>
              <a:t>excellent performance</a:t>
            </a:r>
            <a:r>
              <a:rPr lang="en-US" sz="2800" b="0" i="0" u="none" strike="noStrike" baseline="0" dirty="0">
                <a:solidFill>
                  <a:srgbClr val="000000"/>
                </a:solidFill>
                <a:latin typeface="Times New Roman" panose="02020603050405020304" pitchFamily="18" charset="0"/>
              </a:rPr>
              <a:t>, with an overall accuracy of </a:t>
            </a:r>
            <a:r>
              <a:rPr lang="en-US" b="1" dirty="0">
                <a:solidFill>
                  <a:srgbClr val="000000"/>
                </a:solidFill>
                <a:latin typeface="Times New Roman" panose="02020603050405020304" pitchFamily="18" charset="0"/>
              </a:rPr>
              <a:t>76</a:t>
            </a:r>
            <a:r>
              <a:rPr lang="en-US" sz="2800" b="1" i="0" u="none" strike="noStrike" baseline="0" dirty="0">
                <a:solidFill>
                  <a:srgbClr val="000000"/>
                </a:solidFill>
                <a:latin typeface="Times New Roman" panose="02020603050405020304" pitchFamily="18" charset="0"/>
              </a:rPr>
              <a:t>%</a:t>
            </a:r>
            <a:r>
              <a:rPr lang="en-US" sz="2800" b="0" i="0" u="none" strike="noStrike" baseline="0" dirty="0">
                <a:solidFill>
                  <a:srgbClr val="000000"/>
                </a:solidFill>
                <a:latin typeface="Times New Roman" panose="02020603050405020304" pitchFamily="18" charset="0"/>
              </a:rPr>
              <a:t>. </a:t>
            </a:r>
          </a:p>
          <a:p>
            <a:r>
              <a:rPr lang="en-US" sz="2800" b="1" i="0" u="none" strike="noStrike" baseline="0" dirty="0">
                <a:solidFill>
                  <a:srgbClr val="000000"/>
                </a:solidFill>
                <a:latin typeface="Times New Roman" panose="02020603050405020304" pitchFamily="18" charset="0"/>
              </a:rPr>
              <a:t>Precision</a:t>
            </a:r>
            <a:r>
              <a:rPr lang="en-US" sz="2800" b="0" i="0" u="none" strike="noStrike" baseline="0" dirty="0">
                <a:solidFill>
                  <a:srgbClr val="000000"/>
                </a:solidFill>
                <a:latin typeface="Times New Roman" panose="02020603050405020304" pitchFamily="18" charset="0"/>
              </a:rPr>
              <a:t>, </a:t>
            </a:r>
            <a:r>
              <a:rPr lang="en-US" sz="2800" b="1" i="0" u="none" strike="noStrike" baseline="0" dirty="0">
                <a:solidFill>
                  <a:srgbClr val="000000"/>
                </a:solidFill>
                <a:latin typeface="Times New Roman" panose="02020603050405020304" pitchFamily="18" charset="0"/>
              </a:rPr>
              <a:t>Recall</a:t>
            </a:r>
            <a:r>
              <a:rPr lang="en-US" sz="2800" b="0" i="0" u="none" strike="noStrike" baseline="0" dirty="0">
                <a:solidFill>
                  <a:srgbClr val="000000"/>
                </a:solidFill>
                <a:latin typeface="Times New Roman" panose="02020603050405020304" pitchFamily="18" charset="0"/>
              </a:rPr>
              <a:t>, and </a:t>
            </a:r>
            <a:r>
              <a:rPr lang="en-US" sz="2800" b="1" i="0" u="none" strike="noStrike" baseline="0" dirty="0">
                <a:solidFill>
                  <a:srgbClr val="000000"/>
                </a:solidFill>
                <a:latin typeface="Times New Roman" panose="02020603050405020304" pitchFamily="18" charset="0"/>
              </a:rPr>
              <a:t>F1-Score </a:t>
            </a:r>
            <a:r>
              <a:rPr lang="en-US" sz="2800" b="0" i="0" u="none" strike="noStrike" baseline="0" dirty="0">
                <a:solidFill>
                  <a:srgbClr val="000000"/>
                </a:solidFill>
                <a:latin typeface="Times New Roman" panose="02020603050405020304" pitchFamily="18" charset="0"/>
              </a:rPr>
              <a:t>for both classes (CG and OR) are all around </a:t>
            </a:r>
            <a:r>
              <a:rPr lang="en-US" sz="2800" b="1" i="0" u="none" strike="noStrike" baseline="0" dirty="0">
                <a:solidFill>
                  <a:srgbClr val="000000"/>
                </a:solidFill>
                <a:latin typeface="Times New Roman" panose="02020603050405020304" pitchFamily="18" charset="0"/>
              </a:rPr>
              <a:t>0.76</a:t>
            </a:r>
            <a:r>
              <a:rPr lang="en-US" sz="2800" b="0" i="0" u="none" strike="noStrike" baseline="0" dirty="0">
                <a:solidFill>
                  <a:srgbClr val="000000"/>
                </a:solidFill>
                <a:latin typeface="Times New Roman" panose="02020603050405020304" pitchFamily="18" charset="0"/>
              </a:rPr>
              <a:t>, indicating balanced and strong performance across both classes. </a:t>
            </a:r>
            <a:endParaRPr lang="en-US" dirty="0">
              <a:solidFill>
                <a:srgbClr val="000000"/>
              </a:solidFill>
              <a:latin typeface="Times New Roman" panose="02020603050405020304" pitchFamily="18" charset="0"/>
            </a:endParaRPr>
          </a:p>
          <a:p>
            <a:r>
              <a:rPr lang="en-US" sz="2800" b="0" i="0" u="none" strike="noStrike" baseline="0" dirty="0">
                <a:solidFill>
                  <a:srgbClr val="000000"/>
                </a:solidFill>
                <a:latin typeface="Times New Roman" panose="02020603050405020304" pitchFamily="18" charset="0"/>
              </a:rPr>
              <a:t>The training loss decreased rapidly, showing that the model is converging well, though the validation loss slightly increased in the last epoch, which could suggest mild overfitting. </a:t>
            </a:r>
          </a:p>
          <a:p>
            <a:r>
              <a:rPr lang="en-US" sz="2800" b="0" i="0" u="none" strike="noStrike" baseline="0" dirty="0">
                <a:solidFill>
                  <a:srgbClr val="000000"/>
                </a:solidFill>
                <a:latin typeface="Times New Roman" panose="02020603050405020304" pitchFamily="18" charset="0"/>
              </a:rPr>
              <a:t>This model is performing well on the classification task and generalizes well to unseen data based on the validation results.</a:t>
            </a:r>
            <a:br>
              <a:rPr lang="en-US" sz="2800" b="0" i="0" u="none" strike="noStrike" baseline="0" dirty="0">
                <a:solidFill>
                  <a:srgbClr val="000000"/>
                </a:solidFill>
                <a:latin typeface="Times New Roman" panose="02020603050405020304" pitchFamily="18" charset="0"/>
              </a:rPr>
            </a:br>
            <a:br>
              <a:rPr lang="en-US" sz="2800" b="0" i="0" u="none" strike="noStrike" baseline="0" dirty="0">
                <a:solidFill>
                  <a:srgbClr val="000000"/>
                </a:solidFill>
                <a:latin typeface="Times New Roman" panose="02020603050405020304" pitchFamily="18" charset="0"/>
              </a:rPr>
            </a:br>
            <a:endParaRPr lang="en-US" dirty="0"/>
          </a:p>
        </p:txBody>
      </p:sp>
    </p:spTree>
    <p:extLst>
      <p:ext uri="{BB962C8B-B14F-4D97-AF65-F5344CB8AC3E}">
        <p14:creationId xmlns:p14="http://schemas.microsoft.com/office/powerpoint/2010/main" val="1720582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752</TotalTime>
  <Words>572</Words>
  <Application>Microsoft Office PowerPoint</Application>
  <PresentationFormat>Widescreen</PresentationFormat>
  <Paragraphs>45</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  Fake Review Classification and Topic Modelling </vt:lpstr>
      <vt:lpstr>Executive Summary</vt:lpstr>
      <vt:lpstr>Step-by-Step Approach for the Project</vt:lpstr>
      <vt:lpstr>PowerPoint Presentation</vt:lpstr>
      <vt:lpstr>PowerPoint Presentation</vt:lpstr>
      <vt:lpstr>PowerPoint Presentation</vt:lpstr>
      <vt:lpstr>PowerPoint Presentation</vt:lpstr>
      <vt:lpstr>PowerPoint Presentation</vt:lpstr>
      <vt:lpstr>Summary &amp; Insights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DataSpark: Illuminating Insights  for Global Electronics</dc:title>
  <dc:creator>Srinivasan, Kalaiselvam</dc:creator>
  <cp:lastModifiedBy>guvi DS</cp:lastModifiedBy>
  <cp:revision>12</cp:revision>
  <dcterms:created xsi:type="dcterms:W3CDTF">2024-10-12T06:06:23Z</dcterms:created>
  <dcterms:modified xsi:type="dcterms:W3CDTF">2025-03-21T18:12:53Z</dcterms:modified>
</cp:coreProperties>
</file>