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learningfromnature.com.au/drought-proof-increasing-rainfal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ciencedirect.com/topics/engineering/rainwat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journals.ametsoc.org/view/journals/hydr/10/1/2008jhm1015_1.xml#i1525-7541-10-1-227-Jayakrishnan1" TargetMode="External"/><Relationship Id="rId3" Type="http://schemas.openxmlformats.org/officeDocument/2006/relationships/hyperlink" Target="https://journals.ametsoc.org/view/journals/hydr/10/1/2008jhm1015_1.xml#i1525-7541-10-1-227-Meischner1" TargetMode="External"/><Relationship Id="rId7" Type="http://schemas.openxmlformats.org/officeDocument/2006/relationships/hyperlink" Target="https://journals.ametsoc.org/view/journals/hydr/10/1/2008jhm1015_1.xml#i1525-7541-10-1-227-Zawadzki1" TargetMode="External"/><Relationship Id="rId2" Type="http://schemas.openxmlformats.org/officeDocument/2006/relationships/hyperlink" Target="https://journals.ametsoc.org/view/journals/hydr/10/1/2008jhm1015_1.xml#i1525-7541-10-1-227-Bringi1" TargetMode="External"/><Relationship Id="rId1" Type="http://schemas.openxmlformats.org/officeDocument/2006/relationships/slideLayout" Target="../slideLayouts/slideLayout2.xml"/><Relationship Id="rId6" Type="http://schemas.openxmlformats.org/officeDocument/2006/relationships/hyperlink" Target="https://journals.ametsoc.org/view/journals/hydr/10/1/2008jhm1015_1.xml#i1525-7541-10-1-227-Cifelli1" TargetMode="External"/><Relationship Id="rId5" Type="http://schemas.openxmlformats.org/officeDocument/2006/relationships/hyperlink" Target="https://journals.ametsoc.org/view/journals/hydr/10/1/2008jhm1015_1.xml#i1525-7541-10-1-227-Ryzhkov2" TargetMode="External"/><Relationship Id="rId4" Type="http://schemas.openxmlformats.org/officeDocument/2006/relationships/hyperlink" Target="https://journals.ametsoc.org/view/journals/hydr/10/1/2008jhm1015_1.xml#i1525-7541-10-1-227-Ryzhkov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lvl="0" defTabSz="914400" fontAlgn="base">
              <a:spcBef>
                <a:spcPts val="0"/>
              </a:spcBef>
            </a:pPr>
            <a:r>
              <a:rPr lang="en-US" sz="3200" b="1" cap="none" dirty="0">
                <a:solidFill>
                  <a:srgbClr val="202124"/>
                </a:solidFill>
                <a:latin typeface="Inter"/>
                <a:ea typeface="+mn-ea"/>
                <a:cs typeface="+mn-cs"/>
              </a:rPr>
              <a:t>How Much Did It Rain? II</a:t>
            </a:r>
            <a:br>
              <a:rPr lang="en-US" sz="3200" b="1" cap="none" dirty="0">
                <a:solidFill>
                  <a:srgbClr val="202124"/>
                </a:solidFill>
                <a:latin typeface="Inter"/>
                <a:ea typeface="+mn-ea"/>
                <a:cs typeface="+mn-cs"/>
              </a:rPr>
            </a:b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2917110" y="4586364"/>
            <a:ext cx="7980183" cy="1323439"/>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 by;</a:t>
            </a:r>
            <a:r>
              <a:rPr lang="en-US" sz="2000" b="1" dirty="0">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pitchFamily="34" charset="0"/>
              <a:cs typeface="Arial" pitchFamily="34" charset="0"/>
            </a:endParaRPr>
          </a:p>
          <a:p>
            <a:r>
              <a:rPr lang="en-US" sz="2000" b="1" dirty="0" err="1" smtClean="0">
                <a:solidFill>
                  <a:schemeClr val="accent1">
                    <a:lumMod val="75000"/>
                  </a:schemeClr>
                </a:solidFill>
                <a:latin typeface="Arial" pitchFamily="34" charset="0"/>
                <a:cs typeface="Arial" pitchFamily="34" charset="0"/>
              </a:rPr>
              <a:t>Abinesh.b</a:t>
            </a:r>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Bharath Niketan engineering college</a:t>
            </a:r>
          </a:p>
          <a:p>
            <a:r>
              <a:rPr lang="en-US" sz="2000" b="1" dirty="0" smtClean="0">
                <a:solidFill>
                  <a:schemeClr val="accent1">
                    <a:lumMod val="75000"/>
                  </a:schemeClr>
                </a:solidFill>
                <a:latin typeface="Arial" pitchFamily="34" charset="0"/>
                <a:cs typeface="Arial" pitchFamily="34" charset="0"/>
              </a:rPr>
              <a:t>Mech- 2025 </a:t>
            </a:r>
            <a:endParaRPr lang="en-US" sz="2000" b="1" dirty="0" smtClean="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92500" lnSpcReduction="10000"/>
          </a:bodyPr>
          <a:lstStyle/>
          <a:p>
            <a:pPr marL="305435" indent="-305435"/>
            <a:r>
              <a:rPr lang="en-US" sz="2400" dirty="0"/>
              <a:t>Rainfall is a crucial meteorological and hydrological process that plays a significant role in the Earth's water cycle. It can bring both nurturing fresh water and devastating floods, and its absence can lead to drought. Rainfall is measured and detected through the study of rainfall microphysics, which involves small-scale wobbles and interactions in the atmosphere . The standard instrument used to measure rainfall is the rain gauge, but it can be prone to errors due to splash and wind effects. To address this, a new apparatus called a giant-rain gauge with a collecting surface of 100 m2 has been introduced, showing significant differences compared to standard rain gauges, especially for low time aggregation scale and high rainfall intensity values . Rainfall spatial distribution is challenging to obtain due to its complex variability, but progress has been made in spatial estimation using traditional interpolation, remote sensing, atmospheric reanalysis, and multi-source merging methods . Rainfall trends can vary spatially, with rainfall increasing gradually from North to South in Southeast Nigeria .</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85000" lnSpcReduction="20000"/>
          </a:bodyPr>
          <a:lstStyle/>
          <a:p>
            <a:r>
              <a:rPr lang="en-US" dirty="0">
                <a:solidFill>
                  <a:srgbClr val="000000"/>
                </a:solidFill>
                <a:latin typeface="RobotoCondensed-Regular"/>
              </a:rPr>
              <a:t>The Union government will resort to cloud seeding to artificially induce rain if the smog situation in Delhi grows worse.</a:t>
            </a:r>
          </a:p>
          <a:p>
            <a:r>
              <a:rPr lang="en-US" dirty="0">
                <a:solidFill>
                  <a:srgbClr val="000000"/>
                </a:solidFill>
                <a:latin typeface="RobotoCondensed-Regular"/>
              </a:rPr>
              <a:t>“If the situation worsens, then the option of cloud seeding to induce rainfall artificially, as an immediate step can be considered,” Mahesh Sharma, Union Minister of State for Environment told wire agency ANI on Tuesday.</a:t>
            </a:r>
          </a:p>
          <a:p>
            <a:r>
              <a:rPr lang="en-US" dirty="0">
                <a:solidFill>
                  <a:srgbClr val="000000"/>
                </a:solidFill>
                <a:latin typeface="RobotoCondensed-Regular"/>
              </a:rPr>
              <a:t>But will it happen? And even if it happens, will it work?</a:t>
            </a:r>
          </a:p>
          <a:p>
            <a:r>
              <a:rPr lang="en-US" dirty="0">
                <a:solidFill>
                  <a:srgbClr val="000000"/>
                </a:solidFill>
                <a:latin typeface="RobotoCondensed-Regular"/>
              </a:rPr>
              <a:t>Media reports have said that the aircraft that will seed the clouds for artificial rains in Delhi may take off from one of the three airports in the National Capital Region—Safdarjung, IGI or Hindon near Ghaziabad. It will do so only when meteorological conditions are suitable. Officials have not divulged any other information.</a:t>
            </a:r>
          </a:p>
          <a:p>
            <a:r>
              <a:rPr lang="en-US" dirty="0">
                <a:solidFill>
                  <a:srgbClr val="000000"/>
                </a:solidFill>
                <a:latin typeface="RobotoCondensed-Regular"/>
              </a:rPr>
              <a:t>And therein lies the problem. When exactly will there be suitable meterological conditions over the capital?</a:t>
            </a:r>
          </a:p>
          <a:p>
            <a:r>
              <a:rPr lang="en-US" dirty="0">
                <a:solidFill>
                  <a:srgbClr val="000000"/>
                </a:solidFill>
                <a:latin typeface="RobotoCondensed-Regular"/>
              </a:rPr>
              <a:t>“The clouds required for cloud seeding are of a typical type. They are called convective clouds and they grow vertically. Only these can be seeded, not the other type, which are called stratified and grow horizontally,” explains J R Kulkarni, retired scientist from the Indian Institute of Tropical Meteorology, Pune, an autonomous institute of the Union Ministry of Earth Sciences.</a:t>
            </a:r>
          </a:p>
          <a:p>
            <a:r>
              <a:rPr lang="en-US" dirty="0">
                <a:solidFill>
                  <a:srgbClr val="000000"/>
                </a:solidFill>
                <a:latin typeface="RobotoCondensed-Regular"/>
              </a:rPr>
              <a:t>He adds: “For making rain, air containing water vapour has to enter clouds from below. Clouds usually have drops and particles of micron size. When the water vapour enters the cloud, it collides with the particles to produce bigger particles or droplets. These are of millimetre size. This process is called collision and coalescence. In artificial rain, hygroscopic material that has an affinity to water is sprinkled on convective clouds. This material helps in the collision and coalescence process and thus creates rain.”</a:t>
            </a:r>
          </a:p>
          <a:p>
            <a:r>
              <a:rPr lang="en-US" dirty="0">
                <a:solidFill>
                  <a:srgbClr val="000000"/>
                </a:solidFill>
                <a:latin typeface="RobotoCondensed-Regular"/>
              </a:rPr>
              <a:t>But the conditions that lead to air pollution are very different, says Kulkarni. “Air pollution is due to concentration or accumulation of particles in the lower troposphere. The accumulation is due to stable atmospheric conditions. In such conditions, formation of vertical, convective clouds is not possible. Even if clouds are formed, they are of the horizontal, stratified type on which seeding will not have any effect,” he says.</a:t>
            </a:r>
            <a:endParaRPr lang="en-US" b="0" i="0" dirty="0">
              <a:solidFill>
                <a:srgbClr val="000000"/>
              </a:solidFill>
              <a:effectLst/>
              <a:latin typeface="RobotoCondensed-Regular"/>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563671" y="2044377"/>
            <a:ext cx="9294313" cy="3139321"/>
          </a:xfrm>
          <a:prstGeom prst="rect">
            <a:avLst/>
          </a:prstGeom>
        </p:spPr>
        <p:txBody>
          <a:bodyPr wrap="square">
            <a:spAutoFit/>
          </a:bodyPr>
          <a:lstStyle/>
          <a:p>
            <a:pPr fontAlgn="base"/>
            <a:r>
              <a:rPr lang="en-US" dirty="0">
                <a:solidFill>
                  <a:srgbClr val="333333"/>
                </a:solidFill>
                <a:latin typeface="Montserrat"/>
              </a:rPr>
              <a:t>Share with your neighbours, local farmers, staff working for local government, and other regional organisations the evidence that:</a:t>
            </a:r>
          </a:p>
          <a:p>
            <a:pPr fontAlgn="base">
              <a:buFont typeface="+mj-lt"/>
              <a:buAutoNum type="arabicPeriod"/>
            </a:pPr>
            <a:r>
              <a:rPr lang="en-US" dirty="0">
                <a:solidFill>
                  <a:srgbClr val="333333"/>
                </a:solidFill>
                <a:latin typeface="Montserrat"/>
              </a:rPr>
              <a:t>Trees and other vegetation </a:t>
            </a:r>
            <a:r>
              <a:rPr lang="en-US" dirty="0">
                <a:solidFill>
                  <a:srgbClr val="008080"/>
                </a:solidFill>
                <a:latin typeface="Montserrat"/>
                <a:hlinkClick r:id="rId2"/>
              </a:rPr>
              <a:t>increase rainfall</a:t>
            </a:r>
            <a:endParaRPr lang="en-US" dirty="0">
              <a:solidFill>
                <a:srgbClr val="333333"/>
              </a:solidFill>
              <a:latin typeface="Montserrat"/>
            </a:endParaRPr>
          </a:p>
          <a:p>
            <a:pPr fontAlgn="base">
              <a:buFont typeface="+mj-lt"/>
              <a:buAutoNum type="arabicPeriod"/>
            </a:pPr>
            <a:r>
              <a:rPr lang="en-US" dirty="0">
                <a:solidFill>
                  <a:srgbClr val="333333"/>
                </a:solidFill>
                <a:latin typeface="Montserrat"/>
              </a:rPr>
              <a:t>Trees and other vegetation help increase the amount of water infiltrating and stored in the soil and reduce water loss from evaporation.</a:t>
            </a:r>
          </a:p>
          <a:p>
            <a:pPr fontAlgn="base">
              <a:buFont typeface="+mj-lt"/>
              <a:buAutoNum type="arabicPeriod"/>
            </a:pPr>
            <a:r>
              <a:rPr lang="en-US" dirty="0">
                <a:solidFill>
                  <a:srgbClr val="333333"/>
                </a:solidFill>
                <a:latin typeface="Montserrat"/>
              </a:rPr>
              <a:t>Trees provide natural air-conditioning</a:t>
            </a:r>
          </a:p>
          <a:p>
            <a:pPr fontAlgn="base">
              <a:buFont typeface="+mj-lt"/>
              <a:buAutoNum type="arabicPeriod"/>
            </a:pPr>
            <a:r>
              <a:rPr lang="en-US" dirty="0">
                <a:solidFill>
                  <a:srgbClr val="333333"/>
                </a:solidFill>
                <a:latin typeface="Montserrat"/>
              </a:rPr>
              <a:t>Farmers can strategically use trees within their orchards and fields to provide extra income from timber, fruit, nuts, bee and livestock forage</a:t>
            </a:r>
          </a:p>
          <a:p>
            <a:pPr algn="ctr" fontAlgn="base"/>
            <a:r>
              <a:rPr lang="en-US" i="1" dirty="0">
                <a:solidFill>
                  <a:srgbClr val="333333"/>
                </a:solidFill>
                <a:latin typeface="inherit"/>
              </a:rPr>
              <a:t>“Imagine a large tree with a crown of about 10 meters in diameter… In the course of a sunny day, such a tree cools with power equal to more than ten air-conditioning units. The tree is ‘</a:t>
            </a:r>
            <a:r>
              <a:rPr lang="en-US" i="1" dirty="0" err="1">
                <a:solidFill>
                  <a:srgbClr val="333333"/>
                </a:solidFill>
                <a:latin typeface="inherit"/>
              </a:rPr>
              <a:t>fuell</a:t>
            </a:r>
            <a:endParaRPr lang="en-US" b="0" i="0" dirty="0">
              <a:solidFill>
                <a:srgbClr val="333333"/>
              </a:solidFill>
              <a:effectLst/>
              <a:latin typeface="Montserrat"/>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r>
              <a:rPr lang="en-US" sz="1800" dirty="0"/>
              <a:t>A rain gauge is a meteorological instrument to measure the precipitating rain in a given amount of time per unit area. The instrument consists of a collection container which is placed in an open area. The precipitation is measured in terms of the height of the precipitated water accumulated in the container per given time and is expressed in millimetres. Since the same amount of rain precipitation is assumed to be occurring around the container, the area of collection is not a factor. However, it should not be too small, neither should it be too large. Due to spatial uniformity of rainfall, 1 mm of measured precipitation is the equivalent of 1 L of precipitated rain water volume per metre squared.</a:t>
            </a:r>
          </a:p>
          <a:p>
            <a:r>
              <a:rPr lang="en-US" sz="1800" dirty="0"/>
              <a:t>A tipping bucket rain gauge consists of a pair of </a:t>
            </a:r>
            <a:r>
              <a:rPr lang="en-US" sz="1800" dirty="0">
                <a:hlinkClick r:id="rId2" tooltip="Learn more about rainwater from ScienceDirect's AI-generated Topic Pages"/>
              </a:rPr>
              <a:t>rainwater</a:t>
            </a:r>
            <a:r>
              <a:rPr lang="en-US" sz="1800" dirty="0"/>
              <a:t> collecting buckets. It is covered by a funnel, with an open collector area at the top where </a:t>
            </a:r>
            <a:r>
              <a:rPr lang="en-US" sz="1800" i="1" dirty="0"/>
              <a:t>A</a:t>
            </a:r>
            <a:r>
              <a:rPr lang="en-US" sz="1800" dirty="0"/>
              <a:t> is the area of collection. The buckets are so placed on a pivot that only one bucket remains under the funnel at a time. During rain, rain water is collected in the collecting bucket, through the funnel. When the water fills up to a known point of the bucket, say having a volume </a:t>
            </a:r>
            <a:r>
              <a:rPr lang="en-US" sz="1800" i="1" dirty="0"/>
              <a:t>v</a:t>
            </a:r>
            <a:r>
              <a:rPr lang="en-US" sz="1800" dirty="0"/>
              <a:t>, the bucket tips, emptying the water. When one bucket tips, the other bucket quickly moves into place to collect rainwater. Each time a bucket tips, an electronic signal is sent to a recorder which is registered by the instrument with time stamp.</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92500" lnSpcReduction="10000"/>
          </a:bodyPr>
          <a:lstStyle/>
          <a:p>
            <a:r>
              <a:rPr lang="en-US" dirty="0">
                <a:solidFill>
                  <a:srgbClr val="333333"/>
                </a:solidFill>
                <a:latin typeface="Times New Roman"/>
              </a:rPr>
              <a:t>Quantitative precipitation estimation is a crucial issue for operational radar applied to hydrological prediction and modeling. In the last two decades, the benefits of using polarimetric radar have been shown, and polarimetry has proved to be a crucial element for data quality, attenuation correction, and improvement of rain-rate estimation </a:t>
            </a:r>
            <a:r>
              <a:rPr lang="en-US" dirty="0" smtClean="0">
                <a:solidFill>
                  <a:srgbClr val="333333"/>
                </a:solidFill>
                <a:latin typeface="Times New Roman"/>
              </a:rPr>
              <a:t>(</a:t>
            </a:r>
            <a:r>
              <a:rPr lang="en-US" dirty="0" smtClean="0">
                <a:solidFill>
                  <a:srgbClr val="B36200"/>
                </a:solidFill>
                <a:latin typeface="Times New Roman"/>
                <a:hlinkClick r:id="rId2"/>
              </a:rPr>
              <a:t>Binge </a:t>
            </a:r>
            <a:r>
              <a:rPr lang="en-US" dirty="0">
                <a:solidFill>
                  <a:srgbClr val="B36200"/>
                </a:solidFill>
                <a:latin typeface="Times New Roman"/>
                <a:hlinkClick r:id="rId2"/>
              </a:rPr>
              <a:t>and Chandrasekar 2001</a:t>
            </a:r>
            <a:r>
              <a:rPr lang="en-US" dirty="0">
                <a:solidFill>
                  <a:srgbClr val="333333"/>
                </a:solidFill>
                <a:latin typeface="Times New Roman"/>
              </a:rPr>
              <a:t>; </a:t>
            </a:r>
            <a:r>
              <a:rPr lang="en-US" dirty="0">
                <a:solidFill>
                  <a:srgbClr val="B36200"/>
                </a:solidFill>
                <a:latin typeface="Times New Roman"/>
                <a:hlinkClick r:id="rId3"/>
              </a:rPr>
              <a:t>Meischner 2004</a:t>
            </a:r>
            <a:r>
              <a:rPr lang="en-US" dirty="0">
                <a:solidFill>
                  <a:srgbClr val="333333"/>
                </a:solidFill>
                <a:latin typeface="Times New Roman"/>
              </a:rPr>
              <a:t>). Many techniques for rain-rate estimation involving polarimetric variables have been proposed and tested (e.g., </a:t>
            </a:r>
            <a:r>
              <a:rPr lang="en-US" dirty="0">
                <a:solidFill>
                  <a:srgbClr val="B36200"/>
                </a:solidFill>
                <a:latin typeface="Times New Roman"/>
                <a:hlinkClick r:id="rId4"/>
              </a:rPr>
              <a:t>Ryzhkov and Zrnic 1996</a:t>
            </a:r>
            <a:r>
              <a:rPr lang="en-US" dirty="0">
                <a:solidFill>
                  <a:srgbClr val="333333"/>
                </a:solidFill>
                <a:latin typeface="Times New Roman"/>
              </a:rPr>
              <a:t>; </a:t>
            </a:r>
            <a:r>
              <a:rPr lang="en-US" dirty="0">
                <a:solidFill>
                  <a:srgbClr val="B36200"/>
                </a:solidFill>
                <a:latin typeface="Times New Roman"/>
                <a:hlinkClick r:id="rId5"/>
              </a:rPr>
              <a:t>Ryzhkov et al. 2005</a:t>
            </a:r>
            <a:r>
              <a:rPr lang="en-US" dirty="0">
                <a:solidFill>
                  <a:srgbClr val="333333"/>
                </a:solidFill>
                <a:latin typeface="Times New Roman"/>
              </a:rPr>
              <a:t>), however, an analysis of polarimetric measurements applied to real-time rain-rate estimation is still lacking—for C-band radar systems, in particular.</a:t>
            </a:r>
          </a:p>
          <a:p>
            <a:r>
              <a:rPr lang="en-US" dirty="0">
                <a:solidFill>
                  <a:srgbClr val="333333"/>
                </a:solidFill>
                <a:latin typeface="Times New Roman"/>
              </a:rPr>
              <a:t>In this work we present some analysis on the C-band version of an existing methodology proposed by </a:t>
            </a:r>
            <a:r>
              <a:rPr lang="en-US" dirty="0">
                <a:solidFill>
                  <a:srgbClr val="B36200"/>
                </a:solidFill>
                <a:latin typeface="Times New Roman"/>
                <a:hlinkClick r:id="rId6"/>
              </a:rPr>
              <a:t>Cifelli et al. (2003)</a:t>
            </a:r>
            <a:r>
              <a:rPr lang="en-US" dirty="0">
                <a:solidFill>
                  <a:srgbClr val="333333"/>
                </a:solidFill>
                <a:latin typeface="Times New Roman"/>
              </a:rPr>
              <a:t> for S-band that has been simplified to comply with operational requirements. Then we applied it to an operational radar with operational scan strategies. The task is to analyze if a relatively simple algorithm, which involves polarimetric variables for estimating rain rate, can perform well in a real-time framework. The main objective of this work was to investigate the possible improvements to operational polarimetric rainfall estimation and to make a comparison with the use of traditional </a:t>
            </a:r>
            <a:r>
              <a:rPr lang="en-US" i="1" dirty="0">
                <a:solidFill>
                  <a:srgbClr val="333333"/>
                </a:solidFill>
                <a:latin typeface="Times New Roman"/>
              </a:rPr>
              <a:t>Z–R</a:t>
            </a:r>
            <a:r>
              <a:rPr lang="en-US" dirty="0">
                <a:solidFill>
                  <a:srgbClr val="333333"/>
                </a:solidFill>
                <a:latin typeface="Times New Roman"/>
              </a:rPr>
              <a:t> techniques. In addition, this work has enabled polarimetric capabilities to be tested on a C-band operational system. From September 2005 to October 2007, nine events were selected as test cases; the polarimetric algorithm was also tested for a continuous period of about six months to evaluate its possible application in an operational framework.</a:t>
            </a:r>
          </a:p>
          <a:p>
            <a:r>
              <a:rPr lang="en-US" dirty="0">
                <a:solidFill>
                  <a:srgbClr val="333333"/>
                </a:solidFill>
                <a:latin typeface="Times New Roman"/>
              </a:rPr>
              <a:t>In evaluating the capability of radar as a tool for the quantitative estimation of precipitation, it is a common approach to compare radar measurements of rainfall with those given by one or more rain gauges. The subject was fully investigated and discussed (</a:t>
            </a:r>
            <a:r>
              <a:rPr lang="en-US" dirty="0">
                <a:solidFill>
                  <a:srgbClr val="B36200"/>
                </a:solidFill>
                <a:latin typeface="Times New Roman"/>
                <a:hlinkClick r:id="rId7"/>
              </a:rPr>
              <a:t>Zawadzki 1975</a:t>
            </a:r>
            <a:r>
              <a:rPr lang="en-US" dirty="0">
                <a:solidFill>
                  <a:srgbClr val="333333"/>
                </a:solidFill>
                <a:latin typeface="Times New Roman"/>
              </a:rPr>
              <a:t>; </a:t>
            </a:r>
            <a:r>
              <a:rPr lang="en-US" dirty="0">
                <a:solidFill>
                  <a:srgbClr val="B36200"/>
                </a:solidFill>
                <a:latin typeface="Times New Roman"/>
                <a:hlinkClick r:id="rId8"/>
              </a:rPr>
              <a:t>Jayakrishnan et al. 2004</a:t>
            </a:r>
            <a:r>
              <a:rPr lang="en-US" dirty="0">
                <a:solidFill>
                  <a:srgbClr val="333333"/>
                </a:solidFill>
                <a:latin typeface="Times New Roman"/>
              </a:rPr>
              <a:t>), and different comparison methodologies were implemented.</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r>
              <a:rPr lang="en-US" sz="2400" dirty="0">
                <a:solidFill>
                  <a:srgbClr val="000000"/>
                </a:solidFill>
                <a:latin typeface="georgia"/>
              </a:rPr>
              <a:t>Short AnswerHow is rainfall important for us? What happens when there is excess rain?</a:t>
            </a:r>
          </a:p>
          <a:p>
            <a:r>
              <a:rPr lang="en-US" sz="2400" b="1" dirty="0">
                <a:solidFill>
                  <a:srgbClr val="000000"/>
                </a:solidFill>
                <a:latin typeface="Manrope"/>
              </a:rPr>
              <a:t>Solution</a:t>
            </a:r>
          </a:p>
          <a:p>
            <a:r>
              <a:rPr lang="en-US" sz="2400" dirty="0">
                <a:solidFill>
                  <a:srgbClr val="76D222"/>
                </a:solidFill>
                <a:latin typeface="Manrope"/>
              </a:rPr>
              <a:t>Verified by </a:t>
            </a:r>
            <a:r>
              <a:rPr lang="en-US" sz="2400" dirty="0" smtClean="0">
                <a:solidFill>
                  <a:srgbClr val="76D222"/>
                </a:solidFill>
                <a:latin typeface="Manrope"/>
              </a:rPr>
              <a:t>Toper</a:t>
            </a:r>
            <a:endParaRPr lang="en-US" sz="2400" dirty="0">
              <a:solidFill>
                <a:srgbClr val="000000"/>
              </a:solidFill>
              <a:latin typeface="Manrope"/>
            </a:endParaRPr>
          </a:p>
          <a:p>
            <a:r>
              <a:rPr lang="en-US" sz="2400" dirty="0">
                <a:solidFill>
                  <a:srgbClr val="000000"/>
                </a:solidFill>
                <a:latin typeface="georgia"/>
              </a:rPr>
              <a:t>Rainfall is very important for the survival of plants and animals. It brings fresh water to the earth's surface. If rainfall is less, there is water scarcity which sometime causes drought like situation. If there is excess rain, floods take place which make the life of the affected people miserable.</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fontScale="77500" lnSpcReduction="20000"/>
          </a:bodyPr>
          <a:lstStyle/>
          <a:p>
            <a:pPr marL="305435" indent="-305435"/>
            <a:r>
              <a:rPr lang="en-US" sz="2000" dirty="0">
                <a:solidFill>
                  <a:srgbClr val="333333"/>
                </a:solidFill>
                <a:latin typeface="Times New Roman"/>
              </a:rPr>
              <a:t>In this paper, the delta function is introduced to describe the observed rainfall-rate distribution including the mixture of discrete and continuous parts. Thus the observed rainfall-rate distribution can be expressed as a simple mathematical formula. Also the probability density function (pdf) of frontal rainfall in the region of the United Kingdom is investigated. It is found that the pdf during the period of 26 January–25 February 1990 can be fitted well by the lognormal distribution, and there is a linear correlation between the mean and the standard deviation of rainfall-rate pdf during this period. The GARP Atlantic Tropical Experiment (GATE) data for pixel sizes of 4.0 and 40.0 km are also analyzed in this paper. It is also found that both mean and standard deviation decrease with the increment of the observing pixel size. Based on the rainfall-rate distribution formula; the research results of </a:t>
            </a:r>
            <a:r>
              <a:rPr lang="en-US" sz="2000" dirty="0" smtClean="0">
                <a:solidFill>
                  <a:srgbClr val="333333"/>
                </a:solidFill>
                <a:latin typeface="Times New Roman"/>
              </a:rPr>
              <a:t>Edam </a:t>
            </a:r>
            <a:r>
              <a:rPr lang="en-US" sz="2000" dirty="0">
                <a:solidFill>
                  <a:srgbClr val="333333"/>
                </a:solidFill>
                <a:latin typeface="Times New Roman"/>
              </a:rPr>
              <a:t>et al. regarding modeling the rain-rate pdf as lognormal, gamma, and inverse Gaussian; the correlation between the mean and variance of rainfall-rate pdf; and the specified values of mean and variance, some conclusions on the threshold method (or area–time integral method) are presented that do not require the assumption that rain rate is homogeneous in time and space. The results show that the area-average rain rate and fractional area are nonlinearly related at low rain-rate thresholds and that there is variation of the regression slope with rainfall-rate threshold, observing pixel size, and rain type, and so on. From these results, it can be concluded that the rainfall-rate threshold, precipitation type, and the observing pixel size are three major factors for the threshold method (or area–time integral method). The three elements have to be considered if the threshold method (or area–time integral method) is applied. Also, it is known that the reasons that the threshold method (or area–time integral method) works well arise from the observed precipitation properties such as the lognormal rainfall-rate pdf, the correlation between the mean and variance, and the specified values of the mean and variance. Such observed precipitation properties originate from the mesoscale dynamics and cloud physics. At the same time, such observed precipitation properties should be constrained by mesoscale dynamics and cloud physics.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35670" y="1703540"/>
            <a:ext cx="11075137" cy="4271810"/>
          </a:xfrm>
        </p:spPr>
        <p:txBody>
          <a:bodyPr>
            <a:normAutofit fontScale="92500" lnSpcReduction="10000"/>
          </a:bodyPr>
          <a:lstStyle/>
          <a:p>
            <a:r>
              <a:rPr lang="en-US" sz="2000" b="1" dirty="0">
                <a:solidFill>
                  <a:srgbClr val="222222"/>
                </a:solidFill>
                <a:latin typeface="Verdana"/>
              </a:rPr>
              <a:t>Methods of Rainwater Harvesting</a:t>
            </a:r>
            <a:endParaRPr lang="en-US" sz="2000" dirty="0">
              <a:solidFill>
                <a:srgbClr val="222222"/>
              </a:solidFill>
              <a:latin typeface="Verdana"/>
            </a:endParaRPr>
          </a:p>
          <a:p>
            <a:r>
              <a:rPr lang="en-US" sz="2000" dirty="0">
                <a:solidFill>
                  <a:srgbClr val="222222"/>
                </a:solidFill>
                <a:latin typeface="Verdana"/>
              </a:rPr>
              <a:t>There are primarily two prevalent methods of rainwater harvesting that are used in most of the areas:</a:t>
            </a:r>
          </a:p>
          <a:p>
            <a:pPr>
              <a:buFont typeface="+mj-lt"/>
              <a:buAutoNum type="arabicPeriod"/>
            </a:pPr>
            <a:r>
              <a:rPr lang="en-US" sz="2000" b="1" dirty="0">
                <a:solidFill>
                  <a:srgbClr val="222222"/>
                </a:solidFill>
                <a:latin typeface="Verdana"/>
              </a:rPr>
              <a:t>Surface Run-off Rainwater Harvesting:</a:t>
            </a:r>
            <a:r>
              <a:rPr lang="en-US" sz="2000" dirty="0">
                <a:solidFill>
                  <a:srgbClr val="222222"/>
                </a:solidFill>
                <a:latin typeface="Verdana"/>
              </a:rPr>
              <a:t> The rainwater that flows off in the urban areas can be collected and stored to recharge the groundwater level or the aquifer bed, instead of letting the water flow into the drains.</a:t>
            </a:r>
          </a:p>
          <a:p>
            <a:pPr>
              <a:buFont typeface="+mj-lt"/>
              <a:buAutoNum type="arabicPeriod"/>
            </a:pPr>
            <a:r>
              <a:rPr lang="en-US" sz="2000" b="1" dirty="0">
                <a:solidFill>
                  <a:srgbClr val="222222"/>
                </a:solidFill>
                <a:latin typeface="Verdana"/>
              </a:rPr>
              <a:t>Rooftop Rainwater Harvesting:</a:t>
            </a:r>
            <a:r>
              <a:rPr lang="en-US" sz="2000" dirty="0">
                <a:solidFill>
                  <a:srgbClr val="222222"/>
                </a:solidFill>
                <a:latin typeface="Verdana"/>
              </a:rPr>
              <a:t> In rooftop harvesting the rainwater is directly collected from the roof of the buildings and transported either into a tank or an artificial aquifer. Through this method the harvested water can be used for daily use purposes (including drinking and cooking, only after purifying the water at a basic level) and for recharging the aquifers and help restore the groundwater levels.</a:t>
            </a:r>
          </a:p>
          <a:p>
            <a:r>
              <a:rPr lang="en-US" sz="2000" b="1" dirty="0">
                <a:solidFill>
                  <a:srgbClr val="222222"/>
                </a:solidFill>
                <a:latin typeface="Verdana"/>
              </a:rPr>
              <a:t>Components:</a:t>
            </a:r>
            <a:r>
              <a:rPr lang="en-US" sz="2000" dirty="0">
                <a:solidFill>
                  <a:srgbClr val="222222"/>
                </a:solidFill>
                <a:latin typeface="Verdana"/>
              </a:rPr>
              <a:t> Catchments, Transportation, First Flush, Filter</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infopath/2007/PartnerControls"/>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2006/documentManagement/types"/>
    <ds:schemaRef ds:uri="c0fa2617-96bd-425d-8578-e93563fe37c5"/>
    <ds:schemaRef ds:uri="http://purl.org/dc/terms/"/>
    <ds:schemaRef ds:uri="9162bd5b-4ed9-4da3-b376-05204580ba3f"/>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52</TotalTime>
  <Words>985</Words>
  <Application>Microsoft Office PowerPoint</Application>
  <PresentationFormat>Custom</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How Much Did It Rain? II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CSEML-01</cp:lastModifiedBy>
  <cp:revision>28</cp:revision>
  <dcterms:created xsi:type="dcterms:W3CDTF">2021-05-26T16:50:10Z</dcterms:created>
  <dcterms:modified xsi:type="dcterms:W3CDTF">2024-04-05T06:40:36Z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