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4"/>
  </p:notesMasterIdLst>
  <p:sldIdLst>
    <p:sldId id="1864" r:id="rId3"/>
    <p:sldId id="1846" r:id="rId5"/>
    <p:sldId id="1845" r:id="rId6"/>
    <p:sldId id="1848" r:id="rId7"/>
    <p:sldId id="1849" r:id="rId8"/>
    <p:sldId id="1866" r:id="rId9"/>
    <p:sldId id="1852" r:id="rId10"/>
    <p:sldId id="1865" r:id="rId11"/>
    <p:sldId id="1858" r:id="rId12"/>
    <p:sldId id="1859" r:id="rId13"/>
    <p:sldId id="1867" r:id="rId1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2625"/>
    <a:srgbClr val="007788"/>
    <a:srgbClr val="297C2A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2" autoAdjust="0"/>
    <p:restoredTop sz="94663"/>
  </p:normalViewPr>
  <p:slideViewPr>
    <p:cSldViewPr snapToGrid="0" showGuides="1">
      <p:cViewPr>
        <p:scale>
          <a:sx n="100" d="100"/>
          <a:sy n="100" d="100"/>
        </p:scale>
        <p:origin x="-528" y="-44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Janet%20Mock" TargetMode="External"/><Relationship Id="rId2" Type="http://schemas.openxmlformats.org/officeDocument/2006/relationships/hyperlink" Target="https://www.bing.com/search?q=harvey+milk" TargetMode="External"/><Relationship Id="rId1" Type="http://schemas.openxmlformats.org/officeDocument/2006/relationships/hyperlink" Target="https://www.bing.com/search?q=bayard%20rustin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ng.com/search?q=Janet%20Mock" TargetMode="External"/><Relationship Id="rId2" Type="http://schemas.openxmlformats.org/officeDocument/2006/relationships/hyperlink" Target="https://www.bing.com/search?q=harvey+milk" TargetMode="External"/><Relationship Id="rId1" Type="http://schemas.openxmlformats.org/officeDocument/2006/relationships/hyperlink" Target="https://www.bing.com/search?q=bayard%20rustin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8710C11-6766-4B48-9562-4B0C7B3F28D6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solidFill>
                <a:schemeClr val="accent5"/>
              </a:solidFill>
              <a:latin typeface="+mn-lt"/>
              <a:hlinkClick xmlns:r="http://schemas.openxmlformats.org/officeDocument/2006/relationships" r:id="rId1"/>
            </a:rPr>
            <a:t>Bayard Rustin</a:t>
          </a:r>
          <a:r>
            <a:rPr lang="en-US" sz="1400" b="1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was an American leader in social movements for civil rights, socialism, nonviolence, and gay rights. </a:t>
          </a:r>
          <a:endParaRPr lang="en-US" sz="1400" dirty="0">
            <a:solidFill>
              <a:schemeClr val="bg1"/>
            </a:solidFill>
            <a:latin typeface="+mn-lt"/>
            <a:hlinkClick xmlns:r="http://schemas.openxmlformats.org/officeDocument/2006/relationships" r:id="rId1"/>
          </a:endParaRPr>
        </a:p>
      </dgm:t>
    </dgm:pt>
    <dgm:pt modelId="{6F9BADAF-DEBF-4CC2-B392-F7E0CD538B78}" cxnId="{E28F4DE8-1F7F-4CC4-B4F7-5167A5B9E0BA}" type="parTrans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EEC8625-83FA-4202-826E-84C1185A8E32}" cxnId="{E28F4DE8-1F7F-4CC4-B4F7-5167A5B9E0BA}" type="sibTrans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EE3C8DC-7BA8-479C-A581-E9DA099939F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en-US" sz="1400" b="1" dirty="0">
              <a:solidFill>
                <a:schemeClr val="accent5"/>
              </a:solidFill>
              <a:latin typeface="+mn-lt"/>
              <a:hlinkClick xmlns:r="http://schemas.openxmlformats.org/officeDocument/2006/relationships" r:id="rId2"/>
            </a:rPr>
            <a:t>Harvey Milk</a:t>
          </a:r>
          <a:r>
            <a:rPr lang="en-US" altLang="en-US" sz="1400" b="1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was an American politician and the first openly gay elected official in the history of California.</a:t>
          </a:r>
          <a:endParaRPr lang="en-US" sz="1400" dirty="0">
            <a:solidFill>
              <a:schemeClr val="bg1"/>
            </a:solidFill>
            <a:latin typeface="+mn-lt"/>
          </a:endParaRPr>
        </a:p>
      </dgm:t>
    </dgm:pt>
    <dgm:pt modelId="{60ABFDD0-D409-4824-8102-DEA984738144}" cxnId="{6E8797D1-3A1C-4879-9FDC-A7D2EC6197EA}" type="parTrans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AC4EAD7-53AC-40F0-BA2F-8B2633CEAE11}" cxnId="{6E8797D1-3A1C-4879-9FDC-A7D2EC6197EA}" type="sibTrans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865AC6C-44E0-4174-AB02-044A78D94DE3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>
              <a:solidFill>
                <a:schemeClr val="accent5"/>
              </a:solidFill>
              <a:latin typeface="+mn-lt"/>
              <a:hlinkClick xmlns:r="http://schemas.openxmlformats.org/officeDocument/2006/relationships" r:id="rId3"/>
            </a:rPr>
            <a:t>Janet Mock</a:t>
          </a:r>
          <a:r>
            <a:rPr lang="en-US" sz="1400" b="1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is an American writer, television host, director</a:t>
          </a:r>
          <a:r>
            <a:rPr lang="en-US" sz="1400" b="0" i="0">
              <a:solidFill>
                <a:schemeClr val="bg1"/>
              </a:solidFill>
            </a:rPr>
            <a:t>, producer, </a:t>
          </a:r>
          <a:r>
            <a:rPr lang="en-US" sz="1400" b="0" i="0" dirty="0">
              <a:solidFill>
                <a:schemeClr val="bg1"/>
              </a:solidFill>
            </a:rPr>
            <a:t>and transgender rights activist.</a:t>
          </a:r>
          <a:endParaRPr lang="en-US" sz="1400" dirty="0">
            <a:solidFill>
              <a:schemeClr val="bg1"/>
            </a:solidFill>
            <a:latin typeface="+mn-lt"/>
            <a:hlinkClick xmlns:r="http://schemas.openxmlformats.org/officeDocument/2006/relationships" r:id="rId3"/>
          </a:endParaRPr>
        </a:p>
      </dgm:t>
    </dgm:pt>
    <dgm:pt modelId="{3FF598BD-2671-4ECB-AD79-D0E600EEC84F}" cxnId="{E5875C5E-8817-4707-AA33-E7DDCAC19481}" type="parTrans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58DC239-2C60-44C0-830B-87DE5EB56A01}" cxnId="{E5875C5E-8817-4707-AA33-E7DDCAC19481}" type="sibTrans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3"/>
      <dgm:spPr/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3" custScaleX="110314">
        <dgm:presLayoutVars>
          <dgm:chMax val="1"/>
          <dgm:chPref val="1"/>
        </dgm:presLayoutVars>
      </dgm:prSet>
      <dgm:spPr/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3"/>
      <dgm:spPr/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3" custScaleX="110737">
        <dgm:presLayoutVars>
          <dgm:chMax val="1"/>
          <dgm:chPref val="1"/>
        </dgm:presLayoutVars>
      </dgm:prSet>
      <dgm:spPr/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2" presStyleCnt="3"/>
      <dgm:spPr/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E5875C5E-8817-4707-AA33-E7DDCAC19481}" srcId="{3137DF2B-DECF-44A7-8971-07475E2BCFC3}" destId="{8865AC6C-44E0-4174-AB02-044A78D94DE3}" srcOrd="2" destOrd="0" parTransId="{3FF598BD-2671-4ECB-AD79-D0E600EEC84F}" sibTransId="{258DC239-2C60-44C0-830B-87DE5EB56A01}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3" destOrd="0" presId="urn:microsoft.com/office/officeart/2018/2/layout/IconLabelList#2"/>
    <dgm:cxn modelId="{5CAA210B-19EB-4E1B-A954-8ECCD13D15D2}" type="presParOf" srcId="{F365F799-91C6-467E-8005-77142388ADA7}" destId="{ED8AE489-0CC0-4251-92FB-1AC032073F86}" srcOrd="4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668000" cy="3344863"/>
        <a:chOff x="0" y="0"/>
        <a:chExt cx="10668000" cy="3344863"/>
      </a:xfrm>
    </dsp:grpSpPr>
    <dsp:sp modelId="{9A755B31-6174-4948-8B32-7FECC02D6991}">
      <dsp:nvSpPr>
        <dsp:cNvPr id="3" name="矩形 2"/>
        <dsp:cNvSpPr/>
      </dsp:nvSpPr>
      <dsp:spPr bwMode="white">
        <a:xfrm>
          <a:off x="1352122" y="-757564"/>
          <a:ext cx="2206916" cy="2206916"/>
        </a:xfrm>
        <a:prstGeom prst="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1352122" y="-757564"/>
        <a:ext cx="2206916" cy="2206916"/>
      </dsp:txXfrm>
    </dsp:sp>
    <dsp:sp modelId="{5CD563F8-B6A7-4F66-B65C-7F1D3844F472}">
      <dsp:nvSpPr>
        <dsp:cNvPr id="4" name="矩形 3"/>
        <dsp:cNvSpPr/>
      </dsp:nvSpPr>
      <dsp:spPr bwMode="white">
        <a:xfrm>
          <a:off x="3451" y="1541613"/>
          <a:ext cx="4904259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dirty="0">
              <a:solidFill>
                <a:schemeClr val="accent5"/>
              </a:solidFill>
              <a:latin typeface="+mn-lt"/>
              <a:hlinkClick r:id="rId1"/>
            </a:rPr>
            <a:t>Bayard Rustin</a:t>
          </a:r>
          <a:r>
            <a:rPr lang="en-US" sz="1400" b="1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was an American leader in social movements for civil rights, socialism, nonviolence, and gay rights. </a:t>
          </a:r>
          <a:endParaRPr lang="en-US" sz="1400" dirty="0">
            <a:solidFill>
              <a:schemeClr val="bg1"/>
            </a:solidFill>
            <a:latin typeface="+mn-lt"/>
            <a:hlinkClick r:id="rId1"/>
          </a:endParaRPr>
        </a:p>
      </dsp:txBody>
      <dsp:txXfrm>
        <a:off x="3451" y="1541613"/>
        <a:ext cx="4904259" cy="720000"/>
      </dsp:txXfrm>
    </dsp:sp>
    <dsp:sp modelId="{FCA6A723-3A73-458A-AE3C-15B86CF5C55D}">
      <dsp:nvSpPr>
        <dsp:cNvPr id="5" name="矩形 4"/>
        <dsp:cNvSpPr/>
      </dsp:nvSpPr>
      <dsp:spPr bwMode="white">
        <a:xfrm>
          <a:off x="7114626" y="-757564"/>
          <a:ext cx="2206916" cy="2206916"/>
        </a:xfrm>
        <a:prstGeom prst="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7114626" y="-757564"/>
        <a:ext cx="2206916" cy="2206916"/>
      </dsp:txXfrm>
    </dsp:sp>
    <dsp:sp modelId="{2D06D90C-4774-439F-8532-60F8B9D1D8A7}">
      <dsp:nvSpPr>
        <dsp:cNvPr id="6" name="矩形 5"/>
        <dsp:cNvSpPr/>
      </dsp:nvSpPr>
      <dsp:spPr bwMode="white">
        <a:xfrm>
          <a:off x="5765955" y="1541613"/>
          <a:ext cx="4904259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b="1" dirty="0">
              <a:solidFill>
                <a:schemeClr val="accent5"/>
              </a:solidFill>
              <a:latin typeface="+mn-lt"/>
              <a:hlinkClick r:id="rId2"/>
            </a:rPr>
            <a:t>Harvey Milk</a:t>
          </a:r>
          <a:r>
            <a:rPr lang="en-US" altLang="en-US" sz="1400" b="1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was an American politician and the first openly gay elected official in the history of California.</a:t>
          </a:r>
          <a:endParaRPr lang="en-US" sz="1400" dirty="0">
            <a:solidFill>
              <a:schemeClr val="bg1"/>
            </a:solidFill>
            <a:latin typeface="+mn-lt"/>
          </a:endParaRPr>
        </a:p>
      </dsp:txBody>
      <dsp:txXfrm>
        <a:off x="5765955" y="1541613"/>
        <a:ext cx="4904259" cy="720000"/>
      </dsp:txXfrm>
    </dsp:sp>
    <dsp:sp modelId="{5326D40B-04B6-4401-91A7-8A4487EDC6FC}">
      <dsp:nvSpPr>
        <dsp:cNvPr id="7" name="矩形 6"/>
        <dsp:cNvSpPr/>
      </dsp:nvSpPr>
      <dsp:spPr bwMode="white">
        <a:xfrm>
          <a:off x="4231844" y="1083250"/>
          <a:ext cx="2206916" cy="2206916"/>
        </a:xfrm>
        <a:prstGeom prst="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4231844" y="1083250"/>
        <a:ext cx="2206916" cy="2206916"/>
      </dsp:txXfrm>
    </dsp:sp>
    <dsp:sp modelId="{1DCFB9CF-BB76-4BDC-932B-A329BC03E697}">
      <dsp:nvSpPr>
        <dsp:cNvPr id="8" name="矩形 7"/>
        <dsp:cNvSpPr/>
      </dsp:nvSpPr>
      <dsp:spPr bwMode="white">
        <a:xfrm>
          <a:off x="2883173" y="3382427"/>
          <a:ext cx="4904259" cy="72000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0" tIns="0" rIns="0" bIns="0" anchor="t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dirty="0">
              <a:solidFill>
                <a:schemeClr val="accent5"/>
              </a:solidFill>
              <a:latin typeface="+mn-lt"/>
              <a:hlinkClick r:id="rId3"/>
            </a:rPr>
            <a:t>Janet Mock</a:t>
          </a:r>
          <a:r>
            <a:rPr lang="en-US" sz="1400" b="1" dirty="0">
              <a:solidFill>
                <a:schemeClr val="accent5"/>
              </a:solidFill>
              <a:latin typeface="+mn-lt"/>
            </a:rPr>
            <a:t> </a:t>
          </a:r>
          <a:r>
            <a:rPr lang="en-US" sz="1400" b="0" i="0" dirty="0">
              <a:solidFill>
                <a:schemeClr val="bg1"/>
              </a:solidFill>
            </a:rPr>
            <a:t>is an American writer, television host, director</a:t>
          </a:r>
          <a:r>
            <a:rPr lang="en-US" sz="1400" b="0" i="0">
              <a:solidFill>
                <a:schemeClr val="bg1"/>
              </a:solidFill>
            </a:rPr>
            <a:t>, producer, </a:t>
          </a:r>
          <a:r>
            <a:rPr lang="en-US" sz="1400" b="0" i="0" dirty="0">
              <a:solidFill>
                <a:schemeClr val="bg1"/>
              </a:solidFill>
            </a:rPr>
            <a:t>and transgender rights activist.</a:t>
          </a:r>
          <a:endParaRPr lang="en-US" sz="1400" dirty="0">
            <a:solidFill>
              <a:schemeClr val="bg1"/>
            </a:solidFill>
            <a:latin typeface="+mn-lt"/>
            <a:hlinkClick r:id="rId3"/>
          </a:endParaRPr>
        </a:p>
      </dsp:txBody>
      <dsp:txXfrm>
        <a:off x="2883173" y="3382427"/>
        <a:ext cx="490425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off" val="ctr"/>
          <dgm:param type="contDir" val="sameDir"/>
          <dgm:param type="grDir" val="tL"/>
          <dgm:param type="flowDir" val="row"/>
          <dgm:param type="horzAlign" val="ctr"/>
          <dgm:param type="vertAlign" val="mid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  <dgm:param type="horzAlign" val="ctr"/>
          <dgm:param type="vertAlign" val="mid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</a:fld>
            <a:endParaRPr lang="en-US" altLang="en-US" dirty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pic>
        <p:nvPicPr>
          <p:cNvPr id="6" name="Picture Placeholder 9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24" r="24"/>
          <a:stretch>
            <a:fillRect/>
          </a:stretch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5" name="Picture Placeholder 13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34" r="34"/>
          <a:stretch>
            <a:fillRect/>
          </a:stretch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6" name="Picture Placeholder 15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3" r="3"/>
          <a:stretch>
            <a:fillRect/>
          </a:stretch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81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sp>
        <p:nvSpPr>
          <p:cNvPr id="11" name="Table Placeholder 10"/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7" name="Picture Placeholder 20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>
            <a:fillRect/>
          </a:stretch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6" name="Picture Placeholder 13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34" r="34"/>
          <a:stretch>
            <a:fillRect/>
          </a:stretch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sp>
        <p:nvSpPr>
          <p:cNvPr id="8" name="SmartArt Placeholder 7"/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9" name="Picture Placeholder 11" descr="Bright, colorful geometric pattern "/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pic>
        <p:nvPicPr>
          <p:cNvPr id="12" name="Picture Placeholder 19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>
            <a:fillRect/>
          </a:stretch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  <a:endParaRPr lang="en-US" dirty="0"/>
          </a:p>
          <a:p>
            <a:pPr lvl="1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5" name="Picture Placeholder 15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l="3" r="3"/>
          <a:stretch>
            <a:fillRect/>
          </a:stretch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81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  <a:endParaRPr lang="en-US" dirty="0"/>
          </a:p>
        </p:txBody>
      </p:sp>
      <p:pic>
        <p:nvPicPr>
          <p:cNvPr id="6" name="Picture Placeholder 17" descr="Bright, colorful geometric pattern "/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hyperlink" Target="http://www.bing.com/" TargetMode="Externa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www.bing.com/search?q=keith%20haring" TargetMode="External"/><Relationship Id="rId2" Type="http://schemas.openxmlformats.org/officeDocument/2006/relationships/hyperlink" Target="https://www.bing.com/search?q=Bessie%20Smith" TargetMode="External"/><Relationship Id="rId1" Type="http://schemas.openxmlformats.org/officeDocument/2006/relationships/hyperlink" Target="https://www.bing.com/search?q=Patricia%20Highsmith" TargetMode="Externa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8.xml"/><Relationship Id="rId4" Type="http://schemas.openxmlformats.org/officeDocument/2006/relationships/hyperlink" Target="https://www.bing.com/search?q=lgbt+history" TargetMode="External"/><Relationship Id="rId3" Type="http://schemas.openxmlformats.org/officeDocument/2006/relationships/hyperlink" Target="https://www.bing.com/search?q=list%20of%20lgbt%20musicians" TargetMode="External"/><Relationship Id="rId2" Type="http://schemas.openxmlformats.org/officeDocument/2006/relationships/hyperlink" Target="https://www.bing.com/search?q=lgbt%20writers" TargetMode="External"/><Relationship Id="rId1" Type="http://schemas.openxmlformats.org/officeDocument/2006/relationships/hyperlink" Target="https://www.bing.com/search?q=lgbt%20painter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US" altLang="en-US" dirty="0">
                <a:solidFill>
                  <a:schemeClr val="accent1"/>
                </a:solidFill>
              </a:rPr>
              <a:t>L</a:t>
            </a:r>
            <a:r>
              <a:rPr lang="en-US" altLang="en-US" dirty="0">
                <a:solidFill>
                  <a:schemeClr val="bg2"/>
                </a:solidFill>
              </a:rPr>
              <a:t>G</a:t>
            </a:r>
            <a:r>
              <a:rPr lang="en-US" altLang="en-US" dirty="0">
                <a:solidFill>
                  <a:schemeClr val="accent3"/>
                </a:solidFill>
              </a:rPr>
              <a:t>B</a:t>
            </a:r>
            <a:r>
              <a:rPr lang="en-US" altLang="en-US" dirty="0">
                <a:solidFill>
                  <a:schemeClr val="accent4"/>
                </a:solidFill>
              </a:rPr>
              <a:t>T</a:t>
            </a:r>
            <a:r>
              <a:rPr lang="en-US" altLang="en-US" dirty="0">
                <a:solidFill>
                  <a:schemeClr val="accent5"/>
                </a:solidFill>
              </a:rPr>
              <a:t>Q</a:t>
            </a:r>
            <a:r>
              <a:rPr lang="en-US" altLang="en-US" dirty="0">
                <a:solidFill>
                  <a:schemeClr val="accent6"/>
                </a:solidFill>
              </a:rPr>
              <a:t>I</a:t>
            </a:r>
            <a:r>
              <a:rPr lang="en-US" altLang="en-US" dirty="0">
                <a:solidFill>
                  <a:schemeClr val="accent1"/>
                </a:solidFill>
              </a:rPr>
              <a:t>A</a:t>
            </a:r>
            <a:r>
              <a:rPr lang="en-US" altLang="en-US" dirty="0"/>
              <a:t>+ Pride Month</a:t>
            </a:r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7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&amp;</a:t>
            </a:r>
            <a:r>
              <a:rPr lang="en-US" dirty="0"/>
              <a:t> answers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altLang="en-US" dirty="0"/>
              <a:t>Invite questions from the audience.</a:t>
            </a:r>
            <a:endParaRPr lang="en-US" alt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List the resources you used for your research:</a:t>
            </a:r>
            <a:endParaRPr lang="en-US" altLang="en-US" dirty="0"/>
          </a:p>
          <a:p>
            <a:pPr lvl="1"/>
            <a:r>
              <a:rPr lang="fr-FR" dirty="0"/>
              <a:t>Source #1</a:t>
            </a:r>
            <a:endParaRPr lang="fr-FR" dirty="0"/>
          </a:p>
          <a:p>
            <a:pPr lvl="1"/>
            <a:r>
              <a:rPr lang="fr-FR" dirty="0"/>
              <a:t>Source #2</a:t>
            </a:r>
            <a:endParaRPr lang="fr-FR" dirty="0"/>
          </a:p>
          <a:p>
            <a:pPr lvl="1"/>
            <a:r>
              <a:rPr lang="fr-FR" dirty="0"/>
              <a:t>Source </a:t>
            </a:r>
            <a:r>
              <a:rPr lang="fr-FR"/>
              <a:t>#3 </a:t>
            </a:r>
            <a:endParaRPr lang="fr-FR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State the significance of LGBTQIA+ Pride Month</a:t>
            </a:r>
            <a:endParaRPr lang="en-US" altLang="en-US" dirty="0"/>
          </a:p>
          <a:p>
            <a:pPr lvl="1"/>
            <a:r>
              <a:rPr lang="en-US" dirty="0"/>
              <a:t>What is </a:t>
            </a:r>
            <a:r>
              <a:rPr lang="en-US" altLang="en-US" dirty="0"/>
              <a:t>LGBTQIA+ Pride </a:t>
            </a:r>
            <a:r>
              <a:rPr lang="en-US" dirty="0"/>
              <a:t>Month?</a:t>
            </a:r>
            <a:endParaRPr lang="en-US" dirty="0"/>
          </a:p>
          <a:p>
            <a:pPr lvl="1"/>
            <a:r>
              <a:rPr lang="en-US" altLang="en-US" dirty="0"/>
              <a:t>Why does the United States celebrate it?</a:t>
            </a:r>
            <a:endParaRPr lang="en-US" altLang="en-US" dirty="0"/>
          </a:p>
          <a:p>
            <a:pPr lvl="1"/>
            <a:r>
              <a:rPr lang="en-US" dirty="0"/>
              <a:t>How do other countries celebrate Pride?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Tell your story</a:t>
            </a:r>
            <a:endParaRPr lang="en-US" altLang="en-US" dirty="0"/>
          </a:p>
          <a:p>
            <a:pPr lvl="1"/>
            <a:r>
              <a:rPr lang="en-US" altLang="en-US" dirty="0"/>
              <a:t>What does LGBTQIA+ Pride Month mean to you?</a:t>
            </a:r>
            <a:endParaRPr lang="en-US" altLang="en-US" dirty="0"/>
          </a:p>
          <a:p>
            <a:pPr lvl="1"/>
            <a:r>
              <a:rPr lang="en-US" altLang="en-US" dirty="0"/>
              <a:t>Why is it important to you?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Overview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dirty="0"/>
              <a:t>Give a brief overview of what you’ll cover in your presentation.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/>
              <a:t>History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762000" y="1432562"/>
            <a:ext cx="10667999" cy="1158237"/>
          </a:xfrm>
        </p:spPr>
        <p:txBody>
          <a:bodyPr/>
          <a:lstStyle/>
          <a:p>
            <a:pPr lvl="0"/>
            <a:r>
              <a:rPr lang="en-US" altLang="en-US" noProof="0" dirty="0"/>
              <a:t>Make a timeline of the important historical events or list historical contributions made by the LGBTQIA+ Community.</a:t>
            </a:r>
            <a:endParaRPr lang="en-US" altLang="en-US" noProof="0" dirty="0"/>
          </a:p>
          <a:p>
            <a:endParaRPr lang="en-US" dirty="0"/>
          </a:p>
        </p:txBody>
      </p:sp>
      <p:graphicFrame>
        <p:nvGraphicFramePr>
          <p:cNvPr id="18" name="Group 85"/>
          <p:cNvGraphicFramePr>
            <a:graphicFrameLocks noGrp="1"/>
          </p:cNvGraphicFramePr>
          <p:nvPr>
            <p:ph type="tbl" sz="quarter" idx="12"/>
          </p:nvPr>
        </p:nvGraphicFramePr>
        <p:xfrm>
          <a:off x="757238" y="2592388"/>
          <a:ext cx="10668000" cy="2834640"/>
        </p:xfrm>
        <a:graphic>
          <a:graphicData uri="http://schemas.openxmlformats.org/drawingml/2006/table">
            <a:tbl>
              <a:tblPr firstRow="1"/>
              <a:tblGrid>
                <a:gridCol w="1778000"/>
                <a:gridCol w="1778000"/>
                <a:gridCol w="1778000"/>
                <a:gridCol w="1778000"/>
                <a:gridCol w="1778000"/>
                <a:gridCol w="1778000"/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st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 Event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Interesting facts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List some interesting facts about </a:t>
            </a:r>
            <a:r>
              <a:rPr lang="en-US" altLang="en-US" dirty="0"/>
              <a:t>LGBTQIA+ Pride </a:t>
            </a:r>
            <a:r>
              <a:rPr lang="en-US" dirty="0"/>
              <a:t>Month. Here are a few examples:</a:t>
            </a:r>
            <a:endParaRPr lang="en-US" dirty="0"/>
          </a:p>
          <a:p>
            <a:pPr lvl="1"/>
            <a:r>
              <a:rPr lang="en-US" dirty="0"/>
              <a:t>The LGBT rights movement in the US was kickstarted in 1969 with the Stonewall riots.</a:t>
            </a:r>
            <a:endParaRPr lang="en-US" dirty="0"/>
          </a:p>
          <a:p>
            <a:pPr lvl="1"/>
            <a:r>
              <a:rPr lang="en-US" dirty="0"/>
              <a:t>The rainbow flag was designed in 1978 by Gilbert Baker.</a:t>
            </a:r>
            <a:endParaRPr lang="en-US" dirty="0"/>
          </a:p>
          <a:p>
            <a:pPr lvl="1"/>
            <a:r>
              <a:rPr lang="en-US" dirty="0"/>
              <a:t>President Obama announced the designation of the first national monument to LGBTQIA+ rights in 2016.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/>
              <a:t>Key People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2000" y="1432562"/>
            <a:ext cx="10667999" cy="927425"/>
          </a:xfrm>
        </p:spPr>
        <p:txBody>
          <a:bodyPr/>
          <a:lstStyle/>
          <a:p>
            <a:r>
              <a:rPr lang="en-US" altLang="en-US" dirty="0"/>
              <a:t>Choose three notable people of LGBTQIA+ Community using </a:t>
            </a:r>
            <a:r>
              <a:rPr lang="en-US" altLang="en-US" b="1" dirty="0">
                <a:solidFill>
                  <a:schemeClr val="accent5"/>
                </a:solidFill>
                <a:hlinkClick r:id="rId1"/>
              </a:rPr>
              <a:t>Bing.com</a:t>
            </a:r>
            <a:r>
              <a:rPr lang="en-US" altLang="en-US" dirty="0"/>
              <a:t> and discuss their lives and accomplishments. Here are some examples: </a:t>
            </a:r>
            <a:endParaRPr lang="en-US" dirty="0"/>
          </a:p>
        </p:txBody>
      </p:sp>
      <p:graphicFrame>
        <p:nvGraphicFramePr>
          <p:cNvPr id="31" name="Content Placeholder 6" descr="key people SmartArt Graphic"/>
          <p:cNvGraphicFramePr>
            <a:graphicFrameLocks noGrp="1"/>
          </p:cNvGraphicFramePr>
          <p:nvPr>
            <p:ph type="dgm" sz="quarter" idx="14"/>
          </p:nvPr>
        </p:nvGraphicFramePr>
        <p:xfrm>
          <a:off x="762000" y="2368550"/>
          <a:ext cx="10668000" cy="3344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/>
          <a:lstStyle/>
          <a:p>
            <a:r>
              <a:rPr lang="en-US"/>
              <a:t>Arts and literature</a:t>
            </a:r>
            <a:endParaRPr lang="en-US" dirty="0"/>
          </a:p>
        </p:txBody>
      </p:sp>
      <p:sp>
        <p:nvSpPr>
          <p:cNvPr id="9219" name="Rectangle 8"/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Provide examples of art and literature that are significant to LGBTQIA+ Pride Month. Here are a few examples:</a:t>
            </a:r>
            <a:endParaRPr lang="en-US" altLang="en-US" dirty="0"/>
          </a:p>
          <a:p>
            <a:pPr lvl="1"/>
            <a:r>
              <a:rPr lang="en-GB" dirty="0"/>
              <a:t>The writings of </a:t>
            </a:r>
            <a:r>
              <a:rPr lang="en-GB" b="1" dirty="0">
                <a:solidFill>
                  <a:schemeClr val="accent5"/>
                </a:solidFill>
                <a:hlinkClick r:id="rId1"/>
              </a:rPr>
              <a:t>Patricia Highsmith</a:t>
            </a:r>
            <a:endParaRPr lang="en-US" altLang="en-US" b="1" dirty="0">
              <a:solidFill>
                <a:schemeClr val="accent5"/>
              </a:solidFill>
            </a:endParaRPr>
          </a:p>
          <a:p>
            <a:pPr lvl="1"/>
            <a:r>
              <a:rPr lang="en-US" altLang="en-US" dirty="0"/>
              <a:t>The music of </a:t>
            </a:r>
            <a:r>
              <a:rPr lang="en-US" altLang="en-US" b="1" dirty="0">
                <a:solidFill>
                  <a:schemeClr val="accent5"/>
                </a:solidFill>
                <a:hlinkClick r:id="rId2"/>
              </a:rPr>
              <a:t>Bessie Smith</a:t>
            </a:r>
            <a:endParaRPr lang="en-US" altLang="en-US" b="1" dirty="0">
              <a:solidFill>
                <a:schemeClr val="accent5"/>
              </a:solidFill>
            </a:endParaRPr>
          </a:p>
          <a:p>
            <a:pPr lvl="1"/>
            <a:r>
              <a:rPr lang="en-US" altLang="en-US" dirty="0"/>
              <a:t>The artwork of </a:t>
            </a:r>
            <a:r>
              <a:rPr lang="en-US" altLang="en-US" b="1" dirty="0">
                <a:solidFill>
                  <a:schemeClr val="accent5"/>
                </a:solidFill>
                <a:hlinkClick r:id="rId3"/>
              </a:rPr>
              <a:t>Keith Haring</a:t>
            </a:r>
            <a:endParaRPr lang="en-US" altLang="en-US" b="1" dirty="0">
              <a:solidFill>
                <a:schemeClr val="accent5"/>
              </a:solidFill>
            </a:endParaRPr>
          </a:p>
          <a:p>
            <a:endParaRPr lang="en-US" altLang="en-US" dirty="0"/>
          </a:p>
        </p:txBody>
      </p:sp>
      <p:sp>
        <p:nvSpPr>
          <p:cNvPr id="25" name="Picture Placeholder 24" descr="Picture Placeholder 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4" name="Picture Placeholder 23" descr="Picture Placeholder 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How to celebrate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List some ways you can celebrate LGBTQIA+ Pride Month. Here are a few examples:</a:t>
            </a:r>
            <a:endParaRPr lang="en-US" altLang="en-US" dirty="0"/>
          </a:p>
          <a:p>
            <a:pPr lvl="1"/>
            <a:r>
              <a:rPr lang="en-US" dirty="0"/>
              <a:t>Discover </a:t>
            </a:r>
            <a:r>
              <a:rPr lang="en-US" altLang="en-US" dirty="0"/>
              <a:t>LGBTQIA+ </a:t>
            </a:r>
            <a:r>
              <a:rPr lang="en-US" b="1" dirty="0">
                <a:solidFill>
                  <a:schemeClr val="accent1"/>
                </a:solidFill>
                <a:hlinkClick r:id="rId1"/>
              </a:rPr>
              <a:t>artists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Read </a:t>
            </a:r>
            <a:r>
              <a:rPr lang="en-US" altLang="en-US" dirty="0"/>
              <a:t>LGBTQIA+ </a:t>
            </a:r>
            <a:r>
              <a:rPr lang="en-US" b="1" dirty="0">
                <a:solidFill>
                  <a:schemeClr val="accent1"/>
                </a:solidFill>
                <a:hlinkClick r:id="rId2"/>
              </a:rPr>
              <a:t>authors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Listen to </a:t>
            </a:r>
            <a:r>
              <a:rPr lang="en-US" altLang="en-US" dirty="0"/>
              <a:t>LGBTQIA+ </a:t>
            </a:r>
            <a:r>
              <a:rPr lang="en-US" b="1" dirty="0">
                <a:solidFill>
                  <a:schemeClr val="accent1"/>
                </a:solidFill>
                <a:hlinkClick r:id="rId3"/>
              </a:rPr>
              <a:t>musicians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Learn LGBTQIA+ </a:t>
            </a:r>
            <a:r>
              <a:rPr lang="en-US" b="1" dirty="0">
                <a:solidFill>
                  <a:schemeClr val="accent1"/>
                </a:solidFill>
                <a:hlinkClick r:id="rId4"/>
              </a:rPr>
              <a:t>history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en-US" altLang="en-US"/>
              <a:t>Provide a brief summary of your presentation. </a:t>
            </a:r>
            <a:br>
              <a:rPr lang="en-US" altLang="en-US"/>
            </a:br>
            <a:r>
              <a:rPr lang="en-US" altLang="en-US"/>
              <a:t>Remind the audience what you covered in the previous slides.</a:t>
            </a:r>
            <a:endParaRPr lang="en-US" altLang="en-US"/>
          </a:p>
          <a:p>
            <a:endParaRPr lang="en-US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1750</Words>
  <Application>WPS 演示</Application>
  <PresentationFormat>Widescreen</PresentationFormat>
  <Paragraphs>108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Segoe UI</vt:lpstr>
      <vt:lpstr>苹方-简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Office Theme</vt:lpstr>
      <vt:lpstr>LGBTQIA+ Pride Month</vt:lpstr>
      <vt:lpstr>Introduction</vt:lpstr>
      <vt:lpstr>Overview</vt:lpstr>
      <vt:lpstr>History</vt:lpstr>
      <vt:lpstr>Interesting facts </vt:lpstr>
      <vt:lpstr>Key People</vt:lpstr>
      <vt:lpstr>Arts and literature</vt:lpstr>
      <vt:lpstr>How to celebrate</vt:lpstr>
      <vt:lpstr>Conclusion</vt:lpstr>
      <vt:lpstr>Questions &amp; answers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abingagl</cp:lastModifiedBy>
  <cp:revision>2</cp:revision>
  <dcterms:created xsi:type="dcterms:W3CDTF">2024-10-21T02:58:49Z</dcterms:created>
  <dcterms:modified xsi:type="dcterms:W3CDTF">2024-10-21T02:58:49Z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F60F26A1AEE6BEDF69C315676E6D839D_42</vt:lpwstr>
  </property>
  <property fmtid="{D5CDD505-2E9C-101B-9397-08002B2CF9AE}" pid="4" name="KSOProductBuildVer">
    <vt:lpwstr>2052-6.7.1.8828</vt:lpwstr>
  </property>
</Properties>
</file>