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149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0" y="7154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July 1, 2022, through September 30,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8819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r>
              <a:rPr b="1" lang="en"/>
              <a:t>    </a:t>
            </a:r>
            <a:r>
              <a:rPr b="1" lang="en"/>
              <a:t>Budget	  Actuals    Balance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$32,697     </a:t>
            </a:r>
            <a:r>
              <a:rPr lang="en"/>
              <a:t>    </a:t>
            </a:r>
            <a:r>
              <a:rPr lang="en"/>
              <a:t>$0		$32,697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$36,250     $5,036		</a:t>
            </a:r>
            <a:r>
              <a:rPr lang="en">
                <a:highlight>
                  <a:srgbClr val="FFFF00"/>
                </a:highlight>
              </a:rPr>
              <a:t>$31,214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</a:t>
            </a:r>
            <a:r>
              <a:rPr lang="en">
                <a:solidFill>
                  <a:srgbClr val="FF0000"/>
                </a:solidFill>
              </a:rPr>
              <a:t>-$41,447    -$4,822   </a:t>
            </a:r>
            <a:r>
              <a:rPr lang="en">
                <a:solidFill>
                  <a:srgbClr val="FF0000"/>
                </a:solidFill>
                <a:highlight>
                  <a:srgbClr val="00FFFF"/>
                </a:highlight>
              </a:rPr>
              <a:t>-$36,625</a:t>
            </a:r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Next Year	 $27,500      	  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1503944">
            <a:off x="8290793" y="2192009"/>
            <a:ext cx="722989" cy="7756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256150" y="2187250"/>
            <a:ext cx="79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to Raise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3"/>
          <p:cNvSpPr/>
          <p:nvPr/>
        </p:nvSpPr>
        <p:spPr>
          <a:xfrm rot="6622069">
            <a:off x="8224781" y="3546604"/>
            <a:ext cx="855060" cy="7850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160600" y="3569650"/>
            <a:ext cx="9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Spend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0150" y="130050"/>
            <a:ext cx="854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Abingdon PTA Financial Report</a:t>
            </a:r>
            <a:endParaRPr b="1" sz="3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