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00c27cfd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00c27cfd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00c27cf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00c27cf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Promoting family </a:t>
            </a:r>
            <a:r>
              <a:rPr lang="en"/>
              <a:t>engagement</a:t>
            </a:r>
            <a:r>
              <a:rPr lang="en"/>
              <a:t>, </a:t>
            </a:r>
            <a:r>
              <a:rPr lang="en"/>
              <a:t>holding</a:t>
            </a:r>
            <a:r>
              <a:rPr lang="en"/>
              <a:t> fun events for the school community, helping families connect with each other, providing support/resources to families who need it are the community’s biggest priorities.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2cdc682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12cdc682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Split results between yes and kind of, as to whether the PTA has been meeting the mission.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2cdc6829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2cdc6829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most popular events are the Staff/Teacher Appreciation events, Trunk or Treat, </a:t>
            </a:r>
            <a:r>
              <a:rPr lang="en"/>
              <a:t>Fundraising</a:t>
            </a:r>
            <a:r>
              <a:rPr lang="en"/>
              <a:t> for families in our community in need, </a:t>
            </a:r>
            <a:endParaRPr/>
          </a:p>
          <a:p>
            <a:pPr indent="0" lvl="0" marL="0" rtl="0" algn="l">
              <a:spcBef>
                <a:spcPts val="0"/>
              </a:spcBef>
              <a:spcAft>
                <a:spcPts val="0"/>
              </a:spcAft>
              <a:buNone/>
            </a:pPr>
            <a:r>
              <a:rPr lang="en"/>
              <a:t>Multicultural events and International night, as well as split between volunteer </a:t>
            </a:r>
            <a:r>
              <a:rPr lang="en"/>
              <a:t>opportunities</a:t>
            </a:r>
            <a:r>
              <a:rPr lang="en"/>
              <a:t>, enrichment and meetings.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2cdc6829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2cdc6829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2cdc6829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2cdc6829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Email, Facebook, Text and Zoom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2cdc6829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2cdc6829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Meeting preference is </a:t>
            </a:r>
            <a:r>
              <a:rPr lang="en"/>
              <a:t>split</a:t>
            </a:r>
            <a:r>
              <a:rPr lang="en"/>
              <a:t> between after 6pm and after 8pm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2cdc6829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2cdc6829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Abingdon Elementary PTA Survey 2021-22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February</a:t>
            </a:r>
            <a:r>
              <a:rPr lang="en"/>
              <a:t> 8, 2022</a:t>
            </a:r>
            <a:endParaRPr/>
          </a:p>
        </p:txBody>
      </p:sp>
      <p:pic>
        <p:nvPicPr>
          <p:cNvPr id="56" name="Google Shape;56;p13"/>
          <p:cNvPicPr preferRelativeResize="0"/>
          <p:nvPr/>
        </p:nvPicPr>
        <p:blipFill>
          <a:blip r:embed="rId3">
            <a:alphaModFix/>
          </a:blip>
          <a:stretch>
            <a:fillRect/>
          </a:stretch>
        </p:blipFill>
        <p:spPr>
          <a:xfrm>
            <a:off x="186175" y="3108863"/>
            <a:ext cx="1828800" cy="1838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PTA Survey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November 2021, the Abingdon PTA published a </a:t>
            </a:r>
            <a:r>
              <a:rPr lang="en"/>
              <a:t>survey</a:t>
            </a:r>
            <a:r>
              <a:rPr lang="en"/>
              <a:t> to its membership and families to seek feedback on how families would like the PTA to </a:t>
            </a:r>
            <a:r>
              <a:rPr lang="en"/>
              <a:t>impact and improve our school community. The survey was provided in both English and Spanish. The results are presented here.</a:t>
            </a:r>
            <a:endParaRPr/>
          </a:p>
          <a:p>
            <a:pPr indent="0" lvl="0" marL="0" rtl="0" algn="l">
              <a:spcBef>
                <a:spcPts val="1200"/>
              </a:spcBef>
              <a:spcAft>
                <a:spcPts val="0"/>
              </a:spcAft>
              <a:buNone/>
            </a:pPr>
            <a:r>
              <a:rPr lang="en"/>
              <a:t>Approximately 33 results, 32 in English and 1 in Spanish were received.</a:t>
            </a:r>
            <a:endParaRPr/>
          </a:p>
          <a:p>
            <a:pPr indent="0" lvl="0" marL="0" rtl="0" algn="ctr">
              <a:spcBef>
                <a:spcPts val="1200"/>
              </a:spcBef>
              <a:spcAft>
                <a:spcPts val="0"/>
              </a:spcAft>
              <a:buNone/>
            </a:pPr>
            <a:r>
              <a:rPr lang="en"/>
              <a:t>PTA thanks you for your responses!</a:t>
            </a:r>
            <a:endParaRPr/>
          </a:p>
          <a:p>
            <a:pPr indent="0" lvl="0" marL="0" rtl="0" algn="l">
              <a:spcBef>
                <a:spcPts val="1200"/>
              </a:spcBef>
              <a:spcAft>
                <a:spcPts val="1200"/>
              </a:spcAft>
              <a:buNone/>
            </a:pPr>
            <a:r>
              <a:rPr lang="en"/>
              <a:t>			T</a:t>
            </a:r>
            <a:endParaRPr/>
          </a:p>
        </p:txBody>
      </p:sp>
      <p:pic>
        <p:nvPicPr>
          <p:cNvPr id="63" name="Google Shape;63;p14"/>
          <p:cNvPicPr preferRelativeResize="0"/>
          <p:nvPr/>
        </p:nvPicPr>
        <p:blipFill>
          <a:blip r:embed="rId3">
            <a:alphaModFix/>
          </a:blip>
          <a:stretch>
            <a:fillRect/>
          </a:stretch>
        </p:blipFill>
        <p:spPr>
          <a:xfrm>
            <a:off x="186625" y="3091338"/>
            <a:ext cx="1828800" cy="1838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Forms response chart. Question title: What do you think should be the purpose of Abingdon's PTA? You may choose more than one response. And we'd also love to hear new ideas!. Number of responses: 32 responses." id="70" name="Google Shape;70;p15"/>
          <p:cNvPicPr preferRelativeResize="0"/>
          <p:nvPr/>
        </p:nvPicPr>
        <p:blipFill>
          <a:blip r:embed="rId3">
            <a:alphaModFix/>
          </a:blip>
          <a:stretch>
            <a:fillRect/>
          </a:stretch>
        </p:blipFill>
        <p:spPr>
          <a:xfrm>
            <a:off x="152400" y="152400"/>
            <a:ext cx="9144000" cy="4895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Forms response chart. Question title: The official mission of the PTA is to make every child’s potential a reality by engaging and empowering families and communities to advocate for all children. Do you believe that our PTA is living up to our mission?. Number of responses: 29 responses." id="77" name="Google Shape;77;p16"/>
          <p:cNvPicPr preferRelativeResize="0"/>
          <p:nvPr/>
        </p:nvPicPr>
        <p:blipFill>
          <a:blip r:embed="rId3">
            <a:alphaModFix/>
          </a:blip>
          <a:stretch>
            <a:fillRect/>
          </a:stretch>
        </p:blipFill>
        <p:spPr>
          <a:xfrm>
            <a:off x="152400" y="152400"/>
            <a:ext cx="9144000" cy="464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Forms response chart. Question title: If you have experience with Abingdon's PTA, please tell us which activities you'd like to see us continue. If you’re new, which appeals to you? Select as many as you'd like.. Number of responses: 32 responses." id="84" name="Google Shape;84;p17"/>
          <p:cNvPicPr preferRelativeResize="0"/>
          <p:nvPr/>
        </p:nvPicPr>
        <p:blipFill>
          <a:blip r:embed="rId3">
            <a:alphaModFix/>
          </a:blip>
          <a:stretch>
            <a:fillRect/>
          </a:stretch>
        </p:blipFill>
        <p:spPr>
          <a:xfrm>
            <a:off x="152400" y="152400"/>
            <a:ext cx="8715375"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Ideas for events and projects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Bingo night</a:t>
            </a:r>
            <a:endParaRPr/>
          </a:p>
          <a:p>
            <a:pPr indent="-342900" lvl="0" marL="457200" rtl="0" algn="l">
              <a:spcBef>
                <a:spcPts val="0"/>
              </a:spcBef>
              <a:spcAft>
                <a:spcPts val="0"/>
              </a:spcAft>
              <a:buSzPts val="1800"/>
              <a:buChar char="●"/>
            </a:pPr>
            <a:r>
              <a:rPr lang="en"/>
              <a:t>Earth day/trash clean up service project</a:t>
            </a:r>
            <a:endParaRPr/>
          </a:p>
          <a:p>
            <a:pPr indent="-342900" lvl="0" marL="457200" rtl="0" algn="l">
              <a:spcBef>
                <a:spcPts val="0"/>
              </a:spcBef>
              <a:spcAft>
                <a:spcPts val="0"/>
              </a:spcAft>
              <a:buSzPts val="1800"/>
              <a:buChar char="●"/>
            </a:pPr>
            <a:r>
              <a:rPr lang="en"/>
              <a:t>Additional supplies for teachers</a:t>
            </a:r>
            <a:endParaRPr/>
          </a:p>
          <a:p>
            <a:pPr indent="-342900" lvl="0" marL="457200" rtl="0" algn="l">
              <a:spcBef>
                <a:spcPts val="0"/>
              </a:spcBef>
              <a:spcAft>
                <a:spcPts val="0"/>
              </a:spcAft>
              <a:buSzPts val="1800"/>
              <a:buChar char="●"/>
            </a:pPr>
            <a:r>
              <a:rPr lang="en"/>
              <a:t>Literacy night</a:t>
            </a:r>
            <a:endParaRPr/>
          </a:p>
          <a:p>
            <a:pPr indent="-342900" lvl="0" marL="457200" rtl="0" algn="l">
              <a:spcBef>
                <a:spcPts val="0"/>
              </a:spcBef>
              <a:spcAft>
                <a:spcPts val="0"/>
              </a:spcAft>
              <a:buSzPts val="1800"/>
              <a:buChar char="●"/>
            </a:pPr>
            <a:r>
              <a:rPr lang="en"/>
              <a:t>Science night</a:t>
            </a:r>
            <a:endParaRPr/>
          </a:p>
          <a:p>
            <a:pPr indent="-342900" lvl="0" marL="457200" rtl="0" algn="l">
              <a:spcBef>
                <a:spcPts val="0"/>
              </a:spcBef>
              <a:spcAft>
                <a:spcPts val="0"/>
              </a:spcAft>
              <a:buSzPts val="1800"/>
              <a:buChar char="●"/>
            </a:pPr>
            <a:r>
              <a:rPr lang="en"/>
              <a:t>Pizza and movie night, outdoor movie night</a:t>
            </a:r>
            <a:endParaRPr/>
          </a:p>
        </p:txBody>
      </p:sp>
      <p:pic>
        <p:nvPicPr>
          <p:cNvPr id="91" name="Google Shape;91;p18"/>
          <p:cNvPicPr preferRelativeResize="0"/>
          <p:nvPr/>
        </p:nvPicPr>
        <p:blipFill>
          <a:blip r:embed="rId3">
            <a:alphaModFix/>
          </a:blip>
          <a:stretch>
            <a:fillRect/>
          </a:stretch>
        </p:blipFill>
        <p:spPr>
          <a:xfrm>
            <a:off x="186625" y="3181263"/>
            <a:ext cx="1828800" cy="1838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Forms response chart. Question title: Which ways of communicating are you open to? Select as many as you'd like.. Number of responses: 31 responses." id="98" name="Google Shape;98;p19"/>
          <p:cNvPicPr preferRelativeResize="0"/>
          <p:nvPr/>
        </p:nvPicPr>
        <p:blipFill>
          <a:blip r:embed="rId3">
            <a:alphaModFix/>
          </a:blip>
          <a:stretch>
            <a:fillRect/>
          </a:stretch>
        </p:blipFill>
        <p:spPr>
          <a:xfrm>
            <a:off x="152400" y="152400"/>
            <a:ext cx="9144000" cy="4343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Forms response chart. Question title: What time do you prefer for meetings? Select as many as you'd like.. Number of responses: 29 responses." id="105" name="Google Shape;105;p20"/>
          <p:cNvPicPr preferRelativeResize="0"/>
          <p:nvPr/>
        </p:nvPicPr>
        <p:blipFill>
          <a:blip r:embed="rId3">
            <a:alphaModFix/>
          </a:blip>
          <a:stretch>
            <a:fillRect/>
          </a:stretch>
        </p:blipFill>
        <p:spPr>
          <a:xfrm>
            <a:off x="152400" y="152400"/>
            <a:ext cx="9144000" cy="434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comments</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Split between liking the </a:t>
            </a:r>
            <a:r>
              <a:rPr lang="en"/>
              <a:t>convenience</a:t>
            </a:r>
            <a:r>
              <a:rPr lang="en"/>
              <a:t> of Zoom meetings and wanting in-person </a:t>
            </a:r>
            <a:r>
              <a:rPr lang="en"/>
              <a:t>meetings</a:t>
            </a:r>
            <a:r>
              <a:rPr lang="en"/>
              <a:t> </a:t>
            </a:r>
            <a:endParaRPr/>
          </a:p>
          <a:p>
            <a:pPr indent="-342900" lvl="0" marL="457200" rtl="0" algn="l">
              <a:spcBef>
                <a:spcPts val="0"/>
              </a:spcBef>
              <a:spcAft>
                <a:spcPts val="0"/>
              </a:spcAft>
              <a:buSzPts val="1800"/>
              <a:buChar char="●"/>
            </a:pPr>
            <a:r>
              <a:rPr lang="en"/>
              <a:t>More connection between families and between families staff</a:t>
            </a:r>
            <a:endParaRPr/>
          </a:p>
          <a:p>
            <a:pPr indent="-342900" lvl="0" marL="457200" rtl="0" algn="l">
              <a:spcBef>
                <a:spcPts val="0"/>
              </a:spcBef>
              <a:spcAft>
                <a:spcPts val="0"/>
              </a:spcAft>
              <a:buSzPts val="1800"/>
              <a:buChar char="●"/>
            </a:pPr>
            <a:r>
              <a:rPr lang="en"/>
              <a:t>Clearly defined PTA roles for future PTA officer and volunteer recruitment </a:t>
            </a:r>
            <a:endParaRPr/>
          </a:p>
          <a:p>
            <a:pPr indent="-342900" lvl="0" marL="457200" rtl="0" algn="l">
              <a:spcBef>
                <a:spcPts val="0"/>
              </a:spcBef>
              <a:spcAft>
                <a:spcPts val="0"/>
              </a:spcAft>
              <a:buSzPts val="1800"/>
              <a:buChar char="●"/>
            </a:pPr>
            <a:r>
              <a:rPr lang="en"/>
              <a:t>Cardinal Courier is appreciated and can be expanded upon</a:t>
            </a:r>
            <a:endParaRPr/>
          </a:p>
        </p:txBody>
      </p:sp>
      <p:pic>
        <p:nvPicPr>
          <p:cNvPr id="112" name="Google Shape;112;p21"/>
          <p:cNvPicPr preferRelativeResize="0"/>
          <p:nvPr/>
        </p:nvPicPr>
        <p:blipFill>
          <a:blip r:embed="rId3">
            <a:alphaModFix/>
          </a:blip>
          <a:stretch>
            <a:fillRect/>
          </a:stretch>
        </p:blipFill>
        <p:spPr>
          <a:xfrm>
            <a:off x="249575" y="3082338"/>
            <a:ext cx="1828800" cy="1838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