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Source Code Pro"/>
      <p:regular r:id="rId19"/>
      <p:bold r:id="rId20"/>
      <p:italic r:id="rId21"/>
      <p:boldItalic r:id="rId22"/>
    </p:embeddedFont>
    <p:embeddedFont>
      <p:font typeface="Oswald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SourceCodePro-bold.fntdata"/><Relationship Id="rId11" Type="http://schemas.openxmlformats.org/officeDocument/2006/relationships/slide" Target="slides/slide6.xml"/><Relationship Id="rId22" Type="http://schemas.openxmlformats.org/officeDocument/2006/relationships/font" Target="fonts/SourceCodePro-boldItalic.fntdata"/><Relationship Id="rId10" Type="http://schemas.openxmlformats.org/officeDocument/2006/relationships/slide" Target="slides/slide5.xml"/><Relationship Id="rId21" Type="http://schemas.openxmlformats.org/officeDocument/2006/relationships/font" Target="fonts/SourceCodePro-italic.fntdata"/><Relationship Id="rId13" Type="http://schemas.openxmlformats.org/officeDocument/2006/relationships/slide" Target="slides/slide8.xml"/><Relationship Id="rId24" Type="http://schemas.openxmlformats.org/officeDocument/2006/relationships/font" Target="fonts/Oswald-bold.fntdata"/><Relationship Id="rId12" Type="http://schemas.openxmlformats.org/officeDocument/2006/relationships/slide" Target="slides/slide7.xml"/><Relationship Id="rId23" Type="http://schemas.openxmlformats.org/officeDocument/2006/relationships/font" Target="fonts/Oswald-regular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SourceCodePro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124f45b43ce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124f45b43ce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f7f28ac33c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f7f28ac33c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f7f28ac33c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f7f28ac33c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f7f28ac33c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f7f28ac33c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124f45b43ce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124f45b43ce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f7f28ac33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f7f28ac33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f7f28ac33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f7f28ac33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f7f28ac33c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f7f28ac33c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f7f28ac33c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f7f28ac33c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f7f28ac33c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f7f28ac33c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f7f28ac33c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f7f28ac33c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f7f28ac33c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f7f28ac33c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4f45b43ce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4f45b43ce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 rot="10800000">
            <a:off x="4226100" y="2933550"/>
            <a:ext cx="691800" cy="388500"/>
          </a:xfrm>
          <a:prstGeom prst="triangle">
            <a:avLst>
              <a:gd fmla="val 50000" name="adj"/>
            </a:avLst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-25" y="0"/>
            <a:ext cx="9144000" cy="31242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2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Font typeface="Oswald"/>
              <a:buNone/>
              <a:defRPr sz="3600"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2" name="Google Shape;52;p11"/>
          <p:cNvCxnSpPr/>
          <p:nvPr/>
        </p:nvCxnSpPr>
        <p:spPr>
          <a:xfrm>
            <a:off x="413275" y="2988275"/>
            <a:ext cx="910500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53" name="Google Shape;53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4" name="Google Shape;54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/>
          <p:nvPr/>
        </p:nvSpPr>
        <p:spPr>
          <a:xfrm>
            <a:off x="0" y="1567350"/>
            <a:ext cx="9144000" cy="20088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" name="Google Shape;17;p3"/>
          <p:cNvSpPr txBox="1"/>
          <p:nvPr>
            <p:ph type="title"/>
          </p:nvPr>
        </p:nvSpPr>
        <p:spPr>
          <a:xfrm>
            <a:off x="430800" y="1889700"/>
            <a:ext cx="8282400" cy="1516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Google Shape;20;p4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Google Shape;25;p5"/>
          <p:cNvCxnSpPr/>
          <p:nvPr/>
        </p:nvCxnSpPr>
        <p:spPr>
          <a:xfrm>
            <a:off x="429200" y="127557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26" name="Google Shape;26;p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" type="body"/>
          </p:nvPr>
        </p:nvSpPr>
        <p:spPr>
          <a:xfrm>
            <a:off x="3117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2" type="body"/>
          </p:nvPr>
        </p:nvSpPr>
        <p:spPr>
          <a:xfrm>
            <a:off x="4832400" y="1468825"/>
            <a:ext cx="39999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2" name="Google Shape;32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4" name="Google Shape;34;p7"/>
          <p:cNvCxnSpPr/>
          <p:nvPr/>
        </p:nvCxnSpPr>
        <p:spPr>
          <a:xfrm>
            <a:off x="418675" y="1457787"/>
            <a:ext cx="614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35" name="Google Shape;35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6" name="Google Shape;36;p7"/>
          <p:cNvSpPr txBox="1"/>
          <p:nvPr>
            <p:ph idx="1" type="body"/>
          </p:nvPr>
        </p:nvSpPr>
        <p:spPr>
          <a:xfrm>
            <a:off x="311700" y="1618204"/>
            <a:ext cx="2808000" cy="295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490250" y="528900"/>
            <a:ext cx="5678100" cy="4085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None/>
              <a:defRPr sz="5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0" name="Google Shape;40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bg>
      <p:bgPr>
        <a:solidFill>
          <a:schemeClr val="dk1"/>
        </a:solid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/>
          <p:nvPr/>
        </p:nvSpPr>
        <p:spPr>
          <a:xfrm>
            <a:off x="4572000" y="175"/>
            <a:ext cx="4572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3" name="Google Shape;43;p9"/>
          <p:cNvCxnSpPr/>
          <p:nvPr/>
        </p:nvCxnSpPr>
        <p:spPr>
          <a:xfrm>
            <a:off x="5029675" y="4495500"/>
            <a:ext cx="577200" cy="0"/>
          </a:xfrm>
          <a:prstGeom prst="straightConnector1">
            <a:avLst/>
          </a:prstGeom>
          <a:noFill/>
          <a:ln cap="flat" cmpd="sng" w="19050">
            <a:solidFill>
              <a:schemeClr val="dk1"/>
            </a:solidFill>
            <a:prstDash val="lgDash"/>
            <a:round/>
            <a:headEnd len="sm" w="sm" type="none"/>
            <a:tailEnd len="sm" w="sm" type="none"/>
          </a:ln>
        </p:spPr>
      </p:cxnSp>
      <p:sp>
        <p:nvSpPr>
          <p:cNvPr id="44" name="Google Shape;44;p9"/>
          <p:cNvSpPr txBox="1"/>
          <p:nvPr>
            <p:ph type="title"/>
          </p:nvPr>
        </p:nvSpPr>
        <p:spPr>
          <a:xfrm>
            <a:off x="265500" y="1078750"/>
            <a:ext cx="4045200" cy="1789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600"/>
              <a:buNone/>
              <a:defRPr sz="4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" type="subTitle"/>
          </p:nvPr>
        </p:nvSpPr>
        <p:spPr>
          <a:xfrm>
            <a:off x="265500" y="29214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None/>
              <a:defRPr sz="19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6" name="Google Shape;46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Font typeface="Oswald"/>
              <a:buNone/>
              <a:defRPr sz="2100"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50" name="Google Shape;5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odern-writer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000"/>
              <a:buFont typeface="Oswald"/>
              <a:buNone/>
              <a:defRPr sz="3000">
                <a:solidFill>
                  <a:schemeClr val="dk2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/>
          <p:nvPr>
            <p:ph type="ctrTitle"/>
          </p:nvPr>
        </p:nvSpPr>
        <p:spPr>
          <a:xfrm>
            <a:off x="411175" y="644300"/>
            <a:ext cx="8282400" cy="2109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Abingdon PTA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Report - 4/17/22</a:t>
            </a:r>
            <a:endParaRPr/>
          </a:p>
        </p:txBody>
      </p:sp>
      <p:sp>
        <p:nvSpPr>
          <p:cNvPr id="63" name="Google Shape;63;p13"/>
          <p:cNvSpPr txBox="1"/>
          <p:nvPr>
            <p:ph idx="1" type="subTitle"/>
          </p:nvPr>
        </p:nvSpPr>
        <p:spPr>
          <a:xfrm>
            <a:off x="411175" y="3398250"/>
            <a:ext cx="8282400" cy="1260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Changes for Your Consideration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2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</a:t>
            </a:r>
            <a:r>
              <a:rPr lang="en"/>
              <a:t>2 - EXPENSES</a:t>
            </a:r>
            <a:endParaRPr/>
          </a:p>
        </p:txBody>
      </p:sp>
      <p:sp>
        <p:nvSpPr>
          <p:cNvPr id="117" name="Google Shape;117;p22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Student Enrichment (1 of 2)    Budget  Actuals	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Add’l funding - mask supply				-$850	-$832		-$832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Cardinal Kids Mentoring Program			</a:t>
            </a:r>
            <a:r>
              <a:rPr lang="en"/>
              <a:t>-$800	   $0		-$800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Author Visit/Assembly</a:t>
            </a:r>
            <a:r>
              <a:rPr lang="en"/>
              <a:t>			    	  -$1,000	   $0	  -$1,000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5th Grade Promotion Fund	 	 		  -$1,500	   $0	  -$1,500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Yearbook Printing   				 	  -$3,000	-$100	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Art Supplies							    -$500	   $0	    -$500</a:t>
            </a:r>
            <a:endParaRPr b="1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3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123" name="Google Shape;123;p23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Student Enrichment (1 of 2)   Budget 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Play							  -$500		  -$725			-$725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Science Club						  -$500			 $0			-$500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Go Club (fitness)</a:t>
            </a:r>
            <a:r>
              <a:rPr lang="en"/>
              <a:t>     		  -$300			 $0			-$300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Food Pantry						   	  -$500			 $0			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After School Enrich. Scholarships  -$1,000			 $0		  -$1,000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Discretionary Fund - President		-$2,000		  -$851		  -$2,000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   -$12,450		-$2,507		 -$12,656</a:t>
            </a:r>
            <a:endParaRPr b="1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2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Budget Items for a Vote on 4/19/22</a:t>
            </a:r>
            <a:endParaRPr/>
          </a:p>
        </p:txBody>
      </p:sp>
      <p:sp>
        <p:nvSpPr>
          <p:cNvPr id="129" name="Google Shape;129;p24"/>
          <p:cNvSpPr txBox="1"/>
          <p:nvPr>
            <p:ph idx="1" type="body"/>
          </p:nvPr>
        </p:nvSpPr>
        <p:spPr>
          <a:xfrm>
            <a:off x="311700" y="14688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$2,000 in funding for </a:t>
            </a:r>
            <a:r>
              <a:rPr lang="en"/>
              <a:t>International</a:t>
            </a:r>
            <a:r>
              <a:rPr lang="en"/>
              <a:t> Night for a total budget of $4,000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Additional $1,474 in funding for Teacher Appreciation Week for a total budget of $4,000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PTA Budget for 2021-2022 as of May 25, 2022</a:t>
            </a:r>
            <a:endParaRPr/>
          </a:p>
        </p:txBody>
      </p:sp>
      <p:sp>
        <p:nvSpPr>
          <p:cNvPr id="135" name="Google Shape;135;p25"/>
          <p:cNvSpPr txBox="1"/>
          <p:nvPr>
            <p:ph idx="1" type="body"/>
          </p:nvPr>
        </p:nvSpPr>
        <p:spPr>
          <a:xfrm>
            <a:off x="311700" y="11961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 </a:t>
            </a:r>
            <a:r>
              <a:rPr b="1" lang="en"/>
              <a:t>Budget	  Actuals 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$35,926    $35,926		$35,926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$21,800    $22,712		$31,218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-$44,684   -$28,201    -$36,768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FY23	 	 $13,043    $30,438	    </a:t>
            </a:r>
            <a:r>
              <a:rPr lang="en">
                <a:highlight>
                  <a:srgbClr val="FFFF00"/>
                </a:highlight>
              </a:rPr>
              <a:t>$30,376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4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endParaRPr/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311700" y="1196100"/>
            <a:ext cx="8520600" cy="337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								 </a:t>
            </a:r>
            <a:r>
              <a:rPr b="1" lang="en"/>
              <a:t>Budget	  Actuals 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Reserves from Years Past	 $35,926    $35,926		$35,926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Revenues for This Year		 $21,800    </a:t>
            </a:r>
            <a:r>
              <a:rPr lang="en">
                <a:highlight>
                  <a:srgbClr val="00FFFF"/>
                </a:highlight>
              </a:rPr>
              <a:t> $5,368</a:t>
            </a:r>
            <a:r>
              <a:rPr lang="en"/>
              <a:t>		$31,104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Expenses for This Year		-$44,684   </a:t>
            </a:r>
            <a:r>
              <a:rPr lang="en">
                <a:highlight>
                  <a:srgbClr val="00FFFF"/>
                </a:highlight>
              </a:rPr>
              <a:t>-$14,555</a:t>
            </a:r>
            <a:r>
              <a:rPr lang="en"/>
              <a:t>   -$37,684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Carry Forward to FY23	 	 $13,043    $26,739	   </a:t>
            </a:r>
            <a:r>
              <a:rPr lang="en">
                <a:highlight>
                  <a:srgbClr val="FFFF00"/>
                </a:highlight>
              </a:rPr>
              <a:t>$29,346</a:t>
            </a:r>
            <a:endParaRPr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REVENUES</a:t>
            </a:r>
            <a:endParaRPr/>
          </a:p>
        </p:txBody>
      </p:sp>
      <p:sp>
        <p:nvSpPr>
          <p:cNvPr id="75" name="Google Shape;75;p15"/>
          <p:cNvSpPr txBox="1"/>
          <p:nvPr>
            <p:ph idx="1" type="body"/>
          </p:nvPr>
        </p:nvSpPr>
        <p:spPr>
          <a:xfrm>
            <a:off x="311700" y="1174075"/>
            <a:ext cx="8520600" cy="413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457200" lvl="0" marL="3200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Budget		Actuals		Reforecast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PTA Membership Dues &amp; Donations	 $2,000		$1,923		  $1,923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Armchair Fundraiser (November)		     $0		    $0		      $0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Read-a-Thon (Spring)				$10,300		    $0		 $19,742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Retail Rebate					   $200		  $439		    $439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School Pictures					 $5,000		$3,006		  $5,000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 Fundraiser - Mixed Bags		 $1,000		    $0		  $1,000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Spirit Night Out (restaurants)		   $300		    $0		      $0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Yearbooks &amp; Lovelines 			 $3,000		    $0		  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						    	$21,800		$5,368        $31,104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81" name="Google Shape;81;p16"/>
          <p:cNvSpPr txBox="1"/>
          <p:nvPr>
            <p:ph idx="1" type="body"/>
          </p:nvPr>
        </p:nvSpPr>
        <p:spPr>
          <a:xfrm>
            <a:off x="311700" y="1468825"/>
            <a:ext cx="8520600" cy="349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OVERVIEW							 </a:t>
            </a:r>
            <a:r>
              <a:rPr b="1" lang="en"/>
              <a:t>Budget		 Actuals	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Special Projects	 			  	 -$8,934	   -$663	   -$663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Administrative Expenses			     -$5,900	 -$4,107	 -$5,218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Community Engagement				-$11,200	 -$3,428	</a:t>
            </a:r>
            <a:r>
              <a:rPr lang="en">
                <a:highlight>
                  <a:srgbClr val="00FFFF"/>
                </a:highlight>
              </a:rPr>
              <a:t>-$10,128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Staff Appreciation				     -$6,200	 -$3,850	 </a:t>
            </a:r>
            <a:r>
              <a:rPr lang="en">
                <a:highlight>
                  <a:srgbClr val="00FFFF"/>
                </a:highlight>
              </a:rPr>
              <a:t>-$9,019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Student Enrichment			    	-$12,450	 -$2,507	</a:t>
            </a:r>
            <a:r>
              <a:rPr lang="en">
                <a:highlight>
                  <a:srgbClr val="00FFFF"/>
                </a:highlight>
              </a:rPr>
              <a:t>-$12,656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Total							   	-$44,684	-$14,555	</a:t>
            </a:r>
            <a:r>
              <a:rPr b="1" lang="en">
                <a:highlight>
                  <a:srgbClr val="00FFFF"/>
                </a:highlight>
              </a:rPr>
              <a:t>-$37,684</a:t>
            </a:r>
            <a:endParaRPr b="1"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7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Administrative Expenses	           </a:t>
            </a:r>
            <a:r>
              <a:rPr b="1" lang="en"/>
              <a:t>Budget	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Dues to Virginia and County PTA		       -$800	     -$818	     -$818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General office/flyers/laminating		     -$3,000	   -$2,124	 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Square</a:t>
            </a:r>
            <a:r>
              <a:rPr lang="en"/>
              <a:t> Fees (credit card payments)	       -$100	        $0	     -$100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Insurance							       -$200	     -$179	     -$179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Web support, e-newsletter			       -$800	     -$729	     -$864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Miscellaneous						     	$0		 $344		 $344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IRS filing fee - nonprofit status      	-$1,000	     -$600	     -$600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</a:t>
            </a:r>
            <a:r>
              <a:rPr lang="en"/>
              <a:t>							     </a:t>
            </a:r>
            <a:r>
              <a:rPr b="1" lang="en"/>
              <a:t>-$5,900	   -$4,107	   -$5,218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8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93" name="Google Shape;93;p18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Community Engagement (1 of 2)       </a:t>
            </a:r>
            <a:r>
              <a:rPr b="1" lang="en"/>
              <a:t>Budget	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Add’l funding for vote - Int’l Night+		    $0			$0	    -$2,000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International Night				   	    -$2,000		     $0	    -$2,000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Translation					</a:t>
            </a:r>
            <a:r>
              <a:rPr lang="en"/>
              <a:t>	    -$5,000		  -$500	    -$1,500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Coffee</a:t>
            </a:r>
            <a:r>
              <a:rPr lang="en"/>
              <a:t> Events 						      -$500		     $0	     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Back-to-School						         $0		  -$126		 -$126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Hispanic Heritage Month	 			      -$500		  -$268		 -$268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Trunk or Treat						      -$200		  -$344		 -$344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9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Proposed Reforecast PTA Budget for 2021-2022</a:t>
            </a:r>
            <a:r>
              <a:rPr lang="en"/>
              <a:t> - EXPENSES</a:t>
            </a:r>
            <a:endParaRPr/>
          </a:p>
        </p:txBody>
      </p:sp>
      <p:sp>
        <p:nvSpPr>
          <p:cNvPr id="99" name="Google Shape;99;p19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0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Community Engagement (2 of 2)       Budget	    Actuals	 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Adopt-a-Family for the Holidays			 -$500		   -$8		   -$8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00FFFF"/>
                </a:highlight>
              </a:rPr>
              <a:t>Winter Wonderland						    $0	    -$2,181	    -$2,181</a:t>
            </a:r>
            <a:endParaRPr>
              <a:highlight>
                <a:srgbClr val="00FFFF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Project GIFT					 		 -$500		    $0		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In-person PTA Meetings					 -$300		    $0		    $0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Outdoor Movie Nights				    -$1,000		    $0		    $0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Kindergarten Info Sessions</a:t>
            </a:r>
            <a:r>
              <a:rPr lang="en"/>
              <a:t>		      	 -$200		    $0		 -$200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STEAM Night							 -$500		    $0		 -$500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   -$11,200	    -$3,428	   -$10,128</a:t>
            </a:r>
            <a:endParaRPr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0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05" name="Google Shape;105;p20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Staff Appreciation (1 of 2)  Budget	  Actuals	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Teacher Appreciation Week (TAW)</a:t>
            </a:r>
            <a:r>
              <a:rPr lang="en"/>
              <a:t>	   -$3,000		-$474	  -$3,000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highlight>
                  <a:srgbClr val="FFFF00"/>
                </a:highlight>
              </a:rPr>
              <a:t>Add’l funding for vote - TAW+     		 $0		   $0	   $1,474</a:t>
            </a:r>
            <a:endParaRPr>
              <a:highlight>
                <a:srgbClr val="FFFF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88">
                <a:solidFill>
                  <a:srgbClr val="434343"/>
                </a:solidFill>
              </a:rPr>
              <a:t>Add'l funding - COVID stress 		   -$2,000	    -$831	  -$2,000</a:t>
            </a:r>
            <a:endParaRPr sz="1788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788">
                <a:solidFill>
                  <a:srgbClr val="434343"/>
                </a:solidFill>
              </a:rPr>
              <a:t>Back-to-School					      		 $0	    -$667	    -$667</a:t>
            </a:r>
            <a:endParaRPr sz="1788">
              <a:solidFill>
                <a:srgbClr val="43434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Weekly Teacher Coffee					  -$500		 $145	     $145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1"/>
          <p:cNvSpPr txBox="1"/>
          <p:nvPr>
            <p:ph type="title"/>
          </p:nvPr>
        </p:nvSpPr>
        <p:spPr>
          <a:xfrm>
            <a:off x="311700" y="372500"/>
            <a:ext cx="8520600" cy="73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 Abingdon PTA Budget for 2021-2022 - EXPENSES</a:t>
            </a:r>
            <a:endParaRPr/>
          </a:p>
        </p:txBody>
      </p:sp>
      <p:sp>
        <p:nvSpPr>
          <p:cNvPr id="111" name="Google Shape;111;p21"/>
          <p:cNvSpPr txBox="1"/>
          <p:nvPr>
            <p:ph idx="1" type="body"/>
          </p:nvPr>
        </p:nvSpPr>
        <p:spPr>
          <a:xfrm>
            <a:off x="311700" y="1545025"/>
            <a:ext cx="8520600" cy="309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DETAIL Staff Appreciation (2 of 2) Budget Actuals Reforecast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Fall Parent-Teacher Conf Breakfast  -$350	 -$537		-$537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Holiday Appreciation					  $0	 -$703		-$703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Spring Parent-Teacher Conf Lunch    -$350	 -$533		-$533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Instructional Ass’t Appreciation		  $0	 -$250		-$250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TOTAL									 -$6,200 -$3,850  -$9,019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odern Writer">
  <a:themeElements>
    <a:clrScheme name="Modern Writer">
      <a:dk1>
        <a:srgbClr val="E91D63"/>
      </a:dk1>
      <a:lt1>
        <a:srgbClr val="FFFFFF"/>
      </a:lt1>
      <a:dk2>
        <a:srgbClr val="424242"/>
      </a:dk2>
      <a:lt2>
        <a:srgbClr val="999999"/>
      </a:lt2>
      <a:accent1>
        <a:srgbClr val="607D8B"/>
      </a:accent1>
      <a:accent2>
        <a:srgbClr val="673AB7"/>
      </a:accent2>
      <a:accent3>
        <a:srgbClr val="9C26B0"/>
      </a:accent3>
      <a:accent4>
        <a:srgbClr val="0090AC"/>
      </a:accent4>
      <a:accent5>
        <a:srgbClr val="00838F"/>
      </a:accent5>
      <a:accent6>
        <a:srgbClr val="F8E71C"/>
      </a:accent6>
      <a:hlink>
        <a:srgbClr val="00838F"/>
      </a:hlink>
      <a:folHlink>
        <a:srgbClr val="00838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