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ource Code Pro"/>
      <p:regular r:id="rId7"/>
      <p:bold r:id="rId8"/>
      <p:italic r:id="rId9"/>
      <p:boldItalic r:id="rId10"/>
    </p:embeddedFont>
    <p:embeddedFont>
      <p:font typeface="Oswald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Oswald-regular.fntdata"/><Relationship Id="rId10" Type="http://schemas.openxmlformats.org/officeDocument/2006/relationships/font" Target="fonts/SourceCodePro-boldItalic.fntdata"/><Relationship Id="rId12" Type="http://schemas.openxmlformats.org/officeDocument/2006/relationships/font" Target="fonts/Oswald-bold.fntdata"/><Relationship Id="rId9" Type="http://schemas.openxmlformats.org/officeDocument/2006/relationships/font" Target="fonts/SourceCodePr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ourceCodePro-regular.fntdata"/><Relationship Id="rId8" Type="http://schemas.openxmlformats.org/officeDocument/2006/relationships/font" Target="fonts/SourceCodePr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/>
          <p:nvPr/>
        </p:nvSpPr>
        <p:spPr>
          <a:xfrm>
            <a:off x="0" y="0"/>
            <a:ext cx="9144000" cy="1493400"/>
          </a:xfrm>
          <a:prstGeom prst="rect">
            <a:avLst/>
          </a:prstGeom>
          <a:solidFill>
            <a:srgbClr val="FF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3"/>
          <p:cNvSpPr txBox="1"/>
          <p:nvPr>
            <p:ph type="title"/>
          </p:nvPr>
        </p:nvSpPr>
        <p:spPr>
          <a:xfrm>
            <a:off x="0" y="715475"/>
            <a:ext cx="91440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July 1, 2022, through December 31, 2022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311700" y="18819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 </a:t>
            </a:r>
            <a:r>
              <a:rPr b="1" lang="en"/>
              <a:t>    </a:t>
            </a:r>
            <a:r>
              <a:rPr b="1" lang="en"/>
              <a:t>Budget	  Actuals    Balance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$32,697     </a:t>
            </a:r>
            <a:r>
              <a:rPr lang="en"/>
              <a:t>    </a:t>
            </a:r>
            <a:r>
              <a:rPr lang="en"/>
              <a:t>$0		$32,697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$36,250     $9,484		</a:t>
            </a:r>
            <a:r>
              <a:rPr lang="en">
                <a:highlight>
                  <a:srgbClr val="FFFF00"/>
                </a:highlight>
              </a:rPr>
              <a:t>$26,766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</a:t>
            </a:r>
            <a:r>
              <a:rPr lang="en">
                <a:solidFill>
                  <a:srgbClr val="FF0000"/>
                </a:solidFill>
              </a:rPr>
              <a:t>-$41,447    -$9,989   </a:t>
            </a:r>
            <a:r>
              <a:rPr lang="en">
                <a:solidFill>
                  <a:srgbClr val="FF0000"/>
                </a:solidFill>
                <a:highlight>
                  <a:srgbClr val="00FFFF"/>
                </a:highlight>
              </a:rPr>
              <a:t>-$31,458</a:t>
            </a:r>
            <a:endParaRPr>
              <a:solidFill>
                <a:srgbClr val="FF0000"/>
              </a:solidFill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Next Year	 $27,500     	   </a:t>
            </a:r>
            <a:endParaRPr/>
          </a:p>
        </p:txBody>
      </p:sp>
      <p:sp>
        <p:nvSpPr>
          <p:cNvPr id="65" name="Google Shape;65;p13"/>
          <p:cNvSpPr/>
          <p:nvPr/>
        </p:nvSpPr>
        <p:spPr>
          <a:xfrm rot="3818220">
            <a:off x="8403677" y="2576505"/>
            <a:ext cx="722881" cy="775606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8368975" y="2541625"/>
            <a:ext cx="7923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urce Code Pro"/>
                <a:ea typeface="Source Code Pro"/>
                <a:cs typeface="Source Code Pro"/>
                <a:sym typeface="Source Code Pro"/>
              </a:rPr>
              <a:t>to Raise</a:t>
            </a:r>
            <a:endParaRPr sz="13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7" name="Google Shape;67;p13"/>
          <p:cNvSpPr/>
          <p:nvPr/>
        </p:nvSpPr>
        <p:spPr>
          <a:xfrm rot="6622069">
            <a:off x="8224781" y="3546604"/>
            <a:ext cx="855060" cy="785011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/>
        </p:nvSpPr>
        <p:spPr>
          <a:xfrm>
            <a:off x="8160600" y="3569650"/>
            <a:ext cx="983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Left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to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Source Code Pro"/>
                <a:ea typeface="Source Code Pro"/>
                <a:cs typeface="Source Code Pro"/>
                <a:sym typeface="Source Code Pro"/>
              </a:rPr>
              <a:t>Spend</a:t>
            </a:r>
            <a:endParaRPr sz="1200"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9" name="Google Shape;69;p13"/>
          <p:cNvSpPr txBox="1"/>
          <p:nvPr/>
        </p:nvSpPr>
        <p:spPr>
          <a:xfrm>
            <a:off x="300150" y="130050"/>
            <a:ext cx="8543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400">
                <a:solidFill>
                  <a:schemeClr val="lt1"/>
                </a:solidFill>
                <a:latin typeface="Oswald"/>
                <a:ea typeface="Oswald"/>
                <a:cs typeface="Oswald"/>
                <a:sym typeface="Oswald"/>
              </a:rPr>
              <a:t>Abingdon PTA Financial Report</a:t>
            </a:r>
            <a:endParaRPr b="1" sz="3400">
              <a:solidFill>
                <a:schemeClr val="lt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