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oppins" panose="00000500000000000000" pitchFamily="2" charset="0"/>
      <p:regular r:id="rId13"/>
      <p:bold r:id="rId14"/>
      <p:italic r:id="rId15"/>
      <p:boldItalic r:id="rId16"/>
    </p:embeddedFont>
    <p:embeddedFont>
      <p:font typeface="Poppins Bold" panose="00000800000000000000" charset="0"/>
      <p:regular r:id="rId17"/>
    </p:embeddedFont>
    <p:embeddedFont>
      <p:font typeface="Poppins Italics" panose="020B0604020202020204" charset="0"/>
      <p:regular r:id="rId18"/>
    </p:embeddedFont>
    <p:embeddedFont>
      <p:font typeface="Poppins Semi-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647700"/>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599761" y="1472184"/>
            <a:ext cx="13765181" cy="2225343"/>
          </a:xfrm>
          <a:prstGeom prst="rect">
            <a:avLst/>
          </a:prstGeom>
        </p:spPr>
        <p:txBody>
          <a:bodyPr lIns="0" tIns="0" rIns="0" bIns="0" rtlCol="0" anchor="t">
            <a:spAutoFit/>
          </a:bodyPr>
          <a:lstStyle/>
          <a:p>
            <a:pPr algn="ctr">
              <a:lnSpc>
                <a:spcPts val="8460"/>
              </a:lnSpc>
            </a:pPr>
            <a:r>
              <a:rPr lang="en-US" sz="6993">
                <a:solidFill>
                  <a:srgbClr val="595959"/>
                </a:solidFill>
                <a:latin typeface="Poppins Semi-Bold"/>
                <a:ea typeface="Poppins Semi-Bold"/>
                <a:cs typeface="Poppins Semi-Bold"/>
                <a:sym typeface="Poppins Semi-Bold"/>
              </a:rPr>
              <a:t>SMART WASTE BIN MANAGEMENT USING IOT</a:t>
            </a:r>
          </a:p>
        </p:txBody>
      </p:sp>
      <p:sp>
        <p:nvSpPr>
          <p:cNvPr id="6" name="TextBox 6"/>
          <p:cNvSpPr txBox="1"/>
          <p:nvPr/>
        </p:nvSpPr>
        <p:spPr>
          <a:xfrm>
            <a:off x="1028700" y="6885941"/>
            <a:ext cx="3924300" cy="2341762"/>
          </a:xfrm>
          <a:prstGeom prst="rect">
            <a:avLst/>
          </a:prstGeom>
        </p:spPr>
        <p:txBody>
          <a:bodyPr lIns="0" tIns="0" rIns="0" bIns="0" rtlCol="0" anchor="t">
            <a:spAutoFit/>
          </a:bodyPr>
          <a:lstStyle/>
          <a:p>
            <a:pPr algn="l">
              <a:lnSpc>
                <a:spcPts val="4339"/>
              </a:lnSpc>
            </a:pPr>
            <a:r>
              <a:rPr lang="en-US" sz="3099">
                <a:solidFill>
                  <a:srgbClr val="31859C"/>
                </a:solidFill>
                <a:latin typeface="Poppins Bold"/>
                <a:ea typeface="Poppins Bold"/>
                <a:cs typeface="Poppins Bold"/>
                <a:sym typeface="Poppins Bold"/>
              </a:rPr>
              <a:t>By </a:t>
            </a:r>
          </a:p>
          <a:p>
            <a:pPr algn="l">
              <a:lnSpc>
                <a:spcPts val="4339"/>
              </a:lnSpc>
            </a:pPr>
            <a:r>
              <a:rPr lang="en-US" sz="3099">
                <a:solidFill>
                  <a:srgbClr val="31859C"/>
                </a:solidFill>
                <a:latin typeface="Poppins Bold"/>
                <a:ea typeface="Poppins Bold"/>
                <a:cs typeface="Poppins Bold"/>
                <a:sym typeface="Poppins Bold"/>
              </a:rPr>
              <a:t>ABIN JOSE</a:t>
            </a:r>
          </a:p>
          <a:p>
            <a:pPr algn="l">
              <a:lnSpc>
                <a:spcPts val="4339"/>
              </a:lnSpc>
            </a:pPr>
            <a:r>
              <a:rPr lang="en-US" sz="3099">
                <a:solidFill>
                  <a:srgbClr val="31859C"/>
                </a:solidFill>
                <a:latin typeface="Poppins Bold"/>
                <a:ea typeface="Poppins Bold"/>
                <a:cs typeface="Poppins Bold"/>
                <a:sym typeface="Poppins Bold"/>
              </a:rPr>
              <a:t>MAC23MCA-2005</a:t>
            </a:r>
          </a:p>
          <a:p>
            <a:pPr algn="l">
              <a:lnSpc>
                <a:spcPts val="5040"/>
              </a:lnSpc>
            </a:pPr>
            <a:endParaRPr lang="en-US" sz="3099">
              <a:solidFill>
                <a:srgbClr val="31859C"/>
              </a:solidFill>
              <a:latin typeface="Poppins Bold"/>
              <a:ea typeface="Poppins Bold"/>
              <a:cs typeface="Poppins Bold"/>
              <a:sym typeface="Poppins Bold"/>
            </a:endParaRPr>
          </a:p>
        </p:txBody>
      </p:sp>
      <p:sp>
        <p:nvSpPr>
          <p:cNvPr id="7" name="TextBox 7"/>
          <p:cNvSpPr txBox="1"/>
          <p:nvPr/>
        </p:nvSpPr>
        <p:spPr>
          <a:xfrm>
            <a:off x="12170904" y="6343016"/>
            <a:ext cx="5088396" cy="1740534"/>
          </a:xfrm>
          <a:prstGeom prst="rect">
            <a:avLst/>
          </a:prstGeom>
        </p:spPr>
        <p:txBody>
          <a:bodyPr lIns="0" tIns="0" rIns="0" bIns="0" rtlCol="0" anchor="t">
            <a:spAutoFit/>
          </a:bodyPr>
          <a:lstStyle/>
          <a:p>
            <a:pPr algn="l">
              <a:lnSpc>
                <a:spcPts val="4339"/>
              </a:lnSpc>
            </a:pPr>
            <a:r>
              <a:rPr lang="en-US" sz="3099">
                <a:solidFill>
                  <a:srgbClr val="92D050"/>
                </a:solidFill>
                <a:latin typeface="Poppins Bold"/>
                <a:ea typeface="Poppins Bold"/>
                <a:cs typeface="Poppins Bold"/>
                <a:sym typeface="Poppins Bold"/>
              </a:rPr>
              <a:t>Faculty Guide:</a:t>
            </a:r>
          </a:p>
          <a:p>
            <a:pPr algn="l">
              <a:lnSpc>
                <a:spcPts val="4339"/>
              </a:lnSpc>
            </a:pPr>
            <a:r>
              <a:rPr lang="en-US" sz="3099">
                <a:solidFill>
                  <a:srgbClr val="92D050"/>
                </a:solidFill>
                <a:latin typeface="Poppins Bold"/>
                <a:ea typeface="Poppins Bold"/>
                <a:cs typeface="Poppins Bold"/>
                <a:sym typeface="Poppins Bold"/>
              </a:rPr>
              <a:t>PROF. SIBU SKARIA</a:t>
            </a:r>
          </a:p>
          <a:p>
            <a:pPr algn="l">
              <a:lnSpc>
                <a:spcPts val="4339"/>
              </a:lnSpc>
            </a:pPr>
            <a:r>
              <a:rPr lang="en-US" sz="3099">
                <a:solidFill>
                  <a:srgbClr val="92D050"/>
                </a:solidFill>
                <a:latin typeface="Poppins Bold"/>
                <a:ea typeface="Poppins Bold"/>
                <a:cs typeface="Poppins Bold"/>
                <a:sym typeface="Poppins Bold"/>
              </a:rPr>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336131" y="1688739"/>
            <a:ext cx="15923169" cy="7928761"/>
          </a:xfrm>
          <a:custGeom>
            <a:avLst/>
            <a:gdLst/>
            <a:ahLst/>
            <a:cxnLst/>
            <a:rect l="l" t="t" r="r" b="b"/>
            <a:pathLst>
              <a:path w="15923169" h="7928761">
                <a:moveTo>
                  <a:pt x="0" y="0"/>
                </a:moveTo>
                <a:lnTo>
                  <a:pt x="15923169" y="0"/>
                </a:lnTo>
                <a:lnTo>
                  <a:pt x="15923169" y="7928761"/>
                </a:lnTo>
                <a:lnTo>
                  <a:pt x="0" y="7928761"/>
                </a:lnTo>
                <a:lnTo>
                  <a:pt x="0" y="0"/>
                </a:lnTo>
                <a:close/>
              </a:path>
            </a:pathLst>
          </a:custGeom>
          <a:blipFill>
            <a:blip r:embed="rId4"/>
            <a:stretch>
              <a:fillRect t="-4419" b="-8546"/>
            </a:stretch>
          </a:blipFill>
        </p:spPr>
      </p:sp>
      <p:sp>
        <p:nvSpPr>
          <p:cNvPr id="6" name="TextBox 6"/>
          <p:cNvSpPr txBox="1"/>
          <p:nvPr/>
        </p:nvSpPr>
        <p:spPr>
          <a:xfrm>
            <a:off x="1336131"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BLOCK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6532007" y="4638784"/>
            <a:ext cx="5223986" cy="1191269"/>
          </a:xfrm>
          <a:prstGeom prst="rect">
            <a:avLst/>
          </a:prstGeom>
        </p:spPr>
        <p:txBody>
          <a:bodyPr lIns="0" tIns="0" rIns="0" bIns="0" rtlCol="0" anchor="t">
            <a:spAutoFit/>
          </a:bodyPr>
          <a:lstStyle/>
          <a:p>
            <a:pPr algn="ctr">
              <a:lnSpc>
                <a:spcPts val="8460"/>
              </a:lnSpc>
            </a:pPr>
            <a:r>
              <a:rPr lang="en-US" sz="6993">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931976" y="2227645"/>
            <a:ext cx="8424048" cy="1191269"/>
          </a:xfrm>
          <a:prstGeom prst="rect">
            <a:avLst/>
          </a:prstGeom>
        </p:spPr>
        <p:txBody>
          <a:bodyPr lIns="0" tIns="0" rIns="0" bIns="0" rtlCol="0" anchor="t">
            <a:spAutoFit/>
          </a:bodyPr>
          <a:lstStyle/>
          <a:p>
            <a:pPr algn="ctr">
              <a:lnSpc>
                <a:spcPts val="8460"/>
              </a:lnSpc>
            </a:pPr>
            <a:r>
              <a:rPr lang="en-US" sz="6993">
                <a:solidFill>
                  <a:srgbClr val="545454"/>
                </a:solidFill>
                <a:latin typeface="Poppins Bold"/>
                <a:ea typeface="Poppins Bold"/>
                <a:cs typeface="Poppins Bold"/>
                <a:sym typeface="Poppins Bold"/>
              </a:rPr>
              <a:t>CONTENTS</a:t>
            </a:r>
          </a:p>
        </p:txBody>
      </p:sp>
      <p:sp>
        <p:nvSpPr>
          <p:cNvPr id="4" name="TextBox 4"/>
          <p:cNvSpPr txBox="1"/>
          <p:nvPr/>
        </p:nvSpPr>
        <p:spPr>
          <a:xfrm>
            <a:off x="1999021" y="3562255"/>
            <a:ext cx="11357003" cy="5630545"/>
          </a:xfrm>
          <a:prstGeom prst="rect">
            <a:avLst/>
          </a:prstGeom>
        </p:spPr>
        <p:txBody>
          <a:bodyPr lIns="0" tIns="0" rIns="0" bIns="0" rtlCol="0" anchor="t">
            <a:spAutoFit/>
          </a:bodyPr>
          <a:lstStyle/>
          <a:p>
            <a:pPr marL="800101" lvl="2" indent="-266700" algn="l">
              <a:lnSpc>
                <a:spcPts val="6440"/>
              </a:lnSpc>
              <a:buFont typeface="Arial"/>
              <a:buChar char="⚬"/>
            </a:pPr>
            <a:r>
              <a:rPr lang="en-US" sz="3500">
                <a:solidFill>
                  <a:srgbClr val="363636"/>
                </a:solidFill>
                <a:latin typeface="Poppins"/>
                <a:ea typeface="Poppins"/>
                <a:cs typeface="Poppins"/>
                <a:sym typeface="Poppins"/>
              </a:rPr>
              <a:t>INTRODUCTION </a:t>
            </a:r>
          </a:p>
          <a:p>
            <a:pPr marL="800101" lvl="2" indent="-266700" algn="l">
              <a:lnSpc>
                <a:spcPts val="6440"/>
              </a:lnSpc>
              <a:buFont typeface="Arial"/>
              <a:buChar char="⚬"/>
            </a:pPr>
            <a:r>
              <a:rPr lang="en-US" sz="3500">
                <a:solidFill>
                  <a:srgbClr val="363636"/>
                </a:solidFill>
                <a:latin typeface="Poppins"/>
                <a:ea typeface="Poppins"/>
                <a:cs typeface="Poppins"/>
                <a:sym typeface="Poppins"/>
              </a:rPr>
              <a:t>LITERATURE REVIEW </a:t>
            </a:r>
          </a:p>
          <a:p>
            <a:pPr marL="800101" lvl="2" indent="-266700" algn="l">
              <a:lnSpc>
                <a:spcPts val="6440"/>
              </a:lnSpc>
              <a:buFont typeface="Arial"/>
              <a:buChar char="⚬"/>
            </a:pPr>
            <a:r>
              <a:rPr lang="en-US" sz="3500">
                <a:solidFill>
                  <a:srgbClr val="363636"/>
                </a:solidFill>
                <a:latin typeface="Poppins"/>
                <a:ea typeface="Poppins"/>
                <a:cs typeface="Poppins"/>
                <a:sym typeface="Poppins"/>
              </a:rPr>
              <a:t>PROJECT PROPOSAL</a:t>
            </a:r>
          </a:p>
          <a:p>
            <a:pPr marL="800101" lvl="2" indent="-266700" algn="l">
              <a:lnSpc>
                <a:spcPts val="6440"/>
              </a:lnSpc>
              <a:buFont typeface="Arial"/>
              <a:buChar char="⚬"/>
            </a:pPr>
            <a:r>
              <a:rPr lang="en-US" sz="3500">
                <a:solidFill>
                  <a:srgbClr val="363636"/>
                </a:solidFill>
                <a:latin typeface="Poppins"/>
                <a:ea typeface="Poppins"/>
                <a:cs typeface="Poppins"/>
                <a:sym typeface="Poppins"/>
              </a:rPr>
              <a:t>COMPONENTS</a:t>
            </a:r>
          </a:p>
          <a:p>
            <a:pPr marL="800101" lvl="2" indent="-266700" algn="l">
              <a:lnSpc>
                <a:spcPts val="6440"/>
              </a:lnSpc>
              <a:buFont typeface="Arial"/>
              <a:buChar char="⚬"/>
            </a:pPr>
            <a:r>
              <a:rPr lang="en-US" sz="3500">
                <a:solidFill>
                  <a:srgbClr val="363636"/>
                </a:solidFill>
                <a:latin typeface="Poppins"/>
                <a:ea typeface="Poppins"/>
                <a:cs typeface="Poppins"/>
                <a:sym typeface="Poppins"/>
              </a:rPr>
              <a:t>BLOCK DIAGRAM</a:t>
            </a:r>
          </a:p>
          <a:p>
            <a:pPr marL="800101" lvl="2" indent="-266700" algn="l">
              <a:lnSpc>
                <a:spcPts val="6440"/>
              </a:lnSpc>
            </a:pPr>
            <a:endParaRPr lang="en-US" sz="3500">
              <a:solidFill>
                <a:srgbClr val="363636"/>
              </a:solidFill>
              <a:latin typeface="Poppins"/>
              <a:ea typeface="Poppins"/>
              <a:cs typeface="Poppins"/>
              <a:sym typeface="Poppins"/>
            </a:endParaRPr>
          </a:p>
          <a:p>
            <a:pPr marL="800101" lvl="2" indent="-266700" algn="l">
              <a:lnSpc>
                <a:spcPts val="6440"/>
              </a:lnSpc>
            </a:pPr>
            <a:endParaRPr lang="en-US" sz="3500">
              <a:solidFill>
                <a:srgbClr val="363636"/>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603584" y="1026430"/>
            <a:ext cx="7080833"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INTRODUCTION</a:t>
            </a:r>
          </a:p>
        </p:txBody>
      </p:sp>
      <p:sp>
        <p:nvSpPr>
          <p:cNvPr id="6" name="TextBox 6"/>
          <p:cNvSpPr txBox="1"/>
          <p:nvPr/>
        </p:nvSpPr>
        <p:spPr>
          <a:xfrm>
            <a:off x="1028700" y="2391199"/>
            <a:ext cx="16230600" cy="9203930"/>
          </a:xfrm>
          <a:prstGeom prst="rect">
            <a:avLst/>
          </a:prstGeom>
        </p:spPr>
        <p:txBody>
          <a:bodyPr lIns="0" tIns="0" rIns="0" bIns="0" rtlCol="0" anchor="t">
            <a:spAutoFit/>
          </a:bodyPr>
          <a:lstStyle/>
          <a:p>
            <a:pPr algn="l">
              <a:lnSpc>
                <a:spcPts val="4480"/>
              </a:lnSpc>
            </a:pPr>
            <a:r>
              <a:rPr lang="en-US" sz="3200" dirty="0">
                <a:solidFill>
                  <a:srgbClr val="363636"/>
                </a:solidFill>
                <a:latin typeface="Poppins"/>
                <a:ea typeface="Poppins"/>
                <a:cs typeface="Poppins"/>
                <a:sym typeface="Poppins"/>
              </a:rPr>
              <a:t>Problems existing in waste management?</a:t>
            </a:r>
          </a:p>
          <a:p>
            <a:pPr marL="289560" lvl="1" indent="-144780" algn="l">
              <a:lnSpc>
                <a:spcPts val="4480"/>
              </a:lnSpc>
            </a:pPr>
            <a:r>
              <a:rPr lang="en-US" sz="2400" dirty="0">
                <a:solidFill>
                  <a:srgbClr val="363636"/>
                </a:solidFill>
                <a:latin typeface="Poppins"/>
                <a:ea typeface="Poppins"/>
                <a:cs typeface="Poppins"/>
                <a:sym typeface="Poppins"/>
              </a:rPr>
              <a:t>     Overflowing bins, High workload of sanitation workers, </a:t>
            </a:r>
            <a:r>
              <a:rPr lang="en-US" sz="2400" dirty="0" err="1">
                <a:solidFill>
                  <a:srgbClr val="363636"/>
                </a:solidFill>
                <a:latin typeface="Poppins"/>
                <a:ea typeface="Poppins"/>
                <a:cs typeface="Poppins"/>
                <a:sym typeface="Poppins"/>
              </a:rPr>
              <a:t>Unhygenic</a:t>
            </a:r>
            <a:r>
              <a:rPr lang="en-US" sz="2400" dirty="0">
                <a:solidFill>
                  <a:srgbClr val="363636"/>
                </a:solidFill>
                <a:latin typeface="Poppins"/>
                <a:ea typeface="Poppins"/>
                <a:cs typeface="Poppins"/>
                <a:sym typeface="Poppins"/>
              </a:rPr>
              <a:t> Conditions, environmental impact</a:t>
            </a:r>
          </a:p>
          <a:p>
            <a:pPr marL="386080" lvl="1" indent="-193040" algn="l">
              <a:lnSpc>
                <a:spcPts val="4480"/>
              </a:lnSpc>
            </a:pPr>
            <a:r>
              <a:rPr lang="en-US" sz="3200" dirty="0">
                <a:solidFill>
                  <a:srgbClr val="363636"/>
                </a:solidFill>
                <a:latin typeface="Poppins"/>
                <a:ea typeface="Poppins"/>
                <a:cs typeface="Poppins"/>
                <a:sym typeface="Poppins"/>
              </a:rPr>
              <a:t>	</a:t>
            </a:r>
          </a:p>
          <a:p>
            <a:pPr algn="l">
              <a:lnSpc>
                <a:spcPts val="4480"/>
              </a:lnSpc>
            </a:pPr>
            <a:r>
              <a:rPr lang="en-US" sz="3200" dirty="0">
                <a:solidFill>
                  <a:srgbClr val="000000"/>
                </a:solidFill>
                <a:latin typeface="Poppins"/>
                <a:ea typeface="Poppins"/>
                <a:cs typeface="Poppins"/>
                <a:sym typeface="Poppins"/>
              </a:rPr>
              <a:t>The goal is to address the issues of waste management in urban  areas by using smart Waste bins.</a:t>
            </a:r>
          </a:p>
          <a:p>
            <a:pPr algn="l">
              <a:lnSpc>
                <a:spcPts val="4480"/>
              </a:lnSpc>
            </a:pPr>
            <a:endParaRPr lang="en-US" sz="3200" dirty="0">
              <a:solidFill>
                <a:srgbClr val="000000"/>
              </a:solidFill>
              <a:latin typeface="Poppins"/>
              <a:ea typeface="Poppins"/>
              <a:cs typeface="Poppins"/>
              <a:sym typeface="Poppins"/>
            </a:endParaRPr>
          </a:p>
          <a:p>
            <a:pPr algn="l">
              <a:lnSpc>
                <a:spcPts val="4480"/>
              </a:lnSpc>
            </a:pPr>
            <a:r>
              <a:rPr lang="en-US" sz="3200" dirty="0">
                <a:solidFill>
                  <a:srgbClr val="000000"/>
                </a:solidFill>
                <a:latin typeface="Poppins"/>
                <a:ea typeface="Poppins"/>
                <a:cs typeface="Poppins"/>
                <a:sym typeface="Poppins"/>
              </a:rPr>
              <a:t>Importance of efficient waste management in urban areas?</a:t>
            </a:r>
          </a:p>
          <a:p>
            <a:pPr algn="l">
              <a:lnSpc>
                <a:spcPts val="4480"/>
              </a:lnSpc>
            </a:pPr>
            <a:r>
              <a:rPr lang="en-US" sz="3200" dirty="0"/>
              <a:t>environmental protection, public health, urban cleanliness, economic benefits, sustainability, climate change </a:t>
            </a:r>
            <a:endParaRPr lang="en-US" sz="3200" dirty="0">
              <a:solidFill>
                <a:srgbClr val="000000"/>
              </a:solidFill>
              <a:latin typeface="Poppins"/>
              <a:ea typeface="Poppins"/>
              <a:cs typeface="Poppins"/>
              <a:sym typeface="Poppins"/>
            </a:endParaRPr>
          </a:p>
          <a:p>
            <a:pPr algn="l">
              <a:lnSpc>
                <a:spcPts val="4480"/>
              </a:lnSpc>
            </a:pPr>
            <a:endParaRPr lang="en-US" sz="3200" dirty="0">
              <a:solidFill>
                <a:srgbClr val="000000"/>
              </a:solidFill>
              <a:latin typeface="Poppins"/>
              <a:ea typeface="Poppins"/>
              <a:cs typeface="Poppins"/>
              <a:sym typeface="Poppins"/>
            </a:endParaRPr>
          </a:p>
          <a:p>
            <a:pPr algn="l">
              <a:lnSpc>
                <a:spcPts val="4480"/>
              </a:lnSpc>
            </a:pPr>
            <a:r>
              <a:rPr lang="en-US" sz="3200" dirty="0">
                <a:solidFill>
                  <a:srgbClr val="000000"/>
                </a:solidFill>
                <a:latin typeface="Poppins"/>
                <a:ea typeface="Poppins"/>
                <a:cs typeface="Poppins"/>
                <a:sym typeface="Poppins"/>
              </a:rPr>
              <a:t>How IoT can transform waste management practices?</a:t>
            </a:r>
          </a:p>
          <a:p>
            <a:pPr algn="l">
              <a:lnSpc>
                <a:spcPts val="4480"/>
              </a:lnSpc>
            </a:pPr>
            <a:r>
              <a:rPr lang="en-US" sz="3200" dirty="0"/>
              <a:t>real-time monitoring, optimizing collection routes, reducing costs, improving environmental cleanliness</a:t>
            </a:r>
            <a:endParaRPr lang="en-US" sz="3200" dirty="0">
              <a:solidFill>
                <a:srgbClr val="000000"/>
              </a:solidFill>
              <a:latin typeface="Poppins"/>
              <a:ea typeface="Poppins"/>
              <a:cs typeface="Poppins"/>
              <a:sym typeface="Poppins"/>
            </a:endParaRPr>
          </a:p>
          <a:p>
            <a:pPr algn="l">
              <a:lnSpc>
                <a:spcPts val="4480"/>
              </a:lnSpc>
            </a:pPr>
            <a:endParaRPr lang="en-US" sz="3200" dirty="0">
              <a:solidFill>
                <a:srgbClr val="000000"/>
              </a:solidFill>
              <a:latin typeface="Poppins"/>
              <a:ea typeface="Poppins"/>
              <a:cs typeface="Poppins"/>
              <a:sym typeface="Poppins"/>
            </a:endParaRPr>
          </a:p>
          <a:p>
            <a:pPr marL="386080" lvl="1" indent="-193040" algn="l">
              <a:lnSpc>
                <a:spcPts val="4480"/>
              </a:lnSpc>
            </a:pPr>
            <a:endParaRPr lang="en-US" sz="3200" dirty="0">
              <a:solidFill>
                <a:srgbClr val="000000"/>
              </a:solidFill>
              <a:latin typeface="Poppins"/>
              <a:ea typeface="Poppins"/>
              <a:cs typeface="Poppins"/>
              <a:sym typeface="Poppins"/>
            </a:endParaRPr>
          </a:p>
          <a:p>
            <a:pPr algn="l">
              <a:lnSpc>
                <a:spcPts val="4480"/>
              </a:lnSpc>
            </a:pPr>
            <a:endParaRPr lang="en-US" sz="3200" dirty="0">
              <a:solidFill>
                <a:srgbClr val="000000"/>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5" name="Table 5"/>
          <p:cNvGraphicFramePr>
            <a:graphicFrameLocks noGrp="1"/>
          </p:cNvGraphicFramePr>
          <p:nvPr/>
        </p:nvGraphicFramePr>
        <p:xfrm>
          <a:off x="1028700" y="1688739"/>
          <a:ext cx="16205200" cy="7569200"/>
        </p:xfrm>
        <a:graphic>
          <a:graphicData uri="http://schemas.openxmlformats.org/drawingml/2006/table">
            <a:tbl>
              <a:tblPr/>
              <a:tblGrid>
                <a:gridCol w="4625992">
                  <a:extLst>
                    <a:ext uri="{9D8B030D-6E8A-4147-A177-3AD203B41FA5}">
                      <a16:colId xmlns:a16="http://schemas.microsoft.com/office/drawing/2014/main" val="20000"/>
                    </a:ext>
                  </a:extLst>
                </a:gridCol>
                <a:gridCol w="2706202">
                  <a:extLst>
                    <a:ext uri="{9D8B030D-6E8A-4147-A177-3AD203B41FA5}">
                      <a16:colId xmlns:a16="http://schemas.microsoft.com/office/drawing/2014/main" val="20001"/>
                    </a:ext>
                  </a:extLst>
                </a:gridCol>
                <a:gridCol w="4053520">
                  <a:extLst>
                    <a:ext uri="{9D8B030D-6E8A-4147-A177-3AD203B41FA5}">
                      <a16:colId xmlns:a16="http://schemas.microsoft.com/office/drawing/2014/main" val="20002"/>
                    </a:ext>
                  </a:extLst>
                </a:gridCol>
                <a:gridCol w="4819486">
                  <a:extLst>
                    <a:ext uri="{9D8B030D-6E8A-4147-A177-3AD203B41FA5}">
                      <a16:colId xmlns:a16="http://schemas.microsoft.com/office/drawing/2014/main" val="20003"/>
                    </a:ext>
                  </a:extLst>
                </a:gridCol>
              </a:tblGrid>
              <a:tr h="1349596">
                <a:tc>
                  <a:txBody>
                    <a:bodyPr/>
                    <a:lstStyle/>
                    <a:p>
                      <a:pPr algn="ctr">
                        <a:lnSpc>
                          <a:spcPts val="4898"/>
                        </a:lnSpc>
                        <a:defRPr/>
                      </a:pPr>
                      <a:r>
                        <a:rPr lang="en-US" sz="3499">
                          <a:solidFill>
                            <a:srgbClr val="000000"/>
                          </a:solidFill>
                          <a:latin typeface="Poppins Bold"/>
                          <a:ea typeface="Poppins Bold"/>
                          <a:cs typeface="Poppins Bold"/>
                          <a:sym typeface="Poppins Bold"/>
                        </a:rPr>
                        <a:t>TITLE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COMPONENTS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 METHODOLOGY</a:t>
                      </a:r>
                      <a:r>
                        <a:rPr lang="en-US" sz="3499">
                          <a:solidFill>
                            <a:srgbClr val="000000"/>
                          </a:solidFill>
                          <a:latin typeface="Poppins"/>
                          <a:ea typeface="Poppins"/>
                          <a:cs typeface="Poppins"/>
                          <a:sym typeface="Poppi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19604">
                <a:tc>
                  <a:txBody>
                    <a:bodyPr/>
                    <a:lstStyle/>
                    <a:p>
                      <a:pPr algn="ctr">
                        <a:lnSpc>
                          <a:spcPts val="3078"/>
                        </a:lnSpc>
                        <a:defRPr/>
                      </a:pPr>
                      <a:r>
                        <a:rPr lang="en-US" sz="2199">
                          <a:solidFill>
                            <a:srgbClr val="000000"/>
                          </a:solidFill>
                          <a:latin typeface="Poppins"/>
                          <a:ea typeface="Poppins"/>
                          <a:cs typeface="Poppins"/>
                          <a:sym typeface="Poppins"/>
                        </a:rPr>
                        <a:t>Intelligent waste management system using deep learning with IoT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8"/>
                        </a:lnSpc>
                        <a:defRPr/>
                      </a:pPr>
                      <a:r>
                        <a:rPr lang="en-US" sz="2199">
                          <a:solidFill>
                            <a:srgbClr val="000000"/>
                          </a:solidFill>
                          <a:latin typeface="Poppins"/>
                          <a:ea typeface="Poppins"/>
                          <a:cs typeface="Poppins"/>
                          <a:sym typeface="Poppins"/>
                        </a:rPr>
                        <a:t>Rahman MW, Islam R, Hasan A, Bithi NI, Hasan MM, Rahman MM.</a:t>
                      </a:r>
                      <a:endParaRPr lang="en-US" sz="1100"/>
                    </a:p>
                    <a:p>
                      <a:pPr algn="ctr">
                        <a:lnSpc>
                          <a:spcPts val="3078"/>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502691" lvl="2" indent="-167564" algn="l">
                        <a:lnSpc>
                          <a:spcPts val="3078"/>
                        </a:lnSpc>
                        <a:buFont typeface="Arial"/>
                        <a:buChar char="⚬"/>
                        <a:defRPr/>
                      </a:pPr>
                      <a:r>
                        <a:rPr lang="en-US" sz="2199">
                          <a:solidFill>
                            <a:srgbClr val="000000"/>
                          </a:solidFill>
                          <a:latin typeface="Poppins"/>
                          <a:ea typeface="Poppins"/>
                          <a:cs typeface="Poppins"/>
                          <a:sym typeface="Poppins"/>
                        </a:rPr>
                        <a:t>Raspberry pi</a:t>
                      </a:r>
                      <a:endParaRPr lang="en-US" sz="1100"/>
                    </a:p>
                    <a:p>
                      <a:pPr marL="502691" lvl="2" indent="-167564" algn="l">
                        <a:lnSpc>
                          <a:spcPts val="3078"/>
                        </a:lnSpc>
                        <a:buFont typeface="Arial"/>
                        <a:buChar char="⚬"/>
                      </a:pPr>
                      <a:r>
                        <a:rPr lang="en-US" sz="2199">
                          <a:solidFill>
                            <a:srgbClr val="000000"/>
                          </a:solidFill>
                          <a:latin typeface="Poppins"/>
                          <a:ea typeface="Poppins"/>
                          <a:cs typeface="Poppins"/>
                          <a:sym typeface="Poppins"/>
                        </a:rPr>
                        <a:t>Ultrasonic sensor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Camera Module</a:t>
                      </a:r>
                    </a:p>
                    <a:p>
                      <a:pPr marL="502691" lvl="2" indent="-167564" algn="l">
                        <a:lnSpc>
                          <a:spcPts val="3078"/>
                        </a:lnSpc>
                        <a:buFont typeface="Arial"/>
                        <a:buChar char="⚬"/>
                      </a:pPr>
                      <a:r>
                        <a:rPr lang="en-US" sz="2199">
                          <a:solidFill>
                            <a:srgbClr val="000000"/>
                          </a:solidFill>
                          <a:latin typeface="Poppins"/>
                          <a:ea typeface="Poppins"/>
                          <a:cs typeface="Poppins"/>
                          <a:sym typeface="Poppins"/>
                        </a:rPr>
                        <a:t>ESP8266 Node MCU</a:t>
                      </a:r>
                    </a:p>
                    <a:p>
                      <a:pPr marL="502691" lvl="2" indent="-167564" algn="l">
                        <a:lnSpc>
                          <a:spcPts val="3078"/>
                        </a:lnSpc>
                        <a:buFont typeface="Arial"/>
                        <a:buChar char="⚬"/>
                      </a:pPr>
                      <a:r>
                        <a:rPr lang="en-US" sz="2199">
                          <a:solidFill>
                            <a:srgbClr val="000000"/>
                          </a:solidFill>
                          <a:latin typeface="Poppins"/>
                          <a:ea typeface="Poppins"/>
                          <a:cs typeface="Poppins"/>
                          <a:sym typeface="Poppins"/>
                        </a:rPr>
                        <a:t>Servo Motor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Load Measurement Sensor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Android Application</a:t>
                      </a:r>
                    </a:p>
                    <a:p>
                      <a:pPr marL="502691" lvl="2" indent="-167564" algn="l">
                        <a:lnSpc>
                          <a:spcPts val="3078"/>
                        </a:lnSpc>
                        <a:buFont typeface="Arial"/>
                        <a:buChar char="⚬"/>
                      </a:pPr>
                      <a:r>
                        <a:rPr lang="en-US" sz="2199">
                          <a:solidFill>
                            <a:srgbClr val="000000"/>
                          </a:solidFill>
                          <a:latin typeface="Poppins"/>
                          <a:ea typeface="Poppins"/>
                          <a:cs typeface="Poppins"/>
                          <a:sym typeface="Poppins"/>
                        </a:rPr>
                        <a:t>GSM Module</a:t>
                      </a:r>
                    </a:p>
                    <a:p>
                      <a:pPr marL="502691" lvl="2" indent="-167564" algn="l">
                        <a:lnSpc>
                          <a:spcPts val="3078"/>
                        </a:lnSpc>
                        <a:buFont typeface="Arial"/>
                        <a:buChar char="⚬"/>
                      </a:pPr>
                      <a:r>
                        <a:rPr lang="en-US" sz="2199">
                          <a:solidFill>
                            <a:srgbClr val="000000"/>
                          </a:solidFill>
                          <a:latin typeface="Poppins"/>
                          <a:ea typeface="Poppins"/>
                          <a:cs typeface="Poppins"/>
                          <a:sym typeface="Poppins"/>
                        </a:rPr>
                        <a:t>Roller</a:t>
                      </a:r>
                    </a:p>
                    <a:p>
                      <a:pPr marL="502798" lvl="2" indent="-167599" algn="l">
                        <a:lnSpc>
                          <a:spcPts val="3078"/>
                        </a:lnSpc>
                        <a:buFont typeface="Arial"/>
                        <a:buChar char="⚬"/>
                      </a:pPr>
                      <a:r>
                        <a:rPr lang="en-US" sz="2199">
                          <a:solidFill>
                            <a:srgbClr val="000000"/>
                          </a:solidFill>
                          <a:latin typeface="Poppins"/>
                          <a:ea typeface="Poppins"/>
                          <a:cs typeface="Poppins"/>
                          <a:sym typeface="Poppins"/>
                        </a:rPr>
                        <a:t>Waste Bin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078"/>
                        </a:lnSpc>
                        <a:defRPr/>
                      </a:pPr>
                      <a:r>
                        <a:rPr lang="en-US" sz="2199">
                          <a:solidFill>
                            <a:srgbClr val="000000"/>
                          </a:solidFill>
                          <a:latin typeface="Poppins Italics"/>
                          <a:ea typeface="Poppins Italics"/>
                          <a:cs typeface="Poppins Italics"/>
                          <a:sym typeface="Poppins Italics"/>
                        </a:rPr>
                        <a:t>CNNs</a:t>
                      </a:r>
                      <a:r>
                        <a:rPr lang="en-US" sz="2199">
                          <a:solidFill>
                            <a:srgbClr val="000000"/>
                          </a:solidFill>
                          <a:latin typeface="Poppins"/>
                          <a:ea typeface="Poppins"/>
                          <a:cs typeface="Poppins"/>
                          <a:sym typeface="Poppins"/>
                        </a:rPr>
                        <a:t> such as AlexNet, VGG16, and </a:t>
                      </a:r>
                      <a:r>
                        <a:rPr lang="en-US" sz="2199" u="sng">
                          <a:solidFill>
                            <a:srgbClr val="000000"/>
                          </a:solidFill>
                          <a:latin typeface="Poppins"/>
                          <a:ea typeface="Poppins"/>
                          <a:cs typeface="Poppins"/>
                          <a:sym typeface="Poppins"/>
                        </a:rPr>
                        <a:t>ResNet34.</a:t>
                      </a:r>
                      <a:endParaRPr lang="en-US" sz="1100"/>
                    </a:p>
                    <a:p>
                      <a:pPr algn="just">
                        <a:lnSpc>
                          <a:spcPts val="3078"/>
                        </a:lnSpc>
                      </a:pPr>
                      <a:endParaRPr lang="en-US" sz="1100"/>
                    </a:p>
                    <a:p>
                      <a:pPr algn="just">
                        <a:lnSpc>
                          <a:spcPts val="3078"/>
                        </a:lnSpc>
                      </a:pPr>
                      <a:r>
                        <a:rPr lang="en-US" sz="2199">
                          <a:solidFill>
                            <a:srgbClr val="000000"/>
                          </a:solidFill>
                          <a:latin typeface="Poppins Italics"/>
                          <a:ea typeface="Poppins Italics"/>
                          <a:cs typeface="Poppins Italics"/>
                          <a:sym typeface="Poppins Italics"/>
                        </a:rPr>
                        <a:t>Sensors</a:t>
                      </a:r>
                      <a:r>
                        <a:rPr lang="en-US" sz="2199">
                          <a:solidFill>
                            <a:srgbClr val="000000"/>
                          </a:solidFill>
                          <a:latin typeface="Poppins"/>
                          <a:ea typeface="Poppins"/>
                          <a:cs typeface="Poppins"/>
                          <a:sym typeface="Poppins"/>
                        </a:rPr>
                        <a:t>: Ultrasonic, load measurement. </a:t>
                      </a:r>
                    </a:p>
                    <a:p>
                      <a:pPr algn="just">
                        <a:lnSpc>
                          <a:spcPts val="3078"/>
                        </a:lnSpc>
                      </a:pPr>
                      <a:endParaRPr lang="en-US" sz="2199">
                        <a:solidFill>
                          <a:srgbClr val="000000"/>
                        </a:solidFill>
                        <a:latin typeface="Poppins"/>
                        <a:ea typeface="Poppins"/>
                        <a:cs typeface="Poppins"/>
                        <a:sym typeface="Poppins"/>
                      </a:endParaRPr>
                    </a:p>
                    <a:p>
                      <a:pPr algn="l">
                        <a:lnSpc>
                          <a:spcPts val="3078"/>
                        </a:lnSpc>
                      </a:pPr>
                      <a:r>
                        <a:rPr lang="en-US" sz="2199">
                          <a:solidFill>
                            <a:srgbClr val="000000"/>
                          </a:solidFill>
                          <a:latin typeface="Poppins"/>
                          <a:ea typeface="Poppins"/>
                          <a:cs typeface="Poppins"/>
                          <a:sym typeface="Poppins"/>
                        </a:rPr>
                        <a:t>Usage of servomotor, alert systems.</a:t>
                      </a:r>
                    </a:p>
                    <a:p>
                      <a:pPr algn="just">
                        <a:lnSpc>
                          <a:spcPts val="3078"/>
                        </a:lnSpc>
                      </a:pPr>
                      <a:endParaRPr lang="en-US" sz="2199">
                        <a:solidFill>
                          <a:srgbClr val="000000"/>
                        </a:solidFill>
                        <a:latin typeface="Poppins"/>
                        <a:ea typeface="Poppins"/>
                        <a:cs typeface="Poppins"/>
                        <a:sym typeface="Poppins"/>
                      </a:endParaRPr>
                    </a:p>
                    <a:p>
                      <a:pPr algn="just">
                        <a:lnSpc>
                          <a:spcPts val="3078"/>
                        </a:lnSpc>
                      </a:pPr>
                      <a:endParaRPr lang="en-US" sz="2199">
                        <a:solidFill>
                          <a:srgbClr val="000000"/>
                        </a:solidFill>
                        <a:latin typeface="Poppins"/>
                        <a:ea typeface="Poppins"/>
                        <a:cs typeface="Poppins"/>
                        <a:sym typeface="Poppi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6"/>
          <p:cNvSpPr txBox="1"/>
          <p:nvPr/>
        </p:nvSpPr>
        <p:spPr>
          <a:xfrm>
            <a:off x="1028700"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LITERATURE REVIEW - 1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5" name="Table 5"/>
          <p:cNvGraphicFramePr>
            <a:graphicFrameLocks noGrp="1"/>
          </p:cNvGraphicFramePr>
          <p:nvPr/>
        </p:nvGraphicFramePr>
        <p:xfrm>
          <a:off x="1028700" y="1688739"/>
          <a:ext cx="16205200" cy="7569200"/>
        </p:xfrm>
        <a:graphic>
          <a:graphicData uri="http://schemas.openxmlformats.org/drawingml/2006/table">
            <a:tbl>
              <a:tblPr/>
              <a:tblGrid>
                <a:gridCol w="4625992">
                  <a:extLst>
                    <a:ext uri="{9D8B030D-6E8A-4147-A177-3AD203B41FA5}">
                      <a16:colId xmlns:a16="http://schemas.microsoft.com/office/drawing/2014/main" val="20000"/>
                    </a:ext>
                  </a:extLst>
                </a:gridCol>
                <a:gridCol w="2706202">
                  <a:extLst>
                    <a:ext uri="{9D8B030D-6E8A-4147-A177-3AD203B41FA5}">
                      <a16:colId xmlns:a16="http://schemas.microsoft.com/office/drawing/2014/main" val="20001"/>
                    </a:ext>
                  </a:extLst>
                </a:gridCol>
                <a:gridCol w="4053520">
                  <a:extLst>
                    <a:ext uri="{9D8B030D-6E8A-4147-A177-3AD203B41FA5}">
                      <a16:colId xmlns:a16="http://schemas.microsoft.com/office/drawing/2014/main" val="20002"/>
                    </a:ext>
                  </a:extLst>
                </a:gridCol>
                <a:gridCol w="4819486">
                  <a:extLst>
                    <a:ext uri="{9D8B030D-6E8A-4147-A177-3AD203B41FA5}">
                      <a16:colId xmlns:a16="http://schemas.microsoft.com/office/drawing/2014/main" val="20003"/>
                    </a:ext>
                  </a:extLst>
                </a:gridCol>
              </a:tblGrid>
              <a:tr h="1349596">
                <a:tc>
                  <a:txBody>
                    <a:bodyPr/>
                    <a:lstStyle/>
                    <a:p>
                      <a:pPr algn="ctr">
                        <a:lnSpc>
                          <a:spcPts val="4898"/>
                        </a:lnSpc>
                        <a:defRPr/>
                      </a:pPr>
                      <a:r>
                        <a:rPr lang="en-US" sz="3499">
                          <a:solidFill>
                            <a:srgbClr val="000000"/>
                          </a:solidFill>
                          <a:latin typeface="Poppins Bold"/>
                          <a:ea typeface="Poppins Bold"/>
                          <a:cs typeface="Poppins Bold"/>
                          <a:sym typeface="Poppins Bold"/>
                        </a:rPr>
                        <a:t>TITLE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COMPONENTS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 METHODOLOGY</a:t>
                      </a:r>
                      <a:r>
                        <a:rPr lang="en-US" sz="3499">
                          <a:solidFill>
                            <a:srgbClr val="000000"/>
                          </a:solidFill>
                          <a:latin typeface="Poppins"/>
                          <a:ea typeface="Poppins"/>
                          <a:cs typeface="Poppins"/>
                          <a:sym typeface="Poppi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19604">
                <a:tc>
                  <a:txBody>
                    <a:bodyPr/>
                    <a:lstStyle/>
                    <a:p>
                      <a:pPr algn="ctr">
                        <a:lnSpc>
                          <a:spcPts val="3078"/>
                        </a:lnSpc>
                        <a:defRPr/>
                      </a:pPr>
                      <a:r>
                        <a:rPr lang="en-US" sz="2199">
                          <a:solidFill>
                            <a:srgbClr val="000000"/>
                          </a:solidFill>
                          <a:latin typeface="Poppins"/>
                          <a:ea typeface="Poppins"/>
                          <a:cs typeface="Poppins"/>
                          <a:sym typeface="Poppins"/>
                        </a:rPr>
                        <a:t>Smart prediction and monitoring of waste disposal system using IoT and cloud for IoT based smart cities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8"/>
                        </a:lnSpc>
                        <a:defRPr/>
                      </a:pPr>
                      <a:r>
                        <a:rPr lang="en-US" sz="2199">
                          <a:solidFill>
                            <a:srgbClr val="000000"/>
                          </a:solidFill>
                          <a:latin typeface="Poppins"/>
                          <a:ea typeface="Poppins"/>
                          <a:cs typeface="Poppins"/>
                          <a:sym typeface="Poppins"/>
                        </a:rPr>
                        <a:t>John J, Varkey MS, Podder RS, Sensarma N, Selvi M, Santhosh Kumar SV, Kannan 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502691" lvl="2" indent="-167564" algn="l">
                        <a:lnSpc>
                          <a:spcPts val="3078"/>
                        </a:lnSpc>
                        <a:buFont typeface="Arial"/>
                        <a:buChar char="⚬"/>
                        <a:defRPr/>
                      </a:pPr>
                      <a:r>
                        <a:rPr lang="en-US" sz="2199">
                          <a:solidFill>
                            <a:srgbClr val="000000"/>
                          </a:solidFill>
                          <a:latin typeface="Poppins"/>
                          <a:ea typeface="Poppins"/>
                          <a:cs typeface="Poppins"/>
                          <a:sym typeface="Poppins"/>
                        </a:rPr>
                        <a:t>Arduino Microcontroller</a:t>
                      </a:r>
                      <a:endParaRPr lang="en-US" sz="1100"/>
                    </a:p>
                    <a:p>
                      <a:pPr marL="502691" lvl="2" indent="-167564" algn="l">
                        <a:lnSpc>
                          <a:spcPts val="3078"/>
                        </a:lnSpc>
                        <a:buFont typeface="Arial"/>
                        <a:buChar char="⚬"/>
                      </a:pPr>
                      <a:r>
                        <a:rPr lang="en-US" sz="2199">
                          <a:solidFill>
                            <a:srgbClr val="000000"/>
                          </a:solidFill>
                          <a:latin typeface="Poppins"/>
                          <a:ea typeface="Poppins"/>
                          <a:cs typeface="Poppins"/>
                          <a:sym typeface="Poppins"/>
                        </a:rPr>
                        <a:t>Ultrasonic sensor </a:t>
                      </a:r>
                    </a:p>
                    <a:p>
                      <a:pPr marL="502691" lvl="2" indent="-167564" algn="l">
                        <a:lnSpc>
                          <a:spcPts val="3078"/>
                        </a:lnSpc>
                        <a:buFont typeface="Arial"/>
                        <a:buChar char="⚬"/>
                      </a:pPr>
                      <a:r>
                        <a:rPr lang="en-US" sz="2199">
                          <a:solidFill>
                            <a:srgbClr val="000000"/>
                          </a:solidFill>
                          <a:latin typeface="Poppins"/>
                          <a:ea typeface="Poppins"/>
                          <a:cs typeface="Poppins"/>
                          <a:sym typeface="Poppins"/>
                        </a:rPr>
                        <a:t>Infrared Sensor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Weight Sensor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GPS Module</a:t>
                      </a:r>
                    </a:p>
                    <a:p>
                      <a:pPr marL="502691" lvl="2" indent="-167564" algn="l">
                        <a:lnSpc>
                          <a:spcPts val="3078"/>
                        </a:lnSpc>
                        <a:buFont typeface="Arial"/>
                        <a:buChar char="⚬"/>
                      </a:pPr>
                      <a:r>
                        <a:rPr lang="en-US" sz="2199">
                          <a:solidFill>
                            <a:srgbClr val="000000"/>
                          </a:solidFill>
                          <a:latin typeface="Poppins"/>
                          <a:ea typeface="Poppins"/>
                          <a:cs typeface="Poppins"/>
                          <a:sym typeface="Poppins"/>
                        </a:rPr>
                        <a:t>Temperature and Humidity Sensors</a:t>
                      </a:r>
                    </a:p>
                    <a:p>
                      <a:pPr marL="502691" lvl="2" indent="-167564" algn="l">
                        <a:lnSpc>
                          <a:spcPts val="3078"/>
                        </a:lnSpc>
                        <a:buFont typeface="Arial"/>
                        <a:buChar char="⚬"/>
                      </a:pPr>
                      <a:r>
                        <a:rPr lang="en-US" sz="2199">
                          <a:solidFill>
                            <a:srgbClr val="000000"/>
                          </a:solidFill>
                          <a:latin typeface="Poppins"/>
                          <a:ea typeface="Poppins"/>
                          <a:cs typeface="Poppins"/>
                          <a:sym typeface="Poppins"/>
                        </a:rPr>
                        <a:t>Accelerometer(ADXL335)</a:t>
                      </a:r>
                    </a:p>
                    <a:p>
                      <a:pPr marL="502691" lvl="2" indent="-167564" algn="l">
                        <a:lnSpc>
                          <a:spcPts val="3078"/>
                        </a:lnSpc>
                        <a:buFont typeface="Arial"/>
                        <a:buChar char="⚬"/>
                      </a:pPr>
                      <a:r>
                        <a:rPr lang="en-US" sz="2199">
                          <a:solidFill>
                            <a:srgbClr val="000000"/>
                          </a:solidFill>
                          <a:latin typeface="Poppins"/>
                          <a:ea typeface="Poppins"/>
                          <a:cs typeface="Poppins"/>
                          <a:sym typeface="Poppins"/>
                        </a:rPr>
                        <a:t>LED Indicators</a:t>
                      </a:r>
                    </a:p>
                    <a:p>
                      <a:pPr marL="502691" lvl="2" indent="-167564" algn="l">
                        <a:lnSpc>
                          <a:spcPts val="3078"/>
                        </a:lnSpc>
                        <a:buFont typeface="Arial"/>
                        <a:buChar char="⚬"/>
                      </a:pPr>
                      <a:r>
                        <a:rPr lang="en-US" sz="2199">
                          <a:solidFill>
                            <a:srgbClr val="000000"/>
                          </a:solidFill>
                          <a:latin typeface="Poppins"/>
                          <a:ea typeface="Poppins"/>
                          <a:cs typeface="Poppins"/>
                          <a:sym typeface="Poppins"/>
                        </a:rPr>
                        <a:t>ESP8266 Wifi Module</a:t>
                      </a:r>
                    </a:p>
                    <a:p>
                      <a:pPr marL="502798" lvl="2" indent="-167599" algn="l">
                        <a:lnSpc>
                          <a:spcPts val="3078"/>
                        </a:lnSpc>
                        <a:buFont typeface="Arial"/>
                        <a:buChar char="⚬"/>
                      </a:pPr>
                      <a:r>
                        <a:rPr lang="en-US" sz="2199">
                          <a:solidFill>
                            <a:srgbClr val="000000"/>
                          </a:solidFill>
                          <a:latin typeface="Poppins"/>
                          <a:ea typeface="Poppins"/>
                          <a:cs typeface="Poppins"/>
                          <a:sym typeface="Poppins"/>
                        </a:rPr>
                        <a:t>Firebase Cloud Database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078"/>
                        </a:lnSpc>
                        <a:defRPr/>
                      </a:pPr>
                      <a:r>
                        <a:rPr lang="en-US" sz="2199">
                          <a:solidFill>
                            <a:srgbClr val="000000"/>
                          </a:solidFill>
                          <a:latin typeface="Poppins"/>
                          <a:ea typeface="Poppins"/>
                          <a:cs typeface="Poppins"/>
                          <a:sym typeface="Poppins"/>
                        </a:rPr>
                        <a:t>IR,UV, weight sensors are used...</a:t>
                      </a:r>
                      <a:endParaRPr lang="en-US" sz="1100"/>
                    </a:p>
                    <a:p>
                      <a:pPr algn="just">
                        <a:lnSpc>
                          <a:spcPts val="3078"/>
                        </a:lnSpc>
                      </a:pPr>
                      <a:r>
                        <a:rPr lang="en-US" sz="2199">
                          <a:solidFill>
                            <a:srgbClr val="000000"/>
                          </a:solidFill>
                          <a:latin typeface="Poppins"/>
                          <a:ea typeface="Poppins"/>
                          <a:cs typeface="Poppins"/>
                          <a:sym typeface="Poppins"/>
                        </a:rPr>
                        <a:t>GPS Module</a:t>
                      </a:r>
                    </a:p>
                    <a:p>
                      <a:pPr algn="just">
                        <a:lnSpc>
                          <a:spcPts val="3078"/>
                        </a:lnSpc>
                      </a:pPr>
                      <a:r>
                        <a:rPr lang="en-US" sz="2199">
                          <a:solidFill>
                            <a:srgbClr val="000000"/>
                          </a:solidFill>
                          <a:latin typeface="Poppins"/>
                          <a:ea typeface="Poppins"/>
                          <a:cs typeface="Poppins"/>
                          <a:sym typeface="Poppins"/>
                        </a:rPr>
                        <a:t>LSTM neural network predicts future waste patterns</a:t>
                      </a:r>
                    </a:p>
                    <a:p>
                      <a:pPr algn="just">
                        <a:lnSpc>
                          <a:spcPts val="3078"/>
                        </a:lnSpc>
                      </a:pPr>
                      <a:endParaRPr lang="en-US" sz="2199">
                        <a:solidFill>
                          <a:srgbClr val="000000"/>
                        </a:solidFill>
                        <a:latin typeface="Poppins"/>
                        <a:ea typeface="Poppins"/>
                        <a:cs typeface="Poppins"/>
                        <a:sym typeface="Poppins"/>
                      </a:endParaRPr>
                    </a:p>
                    <a:p>
                      <a:pPr algn="just">
                        <a:lnSpc>
                          <a:spcPts val="3078"/>
                        </a:lnSpc>
                      </a:pPr>
                      <a:endParaRPr lang="en-US" sz="2199">
                        <a:solidFill>
                          <a:srgbClr val="000000"/>
                        </a:solidFill>
                        <a:latin typeface="Poppins"/>
                        <a:ea typeface="Poppins"/>
                        <a:cs typeface="Poppins"/>
                        <a:sym typeface="Poppi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6"/>
          <p:cNvSpPr txBox="1"/>
          <p:nvPr/>
        </p:nvSpPr>
        <p:spPr>
          <a:xfrm>
            <a:off x="1028700"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LITERATURE REVIEW - 2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5" name="Table 5"/>
          <p:cNvGraphicFramePr>
            <a:graphicFrameLocks noGrp="1"/>
          </p:cNvGraphicFramePr>
          <p:nvPr/>
        </p:nvGraphicFramePr>
        <p:xfrm>
          <a:off x="1028700" y="1688739"/>
          <a:ext cx="16205200" cy="7569200"/>
        </p:xfrm>
        <a:graphic>
          <a:graphicData uri="http://schemas.openxmlformats.org/drawingml/2006/table">
            <a:tbl>
              <a:tblPr/>
              <a:tblGrid>
                <a:gridCol w="4625992">
                  <a:extLst>
                    <a:ext uri="{9D8B030D-6E8A-4147-A177-3AD203B41FA5}">
                      <a16:colId xmlns:a16="http://schemas.microsoft.com/office/drawing/2014/main" val="20000"/>
                    </a:ext>
                  </a:extLst>
                </a:gridCol>
                <a:gridCol w="2706202">
                  <a:extLst>
                    <a:ext uri="{9D8B030D-6E8A-4147-A177-3AD203B41FA5}">
                      <a16:colId xmlns:a16="http://schemas.microsoft.com/office/drawing/2014/main" val="20001"/>
                    </a:ext>
                  </a:extLst>
                </a:gridCol>
                <a:gridCol w="4053520">
                  <a:extLst>
                    <a:ext uri="{9D8B030D-6E8A-4147-A177-3AD203B41FA5}">
                      <a16:colId xmlns:a16="http://schemas.microsoft.com/office/drawing/2014/main" val="20002"/>
                    </a:ext>
                  </a:extLst>
                </a:gridCol>
                <a:gridCol w="4819486">
                  <a:extLst>
                    <a:ext uri="{9D8B030D-6E8A-4147-A177-3AD203B41FA5}">
                      <a16:colId xmlns:a16="http://schemas.microsoft.com/office/drawing/2014/main" val="20003"/>
                    </a:ext>
                  </a:extLst>
                </a:gridCol>
              </a:tblGrid>
              <a:tr h="1349596">
                <a:tc>
                  <a:txBody>
                    <a:bodyPr/>
                    <a:lstStyle/>
                    <a:p>
                      <a:pPr algn="ctr">
                        <a:lnSpc>
                          <a:spcPts val="4898"/>
                        </a:lnSpc>
                        <a:defRPr/>
                      </a:pPr>
                      <a:r>
                        <a:rPr lang="en-US" sz="3499">
                          <a:solidFill>
                            <a:srgbClr val="000000"/>
                          </a:solidFill>
                          <a:latin typeface="Poppins Bold"/>
                          <a:ea typeface="Poppins Bold"/>
                          <a:cs typeface="Poppins Bold"/>
                          <a:sym typeface="Poppins Bold"/>
                        </a:rPr>
                        <a:t>TITLE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COMPONENTS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898"/>
                        </a:lnSpc>
                        <a:defRPr/>
                      </a:pPr>
                      <a:r>
                        <a:rPr lang="en-US" sz="3499">
                          <a:solidFill>
                            <a:srgbClr val="000000"/>
                          </a:solidFill>
                          <a:latin typeface="Poppins Bold"/>
                          <a:ea typeface="Poppins Bold"/>
                          <a:cs typeface="Poppins Bold"/>
                          <a:sym typeface="Poppins Bold"/>
                        </a:rPr>
                        <a:t> METHODOLOGY</a:t>
                      </a:r>
                      <a:r>
                        <a:rPr lang="en-US" sz="3499">
                          <a:solidFill>
                            <a:srgbClr val="000000"/>
                          </a:solidFill>
                          <a:latin typeface="Poppins"/>
                          <a:ea typeface="Poppins"/>
                          <a:cs typeface="Poppins"/>
                          <a:sym typeface="Poppi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19604">
                <a:tc>
                  <a:txBody>
                    <a:bodyPr/>
                    <a:lstStyle/>
                    <a:p>
                      <a:pPr algn="ctr">
                        <a:lnSpc>
                          <a:spcPts val="3078"/>
                        </a:lnSpc>
                        <a:defRPr/>
                      </a:pPr>
                      <a:r>
                        <a:rPr lang="en-US" sz="2199">
                          <a:solidFill>
                            <a:srgbClr val="000000"/>
                          </a:solidFill>
                          <a:latin typeface="Poppins"/>
                          <a:ea typeface="Poppins"/>
                          <a:cs typeface="Poppins"/>
                          <a:sym typeface="Poppins"/>
                        </a:rPr>
                        <a:t>An internet of things based smart waste system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8"/>
                        </a:lnSpc>
                        <a:defRPr/>
                      </a:pPr>
                      <a:r>
                        <a:rPr lang="en-US" sz="2199">
                          <a:solidFill>
                            <a:srgbClr val="000000"/>
                          </a:solidFill>
                          <a:latin typeface="Poppins"/>
                          <a:ea typeface="Poppins"/>
                          <a:cs typeface="Poppins"/>
                          <a:sym typeface="Poppins"/>
                        </a:rPr>
                        <a:t>Jasim AM, Qasim HH, Jasem EH, Saihood RH.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502691" lvl="2" indent="-167564" algn="l">
                        <a:lnSpc>
                          <a:spcPts val="3078"/>
                        </a:lnSpc>
                        <a:buFont typeface="Arial"/>
                        <a:buChar char="⚬"/>
                        <a:defRPr/>
                      </a:pPr>
                      <a:r>
                        <a:rPr lang="en-US" sz="2199">
                          <a:solidFill>
                            <a:srgbClr val="000000"/>
                          </a:solidFill>
                          <a:latin typeface="Poppins"/>
                          <a:ea typeface="Poppins"/>
                          <a:cs typeface="Poppins"/>
                          <a:sym typeface="Poppins"/>
                        </a:rPr>
                        <a:t>ESP32Wi-Fi Microcontroller</a:t>
                      </a:r>
                      <a:endParaRPr lang="en-US" sz="1100"/>
                    </a:p>
                    <a:p>
                      <a:pPr marL="502691" lvl="2" indent="-167564" algn="l">
                        <a:lnSpc>
                          <a:spcPts val="3078"/>
                        </a:lnSpc>
                        <a:buFont typeface="Arial"/>
                        <a:buChar char="⚬"/>
                      </a:pPr>
                      <a:r>
                        <a:rPr lang="en-US" sz="2199">
                          <a:solidFill>
                            <a:srgbClr val="000000"/>
                          </a:solidFill>
                          <a:latin typeface="Poppins"/>
                          <a:ea typeface="Poppins"/>
                          <a:cs typeface="Poppins"/>
                          <a:sym typeface="Poppins"/>
                        </a:rPr>
                        <a:t>Ultrasonic sensor </a:t>
                      </a:r>
                    </a:p>
                    <a:p>
                      <a:pPr marL="502691" lvl="2" indent="-167564" algn="l">
                        <a:lnSpc>
                          <a:spcPts val="3078"/>
                        </a:lnSpc>
                        <a:buFont typeface="Arial"/>
                        <a:buChar char="⚬"/>
                      </a:pPr>
                      <a:r>
                        <a:rPr lang="en-US" sz="2199">
                          <a:solidFill>
                            <a:srgbClr val="000000"/>
                          </a:solidFill>
                          <a:latin typeface="Poppins"/>
                          <a:ea typeface="Poppins"/>
                          <a:cs typeface="Poppins"/>
                          <a:sym typeface="Poppins"/>
                        </a:rPr>
                        <a:t>Conveyor Belt</a:t>
                      </a:r>
                    </a:p>
                    <a:p>
                      <a:pPr marL="502691" lvl="2" indent="-167564" algn="l">
                        <a:lnSpc>
                          <a:spcPts val="3078"/>
                        </a:lnSpc>
                        <a:buFont typeface="Arial"/>
                        <a:buChar char="⚬"/>
                      </a:pPr>
                      <a:r>
                        <a:rPr lang="en-US" sz="2199">
                          <a:solidFill>
                            <a:srgbClr val="000000"/>
                          </a:solidFill>
                          <a:latin typeface="Poppins"/>
                          <a:ea typeface="Poppins"/>
                          <a:cs typeface="Poppins"/>
                          <a:sym typeface="Poppins"/>
                        </a:rPr>
                        <a:t>Brushless DC Motor  with Driver Circuit</a:t>
                      </a:r>
                    </a:p>
                    <a:p>
                      <a:pPr marL="502691" lvl="2" indent="-167564" algn="l">
                        <a:lnSpc>
                          <a:spcPts val="3078"/>
                        </a:lnSpc>
                        <a:buFont typeface="Arial"/>
                        <a:buChar char="⚬"/>
                      </a:pPr>
                      <a:r>
                        <a:rPr lang="en-US" sz="2199">
                          <a:solidFill>
                            <a:srgbClr val="000000"/>
                          </a:solidFill>
                          <a:latin typeface="Poppins"/>
                          <a:ea typeface="Poppins"/>
                          <a:cs typeface="Poppins"/>
                          <a:sym typeface="Poppins"/>
                        </a:rPr>
                        <a:t>DHT22 Sensors</a:t>
                      </a:r>
                    </a:p>
                    <a:p>
                      <a:pPr marL="502691" lvl="2" indent="-167564" algn="l">
                        <a:lnSpc>
                          <a:spcPts val="3078"/>
                        </a:lnSpc>
                        <a:buFont typeface="Arial"/>
                        <a:buChar char="⚬"/>
                      </a:pPr>
                      <a:r>
                        <a:rPr lang="en-US" sz="2199">
                          <a:solidFill>
                            <a:srgbClr val="000000"/>
                          </a:solidFill>
                          <a:latin typeface="Poppins"/>
                          <a:ea typeface="Poppins"/>
                          <a:cs typeface="Poppins"/>
                          <a:sym typeface="Poppins"/>
                        </a:rPr>
                        <a:t>Servo Motor</a:t>
                      </a:r>
                    </a:p>
                    <a:p>
                      <a:pPr marL="502691" lvl="2" indent="-167564" algn="l">
                        <a:lnSpc>
                          <a:spcPts val="3078"/>
                        </a:lnSpc>
                        <a:buFont typeface="Arial"/>
                        <a:buChar char="⚬"/>
                      </a:pPr>
                      <a:r>
                        <a:rPr lang="en-US" sz="2199">
                          <a:solidFill>
                            <a:srgbClr val="000000"/>
                          </a:solidFill>
                          <a:latin typeface="Poppins"/>
                          <a:ea typeface="Poppins"/>
                          <a:cs typeface="Poppins"/>
                          <a:sym typeface="Poppins"/>
                        </a:rPr>
                        <a:t>LCD with I2C Board</a:t>
                      </a:r>
                    </a:p>
                    <a:p>
                      <a:pPr marL="502691" lvl="2" indent="-167564" algn="l">
                        <a:lnSpc>
                          <a:spcPts val="3078"/>
                        </a:lnSpc>
                        <a:buFont typeface="Arial"/>
                        <a:buChar char="⚬"/>
                      </a:pPr>
                      <a:r>
                        <a:rPr lang="en-US" sz="2199">
                          <a:solidFill>
                            <a:srgbClr val="000000"/>
                          </a:solidFill>
                          <a:latin typeface="Poppins"/>
                          <a:ea typeface="Poppins"/>
                          <a:cs typeface="Poppins"/>
                          <a:sym typeface="Poppins"/>
                        </a:rPr>
                        <a:t>GSM Module</a:t>
                      </a:r>
                    </a:p>
                    <a:p>
                      <a:pPr marL="502691" lvl="2" indent="-167564" algn="l">
                        <a:lnSpc>
                          <a:spcPts val="3078"/>
                        </a:lnSpc>
                        <a:buFont typeface="Arial"/>
                        <a:buChar char="⚬"/>
                      </a:pPr>
                      <a:r>
                        <a:rPr lang="en-US" sz="2199">
                          <a:solidFill>
                            <a:srgbClr val="000000"/>
                          </a:solidFill>
                          <a:latin typeface="Poppins"/>
                          <a:ea typeface="Poppins"/>
                          <a:cs typeface="Poppins"/>
                          <a:sym typeface="Poppins"/>
                        </a:rPr>
                        <a:t>GPS Module</a:t>
                      </a:r>
                    </a:p>
                    <a:p>
                      <a:pPr marL="502691" lvl="2" indent="-167564" algn="l">
                        <a:lnSpc>
                          <a:spcPts val="3078"/>
                        </a:lnSpc>
                        <a:buFont typeface="Arial"/>
                        <a:buChar char="⚬"/>
                      </a:pPr>
                      <a:r>
                        <a:rPr lang="en-US" sz="2199">
                          <a:solidFill>
                            <a:srgbClr val="000000"/>
                          </a:solidFill>
                          <a:latin typeface="Poppins"/>
                          <a:ea typeface="Poppins"/>
                          <a:cs typeface="Poppins"/>
                          <a:sym typeface="Poppins"/>
                        </a:rPr>
                        <a:t>Blynk Mobile Application</a:t>
                      </a:r>
                    </a:p>
                    <a:p>
                      <a:pPr marL="502798" lvl="2" indent="-167599" algn="l">
                        <a:lnSpc>
                          <a:spcPts val="3078"/>
                        </a:lnSpc>
                        <a:buFont typeface="Arial"/>
                        <a:buChar char="⚬"/>
                      </a:pPr>
                      <a:r>
                        <a:rPr lang="en-US" sz="2199">
                          <a:solidFill>
                            <a:srgbClr val="000000"/>
                          </a:solidFill>
                          <a:latin typeface="Poppins"/>
                          <a:ea typeface="Poppins"/>
                          <a:cs typeface="Poppins"/>
                          <a:sym typeface="Poppins"/>
                        </a:rPr>
                        <a:t>Waste Bin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078"/>
                        </a:lnSpc>
                        <a:defRPr/>
                      </a:pPr>
                      <a:r>
                        <a:rPr lang="en-US" sz="2199">
                          <a:solidFill>
                            <a:srgbClr val="000000"/>
                          </a:solidFill>
                          <a:latin typeface="Poppins"/>
                          <a:ea typeface="Poppins"/>
                          <a:cs typeface="Poppins"/>
                          <a:sym typeface="Poppins"/>
                        </a:rPr>
                        <a:t>DHT22 sensors used..</a:t>
                      </a:r>
                      <a:endParaRPr lang="en-US" sz="1100"/>
                    </a:p>
                    <a:p>
                      <a:pPr algn="just">
                        <a:lnSpc>
                          <a:spcPts val="3078"/>
                        </a:lnSpc>
                      </a:pPr>
                      <a:endParaRPr lang="en-US" sz="1100"/>
                    </a:p>
                    <a:p>
                      <a:pPr algn="just">
                        <a:lnSpc>
                          <a:spcPts val="3078"/>
                        </a:lnSpc>
                      </a:pPr>
                      <a:endParaRPr lang="en-US" sz="1100"/>
                    </a:p>
                    <a:p>
                      <a:pPr algn="just">
                        <a:lnSpc>
                          <a:spcPts val="3078"/>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6"/>
          <p:cNvSpPr txBox="1"/>
          <p:nvPr/>
        </p:nvSpPr>
        <p:spPr>
          <a:xfrm>
            <a:off x="1028700"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LITERATURE REVIEW - 3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701" y="0"/>
            <a:ext cx="18271082" cy="10277484"/>
          </a:xfrm>
          <a:prstGeom prst="rect">
            <a:avLst/>
          </a:prstGeom>
          <a:gradFill rotWithShape="1">
            <a:gsLst>
              <a:gs pos="0">
                <a:srgbClr val="0097B2">
                  <a:alpha val="100000"/>
                </a:srgbClr>
              </a:gs>
              <a:gs pos="100000">
                <a:srgbClr val="7ED957">
                  <a:alpha val="100000"/>
                </a:srgbClr>
              </a:gs>
            </a:gsLst>
            <a:lin ang="0"/>
          </a:gradFill>
        </p:spPr>
      </p:sp>
      <p:sp>
        <p:nvSpPr>
          <p:cNvPr id="3" name="Freeform 3"/>
          <p:cNvSpPr/>
          <p:nvPr/>
        </p:nvSpPr>
        <p:spPr>
          <a:xfrm>
            <a:off x="3701" y="0"/>
            <a:ext cx="18271698" cy="10277484"/>
          </a:xfrm>
          <a:custGeom>
            <a:avLst/>
            <a:gdLst/>
            <a:ahLst/>
            <a:cxnLst/>
            <a:rect l="l" t="t" r="r" b="b"/>
            <a:pathLst>
              <a:path w="18271698" h="10277484">
                <a:moveTo>
                  <a:pt x="0" y="0"/>
                </a:moveTo>
                <a:lnTo>
                  <a:pt x="18271698" y="0"/>
                </a:lnTo>
                <a:lnTo>
                  <a:pt x="18271698" y="10277484"/>
                </a:lnTo>
                <a:lnTo>
                  <a:pt x="0" y="102774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1578183" y="1158707"/>
            <a:ext cx="4480407" cy="8091028"/>
            <a:chOff x="0" y="0"/>
            <a:chExt cx="5979408" cy="10798027"/>
          </a:xfrm>
        </p:grpSpPr>
        <p:sp>
          <p:nvSpPr>
            <p:cNvPr id="5" name="Freeform 5"/>
            <p:cNvSpPr/>
            <p:nvPr/>
          </p:nvSpPr>
          <p:spPr>
            <a:xfrm>
              <a:off x="0" y="0"/>
              <a:ext cx="5979414" cy="10798048"/>
            </a:xfrm>
            <a:custGeom>
              <a:avLst/>
              <a:gdLst/>
              <a:ahLst/>
              <a:cxnLst/>
              <a:rect l="l" t="t" r="r" b="b"/>
              <a:pathLst>
                <a:path w="5979414" h="10798048">
                  <a:moveTo>
                    <a:pt x="0" y="0"/>
                  </a:moveTo>
                  <a:lnTo>
                    <a:pt x="5979414" y="0"/>
                  </a:lnTo>
                  <a:lnTo>
                    <a:pt x="5979414" y="10798048"/>
                  </a:lnTo>
                  <a:lnTo>
                    <a:pt x="0" y="10798048"/>
                  </a:lnTo>
                  <a:lnTo>
                    <a:pt x="0" y="0"/>
                  </a:lnTo>
                  <a:close/>
                </a:path>
              </a:pathLst>
            </a:custGeom>
            <a:blipFill>
              <a:blip r:embed="rId4"/>
              <a:stretch>
                <a:fillRect l="-1" r="-1"/>
              </a:stretch>
            </a:blipFill>
          </p:spPr>
        </p:sp>
      </p:grpSp>
      <p:sp>
        <p:nvSpPr>
          <p:cNvPr id="6" name="Freeform 6"/>
          <p:cNvSpPr/>
          <p:nvPr/>
        </p:nvSpPr>
        <p:spPr>
          <a:xfrm>
            <a:off x="680453" y="0"/>
            <a:ext cx="15544616" cy="10277484"/>
          </a:xfrm>
          <a:custGeom>
            <a:avLst/>
            <a:gdLst/>
            <a:ahLst/>
            <a:cxnLst/>
            <a:rect l="l" t="t" r="r" b="b"/>
            <a:pathLst>
              <a:path w="15544616" h="10277484">
                <a:moveTo>
                  <a:pt x="0" y="0"/>
                </a:moveTo>
                <a:lnTo>
                  <a:pt x="15544616" y="0"/>
                </a:lnTo>
                <a:lnTo>
                  <a:pt x="15544616" y="10277484"/>
                </a:lnTo>
                <a:lnTo>
                  <a:pt x="0" y="10277484"/>
                </a:lnTo>
                <a:lnTo>
                  <a:pt x="0" y="0"/>
                </a:lnTo>
                <a:close/>
              </a:path>
            </a:pathLst>
          </a:custGeom>
          <a:blipFill>
            <a:blip r:embed="rId5"/>
            <a:stretch>
              <a:fillRect t="-775" b="-775"/>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336131"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PROPOSED SYSTEM </a:t>
            </a:r>
          </a:p>
        </p:txBody>
      </p:sp>
      <p:sp>
        <p:nvSpPr>
          <p:cNvPr id="6" name="TextBox 6"/>
          <p:cNvSpPr txBox="1"/>
          <p:nvPr/>
        </p:nvSpPr>
        <p:spPr>
          <a:xfrm>
            <a:off x="1028700" y="2278483"/>
            <a:ext cx="16230600" cy="4990211"/>
          </a:xfrm>
          <a:prstGeom prst="rect">
            <a:avLst/>
          </a:prstGeom>
        </p:spPr>
        <p:txBody>
          <a:bodyPr lIns="0" tIns="0" rIns="0" bIns="0" rtlCol="0" anchor="t">
            <a:spAutoFit/>
          </a:bodyPr>
          <a:lstStyle/>
          <a:p>
            <a:pPr marL="708659" lvl="2" indent="-236220" algn="l">
              <a:lnSpc>
                <a:spcPts val="4339"/>
              </a:lnSpc>
              <a:buFont typeface="Arial"/>
              <a:buChar char="⚬"/>
            </a:pPr>
            <a:r>
              <a:rPr lang="en-US" sz="3099">
                <a:solidFill>
                  <a:srgbClr val="000000"/>
                </a:solidFill>
                <a:latin typeface="Poppins Bold"/>
                <a:ea typeface="Poppins Bold"/>
                <a:cs typeface="Poppins Bold"/>
                <a:sym typeface="Poppins Bold"/>
              </a:rPr>
              <a:t>Objective: </a:t>
            </a:r>
            <a:r>
              <a:rPr lang="en-US" sz="3099">
                <a:solidFill>
                  <a:srgbClr val="000000"/>
                </a:solidFill>
                <a:latin typeface="Poppins"/>
                <a:ea typeface="Poppins"/>
                <a:cs typeface="Poppins"/>
                <a:sym typeface="Poppins"/>
              </a:rPr>
              <a:t>create</a:t>
            </a:r>
            <a:r>
              <a:rPr lang="en-US" sz="3099">
                <a:solidFill>
                  <a:srgbClr val="000000"/>
                </a:solidFill>
                <a:latin typeface="Poppins Bold"/>
                <a:ea typeface="Poppins Bold"/>
                <a:cs typeface="Poppins Bold"/>
                <a:sym typeface="Poppins Bold"/>
              </a:rPr>
              <a:t> </a:t>
            </a:r>
            <a:r>
              <a:rPr lang="en-US" sz="3099">
                <a:solidFill>
                  <a:srgbClr val="000000"/>
                </a:solidFill>
                <a:latin typeface="Poppins"/>
                <a:ea typeface="Poppins"/>
                <a:cs typeface="Poppins"/>
                <a:sym typeface="Poppins"/>
              </a:rPr>
              <a:t>efficient and automated system for managing waste collection and disposal in urban areas. The system aims to monitor waste levels in real-time, optimize collection routes, reduce operational costs, and improve environmental cleanliness</a:t>
            </a:r>
          </a:p>
          <a:p>
            <a:pPr marL="708666" lvl="2" indent="-236222" algn="l">
              <a:lnSpc>
                <a:spcPts val="4464"/>
              </a:lnSpc>
              <a:buFont typeface="Arial"/>
              <a:buChar char="⚬"/>
            </a:pPr>
            <a:r>
              <a:rPr lang="en-US" sz="3099">
                <a:solidFill>
                  <a:srgbClr val="000000"/>
                </a:solidFill>
                <a:latin typeface="Poppins Bold"/>
                <a:ea typeface="Poppins Bold"/>
                <a:cs typeface="Poppins Bold"/>
                <a:sym typeface="Poppins Bold"/>
              </a:rPr>
              <a:t>Overview:  </a:t>
            </a:r>
            <a:r>
              <a:rPr lang="en-US" sz="3099">
                <a:solidFill>
                  <a:srgbClr val="000000"/>
                </a:solidFill>
                <a:latin typeface="Poppins"/>
                <a:ea typeface="Poppins"/>
                <a:cs typeface="Poppins"/>
                <a:sym typeface="Poppins"/>
              </a:rPr>
              <a:t>Ultrasonic sensors detect waste levels and automatically open the bin cover, servo motor. Load sensors measure the quantity of waste. GPS module tracks bin location. RFID readers identify users and promote proper waste disposal. cloud features, android app, alerting mechanisms .........</a:t>
            </a:r>
          </a:p>
          <a:p>
            <a:pPr marL="708666" lvl="2" indent="-236222" algn="l">
              <a:lnSpc>
                <a:spcPts val="4464"/>
              </a:lnSpc>
            </a:pPr>
            <a:endParaRPr lang="en-US" sz="3099">
              <a:solidFill>
                <a:srgbClr val="00000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97B2">
                <a:alpha val="100000"/>
              </a:srgbClr>
            </a:gs>
            <a:gs pos="100000">
              <a:srgbClr val="7ED957">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10590" y="492681"/>
            <a:ext cx="17267401" cy="9301638"/>
          </a:xfrm>
          <a:custGeom>
            <a:avLst/>
            <a:gdLst/>
            <a:ahLst/>
            <a:cxnLst/>
            <a:rect l="l" t="t" r="r" b="b"/>
            <a:pathLst>
              <a:path w="17267401" h="9301638">
                <a:moveTo>
                  <a:pt x="0" y="0"/>
                </a:moveTo>
                <a:lnTo>
                  <a:pt x="17267401" y="0"/>
                </a:lnTo>
                <a:lnTo>
                  <a:pt x="17267401" y="9301638"/>
                </a:lnTo>
                <a:lnTo>
                  <a:pt x="0" y="930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336131" y="497470"/>
            <a:ext cx="11655716" cy="1191269"/>
          </a:xfrm>
          <a:prstGeom prst="rect">
            <a:avLst/>
          </a:prstGeom>
        </p:spPr>
        <p:txBody>
          <a:bodyPr lIns="0" tIns="0" rIns="0" bIns="0" rtlCol="0" anchor="t">
            <a:spAutoFit/>
          </a:bodyPr>
          <a:lstStyle/>
          <a:p>
            <a:pPr algn="l">
              <a:lnSpc>
                <a:spcPts val="8460"/>
              </a:lnSpc>
            </a:pPr>
            <a:r>
              <a:rPr lang="en-US" sz="6993">
                <a:solidFill>
                  <a:srgbClr val="004AAD"/>
                </a:solidFill>
                <a:latin typeface="Poppins Bold"/>
                <a:ea typeface="Poppins Bold"/>
                <a:cs typeface="Poppins Bold"/>
                <a:sym typeface="Poppins Bold"/>
              </a:rPr>
              <a:t>COMPONENTS</a:t>
            </a:r>
          </a:p>
        </p:txBody>
      </p:sp>
      <p:sp>
        <p:nvSpPr>
          <p:cNvPr id="6" name="TextBox 6"/>
          <p:cNvSpPr txBox="1"/>
          <p:nvPr/>
        </p:nvSpPr>
        <p:spPr>
          <a:xfrm>
            <a:off x="1336131" y="1120584"/>
            <a:ext cx="16083796" cy="8162190"/>
          </a:xfrm>
          <a:prstGeom prst="rect">
            <a:avLst/>
          </a:prstGeom>
        </p:spPr>
        <p:txBody>
          <a:bodyPr lIns="0" tIns="0" rIns="0" bIns="0" rtlCol="0" anchor="t">
            <a:spAutoFit/>
          </a:bodyPr>
          <a:lstStyle/>
          <a:p>
            <a:pPr algn="just">
              <a:lnSpc>
                <a:spcPts val="4366"/>
              </a:lnSpc>
            </a:pPr>
            <a:endParaRP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Arduino Uno</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ESP8266 Wifi Module</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HC-SR04 Ultrasonic Sensors</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HX711 Load cell</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SG90 Servo motor</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16x2 LCD Screen</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GPS Module</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Piezo Buzzers</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RFID Reader, RFID tags</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Protective Diodes</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I2C Module</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Battery pack</a:t>
            </a:r>
          </a:p>
          <a:p>
            <a:pPr algn="just">
              <a:lnSpc>
                <a:spcPts val="4366"/>
              </a:lnSpc>
            </a:pPr>
            <a:r>
              <a:rPr lang="en-US" sz="2399" spc="55">
                <a:solidFill>
                  <a:srgbClr val="000000"/>
                </a:solidFill>
                <a:latin typeface="Poppins"/>
                <a:ea typeface="Poppins"/>
                <a:cs typeface="Poppins"/>
                <a:sym typeface="Poppins"/>
              </a:rPr>
              <a:t>·</a:t>
            </a:r>
            <a:r>
              <a:rPr lang="en-US" sz="2399" spc="55">
                <a:solidFill>
                  <a:srgbClr val="000000"/>
                </a:solidFill>
                <a:latin typeface="Poppins Bold"/>
                <a:ea typeface="Poppins Bold"/>
                <a:cs typeface="Poppins Bold"/>
                <a:sym typeface="Poppins Bold"/>
              </a:rPr>
              <a:t>Jumper Wires and Breadboard</a:t>
            </a:r>
          </a:p>
          <a:p>
            <a:pPr algn="just">
              <a:lnSpc>
                <a:spcPts val="2902"/>
              </a:lnSpc>
            </a:pPr>
            <a:endParaRPr lang="en-US" sz="2399" spc="55">
              <a:solidFill>
                <a:srgbClr val="000000"/>
              </a:solidFill>
              <a:latin typeface="Poppins Bold"/>
              <a:ea typeface="Poppins Bold"/>
              <a:cs typeface="Poppins Bold"/>
              <a:sym typeface="Poppi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495</Words>
  <Application>Microsoft Office PowerPoint</Application>
  <PresentationFormat>Custom</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Poppins Bold</vt:lpstr>
      <vt:lpstr>Poppins</vt:lpstr>
      <vt:lpstr>Poppins Semi-Bold</vt:lpstr>
      <vt:lpstr>Calibri</vt:lpstr>
      <vt:lpstr>Arial</vt:lpstr>
      <vt:lpstr>Poppins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axis solar tracking system</dc:title>
  <dc:creator>Abin Jose</dc:creator>
  <cp:lastModifiedBy>Abin Jose</cp:lastModifiedBy>
  <cp:revision>3</cp:revision>
  <cp:lastPrinted>2024-07-28T20:56:52Z</cp:lastPrinted>
  <dcterms:created xsi:type="dcterms:W3CDTF">2006-08-16T00:00:00Z</dcterms:created>
  <dcterms:modified xsi:type="dcterms:W3CDTF">2024-07-29T04:42:51Z</dcterms:modified>
  <dc:identifier>DAGMQv4dhVU</dc:identifier>
</cp:coreProperties>
</file>