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60" r:id="rId5"/>
    <p:sldId id="261" r:id="rId6"/>
    <p:sldId id="262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98" d="100"/>
          <a:sy n="98" d="100"/>
        </p:scale>
        <p:origin x="183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B39B-79CD-4AC5-9C51-8B4EF6603CAE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0EE3-7B57-4BD8-9E82-33DAAA23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9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B39B-79CD-4AC5-9C51-8B4EF6603CAE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0EE3-7B57-4BD8-9E82-33DAAA23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B39B-79CD-4AC5-9C51-8B4EF6603CAE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0EE3-7B57-4BD8-9E82-33DAAA23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1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B39B-79CD-4AC5-9C51-8B4EF6603CAE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0EE3-7B57-4BD8-9E82-33DAAA23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1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B39B-79CD-4AC5-9C51-8B4EF6603CAE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0EE3-7B57-4BD8-9E82-33DAAA23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5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B39B-79CD-4AC5-9C51-8B4EF6603CAE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0EE3-7B57-4BD8-9E82-33DAAA23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6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B39B-79CD-4AC5-9C51-8B4EF6603CAE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0EE3-7B57-4BD8-9E82-33DAAA23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2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B39B-79CD-4AC5-9C51-8B4EF6603CAE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0EE3-7B57-4BD8-9E82-33DAAA23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7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B39B-79CD-4AC5-9C51-8B4EF6603CAE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0EE3-7B57-4BD8-9E82-33DAAA23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B39B-79CD-4AC5-9C51-8B4EF6603CAE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0EE3-7B57-4BD8-9E82-33DAAA23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7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B39B-79CD-4AC5-9C51-8B4EF6603CAE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0EE3-7B57-4BD8-9E82-33DAAA23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2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3B39B-79CD-4AC5-9C51-8B4EF6603CAE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10EE3-7B57-4BD8-9E82-33DAAA23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0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59807" y="250941"/>
            <a:ext cx="7356740" cy="5007012"/>
            <a:chOff x="659807" y="250941"/>
            <a:chExt cx="7356740" cy="5007012"/>
          </a:xfrm>
        </p:grpSpPr>
        <p:sp>
          <p:nvSpPr>
            <p:cNvPr id="37" name="TextBox 36"/>
            <p:cNvSpPr txBox="1"/>
            <p:nvPr/>
          </p:nvSpPr>
          <p:spPr>
            <a:xfrm>
              <a:off x="659807" y="250941"/>
              <a:ext cx="1766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Home Page View</a:t>
              </a:r>
              <a:endParaRPr lang="en-US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59778" y="732050"/>
              <a:ext cx="5552954" cy="1009551"/>
              <a:chOff x="-214525" y="995075"/>
              <a:chExt cx="5552954" cy="1009551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-214525" y="1001759"/>
                <a:ext cx="5552954" cy="1002867"/>
              </a:xfrm>
              <a:prstGeom prst="rect">
                <a:avLst/>
              </a:prstGeom>
              <a:solidFill>
                <a:srgbClr val="EAF2FA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-214525" y="1009074"/>
                <a:ext cx="5552954" cy="2487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-156004" y="1001759"/>
                <a:ext cx="7280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1"/>
                    </a:solidFill>
                  </a:rPr>
                  <a:t>ASSIGN 1</a:t>
                </a:r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806086" y="995075"/>
                <a:ext cx="5132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/>
                    </a:solidFill>
                  </a:rPr>
                  <a:t>MENU </a:t>
                </a:r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2426637" y="1973428"/>
              <a:ext cx="2794407" cy="3284525"/>
            </a:xfrm>
            <a:prstGeom prst="rect">
              <a:avLst/>
            </a:prstGeom>
            <a:solidFill>
              <a:srgbClr val="EAF2FA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426637" y="1973428"/>
              <a:ext cx="2794407" cy="2487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972327" y="2036826"/>
              <a:ext cx="168250" cy="121920"/>
              <a:chOff x="4242816" y="921715"/>
              <a:chExt cx="168250" cy="12192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4242816" y="921715"/>
                <a:ext cx="16825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242816" y="979017"/>
                <a:ext cx="16825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4242816" y="1043635"/>
                <a:ext cx="16825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2485158" y="1973428"/>
              <a:ext cx="7280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</a:rPr>
                <a:t>ASSIGN 1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426637" y="2586251"/>
              <a:ext cx="2794407" cy="828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91288" y="2273299"/>
              <a:ext cx="2245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Users Stock Portfolio Viewer</a:t>
              </a:r>
              <a:endParaRPr 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85158" y="2714268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Users</a:t>
              </a:r>
              <a:endParaRPr lang="en-US" sz="11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85158" y="2897901"/>
              <a:ext cx="18101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Browse the users in our system</a:t>
              </a:r>
              <a:endParaRPr lang="en-US" sz="1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26637" y="3410524"/>
              <a:ext cx="2794407" cy="8282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485158" y="3538541"/>
              <a:ext cx="5469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Stocks</a:t>
              </a:r>
              <a:endParaRPr lang="en-US" sz="11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85158" y="3722174"/>
              <a:ext cx="18565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Browse the stocks in our system</a:t>
              </a:r>
              <a:endParaRPr lang="en-US" sz="10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426637" y="4238796"/>
              <a:ext cx="2794407" cy="8282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85158" y="4366813"/>
              <a:ext cx="7104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About Us</a:t>
              </a:r>
              <a:endParaRPr lang="en-US" sz="11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485158" y="4550446"/>
              <a:ext cx="18710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Find out more about this system</a:t>
              </a:r>
              <a:endParaRPr 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587605" y="1748285"/>
              <a:ext cx="16192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At mobile size, display burger icon. When clicked  on, toggle the display of the drop-down menu.</a:t>
              </a:r>
              <a:endParaRPr lang="en-US" dirty="0"/>
            </a:p>
          </p:txBody>
        </p:sp>
        <p:sp>
          <p:nvSpPr>
            <p:cNvPr id="51" name="Right Brace 50"/>
            <p:cNvSpPr/>
            <p:nvPr/>
          </p:nvSpPr>
          <p:spPr>
            <a:xfrm>
              <a:off x="5279565" y="1897136"/>
              <a:ext cx="207411" cy="335962"/>
            </a:xfrm>
            <a:prstGeom prst="rightBrac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587605" y="2813262"/>
              <a:ext cx="1619295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Clicking on </a:t>
              </a:r>
              <a:r>
                <a:rPr lang="en-US" sz="1050" dirty="0" smtClean="0"/>
                <a:t>this (or on link or button) </a:t>
              </a:r>
              <a:r>
                <a:rPr lang="en-US" sz="1050" dirty="0" smtClean="0"/>
                <a:t>will display User List View</a:t>
              </a:r>
              <a:endParaRPr lang="en-US" dirty="0"/>
            </a:p>
          </p:txBody>
        </p:sp>
        <p:sp>
          <p:nvSpPr>
            <p:cNvPr id="53" name="Right Brace 52"/>
            <p:cNvSpPr/>
            <p:nvPr/>
          </p:nvSpPr>
          <p:spPr>
            <a:xfrm>
              <a:off x="5289465" y="2639916"/>
              <a:ext cx="207411" cy="770608"/>
            </a:xfrm>
            <a:prstGeom prst="rightBrac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587605" y="3644850"/>
              <a:ext cx="16192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Clicking on this will display Stock List View</a:t>
              </a:r>
              <a:endParaRPr lang="en-US" dirty="0"/>
            </a:p>
          </p:txBody>
        </p:sp>
        <p:sp>
          <p:nvSpPr>
            <p:cNvPr id="55" name="Right Brace 54"/>
            <p:cNvSpPr/>
            <p:nvPr/>
          </p:nvSpPr>
          <p:spPr>
            <a:xfrm>
              <a:off x="5289465" y="3471504"/>
              <a:ext cx="207411" cy="770608"/>
            </a:xfrm>
            <a:prstGeom prst="rightBrac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587605" y="4476438"/>
              <a:ext cx="16192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Clicking on this will display About Us View</a:t>
              </a:r>
              <a:endParaRPr lang="en-US" dirty="0"/>
            </a:p>
          </p:txBody>
        </p:sp>
        <p:sp>
          <p:nvSpPr>
            <p:cNvPr id="57" name="Right Brace 56"/>
            <p:cNvSpPr/>
            <p:nvPr/>
          </p:nvSpPr>
          <p:spPr>
            <a:xfrm>
              <a:off x="5289465" y="4303092"/>
              <a:ext cx="207411" cy="770608"/>
            </a:xfrm>
            <a:prstGeom prst="rightBrac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97252" y="537708"/>
              <a:ext cx="1619295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Menu will display </a:t>
              </a:r>
              <a:r>
                <a:rPr lang="en-US" sz="1050" dirty="0" smtClean="0"/>
                <a:t>choices (home</a:t>
              </a:r>
              <a:r>
                <a:rPr lang="en-US" sz="1050" dirty="0" smtClean="0"/>
                <a:t>, users, stocks, </a:t>
              </a:r>
              <a:r>
                <a:rPr lang="en-US" sz="1050" dirty="0" smtClean="0"/>
                <a:t>about) in drop-down menu when mouse hovers over “Menu”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423715" y="329959"/>
              <a:ext cx="16192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Header bar should be fixed to the top of page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2317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786348" y="711798"/>
            <a:ext cx="5470330" cy="4328373"/>
            <a:chOff x="2393510" y="726429"/>
            <a:chExt cx="5470330" cy="4328373"/>
          </a:xfrm>
        </p:grpSpPr>
        <p:grpSp>
          <p:nvGrpSpPr>
            <p:cNvPr id="2" name="Group 1"/>
            <p:cNvGrpSpPr/>
            <p:nvPr/>
          </p:nvGrpSpPr>
          <p:grpSpPr>
            <a:xfrm>
              <a:off x="2434742" y="1126539"/>
              <a:ext cx="2794407" cy="3928263"/>
              <a:chOff x="921715" y="1250899"/>
              <a:chExt cx="2794407" cy="3928263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921715" y="1250899"/>
                <a:ext cx="2794407" cy="3928263"/>
              </a:xfrm>
              <a:prstGeom prst="rect">
                <a:avLst/>
              </a:prstGeom>
              <a:solidFill>
                <a:srgbClr val="EAF2FA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921715" y="1250899"/>
                <a:ext cx="2794407" cy="2487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3467405" y="1314297"/>
                <a:ext cx="168250" cy="121920"/>
                <a:chOff x="4242816" y="921715"/>
                <a:chExt cx="168250" cy="121920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4242816" y="921715"/>
                  <a:ext cx="16825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4242816" y="979017"/>
                  <a:ext cx="16825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4242816" y="1043635"/>
                  <a:ext cx="16825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980236" y="1250899"/>
                <a:ext cx="7280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1"/>
                    </a:solidFill>
                  </a:rPr>
                  <a:t>ASSIGN 1</a:t>
                </a:r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471317" y="1388149"/>
              <a:ext cx="8963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sng" dirty="0" smtClean="0"/>
                <a:t>Home</a:t>
              </a:r>
              <a:r>
                <a:rPr lang="en-US" sz="1000" dirty="0" smtClean="0"/>
                <a:t> / Users</a:t>
              </a:r>
              <a:endParaRPr 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19554" y="1634370"/>
              <a:ext cx="8094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User List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96896" y="2018995"/>
              <a:ext cx="2467661" cy="28382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65772" y="2018995"/>
              <a:ext cx="1784281" cy="2631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sz="1100" u="sng" dirty="0"/>
                <a:t>Chelsey </a:t>
              </a:r>
              <a:r>
                <a:rPr lang="en-US" sz="1100" u="sng" dirty="0" smtClean="0"/>
                <a:t>Dietrich</a:t>
              </a:r>
            </a:p>
            <a:p>
              <a:pPr>
                <a:lnSpc>
                  <a:spcPct val="250000"/>
                </a:lnSpc>
              </a:pPr>
              <a:r>
                <a:rPr lang="en-US" sz="1100" u="sng" dirty="0"/>
                <a:t>Clementine </a:t>
              </a:r>
              <a:r>
                <a:rPr lang="en-US" sz="1100" u="sng" dirty="0" err="1"/>
                <a:t>Bauch</a:t>
              </a:r>
              <a:endParaRPr lang="en-US" sz="1100" u="sng" dirty="0"/>
            </a:p>
            <a:p>
              <a:pPr>
                <a:lnSpc>
                  <a:spcPct val="250000"/>
                </a:lnSpc>
              </a:pPr>
              <a:r>
                <a:rPr lang="en-US" sz="1100" u="sng" dirty="0" smtClean="0"/>
                <a:t>Ervin </a:t>
              </a:r>
              <a:r>
                <a:rPr lang="en-US" sz="1100" u="sng" dirty="0"/>
                <a:t>Howell</a:t>
              </a:r>
              <a:endParaRPr lang="en-US" sz="1100" u="sng" dirty="0" smtClean="0"/>
            </a:p>
            <a:p>
              <a:pPr>
                <a:lnSpc>
                  <a:spcPct val="250000"/>
                </a:lnSpc>
              </a:pPr>
              <a:r>
                <a:rPr lang="en-US" sz="1100" u="sng" dirty="0" smtClean="0"/>
                <a:t>Kurtis </a:t>
              </a:r>
              <a:r>
                <a:rPr lang="en-US" sz="1100" u="sng" dirty="0" err="1" smtClean="0"/>
                <a:t>Weissnat</a:t>
              </a:r>
              <a:endParaRPr lang="en-US" sz="1100" u="sng" dirty="0" smtClean="0"/>
            </a:p>
            <a:p>
              <a:pPr>
                <a:lnSpc>
                  <a:spcPct val="250000"/>
                </a:lnSpc>
              </a:pPr>
              <a:r>
                <a:rPr lang="en-US" sz="1100" u="sng" dirty="0"/>
                <a:t>Leanne Graham</a:t>
              </a:r>
            </a:p>
            <a:p>
              <a:pPr>
                <a:lnSpc>
                  <a:spcPct val="250000"/>
                </a:lnSpc>
              </a:pPr>
              <a:r>
                <a:rPr lang="en-US" sz="1100" u="sng" dirty="0"/>
                <a:t>Patricia </a:t>
              </a:r>
              <a:r>
                <a:rPr lang="en-US" sz="1100" u="sng" dirty="0" err="1" smtClean="0"/>
                <a:t>Lebsack</a:t>
              </a:r>
              <a:endParaRPr lang="en-US" sz="1100" u="sng" dirty="0"/>
            </a:p>
          </p:txBody>
        </p:sp>
        <p:sp>
          <p:nvSpPr>
            <p:cNvPr id="24" name="Right Brace 23"/>
            <p:cNvSpPr/>
            <p:nvPr/>
          </p:nvSpPr>
          <p:spPr>
            <a:xfrm>
              <a:off x="5391303" y="2018995"/>
              <a:ext cx="142809" cy="2787091"/>
            </a:xfrm>
            <a:prstGeom prst="rightBrac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25997" y="3206225"/>
              <a:ext cx="2135086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Display list of users sorted by name.</a:t>
              </a:r>
            </a:p>
            <a:p>
              <a:r>
                <a:rPr lang="en-US" sz="1050" dirty="0" smtClean="0"/>
                <a:t>Each should be a link to </a:t>
              </a:r>
              <a:r>
                <a:rPr lang="en-US" sz="1050" dirty="0" smtClean="0"/>
                <a:t>Single User view</a:t>
              </a:r>
              <a:endParaRPr lang="en-US" sz="1050" dirty="0" smtClean="0"/>
            </a:p>
          </p:txBody>
        </p:sp>
        <p:sp>
          <p:nvSpPr>
            <p:cNvPr id="28" name="Right Brace 27"/>
            <p:cNvSpPr/>
            <p:nvPr/>
          </p:nvSpPr>
          <p:spPr>
            <a:xfrm>
              <a:off x="3367716" y="1449608"/>
              <a:ext cx="187930" cy="179185"/>
            </a:xfrm>
            <a:prstGeom prst="rightBrac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37817" y="1322650"/>
              <a:ext cx="222602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Breadcrumb </a:t>
              </a:r>
              <a:r>
                <a:rPr lang="en-US" sz="1050" dirty="0" smtClean="0"/>
                <a:t>navigation (see </a:t>
              </a:r>
              <a:r>
                <a:rPr lang="en-US" sz="1050" dirty="0" err="1" smtClean="0"/>
                <a:t>Bulma</a:t>
              </a:r>
              <a:r>
                <a:rPr lang="en-US" sz="1050" dirty="0" smtClean="0"/>
                <a:t> documentation). </a:t>
              </a:r>
              <a:r>
                <a:rPr lang="en-US" sz="1050" dirty="0" smtClean="0"/>
                <a:t>Each underlined word indicates a link to the appropriate view</a:t>
              </a:r>
              <a:endParaRPr lang="en-US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621024" y="1536192"/>
              <a:ext cx="1916165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93510" y="726429"/>
              <a:ext cx="15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 List View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691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463146" y="269229"/>
            <a:ext cx="5128791" cy="6308303"/>
            <a:chOff x="463146" y="269229"/>
            <a:chExt cx="5128791" cy="6308303"/>
          </a:xfrm>
        </p:grpSpPr>
        <p:sp>
          <p:nvSpPr>
            <p:cNvPr id="22" name="TextBox 21"/>
            <p:cNvSpPr txBox="1"/>
            <p:nvPr/>
          </p:nvSpPr>
          <p:spPr>
            <a:xfrm>
              <a:off x="3664006" y="1443260"/>
              <a:ext cx="1912703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Will display either the user </a:t>
              </a:r>
            </a:p>
            <a:p>
              <a:r>
                <a:rPr lang="en-US" sz="1050" dirty="0" smtClean="0"/>
                <a:t>details (shown) or the Portfolio </a:t>
              </a:r>
            </a:p>
            <a:p>
              <a:r>
                <a:rPr lang="en-US" sz="1050" dirty="0" smtClean="0"/>
                <a:t>Information (next screen)</a:t>
              </a:r>
              <a:endParaRPr lang="en-US" dirty="0"/>
            </a:p>
          </p:txBody>
        </p:sp>
        <p:sp>
          <p:nvSpPr>
            <p:cNvPr id="23" name="Right Brace 22"/>
            <p:cNvSpPr/>
            <p:nvPr/>
          </p:nvSpPr>
          <p:spPr>
            <a:xfrm>
              <a:off x="3399414" y="1559299"/>
              <a:ext cx="207411" cy="335962"/>
            </a:xfrm>
            <a:prstGeom prst="rightBrac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Brace 23"/>
            <p:cNvSpPr/>
            <p:nvPr/>
          </p:nvSpPr>
          <p:spPr>
            <a:xfrm>
              <a:off x="3400819" y="2740979"/>
              <a:ext cx="207411" cy="335962"/>
            </a:xfrm>
            <a:prstGeom prst="rightBrac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48776" y="2733859"/>
              <a:ext cx="1943161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Clicking on these will </a:t>
              </a:r>
              <a:r>
                <a:rPr lang="en-US" sz="1050" dirty="0" smtClean="0"/>
                <a:t>toggle the</a:t>
              </a:r>
              <a:endParaRPr lang="en-US" sz="1050" dirty="0" smtClean="0"/>
            </a:p>
            <a:p>
              <a:r>
                <a:rPr lang="en-US" sz="1050" dirty="0" smtClean="0"/>
                <a:t>display the address or company </a:t>
              </a:r>
            </a:p>
            <a:p>
              <a:r>
                <a:rPr lang="en-US" sz="1050" dirty="0"/>
                <a:t>i</a:t>
              </a:r>
              <a:r>
                <a:rPr lang="en-US" sz="1050" dirty="0" smtClean="0"/>
                <a:t>nformation for the user</a:t>
              </a:r>
            </a:p>
          </p:txBody>
        </p:sp>
        <p:sp>
          <p:nvSpPr>
            <p:cNvPr id="26" name="Right Brace 25"/>
            <p:cNvSpPr/>
            <p:nvPr/>
          </p:nvSpPr>
          <p:spPr>
            <a:xfrm>
              <a:off x="3403341" y="2005574"/>
              <a:ext cx="207411" cy="631555"/>
            </a:xfrm>
            <a:prstGeom prst="rightBrac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64007" y="2092109"/>
              <a:ext cx="182239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This is a sketch so I would </a:t>
              </a:r>
              <a:r>
                <a:rPr lang="en-US" sz="1050" dirty="0" smtClean="0"/>
                <a:t>expect the data </a:t>
              </a:r>
              <a:r>
                <a:rPr lang="en-US" sz="1050" dirty="0" smtClean="0"/>
                <a:t>to be formatted in a nice way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63146" y="269229"/>
              <a:ext cx="2513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Single User – Detail View</a:t>
              </a:r>
              <a:endParaRPr lang="en-US" dirty="0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2709559" y="3392915"/>
              <a:ext cx="2794407" cy="3184617"/>
              <a:chOff x="4748759" y="3382708"/>
              <a:chExt cx="2794407" cy="3184617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4748759" y="3382708"/>
                <a:ext cx="2794407" cy="3184617"/>
                <a:chOff x="921715" y="1250899"/>
                <a:chExt cx="2794407" cy="3928263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921715" y="1250899"/>
                  <a:ext cx="2794407" cy="3928263"/>
                </a:xfrm>
                <a:prstGeom prst="rect">
                  <a:avLst/>
                </a:prstGeom>
                <a:solidFill>
                  <a:srgbClr val="EAF2FA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921715" y="1250899"/>
                  <a:ext cx="2794407" cy="2487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" name="Group 36"/>
                <p:cNvGrpSpPr/>
                <p:nvPr/>
              </p:nvGrpSpPr>
              <p:grpSpPr>
                <a:xfrm>
                  <a:off x="3467405" y="1314297"/>
                  <a:ext cx="168250" cy="121920"/>
                  <a:chOff x="4242816" y="921715"/>
                  <a:chExt cx="168250" cy="121920"/>
                </a:xfrm>
              </p:grpSpPr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4242816" y="921715"/>
                    <a:ext cx="16825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4242816" y="979017"/>
                    <a:ext cx="16825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4242816" y="1043635"/>
                    <a:ext cx="16825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980236" y="1250899"/>
                  <a:ext cx="72808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solidFill>
                        <a:schemeClr val="bg1"/>
                      </a:solidFill>
                    </a:rPr>
                    <a:t>ASSIGN 1</a:t>
                  </a:r>
                  <a:endParaRPr lang="en-US" sz="11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>
                <a:off x="4785334" y="3644318"/>
                <a:ext cx="12442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u="sng" dirty="0" smtClean="0"/>
                  <a:t>Home</a:t>
                </a:r>
                <a:r>
                  <a:rPr lang="en-US" sz="1000" dirty="0" smtClean="0"/>
                  <a:t> / </a:t>
                </a:r>
                <a:r>
                  <a:rPr lang="en-US" sz="1000" u="sng" dirty="0" smtClean="0"/>
                  <a:t>Users</a:t>
                </a:r>
                <a:r>
                  <a:rPr lang="en-US" sz="1000" dirty="0" smtClean="0"/>
                  <a:t> / User</a:t>
                </a:r>
                <a:endParaRPr lang="en-US" sz="10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85334" y="3890539"/>
                <a:ext cx="13383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Leanne Graham</a:t>
                </a:r>
                <a:endParaRPr lang="en-US" sz="1400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910913" y="4275165"/>
                <a:ext cx="2467661" cy="2107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910913" y="4278246"/>
                <a:ext cx="1212801" cy="2560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123714" y="4278246"/>
                <a:ext cx="1254859" cy="2560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181343" y="4272668"/>
                <a:ext cx="57419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 smtClean="0"/>
                  <a:t>Details</a:t>
                </a:r>
                <a:endParaRPr lang="en-US" sz="1100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388936" y="4272668"/>
                <a:ext cx="68159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 smtClean="0"/>
                  <a:t>Portfolio</a:t>
                </a:r>
                <a:endParaRPr lang="en-US" sz="1100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996434" y="4608630"/>
                <a:ext cx="1830950" cy="9387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000" dirty="0" smtClean="0"/>
                  <a:t>Id: 5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000" dirty="0" smtClean="0"/>
                  <a:t>Email</a:t>
                </a:r>
                <a:r>
                  <a:rPr lang="en-US" sz="1000" dirty="0"/>
                  <a:t>: </a:t>
                </a:r>
                <a:r>
                  <a:rPr lang="en-US" sz="1000" dirty="0" smtClean="0"/>
                  <a:t>Sincere@april.biz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000" dirty="0"/>
                  <a:t>Phone: 1-770-736-8031 </a:t>
                </a:r>
                <a:r>
                  <a:rPr lang="en-US" sz="1000" dirty="0" smtClean="0"/>
                  <a:t>x56442</a:t>
                </a:r>
              </a:p>
              <a:p>
                <a:r>
                  <a:rPr lang="en-US" sz="1000" dirty="0" smtClean="0"/>
                  <a:t>  </a:t>
                </a:r>
                <a:endParaRPr lang="en-US" sz="1000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5090479" y="5438280"/>
                <a:ext cx="2110092" cy="2560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107537" y="5438280"/>
                <a:ext cx="64312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 smtClean="0"/>
                  <a:t>Address</a:t>
                </a:r>
                <a:endParaRPr lang="en-US" sz="1100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107537" y="5946357"/>
                <a:ext cx="2110092" cy="2560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144785" y="5929478"/>
                <a:ext cx="72487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 smtClean="0"/>
                  <a:t>Company</a:t>
                </a:r>
                <a:endParaRPr lang="en-US" sz="1100" dirty="0"/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6914114" y="5383258"/>
                <a:ext cx="255198" cy="369332"/>
                <a:chOff x="1175041" y="3008554"/>
                <a:chExt cx="255198" cy="369332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1229310" y="3108960"/>
                  <a:ext cx="165508" cy="1655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175041" y="3008554"/>
                  <a:ext cx="2551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accent5"/>
                      </a:solidFill>
                    </a:rPr>
                    <a:t>-</a:t>
                  </a:r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6920077" y="5871125"/>
                <a:ext cx="255198" cy="369332"/>
                <a:chOff x="1175041" y="3008554"/>
                <a:chExt cx="255198" cy="369332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1229310" y="3108960"/>
                  <a:ext cx="165508" cy="1655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1175041" y="3008554"/>
                  <a:ext cx="2551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accent5"/>
                      </a:solidFill>
                    </a:rPr>
                    <a:t>-</a:t>
                  </a:r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p:grpSp>
        </p:grpSp>
        <p:grpSp>
          <p:nvGrpSpPr>
            <p:cNvPr id="72" name="Group 71"/>
            <p:cNvGrpSpPr/>
            <p:nvPr/>
          </p:nvGrpSpPr>
          <p:grpSpPr>
            <a:xfrm>
              <a:off x="504378" y="669339"/>
              <a:ext cx="2794407" cy="4697886"/>
              <a:chOff x="2434742" y="1126539"/>
              <a:chExt cx="2794407" cy="469788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434742" y="1126539"/>
                <a:ext cx="2794407" cy="4697886"/>
              </a:xfrm>
              <a:prstGeom prst="rect">
                <a:avLst/>
              </a:prstGeom>
              <a:solidFill>
                <a:srgbClr val="EAF2FA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2434742" y="1126539"/>
                <a:ext cx="2794407" cy="2487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4980432" y="1189937"/>
                <a:ext cx="168250" cy="121920"/>
                <a:chOff x="4242816" y="921715"/>
                <a:chExt cx="168250" cy="121920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4242816" y="921715"/>
                  <a:ext cx="16825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4242816" y="979017"/>
                  <a:ext cx="16825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4242816" y="1043635"/>
                  <a:ext cx="16825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2493263" y="1126539"/>
                <a:ext cx="7280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1"/>
                    </a:solidFill>
                  </a:rPr>
                  <a:t>ASSIGN 1</a:t>
                </a:r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471317" y="1388149"/>
                <a:ext cx="12442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u="sng" dirty="0" smtClean="0"/>
                  <a:t>Home</a:t>
                </a:r>
                <a:r>
                  <a:rPr lang="en-US" sz="1000" dirty="0" smtClean="0"/>
                  <a:t> / </a:t>
                </a:r>
                <a:r>
                  <a:rPr lang="en-US" sz="1000" u="sng" dirty="0" smtClean="0"/>
                  <a:t>Users</a:t>
                </a:r>
                <a:r>
                  <a:rPr lang="en-US" sz="1000" dirty="0" smtClean="0"/>
                  <a:t> / User</a:t>
                </a:r>
                <a:endParaRPr lang="en-US" sz="1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471317" y="1634370"/>
                <a:ext cx="13383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Leanne Graham</a:t>
                </a:r>
                <a:endParaRPr lang="en-US" sz="14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596896" y="2018995"/>
                <a:ext cx="2467661" cy="37144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596896" y="2022077"/>
                <a:ext cx="1212801" cy="2560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809697" y="2022077"/>
                <a:ext cx="1254859" cy="2560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867326" y="2016499"/>
                <a:ext cx="57419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 smtClean="0"/>
                  <a:t>Details</a:t>
                </a:r>
                <a:endParaRPr lang="en-US" sz="11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074919" y="2016499"/>
                <a:ext cx="68159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 smtClean="0"/>
                  <a:t>Portfolio</a:t>
                </a:r>
                <a:endParaRPr lang="en-US" sz="11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82417" y="2352461"/>
                <a:ext cx="1975221" cy="9387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000" dirty="0" smtClean="0"/>
                  <a:t>Id: </a:t>
                </a:r>
                <a:r>
                  <a:rPr lang="en-US" sz="1000" dirty="0" smtClean="0"/>
                  <a:t>            5</a:t>
                </a:r>
                <a:endParaRPr lang="en-US" sz="1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1000" dirty="0" smtClean="0"/>
                  <a:t>Email</a:t>
                </a:r>
                <a:r>
                  <a:rPr lang="en-US" sz="1000" dirty="0"/>
                  <a:t>: </a:t>
                </a:r>
                <a:r>
                  <a:rPr lang="en-US" sz="1000" dirty="0" smtClean="0"/>
                  <a:t>      Sincere@april.biz</a:t>
                </a:r>
                <a:endParaRPr lang="en-US" sz="1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1000" dirty="0"/>
                  <a:t>Phone: </a:t>
                </a:r>
                <a:r>
                  <a:rPr lang="en-US" sz="1000" dirty="0" smtClean="0"/>
                  <a:t>    1-770-736-8031 </a:t>
                </a:r>
                <a:r>
                  <a:rPr lang="en-US" sz="1000" dirty="0" smtClean="0"/>
                  <a:t>x56442</a:t>
                </a:r>
              </a:p>
              <a:p>
                <a:r>
                  <a:rPr lang="en-US" sz="1000" dirty="0" smtClean="0"/>
                  <a:t>  </a:t>
                </a:r>
                <a:endParaRPr lang="en-US" sz="1000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776462" y="3182111"/>
                <a:ext cx="2110092" cy="2560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793520" y="3182111"/>
                <a:ext cx="64312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 smtClean="0"/>
                  <a:t>Address</a:t>
                </a:r>
                <a:endParaRPr lang="en-US" sz="11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776462" y="4577162"/>
                <a:ext cx="2110092" cy="2560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840857" y="4585556"/>
                <a:ext cx="72487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 smtClean="0"/>
                  <a:t>Company</a:t>
                </a:r>
                <a:endParaRPr lang="en-US" sz="1100" dirty="0"/>
              </a:p>
            </p:txBody>
          </p:sp>
          <p:sp>
            <p:nvSpPr>
              <p:cNvPr id="28" name="Right Brace 27"/>
              <p:cNvSpPr/>
              <p:nvPr/>
            </p:nvSpPr>
            <p:spPr>
              <a:xfrm>
                <a:off x="3800517" y="1721275"/>
                <a:ext cx="111278" cy="179185"/>
              </a:xfrm>
              <a:prstGeom prst="rightBrac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978249" y="1681567"/>
                <a:ext cx="10823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The user’s name</a:t>
                </a:r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776462" y="3434693"/>
                <a:ext cx="2110092" cy="1048900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793520" y="3452115"/>
                <a:ext cx="1451038" cy="1169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000" dirty="0" smtClean="0"/>
                  <a:t>Street</a:t>
                </a:r>
                <a:r>
                  <a:rPr lang="en-US" sz="1000" dirty="0"/>
                  <a:t>:     </a:t>
                </a:r>
                <a:r>
                  <a:rPr lang="en-US" sz="1000" dirty="0" smtClean="0"/>
                  <a:t> </a:t>
                </a:r>
                <a:r>
                  <a:rPr lang="en-US" sz="1000" dirty="0" err="1"/>
                  <a:t>Kulas</a:t>
                </a:r>
                <a:r>
                  <a:rPr lang="en-US" sz="1000" dirty="0"/>
                  <a:t> </a:t>
                </a:r>
                <a:r>
                  <a:rPr lang="en-US" sz="1000" dirty="0" smtClean="0"/>
                  <a:t>Light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000" dirty="0" smtClean="0"/>
                  <a:t>Suite</a:t>
                </a:r>
                <a:r>
                  <a:rPr lang="en-US" sz="1000" dirty="0"/>
                  <a:t>: </a:t>
                </a:r>
                <a:r>
                  <a:rPr lang="en-US" sz="1000" dirty="0" smtClean="0"/>
                  <a:t>       Apt</a:t>
                </a:r>
                <a:r>
                  <a:rPr lang="en-US" sz="1000" dirty="0"/>
                  <a:t>. 556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000" dirty="0" smtClean="0"/>
                  <a:t>City:          </a:t>
                </a:r>
                <a:r>
                  <a:rPr lang="en-US" sz="1000" dirty="0" err="1" smtClean="0"/>
                  <a:t>Gwenborough</a:t>
                </a:r>
                <a:endParaRPr lang="en-US" sz="1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1000" dirty="0" smtClean="0"/>
                  <a:t>Zip </a:t>
                </a:r>
                <a:r>
                  <a:rPr lang="en-US" sz="1000" dirty="0"/>
                  <a:t>Code: 92998-3874</a:t>
                </a:r>
                <a:endParaRPr lang="en-US" sz="1000" dirty="0" smtClean="0"/>
              </a:p>
              <a:p>
                <a:r>
                  <a:rPr lang="en-US" sz="1000" dirty="0" smtClean="0"/>
                  <a:t>  </a:t>
                </a:r>
                <a:endParaRPr lang="en-US" sz="1000" dirty="0"/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4584960" y="3123736"/>
                <a:ext cx="300082" cy="369332"/>
                <a:chOff x="1175041" y="3008554"/>
                <a:chExt cx="300082" cy="369332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1229310" y="3108960"/>
                  <a:ext cx="165508" cy="1655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1175041" y="3008554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accent5"/>
                      </a:solidFill>
                    </a:rPr>
                    <a:t>+</a:t>
                  </a:r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p:grpSp>
          <p:sp>
            <p:nvSpPr>
              <p:cNvPr id="66" name="Rectangle 65"/>
              <p:cNvSpPr/>
              <p:nvPr/>
            </p:nvSpPr>
            <p:spPr>
              <a:xfrm>
                <a:off x="2780802" y="4828725"/>
                <a:ext cx="2110092" cy="802252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797860" y="4846147"/>
                <a:ext cx="2056973" cy="7848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000" dirty="0" smtClean="0"/>
                  <a:t>Name</a:t>
                </a:r>
                <a:r>
                  <a:rPr lang="en-US" sz="1000" dirty="0"/>
                  <a:t>:      </a:t>
                </a:r>
                <a:r>
                  <a:rPr lang="en-US" sz="1000" dirty="0" smtClean="0"/>
                  <a:t>         </a:t>
                </a:r>
                <a:r>
                  <a:rPr lang="en-US" sz="1000" dirty="0" err="1" smtClean="0"/>
                  <a:t>Romaguera-Crona</a:t>
                </a:r>
                <a:endParaRPr lang="en-US" sz="1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1000" dirty="0" smtClean="0"/>
                  <a:t>Catch Phrase:   </a:t>
                </a:r>
                <a:r>
                  <a:rPr lang="en-US" sz="1000" dirty="0" err="1" smtClean="0"/>
                  <a:t>sdflkdsfl</a:t>
                </a:r>
                <a:r>
                  <a:rPr lang="en-US" sz="1000" dirty="0" smtClean="0"/>
                  <a:t> </a:t>
                </a:r>
                <a:r>
                  <a:rPr lang="en-US" sz="1000" dirty="0" err="1" smtClean="0"/>
                  <a:t>sfdlkjfsdd</a:t>
                </a:r>
                <a:r>
                  <a:rPr lang="en-US" sz="1000" dirty="0" smtClean="0"/>
                  <a:t> </a:t>
                </a:r>
                <a:endParaRPr lang="en-US" sz="1000" dirty="0"/>
              </a:p>
              <a:p>
                <a:pPr>
                  <a:lnSpc>
                    <a:spcPct val="150000"/>
                  </a:lnSpc>
                </a:pPr>
                <a:r>
                  <a:rPr lang="en-US" sz="1000" dirty="0" smtClean="0"/>
                  <a:t>BS:                      </a:t>
                </a:r>
                <a:r>
                  <a:rPr lang="en-US" sz="1000" dirty="0" err="1" smtClean="0"/>
                  <a:t>asdsa</a:t>
                </a:r>
                <a:r>
                  <a:rPr lang="en-US" sz="1000" dirty="0" smtClean="0"/>
                  <a:t> </a:t>
                </a:r>
                <a:r>
                  <a:rPr lang="en-US" sz="1000" dirty="0" err="1" smtClean="0"/>
                  <a:t>asd</a:t>
                </a:r>
                <a:r>
                  <a:rPr lang="en-US" sz="1000" dirty="0" smtClean="0"/>
                  <a:t> </a:t>
                </a:r>
                <a:r>
                  <a:rPr lang="en-US" sz="1000" dirty="0" err="1" smtClean="0"/>
                  <a:t>asdsd</a:t>
                </a:r>
                <a:r>
                  <a:rPr lang="en-US" sz="1000" dirty="0" smtClean="0"/>
                  <a:t> as</a:t>
                </a:r>
                <a:r>
                  <a:rPr lang="en-US" sz="1000" dirty="0" smtClean="0"/>
                  <a:t>  </a:t>
                </a:r>
                <a:r>
                  <a:rPr lang="en-US" sz="1000" dirty="0" smtClean="0"/>
                  <a:t>  </a:t>
                </a:r>
                <a:endParaRPr lang="en-US" sz="1000" dirty="0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4590429" y="4505986"/>
                <a:ext cx="300082" cy="369332"/>
                <a:chOff x="1175041" y="3008554"/>
                <a:chExt cx="300082" cy="369332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1229310" y="3108960"/>
                  <a:ext cx="165508" cy="1655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1175041" y="3008554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accent5"/>
                      </a:solidFill>
                    </a:rPr>
                    <a:t>+</a:t>
                  </a:r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p:grpSp>
        </p:grpSp>
        <p:cxnSp>
          <p:nvCxnSpPr>
            <p:cNvPr id="79" name="Straight Connector 78"/>
            <p:cNvCxnSpPr/>
            <p:nvPr/>
          </p:nvCxnSpPr>
          <p:spPr>
            <a:xfrm>
              <a:off x="4799716" y="3281196"/>
              <a:ext cx="9728" cy="2163479"/>
            </a:xfrm>
            <a:prstGeom prst="line">
              <a:avLst/>
            </a:prstGeom>
            <a:ln w="952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127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342923" y="911254"/>
            <a:ext cx="5368606" cy="4328373"/>
            <a:chOff x="2393510" y="726429"/>
            <a:chExt cx="5368606" cy="4328373"/>
          </a:xfrm>
        </p:grpSpPr>
        <p:grpSp>
          <p:nvGrpSpPr>
            <p:cNvPr id="2" name="Group 1"/>
            <p:cNvGrpSpPr/>
            <p:nvPr/>
          </p:nvGrpSpPr>
          <p:grpSpPr>
            <a:xfrm>
              <a:off x="2434742" y="1126539"/>
              <a:ext cx="2794407" cy="3928263"/>
              <a:chOff x="921715" y="1250899"/>
              <a:chExt cx="2794407" cy="3928263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921715" y="1250899"/>
                <a:ext cx="2794407" cy="3928263"/>
              </a:xfrm>
              <a:prstGeom prst="rect">
                <a:avLst/>
              </a:prstGeom>
              <a:solidFill>
                <a:srgbClr val="EAF2FA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921715" y="1250899"/>
                <a:ext cx="2794407" cy="2487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3467405" y="1314297"/>
                <a:ext cx="168250" cy="121920"/>
                <a:chOff x="4242816" y="921715"/>
                <a:chExt cx="168250" cy="121920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4242816" y="921715"/>
                  <a:ext cx="16825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4242816" y="979017"/>
                  <a:ext cx="16825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4242816" y="1043635"/>
                  <a:ext cx="16825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980236" y="1250899"/>
                <a:ext cx="7280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1"/>
                    </a:solidFill>
                  </a:rPr>
                  <a:t>ASSIGN 1</a:t>
                </a:r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471317" y="1388149"/>
              <a:ext cx="12442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sng" dirty="0" smtClean="0"/>
                <a:t>Home</a:t>
              </a:r>
              <a:r>
                <a:rPr lang="en-US" sz="1000" dirty="0" smtClean="0"/>
                <a:t> / </a:t>
              </a:r>
              <a:r>
                <a:rPr lang="en-US" sz="1000" u="sng" dirty="0" smtClean="0"/>
                <a:t>Users</a:t>
              </a:r>
              <a:r>
                <a:rPr lang="en-US" sz="1000" dirty="0" smtClean="0"/>
                <a:t> / User</a:t>
              </a:r>
              <a:endParaRPr 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71317" y="1634370"/>
              <a:ext cx="13383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Leanne Graham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96896" y="2018995"/>
              <a:ext cx="2467661" cy="28382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96896" y="2022077"/>
              <a:ext cx="1212801" cy="2560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09697" y="2022077"/>
              <a:ext cx="1254859" cy="256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67326" y="2016499"/>
              <a:ext cx="57419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/>
                <a:t>Details</a:t>
              </a:r>
              <a:endParaRPr lang="en-US" sz="11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74919" y="2016499"/>
              <a:ext cx="68159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/>
                <a:t>Portfolio</a:t>
              </a:r>
              <a:endParaRPr lang="en-US" sz="11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22688" y="2370488"/>
              <a:ext cx="58060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/>
                <a:t>Symbol</a:t>
              </a:r>
              <a:endParaRPr lang="en-US" sz="1000" b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12288" y="2511878"/>
              <a:ext cx="510076" cy="16312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1000" u="sng" dirty="0" smtClean="0"/>
                <a:t>AMZN</a:t>
              </a:r>
            </a:p>
            <a:p>
              <a:pPr>
                <a:lnSpc>
                  <a:spcPct val="200000"/>
                </a:lnSpc>
              </a:pPr>
              <a:r>
                <a:rPr lang="en-US" sz="1000" u="sng" dirty="0" smtClean="0"/>
                <a:t>ADI</a:t>
              </a:r>
            </a:p>
            <a:p>
              <a:pPr>
                <a:lnSpc>
                  <a:spcPct val="200000"/>
                </a:lnSpc>
              </a:pPr>
              <a:r>
                <a:rPr lang="en-US" sz="1000" u="sng" dirty="0" smtClean="0"/>
                <a:t>AMAT</a:t>
              </a:r>
            </a:p>
            <a:p>
              <a:pPr>
                <a:lnSpc>
                  <a:spcPct val="200000"/>
                </a:lnSpc>
              </a:pPr>
              <a:r>
                <a:rPr lang="en-US" sz="1000" u="sng" dirty="0" smtClean="0"/>
                <a:t>CTXS</a:t>
              </a:r>
            </a:p>
            <a:p>
              <a:pPr>
                <a:lnSpc>
                  <a:spcPct val="200000"/>
                </a:lnSpc>
              </a:pPr>
              <a:r>
                <a:rPr lang="en-US" sz="1000" u="sng" dirty="0" smtClean="0"/>
                <a:t>CB</a:t>
              </a:r>
              <a:endParaRPr lang="en-US" sz="1000" u="sng" dirty="0"/>
            </a:p>
          </p:txBody>
        </p:sp>
        <p:sp>
          <p:nvSpPr>
            <p:cNvPr id="24" name="Right Brace 23"/>
            <p:cNvSpPr/>
            <p:nvPr/>
          </p:nvSpPr>
          <p:spPr>
            <a:xfrm>
              <a:off x="5322067" y="2648054"/>
              <a:ext cx="212045" cy="1495040"/>
            </a:xfrm>
            <a:prstGeom prst="rightBrac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11535" y="3224568"/>
              <a:ext cx="2135086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Display list of stocks for that user, with the symbol </a:t>
              </a:r>
              <a:r>
                <a:rPr lang="en-US" sz="1050" dirty="0" smtClean="0"/>
                <a:t>and name being </a:t>
              </a:r>
              <a:r>
                <a:rPr lang="en-US" sz="1050" dirty="0" smtClean="0"/>
                <a:t>a link/route to </a:t>
              </a:r>
              <a:r>
                <a:rPr lang="en-US" sz="1050" dirty="0" smtClean="0"/>
                <a:t>single stock view</a:t>
              </a:r>
              <a:r>
                <a:rPr lang="en-US" sz="1050" dirty="0"/>
                <a:t> </a:t>
              </a:r>
              <a:r>
                <a:rPr lang="en-US" sz="1050" dirty="0" smtClean="0"/>
                <a:t>(showing the appropriate </a:t>
              </a:r>
              <a:r>
                <a:rPr lang="en-US" sz="1050" dirty="0"/>
                <a:t>stock</a:t>
              </a:r>
              <a:r>
                <a:rPr lang="en-US" sz="1050" dirty="0" smtClean="0"/>
                <a:t>). </a:t>
              </a:r>
              <a:r>
                <a:rPr lang="en-US" sz="1050" dirty="0"/>
                <a:t>Some users have multiple entries for the same stock.</a:t>
              </a:r>
              <a:endParaRPr lang="en-US" sz="1050" dirty="0" smtClean="0"/>
            </a:p>
          </p:txBody>
        </p:sp>
        <p:sp>
          <p:nvSpPr>
            <p:cNvPr id="26" name="Right Brace 25"/>
            <p:cNvSpPr/>
            <p:nvPr/>
          </p:nvSpPr>
          <p:spPr>
            <a:xfrm>
              <a:off x="5322067" y="2435961"/>
              <a:ext cx="221149" cy="180747"/>
            </a:xfrm>
            <a:prstGeom prst="rightBrac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302934" y="2370488"/>
              <a:ext cx="61747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/>
                <a:t>Amount</a:t>
              </a:r>
              <a:endParaRPr lang="en-US" sz="1000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99686" y="2370488"/>
              <a:ext cx="5004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/>
                <a:t>Name</a:t>
              </a:r>
              <a:endParaRPr lang="en-US" sz="1000" b="1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96682" y="2511878"/>
              <a:ext cx="1184940" cy="16312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1000" u="sng" dirty="0" smtClean="0"/>
                <a:t>Amazon.com </a:t>
              </a:r>
              <a:r>
                <a:rPr lang="en-US" sz="1000" u="sng" dirty="0" err="1" smtClean="0"/>
                <a:t>Inc</a:t>
              </a:r>
              <a:endParaRPr lang="en-US" sz="1000" u="sng" dirty="0" smtClean="0"/>
            </a:p>
            <a:p>
              <a:pPr>
                <a:lnSpc>
                  <a:spcPct val="200000"/>
                </a:lnSpc>
              </a:pPr>
              <a:r>
                <a:rPr lang="en-US" sz="1000" u="sng" dirty="0" smtClean="0"/>
                <a:t>Analog Devices, </a:t>
              </a:r>
              <a:r>
                <a:rPr lang="en-US" sz="1000" u="sng" dirty="0" err="1" smtClean="0"/>
                <a:t>Inc</a:t>
              </a:r>
              <a:endParaRPr lang="en-US" sz="1000" u="sng" dirty="0" smtClean="0"/>
            </a:p>
            <a:p>
              <a:pPr>
                <a:lnSpc>
                  <a:spcPct val="200000"/>
                </a:lnSpc>
              </a:pPr>
              <a:r>
                <a:rPr lang="en-US" sz="1000" u="sng" dirty="0" smtClean="0"/>
                <a:t>AMAT</a:t>
              </a:r>
            </a:p>
            <a:p>
              <a:pPr>
                <a:lnSpc>
                  <a:spcPct val="200000"/>
                </a:lnSpc>
              </a:pPr>
              <a:r>
                <a:rPr lang="en-US" sz="1000" u="sng" dirty="0" smtClean="0"/>
                <a:t>Citrix Systems</a:t>
              </a:r>
            </a:p>
            <a:p>
              <a:pPr>
                <a:lnSpc>
                  <a:spcPct val="200000"/>
                </a:lnSpc>
              </a:pPr>
              <a:r>
                <a:rPr lang="en-US" sz="1000" u="sng" dirty="0" smtClean="0"/>
                <a:t>Chubb Limited</a:t>
              </a:r>
              <a:endParaRPr lang="en-US" sz="1000" u="sng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371516" y="2511878"/>
              <a:ext cx="447558" cy="16312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1000" dirty="0" smtClean="0"/>
                <a:t>1000</a:t>
              </a:r>
            </a:p>
            <a:p>
              <a:pPr>
                <a:lnSpc>
                  <a:spcPct val="200000"/>
                </a:lnSpc>
              </a:pPr>
              <a:r>
                <a:rPr lang="en-US" sz="1000" dirty="0" smtClean="0"/>
                <a:t>700</a:t>
              </a:r>
            </a:p>
            <a:p>
              <a:pPr>
                <a:lnSpc>
                  <a:spcPct val="200000"/>
                </a:lnSpc>
              </a:pPr>
              <a:r>
                <a:rPr lang="en-US" sz="1000" dirty="0" smtClean="0"/>
                <a:t>650</a:t>
              </a:r>
            </a:p>
            <a:p>
              <a:pPr>
                <a:lnSpc>
                  <a:spcPct val="200000"/>
                </a:lnSpc>
              </a:pPr>
              <a:r>
                <a:rPr lang="en-US" sz="1000" dirty="0" smtClean="0"/>
                <a:t>500</a:t>
              </a:r>
            </a:p>
            <a:p>
              <a:pPr>
                <a:lnSpc>
                  <a:spcPct val="200000"/>
                </a:lnSpc>
              </a:pPr>
              <a:r>
                <a:rPr lang="en-US" sz="1000" dirty="0" smtClean="0"/>
                <a:t>300</a:t>
              </a:r>
              <a:endParaRPr lang="en-US" sz="1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27030" y="1705675"/>
              <a:ext cx="213508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Clicking on these headings will change the sort order </a:t>
              </a:r>
              <a:r>
                <a:rPr lang="en-US" sz="1050" dirty="0" smtClean="0"/>
                <a:t>to the column clicked on. Clicking repeatedly on the column name will toggle between ascending and descending. Be sure to change the CSS cursor property of these to pointer.</a:t>
              </a:r>
              <a:endParaRPr lang="en-US" sz="1050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93510" y="726429"/>
              <a:ext cx="2774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Single User – Portfolio View</a:t>
              </a:r>
              <a:endParaRPr lang="en-US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622688" y="2616708"/>
              <a:ext cx="22977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341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2393510" y="726429"/>
            <a:ext cx="5111885" cy="4328373"/>
            <a:chOff x="2393510" y="726429"/>
            <a:chExt cx="5111885" cy="4328373"/>
          </a:xfrm>
        </p:grpSpPr>
        <p:grpSp>
          <p:nvGrpSpPr>
            <p:cNvPr id="2" name="Group 1"/>
            <p:cNvGrpSpPr/>
            <p:nvPr/>
          </p:nvGrpSpPr>
          <p:grpSpPr>
            <a:xfrm>
              <a:off x="2434742" y="1126539"/>
              <a:ext cx="2794407" cy="3928263"/>
              <a:chOff x="921715" y="1250899"/>
              <a:chExt cx="2794407" cy="3928263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921715" y="1250899"/>
                <a:ext cx="2794407" cy="3928263"/>
              </a:xfrm>
              <a:prstGeom prst="rect">
                <a:avLst/>
              </a:prstGeom>
              <a:solidFill>
                <a:srgbClr val="EAF2FA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921715" y="1250899"/>
                <a:ext cx="2794407" cy="2487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3467405" y="1314297"/>
                <a:ext cx="168250" cy="121920"/>
                <a:chOff x="4242816" y="921715"/>
                <a:chExt cx="168250" cy="121920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4242816" y="921715"/>
                  <a:ext cx="16825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4242816" y="979017"/>
                  <a:ext cx="16825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4242816" y="1043635"/>
                  <a:ext cx="16825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980236" y="1250899"/>
                <a:ext cx="7280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1"/>
                    </a:solidFill>
                  </a:rPr>
                  <a:t>ASSIGN 1</a:t>
                </a:r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471317" y="1388149"/>
              <a:ext cx="13276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sng" dirty="0" smtClean="0"/>
                <a:t>Home</a:t>
              </a:r>
              <a:r>
                <a:rPr lang="en-US" sz="1000" dirty="0" smtClean="0"/>
                <a:t> / </a:t>
              </a:r>
              <a:r>
                <a:rPr lang="en-US" sz="1000" u="sng" dirty="0" smtClean="0"/>
                <a:t>Stocks</a:t>
              </a:r>
              <a:r>
                <a:rPr lang="en-US" sz="1000" dirty="0" smtClean="0"/>
                <a:t> / Stock</a:t>
              </a:r>
              <a:endParaRPr 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93263" y="1618885"/>
              <a:ext cx="15896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Analog Devices, </a:t>
              </a:r>
              <a:r>
                <a:rPr lang="en-US" sz="1400" dirty="0" err="1"/>
                <a:t>Inc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96896" y="2018995"/>
              <a:ext cx="2467661" cy="28382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11677" y="3327486"/>
              <a:ext cx="2040943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/>
                <a:t>Symbol: ADI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/>
                <a:t>Sector</a:t>
              </a:r>
              <a:r>
                <a:rPr lang="en-US" sz="1000" dirty="0"/>
                <a:t>: Information </a:t>
              </a:r>
              <a:r>
                <a:rPr lang="en-US" sz="1000" dirty="0" smtClean="0"/>
                <a:t>Technology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/>
                <a:t>Sub-Industry</a:t>
              </a:r>
              <a:r>
                <a:rPr lang="en-US" sz="1000" dirty="0"/>
                <a:t>: </a:t>
              </a:r>
              <a:r>
                <a:rPr lang="en-US" sz="1000" dirty="0" smtClean="0"/>
                <a:t>Semiconductors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/>
                <a:t>Address: Norwood, Massachusetts 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37818" y="2428762"/>
              <a:ext cx="186757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Logos have been provided as scalable SVG files</a:t>
              </a:r>
              <a:endParaRPr lang="en-US" dirty="0"/>
            </a:p>
          </p:txBody>
        </p:sp>
        <p:sp>
          <p:nvSpPr>
            <p:cNvPr id="23" name="Right Brace 22"/>
            <p:cNvSpPr/>
            <p:nvPr/>
          </p:nvSpPr>
          <p:spPr>
            <a:xfrm>
              <a:off x="5329778" y="2016499"/>
              <a:ext cx="207411" cy="1240024"/>
            </a:xfrm>
            <a:prstGeom prst="rightBrac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Brace 23"/>
            <p:cNvSpPr/>
            <p:nvPr/>
          </p:nvSpPr>
          <p:spPr>
            <a:xfrm>
              <a:off x="5322067" y="3438143"/>
              <a:ext cx="207411" cy="905006"/>
            </a:xfrm>
            <a:prstGeom prst="rightBrac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37818" y="3822839"/>
              <a:ext cx="156805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Data from </a:t>
              </a:r>
              <a:r>
                <a:rPr lang="en-US" sz="1050" dirty="0" err="1" smtClean="0"/>
                <a:t>stocks.json</a:t>
              </a:r>
              <a:r>
                <a:rPr lang="en-US" sz="1050" dirty="0" smtClean="0"/>
                <a:t> file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9767" y="2160995"/>
              <a:ext cx="2362530" cy="1095528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2393510" y="726429"/>
              <a:ext cx="181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Single Stock View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857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031637" y="1280906"/>
            <a:ext cx="4921690" cy="4328373"/>
            <a:chOff x="2393510" y="726429"/>
            <a:chExt cx="4921690" cy="4328373"/>
          </a:xfrm>
        </p:grpSpPr>
        <p:grpSp>
          <p:nvGrpSpPr>
            <p:cNvPr id="2" name="Group 1"/>
            <p:cNvGrpSpPr/>
            <p:nvPr/>
          </p:nvGrpSpPr>
          <p:grpSpPr>
            <a:xfrm>
              <a:off x="2434742" y="1126539"/>
              <a:ext cx="2794407" cy="3928263"/>
              <a:chOff x="921715" y="1250899"/>
              <a:chExt cx="2794407" cy="3928263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921715" y="1250899"/>
                <a:ext cx="2794407" cy="3928263"/>
              </a:xfrm>
              <a:prstGeom prst="rect">
                <a:avLst/>
              </a:prstGeom>
              <a:solidFill>
                <a:srgbClr val="EAF2FA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921715" y="1250899"/>
                <a:ext cx="2794407" cy="2487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3467405" y="1314297"/>
                <a:ext cx="168250" cy="121920"/>
                <a:chOff x="4242816" y="921715"/>
                <a:chExt cx="168250" cy="121920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4242816" y="921715"/>
                  <a:ext cx="16825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4242816" y="979017"/>
                  <a:ext cx="16825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4242816" y="1043635"/>
                  <a:ext cx="16825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980236" y="1250899"/>
                <a:ext cx="7280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1"/>
                    </a:solidFill>
                  </a:rPr>
                  <a:t>ASSIGN 1</a:t>
                </a:r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471317" y="1388149"/>
              <a:ext cx="9380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sng" dirty="0" smtClean="0"/>
                <a:t>Home</a:t>
              </a:r>
              <a:r>
                <a:rPr lang="en-US" sz="1000" dirty="0" smtClean="0"/>
                <a:t> / Stocks</a:t>
              </a:r>
              <a:endParaRPr 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19554" y="1634370"/>
              <a:ext cx="8638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Stock List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96896" y="2018995"/>
              <a:ext cx="2467661" cy="28382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2928" y="1890480"/>
              <a:ext cx="1330814" cy="26314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sz="1100" u="sng" dirty="0" smtClean="0"/>
                <a:t>Analog Devices</a:t>
              </a:r>
              <a:endParaRPr lang="en-US" sz="1100" u="sng" dirty="0" smtClean="0"/>
            </a:p>
            <a:p>
              <a:pPr>
                <a:lnSpc>
                  <a:spcPct val="250000"/>
                </a:lnSpc>
              </a:pPr>
              <a:r>
                <a:rPr lang="en-US" sz="1100" u="sng" dirty="0" smtClean="0"/>
                <a:t>AMETEK </a:t>
              </a:r>
              <a:r>
                <a:rPr lang="en-US" sz="1100" u="sng" dirty="0" err="1" smtClean="0"/>
                <a:t>Inc</a:t>
              </a:r>
              <a:endParaRPr lang="en-US" sz="1100" u="sng" dirty="0" smtClean="0"/>
            </a:p>
            <a:p>
              <a:pPr>
                <a:lnSpc>
                  <a:spcPct val="250000"/>
                </a:lnSpc>
              </a:pPr>
              <a:r>
                <a:rPr lang="en-US" sz="1100" u="sng" dirty="0" smtClean="0"/>
                <a:t>Anadarko Petro</a:t>
              </a:r>
              <a:endParaRPr lang="en-US" sz="1100" u="sng" dirty="0" smtClean="0"/>
            </a:p>
            <a:p>
              <a:pPr>
                <a:lnSpc>
                  <a:spcPct val="250000"/>
                </a:lnSpc>
              </a:pPr>
              <a:r>
                <a:rPr lang="en-US" sz="1100" u="sng" dirty="0" smtClean="0"/>
                <a:t>Amphenol Corp</a:t>
              </a:r>
              <a:endParaRPr lang="en-US" sz="1100" u="sng" dirty="0" smtClean="0"/>
            </a:p>
            <a:p>
              <a:pPr>
                <a:lnSpc>
                  <a:spcPct val="250000"/>
                </a:lnSpc>
              </a:pPr>
              <a:r>
                <a:rPr lang="en-US" sz="1100" u="sng" dirty="0" smtClean="0"/>
                <a:t>Baxter International</a:t>
              </a:r>
              <a:endParaRPr lang="en-US" sz="1100" u="sng" dirty="0" smtClean="0"/>
            </a:p>
            <a:p>
              <a:pPr>
                <a:lnSpc>
                  <a:spcPct val="250000"/>
                </a:lnSpc>
              </a:pPr>
              <a:r>
                <a:rPr lang="en-US" sz="1100" u="sng" dirty="0" smtClean="0"/>
                <a:t>BB&amp;T Corporation</a:t>
              </a:r>
              <a:endParaRPr lang="en-US" sz="1100" u="sng" dirty="0"/>
            </a:p>
          </p:txBody>
        </p:sp>
        <p:sp>
          <p:nvSpPr>
            <p:cNvPr id="24" name="Right Brace 23"/>
            <p:cNvSpPr/>
            <p:nvPr/>
          </p:nvSpPr>
          <p:spPr>
            <a:xfrm>
              <a:off x="5391303" y="2018995"/>
              <a:ext cx="142809" cy="2787091"/>
            </a:xfrm>
            <a:prstGeom prst="rightBrac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25997" y="3206225"/>
              <a:ext cx="168920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Display list of stocks sorted by </a:t>
              </a:r>
              <a:r>
                <a:rPr lang="en-US" sz="1050" dirty="0" smtClean="0"/>
                <a:t>name. The stock name should be link to Single Stock view.</a:t>
              </a:r>
              <a:endParaRPr lang="en-US" sz="1050" dirty="0" smtClean="0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1587" y="2156085"/>
              <a:ext cx="372200" cy="172593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7169" y="2554210"/>
              <a:ext cx="592815" cy="13272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2828" y="2937828"/>
              <a:ext cx="831348" cy="236062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17169" y="3383352"/>
              <a:ext cx="695366" cy="16027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74670" y="3795071"/>
              <a:ext cx="726533" cy="124964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73178" y="4188005"/>
              <a:ext cx="582049" cy="18875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2393510" y="726429"/>
              <a:ext cx="1573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Stock List View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2432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393510" y="726429"/>
            <a:ext cx="5367573" cy="4328373"/>
            <a:chOff x="2393510" y="726429"/>
            <a:chExt cx="5367573" cy="4328373"/>
          </a:xfrm>
        </p:grpSpPr>
        <p:grpSp>
          <p:nvGrpSpPr>
            <p:cNvPr id="2" name="Group 1"/>
            <p:cNvGrpSpPr/>
            <p:nvPr/>
          </p:nvGrpSpPr>
          <p:grpSpPr>
            <a:xfrm>
              <a:off x="2434742" y="1126539"/>
              <a:ext cx="2794407" cy="3928263"/>
              <a:chOff x="921715" y="1250899"/>
              <a:chExt cx="2794407" cy="3928263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921715" y="1250899"/>
                <a:ext cx="2794407" cy="3928263"/>
              </a:xfrm>
              <a:prstGeom prst="rect">
                <a:avLst/>
              </a:prstGeom>
              <a:solidFill>
                <a:srgbClr val="EAF2FA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921715" y="1250899"/>
                <a:ext cx="2794407" cy="2487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3467405" y="1314297"/>
                <a:ext cx="168250" cy="121920"/>
                <a:chOff x="4242816" y="921715"/>
                <a:chExt cx="168250" cy="121920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4242816" y="921715"/>
                  <a:ext cx="16825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4242816" y="979017"/>
                  <a:ext cx="16825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4242816" y="1043635"/>
                  <a:ext cx="16825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980236" y="1250899"/>
                <a:ext cx="7280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1"/>
                    </a:solidFill>
                  </a:rPr>
                  <a:t>ASSIGN 1</a:t>
                </a:r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471317" y="1388149"/>
              <a:ext cx="9252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sng" dirty="0" smtClean="0"/>
                <a:t>Home</a:t>
              </a:r>
              <a:r>
                <a:rPr lang="en-US" sz="1000" dirty="0" smtClean="0"/>
                <a:t> / About</a:t>
              </a:r>
              <a:endParaRPr 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19554" y="1634370"/>
              <a:ext cx="8595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About Us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96896" y="2018995"/>
              <a:ext cx="2467661" cy="28382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Brace 23"/>
            <p:cNvSpPr/>
            <p:nvPr/>
          </p:nvSpPr>
          <p:spPr>
            <a:xfrm>
              <a:off x="5391303" y="2018995"/>
              <a:ext cx="142809" cy="2787091"/>
            </a:xfrm>
            <a:prstGeom prst="rightBrac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25997" y="3206225"/>
              <a:ext cx="2135086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Tell us who you are, what technologies were used and what tools and packages you have used</a:t>
              </a:r>
              <a:r>
                <a:rPr lang="en-US" sz="1050" dirty="0" smtClean="0"/>
                <a:t>.</a:t>
              </a:r>
            </a:p>
            <a:p>
              <a:endParaRPr lang="en-US" sz="1050" dirty="0"/>
            </a:p>
            <a:p>
              <a:r>
                <a:rPr lang="en-US" sz="1050" dirty="0" smtClean="0"/>
                <a:t>If used other sites for help, list them here with links.</a:t>
              </a:r>
              <a:endParaRPr lang="en-US" sz="1050" dirty="0" smtClean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393510" y="726429"/>
              <a:ext cx="1566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About Us View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67758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1590</TotalTime>
  <Words>555</Words>
  <Application>Microsoft Office PowerPoint</Application>
  <PresentationFormat>On-screen Show (4:3)</PresentationFormat>
  <Paragraphs>127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Mount Royal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Connolly</dc:creator>
  <cp:lastModifiedBy>Randy Connolly</cp:lastModifiedBy>
  <cp:revision>23</cp:revision>
  <dcterms:created xsi:type="dcterms:W3CDTF">2018-02-07T00:43:16Z</dcterms:created>
  <dcterms:modified xsi:type="dcterms:W3CDTF">2018-02-09T23:30:13Z</dcterms:modified>
</cp:coreProperties>
</file>