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1"/>
    <p:sldMasterId id="2147483676" r:id="rId2"/>
    <p:sldMasterId id="2147483722" r:id="rId3"/>
    <p:sldMasterId id="2147483708" r:id="rId4"/>
  </p:sldMasterIdLst>
  <p:notesMasterIdLst>
    <p:notesMasterId r:id="rId18"/>
  </p:notesMasterIdLst>
  <p:sldIdLst>
    <p:sldId id="284" r:id="rId5"/>
    <p:sldId id="285" r:id="rId6"/>
    <p:sldId id="288" r:id="rId7"/>
    <p:sldId id="289" r:id="rId8"/>
    <p:sldId id="296" r:id="rId9"/>
    <p:sldId id="297" r:id="rId10"/>
    <p:sldId id="298" r:id="rId11"/>
    <p:sldId id="299" r:id="rId12"/>
    <p:sldId id="293" r:id="rId13"/>
    <p:sldId id="300" r:id="rId14"/>
    <p:sldId id="301" r:id="rId15"/>
    <p:sldId id="302" r:id="rId16"/>
    <p:sldId id="282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0000"/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6" autoAdjust="0"/>
    <p:restoredTop sz="52353" autoAdjust="0"/>
  </p:normalViewPr>
  <p:slideViewPr>
    <p:cSldViewPr>
      <p:cViewPr>
        <p:scale>
          <a:sx n="60" d="100"/>
          <a:sy n="60" d="100"/>
        </p:scale>
        <p:origin x="-229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1D9618-DA17-4931-A184-A26AAC822418}" type="datetimeFigureOut">
              <a:rPr lang="en-US"/>
              <a:pPr>
                <a:defRPr/>
              </a:pPr>
              <a:t>6/23/2009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AB177E1-E226-41D2-8820-BEE01047B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27792E-FE96-495D-B6D8-4CFB667C548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30275"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75F1C0-56CC-422D-9273-11B06C47CA2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03B099-96F7-482B-8864-285E9C65DD6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671103-AC89-4E0D-9723-69D6C61EC22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F8BD75-40C3-44D0-B8DE-1A2CAF329D4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F2472E-F884-4442-88C6-CC62308816E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A6BF57-E85E-4608-8466-97887A69A14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75" y="152400"/>
            <a:ext cx="8382000" cy="4429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914400"/>
            <a:ext cx="8382000" cy="16351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413" y="411163"/>
            <a:ext cx="2100262" cy="264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411163"/>
            <a:ext cx="6148388" cy="264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75" y="411163"/>
            <a:ext cx="8382000" cy="442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417638"/>
            <a:ext cx="4114800" cy="1635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8825" y="1417638"/>
            <a:ext cx="4114800" cy="1635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75" y="411163"/>
            <a:ext cx="8382000" cy="442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417638"/>
            <a:ext cx="8382000" cy="74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625" y="2311400"/>
            <a:ext cx="8382000" cy="74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Logo_flat_transparent_white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6449166"/>
            <a:ext cx="10668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4" descr="kiev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8157" y="6473587"/>
            <a:ext cx="10064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75" y="152400"/>
            <a:ext cx="8382000" cy="4429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914400"/>
            <a:ext cx="8382000" cy="16351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417638"/>
            <a:ext cx="4114800" cy="1635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417638"/>
            <a:ext cx="4114800" cy="1635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413" y="411163"/>
            <a:ext cx="2100262" cy="264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411163"/>
            <a:ext cx="6148388" cy="264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75" y="411163"/>
            <a:ext cx="8382000" cy="442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417638"/>
            <a:ext cx="4114800" cy="1635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8825" y="1417638"/>
            <a:ext cx="4114800" cy="1635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75" y="411163"/>
            <a:ext cx="8382000" cy="442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417638"/>
            <a:ext cx="8382000" cy="74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625" y="2311400"/>
            <a:ext cx="8382000" cy="74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75" y="152400"/>
            <a:ext cx="8382000" cy="4429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914400"/>
            <a:ext cx="8382000" cy="16351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417638"/>
            <a:ext cx="4114800" cy="1635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417638"/>
            <a:ext cx="4114800" cy="1635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413" y="411163"/>
            <a:ext cx="2100262" cy="264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411163"/>
            <a:ext cx="6148388" cy="264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75" y="411163"/>
            <a:ext cx="8382000" cy="442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417638"/>
            <a:ext cx="4114800" cy="1635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8825" y="1417638"/>
            <a:ext cx="4114800" cy="1635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417638"/>
            <a:ext cx="4114800" cy="1635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417638"/>
            <a:ext cx="4114800" cy="1635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75" y="411163"/>
            <a:ext cx="8382000" cy="442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417638"/>
            <a:ext cx="8382000" cy="74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625" y="2311400"/>
            <a:ext cx="8382000" cy="74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20675" y="411163"/>
            <a:ext cx="83820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1625" y="1417638"/>
            <a:ext cx="8382000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2" name="Picture 5" descr="GLogo_flat_transparent_RGB_large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924800" y="6464300"/>
            <a:ext cx="10668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4" descr="kiev.png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68275" y="6499225"/>
            <a:ext cx="10064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ransition>
    <p:fade/>
  </p:transition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9pPr>
    </p:titleStyle>
    <p:bodyStyle>
      <a:lvl1pPr marL="341313" indent="-341313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914400" indent="-2857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8088" indent="-2825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484313" indent="-280988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1941513" indent="-280988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398713" indent="-280988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2855913" indent="-280988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313113" indent="-280988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675" y="411163"/>
            <a:ext cx="8382000" cy="4429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625" y="1417638"/>
            <a:ext cx="8382000" cy="164623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ransition>
    <p:fade/>
  </p:transition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200" kern="1200" dirty="0">
          <a:ln w="3175">
            <a:noFill/>
          </a:ln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j-lt"/>
          <a:ea typeface="+mj-ea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9pPr>
    </p:titleStyle>
    <p:bodyStyle>
      <a:lvl1pPr marL="341313" indent="-341313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85000"/>
        <a:buBlip>
          <a:blip r:embed="rId4"/>
        </a:buBlip>
        <a:defRPr sz="26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Arial" charset="0"/>
          <a:ea typeface="+mn-ea"/>
          <a:cs typeface="+mn-cs"/>
        </a:defRPr>
      </a:lvl1pPr>
      <a:lvl2pPr marL="628650" indent="-2857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85000"/>
        <a:buBlip>
          <a:blip r:embed="rId4"/>
        </a:buBlip>
        <a:defRPr sz="22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j-lt"/>
          <a:ea typeface="+mn-ea"/>
          <a:cs typeface="+mn-cs"/>
        </a:defRPr>
      </a:lvl2pPr>
      <a:lvl3pPr marL="914400" indent="-2857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85000"/>
        <a:buBlip>
          <a:blip r:embed="rId4"/>
        </a:buBlip>
        <a:defRPr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j-lt"/>
          <a:ea typeface="+mn-ea"/>
          <a:cs typeface="+mn-cs"/>
        </a:defRPr>
      </a:lvl3pPr>
      <a:lvl4pPr marL="1208088" indent="-2825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85000"/>
        <a:buBlip>
          <a:blip r:embed="rId4"/>
        </a:buBlip>
        <a:defRPr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j-lt"/>
          <a:ea typeface="+mn-ea"/>
          <a:cs typeface="+mn-cs"/>
        </a:defRPr>
      </a:lvl4pPr>
      <a:lvl5pPr marL="1484313" indent="-280988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85000"/>
        <a:buBlip>
          <a:blip r:embed="rId4"/>
        </a:buBlip>
        <a:defRPr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j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20675" y="411163"/>
            <a:ext cx="83820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1625" y="1417638"/>
            <a:ext cx="8382000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2" name="Picture 5" descr="GLogo_flat_transparent_RGB_large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924800" y="6464300"/>
            <a:ext cx="10668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ransition>
    <p:fade/>
  </p:transition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9pPr>
    </p:titleStyle>
    <p:bodyStyle>
      <a:lvl1pPr marL="341313" indent="-341313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914400" indent="-2857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8088" indent="-2825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484313" indent="-280988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1941513" indent="-280988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398713" indent="-280988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2855913" indent="-280988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313113" indent="-280988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20675" y="152400"/>
            <a:ext cx="83820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1625" y="838200"/>
            <a:ext cx="8382000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3" name="Picture 4" descr="kiev.png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68275" y="6499225"/>
            <a:ext cx="10064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ransition>
    <p:fade/>
  </p:transition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egoe Light" pitchFamily="34" charset="0"/>
          <a:cs typeface="Arial" pitchFamily="34" charset="0"/>
        </a:defRPr>
      </a:lvl9pPr>
    </p:titleStyle>
    <p:bodyStyle>
      <a:lvl1pPr marL="341313" indent="-341313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914400" indent="-2857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8088" indent="-2825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484313" indent="-280988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1941513" indent="-280988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398713" indent="-280988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2855913" indent="-280988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313113" indent="-280988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4" Type="http://schemas.openxmlformats.org/officeDocument/2006/relationships/oleObject" Target="file:///C:\Users\ericsc\Documents\ServerDelayChart.xlsx!Sheet2!R1C1:R6C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8600" y="304800"/>
            <a:ext cx="8610600" cy="1924050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 algn="ctr" defTabSz="914363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5400" dirty="0">
                <a:ln w="3175">
                  <a:noFill/>
                </a:ln>
                <a:solidFill>
                  <a:schemeClr val="tx2"/>
                </a:solidFill>
                <a:latin typeface="Segoe Light" pitchFamily="34" charset="0"/>
                <a:cs typeface="Arial" charset="0"/>
              </a:rPr>
              <a:t>Performance Related Changes and their User Impact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2514600"/>
            <a:ext cx="6400800" cy="335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41313" indent="-341313" algn="r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85000"/>
              <a:defRPr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Eric Schurman</a:t>
            </a:r>
          </a:p>
          <a:p>
            <a:pPr marL="341313" indent="-341313" algn="r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85000"/>
              <a:defRPr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Principal Development Lead</a:t>
            </a:r>
          </a:p>
          <a:p>
            <a:pPr marL="341313" indent="-341313" algn="r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85000"/>
              <a:defRPr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Bing</a:t>
            </a:r>
          </a:p>
          <a:p>
            <a:pPr marL="341313" indent="-341313" algn="r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85000"/>
              <a:defRPr/>
            </a:pP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1313" indent="-341313" algn="r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85000"/>
              <a:defRPr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Jake Brutlag</a:t>
            </a:r>
          </a:p>
          <a:p>
            <a:pPr marL="341313" indent="-341313" algn="r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85000"/>
              <a:defRPr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Decision Support Engineering Analyst</a:t>
            </a:r>
          </a:p>
          <a:p>
            <a:pPr marL="341313" indent="-341313" algn="r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85000"/>
              <a:defRPr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Google</a:t>
            </a:r>
          </a:p>
          <a:p>
            <a:pPr marL="341313" indent="-341313" algn="r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85000"/>
              <a:defRPr/>
            </a:pP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/>
              <a:t>Page Weight Experiment: Results</a:t>
            </a:r>
          </a:p>
        </p:txBody>
      </p:sp>
      <p:sp>
        <p:nvSpPr>
          <p:cNvPr id="14339" name="Rectangle 48"/>
          <p:cNvSpPr>
            <a:spLocks noGrp="1"/>
          </p:cNvSpPr>
          <p:nvPr>
            <p:ph idx="1"/>
          </p:nvPr>
        </p:nvSpPr>
        <p:spPr>
          <a:xfrm>
            <a:off x="301625" y="914400"/>
            <a:ext cx="8382000" cy="5227778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Minimal impact for small payloads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Payload at top of page had stronger effect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Performance suffered slightly – would have been worse if tested in regions with poor connectivity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Click metrics impacted more than Query metrics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Largest experiment (approx 5X control page size)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sz="2400" dirty="0" smtClean="0"/>
              <a:t>Any Clicks: -0.55%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sz="2400" dirty="0" smtClean="0"/>
              <a:t>No changes to query metrics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Results only apply to one GET – not multiple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Progressive Rendering Experiment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1625" y="3657600"/>
            <a:ext cx="8382000" cy="16351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Goal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Determine impact sending visual header before results.</a:t>
            </a:r>
          </a:p>
          <a:p>
            <a:pPr eaLnBrk="1" hangingPunct="1">
              <a:defRPr/>
            </a:pPr>
            <a:r>
              <a:rPr lang="en-US" sz="2800" dirty="0" smtClean="0"/>
              <a:t>Methodology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Build page in phases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Send using HTTP 1.1 Chunked Transfer Encoding</a:t>
            </a:r>
          </a:p>
          <a:p>
            <a:pPr eaLnBrk="1" hangingPunct="1">
              <a:defRPr/>
            </a:pPr>
            <a:r>
              <a:rPr lang="en-US" sz="2800" dirty="0" smtClean="0"/>
              <a:t>Application design impacts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3"/>
          <a:srcRect l="291" t="710" r="291" b="23645"/>
          <a:stretch>
            <a:fillRect/>
          </a:stretch>
        </p:blipFill>
        <p:spPr bwMode="auto">
          <a:xfrm>
            <a:off x="400050" y="769938"/>
            <a:ext cx="8348663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228600" y="1441450"/>
            <a:ext cx="8839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29200" y="865188"/>
            <a:ext cx="3694281" cy="3693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</a:rPr>
              <a:t>Visual Header - Fast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</a:rPr>
              <a:t>to compute</a:t>
            </a: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5257800" y="1555750"/>
            <a:ext cx="3276600" cy="369332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Results - Slower </a:t>
            </a:r>
            <a:r>
              <a:rPr lang="en-US" b="1" dirty="0">
                <a:solidFill>
                  <a:srgbClr val="FF0000"/>
                </a:solidFill>
              </a:rPr>
              <a:t>to compute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Progressive Rendering Experiment: Results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90600"/>
          <a:ext cx="8382000" cy="41938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38400"/>
                <a:gridCol w="5943600"/>
              </a:tblGrid>
              <a:tr h="537388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Metric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Change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83421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Performance</a:t>
                      </a:r>
                      <a:endParaRPr lang="en-US" sz="2200" dirty="0"/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 smtClean="0"/>
                        <a:t>Faster across all latency percentiles</a:t>
                      </a:r>
                    </a:p>
                    <a:p>
                      <a:r>
                        <a:rPr lang="en-US" sz="2200" baseline="0" dirty="0" smtClean="0"/>
                        <a:t>4-18% faster to download all HTML</a:t>
                      </a:r>
                    </a:p>
                    <a:p>
                      <a:r>
                        <a:rPr lang="en-US" sz="2200" baseline="0" dirty="0" smtClean="0"/>
                        <a:t>Roughly halved time to see visible page change</a:t>
                      </a:r>
                      <a:endParaRPr lang="en-US" sz="2200" dirty="0"/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5496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Time</a:t>
                      </a:r>
                      <a:r>
                        <a:rPr lang="en-US" sz="2200" baseline="0" dirty="0" smtClean="0"/>
                        <a:t> to Click</a:t>
                      </a:r>
                      <a:endParaRPr lang="en-US" sz="2200" dirty="0"/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~9% faster</a:t>
                      </a:r>
                      <a:endParaRPr lang="en-US" sz="2200" dirty="0"/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5496">
                <a:tc>
                  <a:txBody>
                    <a:bodyPr/>
                    <a:lstStyle/>
                    <a:p>
                      <a:r>
                        <a:rPr lang="en-US" sz="2200" baseline="0" dirty="0" smtClean="0"/>
                        <a:t>Query refinement</a:t>
                      </a:r>
                      <a:endParaRPr lang="en-US" sz="2200" dirty="0"/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+2.2%</a:t>
                      </a:r>
                      <a:endParaRPr lang="en-US" sz="2200" dirty="0"/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5496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Clicks overall</a:t>
                      </a:r>
                      <a:endParaRPr lang="en-US" sz="2200" dirty="0"/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+0.7%</a:t>
                      </a:r>
                      <a:endParaRPr lang="en-US" sz="2200" dirty="0"/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5496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Pagination</a:t>
                      </a:r>
                      <a:endParaRPr lang="en-US" sz="2200" dirty="0"/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+2.3%</a:t>
                      </a:r>
                      <a:endParaRPr lang="en-US" sz="2200" dirty="0"/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5496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Satisfaction</a:t>
                      </a:r>
                      <a:endParaRPr lang="en-US" sz="2200" dirty="0"/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+0.7%</a:t>
                      </a:r>
                      <a:endParaRPr lang="en-US" sz="2200" dirty="0"/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82000" cy="498475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Conclusion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301625" y="838200"/>
            <a:ext cx="8382000" cy="4222694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800" dirty="0" smtClean="0"/>
              <a:t>"Speed matters" is not just lip service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dirty="0" smtClean="0"/>
              <a:t>Delays under half a second impact business metrics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dirty="0" smtClean="0"/>
              <a:t>The cost of delay increases over time and persists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dirty="0" smtClean="0"/>
              <a:t>Number of bytes in response is less important than what they are and when they are sent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dirty="0" smtClean="0"/>
              <a:t>Use progressive rendering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20675" y="411163"/>
            <a:ext cx="8382000" cy="665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Experiments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Server Delays (Microsoft and Google)</a:t>
            </a:r>
          </a:p>
          <a:p>
            <a:pPr eaLnBrk="1" hangingPunct="1"/>
            <a:r>
              <a:rPr lang="en-US" sz="3600" dirty="0" smtClean="0"/>
              <a:t>Page Weight Increases</a:t>
            </a:r>
          </a:p>
          <a:p>
            <a:pPr eaLnBrk="1" hangingPunct="1"/>
            <a:r>
              <a:rPr lang="en-US" sz="3600" dirty="0" smtClean="0"/>
              <a:t>Progressive Rendering </a:t>
            </a:r>
          </a:p>
          <a:p>
            <a:pPr eaLnBrk="1" hangingPunct="1"/>
            <a:endParaRPr lang="en-US" sz="3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Server-side Delays Experiment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Goal</a:t>
            </a:r>
          </a:p>
          <a:p>
            <a:pPr lvl="1" eaLnBrk="1" hangingPunct="1"/>
            <a:r>
              <a:rPr lang="en-US" sz="3200" dirty="0" smtClean="0"/>
              <a:t>Determine impact of server delays</a:t>
            </a:r>
          </a:p>
          <a:p>
            <a:pPr eaLnBrk="1" hangingPunct="1"/>
            <a:r>
              <a:rPr lang="en-US" sz="3600" dirty="0" smtClean="0"/>
              <a:t>Methodology</a:t>
            </a:r>
          </a:p>
          <a:p>
            <a:pPr lvl="1" eaLnBrk="1" hangingPunct="1"/>
            <a:r>
              <a:rPr lang="en-US" sz="3200" dirty="0" smtClean="0"/>
              <a:t>Delay before sending results</a:t>
            </a:r>
          </a:p>
          <a:p>
            <a:pPr lvl="1" eaLnBrk="1" hangingPunct="1"/>
            <a:r>
              <a:rPr lang="en-US" sz="3200" dirty="0" smtClean="0"/>
              <a:t>Different experiments with different delays</a:t>
            </a:r>
          </a:p>
          <a:p>
            <a:pPr lvl="1" eaLnBrk="1" hangingPunct="1"/>
            <a:r>
              <a:rPr lang="en-US" sz="3200" dirty="0" smtClean="0"/>
              <a:t>Small number of users</a:t>
            </a:r>
          </a:p>
          <a:p>
            <a:pPr lvl="1" eaLnBrk="1" hangingPunct="1"/>
            <a:r>
              <a:rPr lang="en-US" sz="3200" dirty="0" smtClean="0"/>
              <a:t>Monitor negative impact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Server Delays Experiment: Results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4988625"/>
            <a:ext cx="8458200" cy="1371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Strong negative impacts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Roughly linear changes </a:t>
            </a:r>
            <a:r>
              <a:rPr lang="en-US" sz="2800" dirty="0" smtClean="0">
                <a:latin typeface="+mn-lt"/>
              </a:rPr>
              <a:t>with increasing delay</a:t>
            </a:r>
            <a:endParaRPr lang="en-US" sz="28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Time to Click </a:t>
            </a:r>
            <a:r>
              <a:rPr lang="en-US" sz="2800" dirty="0" smtClean="0">
                <a:latin typeface="+mn-lt"/>
              </a:rPr>
              <a:t>changed by roughly double the delay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304800" y="819150"/>
          <a:ext cx="8629650" cy="3771900"/>
        </p:xfrm>
        <a:graphic>
          <a:graphicData uri="http://schemas.openxmlformats.org/presentationml/2006/ole">
            <p:oleObj spid="_x0000_s1031" name="Worksheet" r:id="rId4" imgW="4924460" imgH="2219196" progId="Excel.Sheet.8">
              <p:link updateAutomatic="1"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2199982" y="4502725"/>
            <a:ext cx="3991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US" sz="2400" dirty="0" smtClean="0"/>
              <a:t>-</a:t>
            </a:r>
            <a:r>
              <a:rPr lang="en-US" sz="1600" dirty="0" smtClean="0"/>
              <a:t> Means no statistically significant change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Google Web Search Delay Experiments</a:t>
            </a:r>
          </a:p>
        </p:txBody>
      </p:sp>
      <p:sp>
        <p:nvSpPr>
          <p:cNvPr id="9220" name="Rectangle 7"/>
          <p:cNvSpPr>
            <a:spLocks noGrp="1"/>
          </p:cNvSpPr>
          <p:nvPr>
            <p:ph idx="1"/>
          </p:nvPr>
        </p:nvSpPr>
        <p:spPr>
          <a:xfrm>
            <a:off x="4800599" y="914400"/>
            <a:ext cx="4038601" cy="5105400"/>
          </a:xfrm>
          <a:noFill/>
        </p:spPr>
        <p:txBody>
          <a:bodyPr/>
          <a:lstStyle/>
          <a:p>
            <a:pPr eaLnBrk="1" hangingPunct="1"/>
            <a:r>
              <a:rPr lang="en-US" sz="2200" dirty="0" smtClean="0"/>
              <a:t>A series of experiments on a small % search traffic to measure the impact of latency on user behavior</a:t>
            </a:r>
          </a:p>
          <a:p>
            <a:pPr eaLnBrk="1" hangingPunct="1"/>
            <a:r>
              <a:rPr lang="en-US" sz="2200" dirty="0" smtClean="0"/>
              <a:t>Randomly assign users to the experiment and control groups (A/B testing)</a:t>
            </a:r>
          </a:p>
          <a:p>
            <a:pPr eaLnBrk="1" hangingPunct="1"/>
            <a:r>
              <a:rPr lang="en-US" sz="2200" dirty="0" smtClean="0"/>
              <a:t>Server-side delay:</a:t>
            </a:r>
          </a:p>
          <a:p>
            <a:pPr lvl="1" eaLnBrk="1" hangingPunct="1"/>
            <a:r>
              <a:rPr lang="en-US" sz="2000" dirty="0" smtClean="0"/>
              <a:t>Emulates additional server processing time</a:t>
            </a:r>
          </a:p>
          <a:p>
            <a:pPr lvl="1" eaLnBrk="1" hangingPunct="1"/>
            <a:r>
              <a:rPr lang="en-US" sz="2000" dirty="0" smtClean="0"/>
              <a:t>May be partially masked by network connection</a:t>
            </a:r>
          </a:p>
          <a:p>
            <a:pPr eaLnBrk="1" hangingPunct="1"/>
            <a:r>
              <a:rPr lang="en-US" sz="2200" dirty="0" smtClean="0"/>
              <a:t>Varied type of delay, magnitude (in ms), and duration (number of weeks)</a:t>
            </a:r>
          </a:p>
        </p:txBody>
      </p:sp>
      <p:pic>
        <p:nvPicPr>
          <p:cNvPr id="9221" name="Picture 4" descr="velociy_search_results_anatom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219200"/>
            <a:ext cx="41275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Search Traffic Impact</a:t>
            </a:r>
          </a:p>
        </p:txBody>
      </p:sp>
      <p:graphicFrame>
        <p:nvGraphicFramePr>
          <p:cNvPr id="37937" name="Group 49"/>
          <p:cNvGraphicFramePr>
            <a:graphicFrameLocks noGrp="1"/>
          </p:cNvGraphicFramePr>
          <p:nvPr>
            <p:ph idx="1"/>
          </p:nvPr>
        </p:nvGraphicFramePr>
        <p:xfrm>
          <a:off x="301625" y="1066800"/>
          <a:ext cx="8382000" cy="2414016"/>
        </p:xfrm>
        <a:graphic>
          <a:graphicData uri="http://schemas.openxmlformats.org/drawingml/2006/table">
            <a:tbl>
              <a:tblPr/>
              <a:tblGrid>
                <a:gridCol w="2028825"/>
                <a:gridCol w="1058863"/>
                <a:gridCol w="2293937"/>
                <a:gridCol w="30003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Arial" pitchFamily="34" charset="0"/>
                        </a:rPr>
                        <a:t>Type of Delay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Arial" pitchFamily="34" charset="0"/>
                        </a:rPr>
                        <a:t>Delay (ms)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Arial" pitchFamily="34" charset="0"/>
                        </a:rPr>
                        <a:t>Experiment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Arial" pitchFamily="34" charset="0"/>
                        </a:rPr>
                        <a:t>Duration (weeks)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Arial" pitchFamily="34" charset="0"/>
                        </a:rPr>
                        <a:t>Impact on Average Daily Searches Per User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1313" marR="0" lvl="0" indent="-341313" algn="l" defTabSz="912813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Arial" pitchFamily="34" charset="0"/>
                        </a:rPr>
                        <a:t>Pre-header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1313" marR="0" lvl="0" indent="-341313" algn="r" defTabSz="912813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Arial" pitchFamily="34" charset="0"/>
                        </a:rPr>
                        <a:t>50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1313" marR="0" lvl="0" indent="-341313" algn="r" defTabSz="912813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1313" marR="0" lvl="0" indent="-341313" algn="r" defTabSz="912813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Arial" pitchFamily="34" charset="0"/>
                        </a:rPr>
                        <a:t>Not measurable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1313" marR="0" lvl="0" indent="-341313" algn="l" defTabSz="912813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Arial" pitchFamily="34" charset="0"/>
                        </a:rPr>
                        <a:t>Pre-header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1313" marR="0" lvl="0" indent="-341313" algn="r" defTabSz="912813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Arial" pitchFamily="34" charset="0"/>
                        </a:rPr>
                        <a:t>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1313" marR="0" lvl="0" indent="-341313" algn="r" defTabSz="912813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1313" marR="0" lvl="0" indent="-341313" algn="r" defTabSz="912813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Arial" pitchFamily="34" charset="0"/>
                        </a:rPr>
                        <a:t>-0.20%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1313" marR="0" lvl="0" indent="-341313" algn="l" defTabSz="912813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Arial" pitchFamily="34" charset="0"/>
                        </a:rPr>
                        <a:t>Post-header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1313" marR="0" lvl="0" indent="-341313" algn="r" defTabSz="912813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Arial" pitchFamily="34" charset="0"/>
                        </a:rPr>
                        <a:t>200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1313" marR="0" lvl="0" indent="-341313" algn="r" defTabSz="912813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1313" marR="0" lvl="0" indent="-341313" algn="r" defTabSz="912813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Arial" pitchFamily="34" charset="0"/>
                        </a:rPr>
                        <a:t>-0.29%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1313" marR="0" lvl="0" indent="-341313" algn="l" defTabSz="912813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Arial" pitchFamily="34" charset="0"/>
                        </a:rPr>
                        <a:t>Post-header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1313" marR="0" lvl="0" indent="-341313" algn="r" defTabSz="912813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Arial" pitchFamily="34" charset="0"/>
                        </a:rPr>
                        <a:t>400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1313" marR="0" lvl="0" indent="-341313" algn="r" defTabSz="912813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1313" marR="0" lvl="0" indent="-341313" algn="r" defTabSz="912813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Arial" pitchFamily="34" charset="0"/>
                        </a:rPr>
                        <a:t>-0.59%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1313" marR="0" lvl="0" indent="-341313" algn="l" defTabSz="912813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Arial" pitchFamily="34" charset="0"/>
                        </a:rPr>
                        <a:t>Post-ads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1313" marR="0" lvl="0" indent="-341313" algn="r" defTabSz="912813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Arial" pitchFamily="34" charset="0"/>
                        </a:rPr>
                        <a:t>200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1313" marR="0" lvl="0" indent="-341313" algn="r" defTabSz="912813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1313" marR="0" lvl="0" indent="-341313" algn="r" defTabSz="912813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Arial" pitchFamily="34" charset="0"/>
                        </a:rPr>
                        <a:t>-0.30%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80" name="Rectangle 48"/>
          <p:cNvSpPr>
            <a:spLocks noGrp="1"/>
          </p:cNvSpPr>
          <p:nvPr>
            <p:ph type="body" sz="half" idx="4294967295"/>
          </p:nvPr>
        </p:nvSpPr>
        <p:spPr>
          <a:xfrm>
            <a:off x="304800" y="4114800"/>
            <a:ext cx="8077200" cy="1581150"/>
          </a:xfrm>
          <a:noFill/>
        </p:spPr>
        <p:txBody>
          <a:bodyPr/>
          <a:lstStyle/>
          <a:p>
            <a:pPr eaLnBrk="1" hangingPunct="1"/>
            <a:r>
              <a:rPr lang="en-US" sz="2200" dirty="0" smtClean="0"/>
              <a:t>Increase in abandonment heuristic = less satisfaction</a:t>
            </a:r>
          </a:p>
          <a:p>
            <a:pPr lvl="1" eaLnBrk="1" hangingPunct="1"/>
            <a:r>
              <a:rPr lang="en-US" sz="2000" dirty="0" smtClean="0"/>
              <a:t>Abandonment heuristic measures if a user stops interacting with search engine before they find what they are looking for</a:t>
            </a:r>
          </a:p>
          <a:p>
            <a:pPr eaLnBrk="1" hangingPunct="1"/>
            <a:r>
              <a:rPr lang="en-US" sz="2200" dirty="0" smtClean="0"/>
              <a:t>Active users (users that search more often a priori) are more sensitive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daily_sud_ratio_400_200_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819400" y="2667000"/>
            <a:ext cx="98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-0.22%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057400" y="4114800"/>
            <a:ext cx="98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-0.44%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7010400" y="3505200"/>
            <a:ext cx="98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-0.36%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781800" y="4967288"/>
            <a:ext cx="98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-0.74%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44038" grpId="0"/>
      <p:bldP spid="44039" grpId="0"/>
      <p:bldP spid="440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daily_sud_ratio_400_200_postperio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648200" y="838200"/>
            <a:ext cx="98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777777"/>
                </a:solidFill>
              </a:rPr>
              <a:t>-0.08%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6477000" y="3048000"/>
            <a:ext cx="98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-0.21%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  <p:bldP spid="419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Page Weight Experiment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1625" y="914400"/>
            <a:ext cx="5489575" cy="550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smtClean="0"/>
              <a:t>Goal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Determine impact of a heavier page.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Isolate bytes over the wire cost, not layout costs, etc. 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Methodology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Use incompressible HTML comments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Vary size (from 1.05x to 5x page size) and location of payload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Experiment with payload in individual and multiple locations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US-only test – mostly good broadband</a:t>
            </a: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5943600" y="96838"/>
            <a:ext cx="3048000" cy="6227762"/>
          </a:xfrm>
          <a:prstGeom prst="rect">
            <a:avLst/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en-US" sz="2300" b="1" baseline="-2500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html</a:t>
            </a:r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2300" b="1" baseline="-2500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en-US" sz="2300" b="1" baseline="-2500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head</a:t>
            </a:r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2300" b="1" baseline="-2500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&lt;</a:t>
            </a:r>
            <a:r>
              <a:rPr lang="en-US" sz="2300" b="1" baseline="-2500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CSS</a:t>
            </a:r>
            <a:r>
              <a:rPr lang="en-US" sz="2300" b="1" baseline="-2500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/&gt;</a:t>
            </a:r>
            <a:endParaRPr lang="en-US" sz="2300" b="1" baseline="-2500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en-US" sz="2300" b="1" baseline="-25000"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300" b="1" baseline="-2500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&lt;!--Payload--&gt;</a:t>
            </a:r>
            <a:endParaRPr lang="en-US" sz="2300" b="1" baseline="-2500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lang="en-US" sz="2300" b="1" baseline="-2500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head</a:t>
            </a:r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2300" b="1" baseline="-2500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en-US" sz="2300" b="1" baseline="-2500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body</a:t>
            </a:r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2300" b="1" baseline="-2500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en-US" sz="2300" b="1" baseline="-25000"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en-US" sz="2300" b="1" baseline="-2500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answer</a:t>
            </a:r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&gt;...</a:t>
            </a:r>
          </a:p>
          <a:p>
            <a:r>
              <a:rPr lang="en-US" sz="2300" b="1" baseline="-2500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&lt;!--Payload--&gt;</a:t>
            </a:r>
          </a:p>
          <a:p>
            <a:r>
              <a:rPr lang="en-US" sz="2300" b="1" baseline="-2500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lang="en-US" sz="2300" b="1" baseline="-2500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answer</a:t>
            </a:r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2300" b="1" baseline="-2500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en-US" sz="2300" b="1" baseline="-25000"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en-US" sz="2300" b="1" baseline="-2500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results</a:t>
            </a:r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</a:p>
          <a:p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&lt;</a:t>
            </a:r>
            <a:r>
              <a:rPr lang="en-US" sz="2300" b="1" baseline="-2500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result</a:t>
            </a:r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&gt;...</a:t>
            </a:r>
          </a:p>
          <a:p>
            <a:r>
              <a:rPr lang="en-US" sz="2300" b="1" baseline="-2500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&lt;!--Payload--&gt;</a:t>
            </a:r>
          </a:p>
          <a:p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&lt;/</a:t>
            </a:r>
            <a:r>
              <a:rPr lang="en-US" sz="2300" b="1" baseline="-2500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result</a:t>
            </a:r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2300" b="1" baseline="-2500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en-US" sz="2300" b="1" baseline="-25000"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en-US" sz="2300" b="1" baseline="-2500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result</a:t>
            </a:r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&gt;...</a:t>
            </a:r>
          </a:p>
          <a:p>
            <a:r>
              <a:rPr lang="en-US" sz="2300" b="1" baseline="-2500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&lt;!--Payload--&gt;</a:t>
            </a:r>
          </a:p>
          <a:p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&lt;/</a:t>
            </a:r>
            <a:r>
              <a:rPr lang="en-US" sz="2300" b="1" baseline="-2500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result</a:t>
            </a:r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</a:p>
          <a:p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&lt;</a:t>
            </a:r>
            <a:r>
              <a:rPr lang="en-US" sz="2300" b="1" baseline="-2500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result</a:t>
            </a:r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&gt;...</a:t>
            </a:r>
          </a:p>
          <a:p>
            <a:r>
              <a:rPr lang="en-US" sz="2300" b="1" baseline="-2500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&lt;!--Payload--&gt;</a:t>
            </a:r>
          </a:p>
          <a:p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&lt;/</a:t>
            </a:r>
            <a:r>
              <a:rPr lang="en-US" sz="2300" b="1" baseline="-2500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result</a:t>
            </a:r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2300" b="1" baseline="-2500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en-US" sz="2300" b="1" baseline="-25000"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lang="en-US" sz="2300" b="1" baseline="-2500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results</a:t>
            </a:r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2300" b="1" baseline="-2500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en-US" sz="2300" b="1" baseline="-25000">
                <a:latin typeface="Courier New" pitchFamily="49" charset="0"/>
                <a:ea typeface="Calibri" pitchFamily="34" charset="0"/>
                <a:cs typeface="Courier New" pitchFamily="49" charset="0"/>
              </a:rPr>
              <a:t>   ...</a:t>
            </a:r>
          </a:p>
          <a:p>
            <a:r>
              <a:rPr lang="en-US" sz="2300" b="1" baseline="-25000"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2300" b="1" baseline="-2500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&lt;!--Payload--&gt;</a:t>
            </a:r>
            <a:endParaRPr lang="en-US" sz="2300" b="1" baseline="-2500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en-US" sz="2300" b="1" baseline="-25000"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en-US" sz="2300" b="1" baseline="-2500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script</a:t>
            </a:r>
            <a:r>
              <a:rPr lang="en-US" sz="2300" b="1" baseline="-2500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/&gt;</a:t>
            </a:r>
            <a:endParaRPr lang="en-US" sz="2300" b="1" baseline="-2500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en-US" sz="2300" b="1" baseline="-25000"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2300" b="1" baseline="-2500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&lt;!--Payload--&gt;</a:t>
            </a:r>
            <a:endParaRPr lang="en-US" sz="2300" b="1" baseline="-2500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lang="en-US" sz="2300" b="1" baseline="-2500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body</a:t>
            </a:r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2300" b="1" baseline="-2500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lang="en-US" sz="2300" b="1" baseline="-2500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html</a:t>
            </a:r>
            <a:r>
              <a:rPr lang="en-US" sz="2300" b="1" baseline="-250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2300" b="1" baseline="-25000"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ing_PPT_Template_LARGE">
  <a:themeElements>
    <a:clrScheme name="1_Bing_PPT_Template_LARGE 1">
      <a:dk1>
        <a:srgbClr val="000000"/>
      </a:dk1>
      <a:lt1>
        <a:srgbClr val="FFFFFF"/>
      </a:lt1>
      <a:dk2>
        <a:srgbClr val="525051"/>
      </a:dk2>
      <a:lt2>
        <a:srgbClr val="ABD9E9"/>
      </a:lt2>
      <a:accent1>
        <a:srgbClr val="FFA615"/>
      </a:accent1>
      <a:accent2>
        <a:srgbClr val="006DD4"/>
      </a:accent2>
      <a:accent3>
        <a:srgbClr val="FFFFFF"/>
      </a:accent3>
      <a:accent4>
        <a:srgbClr val="000000"/>
      </a:accent4>
      <a:accent5>
        <a:srgbClr val="FFD0AA"/>
      </a:accent5>
      <a:accent6>
        <a:srgbClr val="0062C0"/>
      </a:accent6>
      <a:hlink>
        <a:srgbClr val="2E70B8"/>
      </a:hlink>
      <a:folHlink>
        <a:srgbClr val="80C535"/>
      </a:folHlink>
    </a:clrScheme>
    <a:fontScheme name="1_Bing_PPT_Template_LARGE">
      <a:majorFont>
        <a:latin typeface="Segoe Light"/>
        <a:ea typeface=""/>
        <a:cs typeface="Arial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ing_PPT_Template_LARGE 1">
        <a:dk1>
          <a:srgbClr val="000000"/>
        </a:dk1>
        <a:lt1>
          <a:srgbClr val="FFFFFF"/>
        </a:lt1>
        <a:dk2>
          <a:srgbClr val="525051"/>
        </a:dk2>
        <a:lt2>
          <a:srgbClr val="ABD9E9"/>
        </a:lt2>
        <a:accent1>
          <a:srgbClr val="FFA615"/>
        </a:accent1>
        <a:accent2>
          <a:srgbClr val="006DD4"/>
        </a:accent2>
        <a:accent3>
          <a:srgbClr val="FFFFFF"/>
        </a:accent3>
        <a:accent4>
          <a:srgbClr val="000000"/>
        </a:accent4>
        <a:accent5>
          <a:srgbClr val="FFD0AA"/>
        </a:accent5>
        <a:accent6>
          <a:srgbClr val="0062C0"/>
        </a:accent6>
        <a:hlink>
          <a:srgbClr val="2E70B8"/>
        </a:hlink>
        <a:folHlink>
          <a:srgbClr val="80C5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ing_PPT_Template_LARGE">
  <a:themeElements>
    <a:clrScheme name="Kiev_Blue_Template_2">
      <a:dk1>
        <a:srgbClr val="000000"/>
      </a:dk1>
      <a:lt1>
        <a:srgbClr val="FFFFFF"/>
      </a:lt1>
      <a:dk2>
        <a:srgbClr val="525051"/>
      </a:dk2>
      <a:lt2>
        <a:srgbClr val="ABD9E9"/>
      </a:lt2>
      <a:accent1>
        <a:srgbClr val="FFA615"/>
      </a:accent1>
      <a:accent2>
        <a:srgbClr val="006DD4"/>
      </a:accent2>
      <a:accent3>
        <a:srgbClr val="00366A"/>
      </a:accent3>
      <a:accent4>
        <a:srgbClr val="A1A1A1"/>
      </a:accent4>
      <a:accent5>
        <a:srgbClr val="FFC15D"/>
      </a:accent5>
      <a:accent6>
        <a:srgbClr val="D4D4D4"/>
      </a:accent6>
      <a:hlink>
        <a:srgbClr val="2E70B8"/>
      </a:hlink>
      <a:folHlink>
        <a:srgbClr val="80C535"/>
      </a:folHlink>
    </a:clrScheme>
    <a:fontScheme name="2_Bing_PPT_Template_LARGE">
      <a:majorFont>
        <a:latin typeface="Segoe Light"/>
        <a:ea typeface=""/>
        <a:cs typeface="Arial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4_Bing_PPT_Template_LARGE">
  <a:themeElements>
    <a:clrScheme name="1_Bing_PPT_Template_LARGE 1">
      <a:dk1>
        <a:srgbClr val="000000"/>
      </a:dk1>
      <a:lt1>
        <a:srgbClr val="FFFFFF"/>
      </a:lt1>
      <a:dk2>
        <a:srgbClr val="525051"/>
      </a:dk2>
      <a:lt2>
        <a:srgbClr val="ABD9E9"/>
      </a:lt2>
      <a:accent1>
        <a:srgbClr val="FFA615"/>
      </a:accent1>
      <a:accent2>
        <a:srgbClr val="006DD4"/>
      </a:accent2>
      <a:accent3>
        <a:srgbClr val="FFFFFF"/>
      </a:accent3>
      <a:accent4>
        <a:srgbClr val="000000"/>
      </a:accent4>
      <a:accent5>
        <a:srgbClr val="FFD0AA"/>
      </a:accent5>
      <a:accent6>
        <a:srgbClr val="0062C0"/>
      </a:accent6>
      <a:hlink>
        <a:srgbClr val="2E70B8"/>
      </a:hlink>
      <a:folHlink>
        <a:srgbClr val="80C535"/>
      </a:folHlink>
    </a:clrScheme>
    <a:fontScheme name="1_Bing_PPT_Template_LARGE">
      <a:majorFont>
        <a:latin typeface="Segoe Light"/>
        <a:ea typeface=""/>
        <a:cs typeface="Arial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ing_PPT_Template_LARGE 1">
        <a:dk1>
          <a:srgbClr val="000000"/>
        </a:dk1>
        <a:lt1>
          <a:srgbClr val="FFFFFF"/>
        </a:lt1>
        <a:dk2>
          <a:srgbClr val="525051"/>
        </a:dk2>
        <a:lt2>
          <a:srgbClr val="ABD9E9"/>
        </a:lt2>
        <a:accent1>
          <a:srgbClr val="FFA615"/>
        </a:accent1>
        <a:accent2>
          <a:srgbClr val="006DD4"/>
        </a:accent2>
        <a:accent3>
          <a:srgbClr val="FFFFFF"/>
        </a:accent3>
        <a:accent4>
          <a:srgbClr val="000000"/>
        </a:accent4>
        <a:accent5>
          <a:srgbClr val="FFD0AA"/>
        </a:accent5>
        <a:accent6>
          <a:srgbClr val="0062C0"/>
        </a:accent6>
        <a:hlink>
          <a:srgbClr val="2E70B8"/>
        </a:hlink>
        <a:folHlink>
          <a:srgbClr val="80C5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Bing_PPT_Template_LARGE">
  <a:themeElements>
    <a:clrScheme name="1_Bing_PPT_Template_LARGE 1">
      <a:dk1>
        <a:srgbClr val="000000"/>
      </a:dk1>
      <a:lt1>
        <a:srgbClr val="FFFFFF"/>
      </a:lt1>
      <a:dk2>
        <a:srgbClr val="525051"/>
      </a:dk2>
      <a:lt2>
        <a:srgbClr val="ABD9E9"/>
      </a:lt2>
      <a:accent1>
        <a:srgbClr val="FFA615"/>
      </a:accent1>
      <a:accent2>
        <a:srgbClr val="006DD4"/>
      </a:accent2>
      <a:accent3>
        <a:srgbClr val="FFFFFF"/>
      </a:accent3>
      <a:accent4>
        <a:srgbClr val="000000"/>
      </a:accent4>
      <a:accent5>
        <a:srgbClr val="FFD0AA"/>
      </a:accent5>
      <a:accent6>
        <a:srgbClr val="0062C0"/>
      </a:accent6>
      <a:hlink>
        <a:srgbClr val="2E70B8"/>
      </a:hlink>
      <a:folHlink>
        <a:srgbClr val="80C535"/>
      </a:folHlink>
    </a:clrScheme>
    <a:fontScheme name="1_Bing_PPT_Template_LARGE">
      <a:majorFont>
        <a:latin typeface="Segoe Light"/>
        <a:ea typeface=""/>
        <a:cs typeface="Arial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ing_PPT_Template_LARGE 1">
        <a:dk1>
          <a:srgbClr val="000000"/>
        </a:dk1>
        <a:lt1>
          <a:srgbClr val="FFFFFF"/>
        </a:lt1>
        <a:dk2>
          <a:srgbClr val="525051"/>
        </a:dk2>
        <a:lt2>
          <a:srgbClr val="ABD9E9"/>
        </a:lt2>
        <a:accent1>
          <a:srgbClr val="FFA615"/>
        </a:accent1>
        <a:accent2>
          <a:srgbClr val="006DD4"/>
        </a:accent2>
        <a:accent3>
          <a:srgbClr val="FFFFFF"/>
        </a:accent3>
        <a:accent4>
          <a:srgbClr val="000000"/>
        </a:accent4>
        <a:accent5>
          <a:srgbClr val="FFD0AA"/>
        </a:accent5>
        <a:accent6>
          <a:srgbClr val="0062C0"/>
        </a:accent6>
        <a:hlink>
          <a:srgbClr val="2E70B8"/>
        </a:hlink>
        <a:folHlink>
          <a:srgbClr val="80C5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600</Words>
  <Application>Microsoft Office PowerPoint</Application>
  <PresentationFormat>On-screen Show (4:3)</PresentationFormat>
  <Paragraphs>150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1_Bing_PPT_Template_LARGE</vt:lpstr>
      <vt:lpstr>2_Bing_PPT_Template_LARGE</vt:lpstr>
      <vt:lpstr>4_Bing_PPT_Template_LARGE</vt:lpstr>
      <vt:lpstr>3_Bing_PPT_Template_LARGE</vt:lpstr>
      <vt:lpstr>C:\Users\ericsc\Documents\ServerDelayChart.xlsx!Sheet2!R1C1:R6C8</vt:lpstr>
      <vt:lpstr>Slide 1</vt:lpstr>
      <vt:lpstr>Experiments</vt:lpstr>
      <vt:lpstr>Server-side Delays Experiment</vt:lpstr>
      <vt:lpstr>Server Delays Experiment: Results</vt:lpstr>
      <vt:lpstr>Google Web Search Delay Experiments</vt:lpstr>
      <vt:lpstr>Search Traffic Impact</vt:lpstr>
      <vt:lpstr>Slide 7</vt:lpstr>
      <vt:lpstr>Slide 8</vt:lpstr>
      <vt:lpstr>Page Weight Experiment</vt:lpstr>
      <vt:lpstr>Page Weight Experiment: Results</vt:lpstr>
      <vt:lpstr>Progressive Rendering Experiment</vt:lpstr>
      <vt:lpstr>Progressive Rendering Experiment: Results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2009-06-23T15:25:19Z</dcterms:created>
  <dcterms:modified xsi:type="dcterms:W3CDTF">2009-06-23T15:25:24Z</dcterms:modified>
</cp:coreProperties>
</file>