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56"/>
  </p:notesMasterIdLst>
  <p:sldIdLst>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311" r:id="rId19"/>
    <p:sldId id="31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D89"/>
    <a:srgbClr val="21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5/17/2023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s.ubc.ca/~tmm/courses/547-17F/projects/hayley-theodore/repor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547566" y="1524000"/>
            <a:ext cx="9577634" cy="4675464"/>
          </a:xfrm>
        </p:spPr>
        <p:txBody>
          <a:bodyPr>
            <a:normAutofit/>
          </a:bodyPr>
          <a:lstStyle/>
          <a:p>
            <a:pPr algn="l"/>
            <a:r>
              <a:rPr lang="en-US" sz="8000" dirty="0"/>
              <a:t>	UFO Sightings</a:t>
            </a: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2031141" y="3976828"/>
            <a:ext cx="7341338" cy="2708418"/>
          </a:xfrm>
        </p:spPr>
        <p:txBody>
          <a:bodyPr>
            <a:normAutofit fontScale="92500" lnSpcReduction="10000"/>
          </a:bodyPr>
          <a:lstStyle/>
          <a:p>
            <a:pPr algn="l"/>
            <a:r>
              <a:rPr lang="en-US" sz="2800" dirty="0"/>
              <a:t>		     </a:t>
            </a:r>
            <a:r>
              <a:rPr lang="en-US" sz="2800" b="1" dirty="0">
                <a:effectLst>
                  <a:outerShdw blurRad="38100" dist="38100" dir="2700000" algn="tl">
                    <a:srgbClr val="000000">
                      <a:alpha val="43137"/>
                    </a:srgbClr>
                  </a:outerShdw>
                </a:effectLst>
              </a:rPr>
              <a:t>Team Tenacious: </a:t>
            </a:r>
          </a:p>
          <a:p>
            <a:pPr algn="l"/>
            <a:r>
              <a:rPr lang="en-US" sz="2800" dirty="0"/>
              <a:t>			</a:t>
            </a:r>
            <a:r>
              <a:rPr lang="en-US" sz="1900" i="1" dirty="0"/>
              <a:t>Abi Chambers </a:t>
            </a:r>
          </a:p>
          <a:p>
            <a:pPr algn="l"/>
            <a:r>
              <a:rPr lang="en-US" sz="1900" i="1" dirty="0"/>
              <a:t>			Alejandro Perez </a:t>
            </a:r>
          </a:p>
          <a:p>
            <a:pPr algn="l"/>
            <a:r>
              <a:rPr lang="en-US" sz="1900" i="1" dirty="0"/>
              <a:t>			Carlos De La Rosa </a:t>
            </a:r>
          </a:p>
          <a:p>
            <a:pPr algn="l"/>
            <a:r>
              <a:rPr lang="en-US" sz="1900" i="1" dirty="0"/>
              <a:t>			Ann Ly </a:t>
            </a:r>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8257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61" y="123732"/>
            <a:ext cx="3820497" cy="22922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250" y="123732"/>
            <a:ext cx="3820496" cy="229229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078" y="118294"/>
            <a:ext cx="3829561" cy="229773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261" y="2416030"/>
            <a:ext cx="3719118" cy="22314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4352" y="2141291"/>
            <a:ext cx="4177016" cy="250621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1367" y="2433853"/>
            <a:ext cx="3689413" cy="2213648"/>
          </a:xfrm>
          <a:prstGeom prst="rect">
            <a:avLst/>
          </a:prstGeom>
        </p:spPr>
      </p:pic>
    </p:spTree>
    <p:extLst>
      <p:ext uri="{BB962C8B-B14F-4D97-AF65-F5344CB8AC3E}">
        <p14:creationId xmlns:p14="http://schemas.microsoft.com/office/powerpoint/2010/main" val="178690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64" y="662729"/>
            <a:ext cx="8783564" cy="5638257"/>
          </a:xfrm>
          <a:prstGeom prst="rect">
            <a:avLst/>
          </a:prstGeom>
        </p:spPr>
      </p:pic>
    </p:spTree>
    <p:extLst>
      <p:ext uri="{BB962C8B-B14F-4D97-AF65-F5344CB8AC3E}">
        <p14:creationId xmlns:p14="http://schemas.microsoft.com/office/powerpoint/2010/main" val="7481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20" y="177422"/>
            <a:ext cx="8096502" cy="6072376"/>
          </a:xfrm>
          <a:prstGeom prst="rect">
            <a:avLst/>
          </a:prstGeom>
        </p:spPr>
      </p:pic>
    </p:spTree>
    <p:extLst>
      <p:ext uri="{BB962C8B-B14F-4D97-AF65-F5344CB8AC3E}">
        <p14:creationId xmlns:p14="http://schemas.microsoft.com/office/powerpoint/2010/main" val="393872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0D32D-5BB9-688F-EDEB-006500A7B19E}"/>
              </a:ext>
            </a:extLst>
          </p:cNvPr>
          <p:cNvPicPr>
            <a:picLocks noChangeAspect="1"/>
          </p:cNvPicPr>
          <p:nvPr/>
        </p:nvPicPr>
        <p:blipFill>
          <a:blip r:embed="rId2"/>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1395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031CB-4854-6C71-2FAB-45A55BF94887}"/>
              </a:ext>
            </a:extLst>
          </p:cNvPr>
          <p:cNvPicPr>
            <a:picLocks noChangeAspect="1"/>
          </p:cNvPicPr>
          <p:nvPr/>
        </p:nvPicPr>
        <p:blipFill>
          <a:blip r:embed="rId2"/>
          <a:stretch>
            <a:fillRect/>
          </a:stretch>
        </p:blipFill>
        <p:spPr>
          <a:xfrm>
            <a:off x="984868" y="0"/>
            <a:ext cx="10406221" cy="6858000"/>
          </a:xfrm>
          <a:prstGeom prst="rect">
            <a:avLst/>
          </a:prstGeom>
        </p:spPr>
      </p:pic>
      <p:sp>
        <p:nvSpPr>
          <p:cNvPr id="6" name="TextBox 5">
            <a:extLst>
              <a:ext uri="{FF2B5EF4-FFF2-40B4-BE49-F238E27FC236}">
                <a16:creationId xmlns:a16="http://schemas.microsoft.com/office/drawing/2014/main" id="{6FA8579D-D858-EF20-2E02-64018B0C32A9}"/>
              </a:ext>
            </a:extLst>
          </p:cNvPr>
          <p:cNvSpPr txBox="1"/>
          <p:nvPr/>
        </p:nvSpPr>
        <p:spPr>
          <a:xfrm>
            <a:off x="6096000" y="2500008"/>
            <a:ext cx="5476672" cy="2585323"/>
          </a:xfrm>
          <a:prstGeom prst="rect">
            <a:avLst/>
          </a:prstGeom>
          <a:noFill/>
        </p:spPr>
        <p:txBody>
          <a:bodyPr wrap="square" rtlCol="0">
            <a:spAutoFit/>
          </a:bodyPr>
          <a:lstStyle/>
          <a:p>
            <a:r>
              <a:rPr lang="en-US" b="1" dirty="0">
                <a:solidFill>
                  <a:schemeClr val="tx2">
                    <a:lumMod val="75000"/>
                  </a:schemeClr>
                </a:solidFill>
              </a:rPr>
              <a:t>Relationships between sightings and particular times and dates ? </a:t>
            </a:r>
          </a:p>
          <a:p>
            <a:endParaRPr lang="en-US" b="1" dirty="0">
              <a:solidFill>
                <a:schemeClr val="tx2">
                  <a:lumMod val="75000"/>
                </a:schemeClr>
              </a:solidFill>
            </a:endParaRPr>
          </a:p>
          <a:p>
            <a:r>
              <a:rPr lang="en-US" b="1" dirty="0">
                <a:solidFill>
                  <a:schemeClr val="tx2">
                    <a:lumMod val="75000"/>
                  </a:schemeClr>
                </a:solidFill>
              </a:rPr>
              <a:t>Seasonality of when sightings were most reported </a:t>
            </a:r>
          </a:p>
          <a:p>
            <a:endParaRPr lang="en-US" b="1" dirty="0">
              <a:solidFill>
                <a:schemeClr val="tx2">
                  <a:lumMod val="75000"/>
                </a:schemeClr>
              </a:solidFill>
            </a:endParaRPr>
          </a:p>
          <a:p>
            <a:r>
              <a:rPr lang="en-US" b="1" dirty="0">
                <a:solidFill>
                  <a:schemeClr val="tx2">
                    <a:lumMod val="75000"/>
                  </a:schemeClr>
                </a:solidFill>
              </a:rPr>
              <a:t>Best months to witness a UFO sighting </a:t>
            </a:r>
          </a:p>
          <a:p>
            <a:endParaRPr lang="en-US" b="1" dirty="0">
              <a:solidFill>
                <a:schemeClr val="tx2">
                  <a:lumMod val="75000"/>
                </a:schemeClr>
              </a:solidFill>
            </a:endParaRPr>
          </a:p>
          <a:p>
            <a:r>
              <a:rPr lang="en-US" b="1" dirty="0">
                <a:solidFill>
                  <a:schemeClr val="tx2">
                    <a:lumMod val="75000"/>
                  </a:schemeClr>
                </a:solidFill>
              </a:rPr>
              <a:t>Summer is the best time of the year </a:t>
            </a:r>
          </a:p>
        </p:txBody>
      </p:sp>
    </p:spTree>
    <p:extLst>
      <p:ext uri="{BB962C8B-B14F-4D97-AF65-F5344CB8AC3E}">
        <p14:creationId xmlns:p14="http://schemas.microsoft.com/office/powerpoint/2010/main" val="140532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1C3417-5C46-C7CA-CB80-47BAA1A4280C}"/>
              </a:ext>
            </a:extLst>
          </p:cNvPr>
          <p:cNvPicPr>
            <a:picLocks noChangeAspect="1"/>
          </p:cNvPicPr>
          <p:nvPr/>
        </p:nvPicPr>
        <p:blipFill>
          <a:blip r:embed="rId2"/>
          <a:stretch>
            <a:fillRect/>
          </a:stretch>
        </p:blipFill>
        <p:spPr>
          <a:xfrm>
            <a:off x="989268" y="0"/>
            <a:ext cx="10392094" cy="6857999"/>
          </a:xfrm>
          <a:prstGeom prst="rect">
            <a:avLst/>
          </a:prstGeom>
          <a:gradFill>
            <a:gsLst>
              <a:gs pos="100000">
                <a:schemeClr val="bg1">
                  <a:alpha val="0"/>
                  <a:lumMod val="0"/>
                  <a:lumOff val="100000"/>
                </a:schemeClr>
              </a:gs>
              <a:gs pos="100000">
                <a:schemeClr val="bg1">
                  <a:alpha val="0"/>
                </a:schemeClr>
              </a:gs>
            </a:gsLst>
            <a:lin ang="5400000" scaled="1"/>
          </a:gradFill>
        </p:spPr>
      </p:pic>
      <p:sp>
        <p:nvSpPr>
          <p:cNvPr id="4" name="TextBox 3">
            <a:extLst>
              <a:ext uri="{FF2B5EF4-FFF2-40B4-BE49-F238E27FC236}">
                <a16:creationId xmlns:a16="http://schemas.microsoft.com/office/drawing/2014/main" id="{508F067F-D328-E4B7-3D08-5053B0BEC205}"/>
              </a:ext>
            </a:extLst>
          </p:cNvPr>
          <p:cNvSpPr txBox="1"/>
          <p:nvPr/>
        </p:nvSpPr>
        <p:spPr>
          <a:xfrm>
            <a:off x="5168630" y="2188723"/>
            <a:ext cx="6300280" cy="3693319"/>
          </a:xfrm>
          <a:prstGeom prst="rect">
            <a:avLst/>
          </a:prstGeom>
          <a:noFill/>
        </p:spPr>
        <p:txBody>
          <a:bodyPr wrap="square" rtlCol="0">
            <a:spAutoFit/>
          </a:bodyPr>
          <a:lstStyle/>
          <a:p>
            <a:r>
              <a:rPr lang="en-US" dirty="0">
                <a:solidFill>
                  <a:schemeClr val="tx2">
                    <a:lumMod val="50000"/>
                  </a:schemeClr>
                </a:solidFill>
              </a:rPr>
              <a:t>NUFORC data to determine which month people are most likely to see a UFO overhead. Overall, July topped the list with the most average  monthly reports, followed by August, September, October, November </a:t>
            </a:r>
          </a:p>
          <a:p>
            <a:r>
              <a:rPr lang="en-US" dirty="0">
                <a:solidFill>
                  <a:schemeClr val="tx2">
                    <a:lumMod val="50000"/>
                  </a:schemeClr>
                </a:solidFill>
              </a:rPr>
              <a:t>and June, in order.</a:t>
            </a:r>
          </a:p>
          <a:p>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Adams, R. D. (2022, July 27). July is top month for UFO sightings. here’s how likely you are to see one in Texas. Beaumont Enterprise. https://www.beaumontenterprise.com/news/article/UFO-sightings-by-state-best-places-to-see-UFO-17330047.php </a:t>
            </a:r>
          </a:p>
          <a:p>
            <a:endParaRPr lang="en-US" dirty="0"/>
          </a:p>
        </p:txBody>
      </p:sp>
    </p:spTree>
    <p:extLst>
      <p:ext uri="{BB962C8B-B14F-4D97-AF65-F5344CB8AC3E}">
        <p14:creationId xmlns:p14="http://schemas.microsoft.com/office/powerpoint/2010/main" val="67840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296" y="1834671"/>
            <a:ext cx="5947794" cy="4237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39" y="1834671"/>
            <a:ext cx="5286472" cy="4237516"/>
          </a:xfrm>
          <a:prstGeom prst="rect">
            <a:avLst/>
          </a:prstGeom>
        </p:spPr>
      </p:pic>
    </p:spTree>
    <p:extLst>
      <p:ext uri="{BB962C8B-B14F-4D97-AF65-F5344CB8AC3E}">
        <p14:creationId xmlns:p14="http://schemas.microsoft.com/office/powerpoint/2010/main" val="324349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86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58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      Topic: UFO Sightings</a:t>
            </a:r>
          </a:p>
        </p:txBody>
      </p:sp>
      <p:sp>
        <p:nvSpPr>
          <p:cNvPr id="4" name="Rectangle 3"/>
          <p:cNvSpPr/>
          <p:nvPr/>
        </p:nvSpPr>
        <p:spPr>
          <a:xfrm>
            <a:off x="1286933" y="1473200"/>
            <a:ext cx="9973734" cy="4247317"/>
          </a:xfrm>
          <a:prstGeom prst="rect">
            <a:avLst/>
          </a:prstGeom>
        </p:spPr>
        <p:txBody>
          <a:bodyPr wrap="square">
            <a:spAutoFit/>
          </a:bodyPr>
          <a:lstStyle/>
          <a:p>
            <a:r>
              <a:rPr lang="en-US" dirty="0"/>
              <a:t>	We selected the topic of UFO sightings because of the perspective-broadening nature of the topic and the extensive data available. Sightings of unidentifiable objects have been reported as early as the 1940’s. The first well known UFO sighting occurred in 1947 near Mount Rainier in Washington (</a:t>
            </a:r>
            <a:r>
              <a:rPr lang="en-US" dirty="0" err="1"/>
              <a:t>Shostak</a:t>
            </a:r>
            <a:r>
              <a:rPr lang="en-US" dirty="0"/>
              <a:t>, S. (2023, April 21). Unidentified flying object. Britannica https://www.britannica.com/topic/unidentified-flying-object). The topic raises great questions about why so many people have reported similar sightings around the world. </a:t>
            </a:r>
          </a:p>
          <a:p>
            <a:endParaRPr lang="en-US" dirty="0"/>
          </a:p>
          <a:p>
            <a:endParaRPr lang="en-US" dirty="0"/>
          </a:p>
          <a:p>
            <a:r>
              <a:rPr lang="en-US" dirty="0"/>
              <a:t>LINKS TO SIMILAR EDAS </a:t>
            </a:r>
          </a:p>
          <a:p>
            <a:r>
              <a:rPr lang="en-US" dirty="0"/>
              <a:t>• https://www.kaggle.com/code/sagarsy2050/ufo-sightings/notebook </a:t>
            </a:r>
          </a:p>
          <a:p>
            <a:r>
              <a:rPr lang="en-US" dirty="0"/>
              <a:t>• https://towardsdatascience.com/are-we-alone-in-the-universe-data-analysis-and-data-visualization-of-ufosightings-with-r-42d0798679c3 </a:t>
            </a:r>
          </a:p>
          <a:p>
            <a:r>
              <a:rPr lang="en-US" dirty="0"/>
              <a:t>• </a:t>
            </a:r>
            <a:r>
              <a:rPr lang="en-US" dirty="0">
                <a:hlinkClick r:id="rId2"/>
              </a:rPr>
              <a:t>https://www.cs.ubc.ca/~tmm/courses/547-17F/projects/hayley-theodore/report.pdf</a:t>
            </a:r>
            <a:endParaRPr lang="en-US" dirty="0"/>
          </a:p>
          <a:p>
            <a:r>
              <a:rPr lang="en-US" dirty="0"/>
              <a:t>• https://www.kaggle.com/code/moosecat/world-ufo-sightings </a:t>
            </a:r>
          </a:p>
          <a:p>
            <a:r>
              <a:rPr lang="en-US" dirty="0"/>
              <a:t>• https://www.kaggle.com/code/brsdincer/meteorite-landings-analysis-all-eda-theory</a:t>
            </a:r>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0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42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31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2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0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21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0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3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1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98" y="2540000"/>
            <a:ext cx="8568267" cy="2585323"/>
          </a:xfrm>
          <a:prstGeom prst="rect">
            <a:avLst/>
          </a:prstGeom>
          <a:noFill/>
        </p:spPr>
        <p:txBody>
          <a:bodyPr wrap="square" rtlCol="0">
            <a:spAutoFit/>
          </a:bodyPr>
          <a:lstStyle/>
          <a:p>
            <a:r>
              <a:rPr lang="en-US" dirty="0"/>
              <a:t>Dataset: UFO Sightings around the world | </a:t>
            </a:r>
            <a:r>
              <a:rPr lang="en-US" dirty="0" err="1"/>
              <a:t>Kaggle</a:t>
            </a:r>
            <a:r>
              <a:rPr lang="en-US" dirty="0"/>
              <a:t> </a:t>
            </a:r>
          </a:p>
          <a:p>
            <a:endParaRPr lang="en-US" dirty="0"/>
          </a:p>
          <a:p>
            <a:endParaRPr lang="en-US" dirty="0"/>
          </a:p>
          <a:p>
            <a:r>
              <a:rPr lang="en-US" dirty="0"/>
              <a:t>This is a 13.71MB CSV dataset. It is comprised of eleven columns and over 80,000 rows. The data contained therein includes dates and times of the sightings spanning over 100 years, as well as the date the sighting was documented, city/state/country locations as well as latitude and longitude information of sightings, the shape of the unidentified object seen, the length of the encounter, and a text description.</a:t>
            </a:r>
          </a:p>
        </p:txBody>
      </p:sp>
      <p:sp>
        <p:nvSpPr>
          <p:cNvPr id="3" name="TextBox 2"/>
          <p:cNvSpPr txBox="1"/>
          <p:nvPr/>
        </p:nvSpPr>
        <p:spPr>
          <a:xfrm>
            <a:off x="2540000" y="491067"/>
            <a:ext cx="6316133" cy="646331"/>
          </a:xfrm>
          <a:prstGeom prst="rect">
            <a:avLst/>
          </a:prstGeom>
          <a:noFill/>
        </p:spPr>
        <p:txBody>
          <a:bodyPr wrap="square" rtlCol="0">
            <a:spAutoFit/>
          </a:bodyPr>
          <a:lstStyle/>
          <a:p>
            <a:r>
              <a:rPr lang="en-US" sz="3600" dirty="0"/>
              <a:t>		UFO Sighting Dataset</a:t>
            </a:r>
          </a:p>
        </p:txBody>
      </p:sp>
    </p:spTree>
    <p:extLst>
      <p:ext uri="{BB962C8B-B14F-4D97-AF65-F5344CB8AC3E}">
        <p14:creationId xmlns:p14="http://schemas.microsoft.com/office/powerpoint/2010/main" val="303666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94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50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115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07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005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86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3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7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695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52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Color Palette </a:t>
            </a:r>
          </a:p>
        </p:txBody>
      </p:sp>
      <p:pic>
        <p:nvPicPr>
          <p:cNvPr id="13" name="Picture 12"/>
          <p:cNvPicPr>
            <a:picLocks noChangeAspect="1"/>
          </p:cNvPicPr>
          <p:nvPr/>
        </p:nvPicPr>
        <p:blipFill>
          <a:blip r:embed="rId2"/>
          <a:stretch>
            <a:fillRect/>
          </a:stretch>
        </p:blipFill>
        <p:spPr>
          <a:xfrm>
            <a:off x="1055293" y="2782110"/>
            <a:ext cx="9938999" cy="700826"/>
          </a:xfrm>
          <a:prstGeom prst="rect">
            <a:avLst/>
          </a:prstGeom>
        </p:spPr>
      </p:pic>
    </p:spTree>
    <p:extLst>
      <p:ext uri="{BB962C8B-B14F-4D97-AF65-F5344CB8AC3E}">
        <p14:creationId xmlns:p14="http://schemas.microsoft.com/office/powerpoint/2010/main" val="195142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74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438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51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69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413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0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12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90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20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1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7148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1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86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160791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7899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3541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07953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8766F-4A4C-4A97-A586-D473DB738966}">
  <ds:schemaRefs>
    <ds:schemaRef ds:uri="http://purl.org/dc/terms/"/>
    <ds:schemaRef ds:uri="71af3243-3dd4-4a8d-8c0d-dd76da1f02a5"/>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Madison design</Template>
  <TotalTime>0</TotalTime>
  <Words>430</Words>
  <Application>Microsoft Office PowerPoint</Application>
  <PresentationFormat>Widescreen</PresentationFormat>
  <Paragraphs>34</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MS Shell Dlg 2</vt:lpstr>
      <vt:lpstr>Wingdings</vt:lpstr>
      <vt:lpstr>Wingdings 3</vt:lpstr>
      <vt:lpstr>Madison</vt:lpstr>
      <vt:lpstr> UFO Sightings</vt:lpstr>
      <vt:lpstr>      Topic: UFO Sightings</vt:lpstr>
      <vt:lpstr>PowerPoint Presentation</vt:lpstr>
      <vt:lpstr>Color Palette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2023-05-16T23:00:05Z</dcterms:created>
  <dcterms:modified xsi:type="dcterms:W3CDTF">2023-05-18T00:57:18Z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