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52"/>
  </p:notesMasterIdLst>
  <p:sldIdLst>
    <p:sldId id="259" r:id="rId5"/>
    <p:sldId id="260" r:id="rId6"/>
    <p:sldId id="264" r:id="rId7"/>
    <p:sldId id="261" r:id="rId8"/>
    <p:sldId id="262" r:id="rId9"/>
    <p:sldId id="263" r:id="rId10"/>
    <p:sldId id="265" r:id="rId11"/>
    <p:sldId id="266" r:id="rId12"/>
    <p:sldId id="267" r:id="rId13"/>
    <p:sldId id="268" r:id="rId14"/>
    <p:sldId id="270" r:id="rId15"/>
    <p:sldId id="271" r:id="rId16"/>
    <p:sldId id="274" r:id="rId17"/>
    <p:sldId id="276" r:id="rId18"/>
    <p:sldId id="277" r:id="rId19"/>
    <p:sldId id="310" r:id="rId20"/>
    <p:sldId id="311" r:id="rId21"/>
    <p:sldId id="312"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32F"/>
    <a:srgbClr val="2E3C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2309C-D6FD-4FF5-99D0-0F6D40D5D76B}" v="25" dt="2023-05-18T21:16:07.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111" d="100"/>
          <a:sy n="111" d="100"/>
        </p:scale>
        <p:origin x="306"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F5248-46FB-4B21-86CC-193094DCEFA0}"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CC9A-5A1F-4B55-A065-BB4E65346D4D}"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9D0E3-2BD6-4254-82D0-8E1441667E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93852E-F5CF-4AEE-8E73-07BBAD90892A}" type="datetime1">
              <a:rPr lang="en-US" smtClean="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3E312BF-6E7B-46F2-B83A-98982FB970FA}" type="datetime1">
              <a:rPr lang="en-US" smtClean="0"/>
              <a:t>5/18/2023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cs.ubc.ca/~tmm/courses/547-17F/projects/hayley-theodore/report.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1547566" y="1524000"/>
            <a:ext cx="9577634" cy="4675464"/>
          </a:xfrm>
        </p:spPr>
        <p:txBody>
          <a:bodyPr>
            <a:normAutofit/>
          </a:bodyPr>
          <a:lstStyle/>
          <a:p>
            <a:pPr algn="l"/>
            <a:r>
              <a:rPr lang="en-US" sz="8000" dirty="0"/>
              <a:t>	UFO Sightings</a:t>
            </a:r>
          </a:p>
        </p:txBody>
      </p:sp>
      <p:sp>
        <p:nvSpPr>
          <p:cNvPr id="3" name="Subtitle 2">
            <a:extLst>
              <a:ext uri="{FF2B5EF4-FFF2-40B4-BE49-F238E27FC236}">
                <a16:creationId xmlns:a16="http://schemas.microsoft.com/office/drawing/2014/main" id="{F5138C4F-5ED7-4B74-B0C6-2DF6DC04F194}"/>
              </a:ext>
            </a:extLst>
          </p:cNvPr>
          <p:cNvSpPr>
            <a:spLocks noGrp="1"/>
          </p:cNvSpPr>
          <p:nvPr>
            <p:ph type="subTitle" idx="1"/>
          </p:nvPr>
        </p:nvSpPr>
        <p:spPr>
          <a:xfrm>
            <a:off x="2031141" y="3976828"/>
            <a:ext cx="7341338" cy="2708418"/>
          </a:xfrm>
        </p:spPr>
        <p:txBody>
          <a:bodyPr>
            <a:normAutofit fontScale="92500" lnSpcReduction="10000"/>
          </a:bodyPr>
          <a:lstStyle/>
          <a:p>
            <a:pPr algn="l"/>
            <a:r>
              <a:rPr lang="en-US" sz="2800" dirty="0"/>
              <a:t>		     </a:t>
            </a:r>
            <a:r>
              <a:rPr lang="en-US" sz="2800" b="1" dirty="0">
                <a:effectLst>
                  <a:outerShdw blurRad="38100" dist="38100" dir="2700000" algn="tl">
                    <a:srgbClr val="000000">
                      <a:alpha val="43137"/>
                    </a:srgbClr>
                  </a:outerShdw>
                </a:effectLst>
              </a:rPr>
              <a:t>Team Tenacious: </a:t>
            </a:r>
          </a:p>
          <a:p>
            <a:pPr algn="l"/>
            <a:r>
              <a:rPr lang="en-US" sz="2800" dirty="0"/>
              <a:t>			</a:t>
            </a:r>
            <a:r>
              <a:rPr lang="en-US" sz="1900" i="1" dirty="0"/>
              <a:t>Abi Chambers </a:t>
            </a:r>
          </a:p>
          <a:p>
            <a:pPr algn="l"/>
            <a:r>
              <a:rPr lang="en-US" sz="1900" i="1" dirty="0"/>
              <a:t>			Alejandro Perez </a:t>
            </a:r>
          </a:p>
          <a:p>
            <a:pPr algn="l"/>
            <a:r>
              <a:rPr lang="en-US" sz="1900" i="1" dirty="0"/>
              <a:t>			Carlos De La Rosa </a:t>
            </a:r>
          </a:p>
          <a:p>
            <a:pPr algn="l"/>
            <a:r>
              <a:rPr lang="en-US" sz="1900" i="1" dirty="0"/>
              <a:t>			Ann Ly </a:t>
            </a:r>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685794"/>
            <a:ext cx="10972822" cy="5486411"/>
          </a:xfrm>
          <a:prstGeom prst="rect">
            <a:avLst/>
          </a:prstGeom>
        </p:spPr>
      </p:pic>
    </p:spTree>
    <p:extLst>
      <p:ext uri="{BB962C8B-B14F-4D97-AF65-F5344CB8AC3E}">
        <p14:creationId xmlns:p14="http://schemas.microsoft.com/office/powerpoint/2010/main" val="382576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64" y="662729"/>
            <a:ext cx="8783564" cy="5638257"/>
          </a:xfrm>
          <a:prstGeom prst="rect">
            <a:avLst/>
          </a:prstGeom>
        </p:spPr>
      </p:pic>
    </p:spTree>
    <p:extLst>
      <p:ext uri="{BB962C8B-B14F-4D97-AF65-F5344CB8AC3E}">
        <p14:creationId xmlns:p14="http://schemas.microsoft.com/office/powerpoint/2010/main" val="7481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20" y="177422"/>
            <a:ext cx="8096502" cy="6072376"/>
          </a:xfrm>
          <a:prstGeom prst="rect">
            <a:avLst/>
          </a:prstGeom>
        </p:spPr>
      </p:pic>
    </p:spTree>
    <p:extLst>
      <p:ext uri="{BB962C8B-B14F-4D97-AF65-F5344CB8AC3E}">
        <p14:creationId xmlns:p14="http://schemas.microsoft.com/office/powerpoint/2010/main" val="3938723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01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79EA8-FB5B-DE9E-1358-BCDEEC181ADB}"/>
              </a:ext>
            </a:extLst>
          </p:cNvPr>
          <p:cNvSpPr txBox="1">
            <a:spLocks/>
          </p:cNvSpPr>
          <p:nvPr/>
        </p:nvSpPr>
        <p:spPr>
          <a:xfrm>
            <a:off x="1031308" y="176893"/>
            <a:ext cx="8520655" cy="1169551"/>
          </a:xfrm>
          <a:prstGeom prst="rect">
            <a:avLst/>
          </a:prstGeom>
          <a:noFill/>
        </p:spPr>
        <p:txBody>
          <a:bodyPr wrap="square" rtlCol="0">
            <a:spAutoFit/>
          </a:bodyPr>
          <a:lstStyle/>
          <a:p>
            <a:r>
              <a:rPr lang="en-US" sz="3200" b="1" u="sng" dirty="0"/>
              <a:t>US Encounters:</a:t>
            </a:r>
            <a:r>
              <a:rPr lang="en-US" sz="2400" u="sng" dirty="0"/>
              <a:t> using coordinates of encounters</a:t>
            </a:r>
            <a:r>
              <a:rPr lang="en-US" sz="2800" u="sng" dirty="0"/>
              <a:t>     </a:t>
            </a:r>
          </a:p>
          <a:p>
            <a:endParaRPr lang="en-US" sz="600" dirty="0"/>
          </a:p>
          <a:p>
            <a:r>
              <a:rPr lang="en-US" sz="1600" dirty="0"/>
              <a:t>	- cleaned data to look at only US coordinates</a:t>
            </a:r>
          </a:p>
          <a:p>
            <a:r>
              <a:rPr lang="en-US" sz="1600" dirty="0"/>
              <a:t>	- at first glance, it looks like a typical US map showing population density</a:t>
            </a:r>
          </a:p>
        </p:txBody>
      </p:sp>
      <p:pic>
        <p:nvPicPr>
          <p:cNvPr id="3" name="Picture 2">
            <a:extLst>
              <a:ext uri="{FF2B5EF4-FFF2-40B4-BE49-F238E27FC236}">
                <a16:creationId xmlns:a16="http://schemas.microsoft.com/office/drawing/2014/main" id="{5E90F54C-A6BC-7C91-67E8-80174ED06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308" y="1401095"/>
            <a:ext cx="5086597" cy="3623955"/>
          </a:xfrm>
          <a:prstGeom prst="rect">
            <a:avLst/>
          </a:prstGeom>
        </p:spPr>
      </p:pic>
      <p:pic>
        <p:nvPicPr>
          <p:cNvPr id="4" name="Picture 3">
            <a:extLst>
              <a:ext uri="{FF2B5EF4-FFF2-40B4-BE49-F238E27FC236}">
                <a16:creationId xmlns:a16="http://schemas.microsoft.com/office/drawing/2014/main" id="{D3403D0F-F0B3-CF18-6DF5-9FC6E00F4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955" y="1401096"/>
            <a:ext cx="4521030" cy="3623955"/>
          </a:xfrm>
          <a:prstGeom prst="rect">
            <a:avLst/>
          </a:prstGeom>
        </p:spPr>
      </p:pic>
      <p:sp>
        <p:nvSpPr>
          <p:cNvPr id="5" name="TextBox 4">
            <a:extLst>
              <a:ext uri="{FF2B5EF4-FFF2-40B4-BE49-F238E27FC236}">
                <a16:creationId xmlns:a16="http://schemas.microsoft.com/office/drawing/2014/main" id="{B269464E-6ECF-F7F3-25AA-EDC197191ED0}"/>
              </a:ext>
            </a:extLst>
          </p:cNvPr>
          <p:cNvSpPr txBox="1"/>
          <p:nvPr/>
        </p:nvSpPr>
        <p:spPr>
          <a:xfrm>
            <a:off x="6533955" y="5111107"/>
            <a:ext cx="4778058" cy="261610"/>
          </a:xfrm>
          <a:prstGeom prst="rect">
            <a:avLst/>
          </a:prstGeom>
          <a:noFill/>
        </p:spPr>
        <p:txBody>
          <a:bodyPr wrap="square" rtlCol="0">
            <a:spAutoFit/>
          </a:bodyPr>
          <a:lstStyle/>
          <a:p>
            <a:r>
              <a:rPr lang="en-US" sz="1100" dirty="0"/>
              <a:t>https://www.visualcapitalist.com/mapping-population-density-dot-town/</a:t>
            </a:r>
          </a:p>
        </p:txBody>
      </p:sp>
    </p:spTree>
    <p:extLst>
      <p:ext uri="{BB962C8B-B14F-4D97-AF65-F5344CB8AC3E}">
        <p14:creationId xmlns:p14="http://schemas.microsoft.com/office/powerpoint/2010/main" val="373186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8E6C5-4F94-0670-BFBD-EEED927E395F}"/>
              </a:ext>
            </a:extLst>
          </p:cNvPr>
          <p:cNvSpPr txBox="1"/>
          <p:nvPr/>
        </p:nvSpPr>
        <p:spPr>
          <a:xfrm>
            <a:off x="1125415" y="379828"/>
            <a:ext cx="8862647" cy="1138773"/>
          </a:xfrm>
          <a:prstGeom prst="rect">
            <a:avLst/>
          </a:prstGeom>
          <a:noFill/>
        </p:spPr>
        <p:txBody>
          <a:bodyPr wrap="square" rtlCol="0">
            <a:spAutoFit/>
          </a:bodyPr>
          <a:lstStyle/>
          <a:p>
            <a:r>
              <a:rPr lang="en-US" sz="3200" b="1" u="sng" dirty="0"/>
              <a:t>US Encounters</a:t>
            </a:r>
            <a:r>
              <a:rPr lang="en-US" sz="2400" b="1" u="sng" dirty="0"/>
              <a:t>: Analysis of the trend of UFO shapes</a:t>
            </a:r>
          </a:p>
          <a:p>
            <a:r>
              <a:rPr lang="en-US" dirty="0"/>
              <a:t>	- used our data to look at the UFO shapes and binning into decades</a:t>
            </a:r>
          </a:p>
          <a:p>
            <a:r>
              <a:rPr lang="en-US" dirty="0"/>
              <a:t>	- saw trends in popularity as 6 shapes were the most popular in 6 decades</a:t>
            </a:r>
          </a:p>
        </p:txBody>
      </p:sp>
      <p:pic>
        <p:nvPicPr>
          <p:cNvPr id="4" name="Picture 3" descr="A picture containing text, screenshot, circle, diagram&#10;&#10;Description automatically generated">
            <a:extLst>
              <a:ext uri="{FF2B5EF4-FFF2-40B4-BE49-F238E27FC236}">
                <a16:creationId xmlns:a16="http://schemas.microsoft.com/office/drawing/2014/main" id="{7842065D-4446-97E4-6A37-15136F207A15}"/>
              </a:ext>
            </a:extLst>
          </p:cNvPr>
          <p:cNvPicPr>
            <a:picLocks noChangeAspect="1"/>
          </p:cNvPicPr>
          <p:nvPr/>
        </p:nvPicPr>
        <p:blipFill>
          <a:blip r:embed="rId2"/>
          <a:stretch>
            <a:fillRect/>
          </a:stretch>
        </p:blipFill>
        <p:spPr>
          <a:xfrm>
            <a:off x="1216177" y="1518602"/>
            <a:ext cx="2402512" cy="2441124"/>
          </a:xfrm>
          <a:prstGeom prst="rect">
            <a:avLst/>
          </a:prstGeom>
        </p:spPr>
      </p:pic>
      <p:pic>
        <p:nvPicPr>
          <p:cNvPr id="6" name="Picture 5" descr="A picture containing text, screenshot, circle, diagram&#10;&#10;Description automatically generated">
            <a:extLst>
              <a:ext uri="{FF2B5EF4-FFF2-40B4-BE49-F238E27FC236}">
                <a16:creationId xmlns:a16="http://schemas.microsoft.com/office/drawing/2014/main" id="{8AB49432-9E5F-9BC7-BF22-AF20330A4A5C}"/>
              </a:ext>
            </a:extLst>
          </p:cNvPr>
          <p:cNvPicPr>
            <a:picLocks noChangeAspect="1"/>
          </p:cNvPicPr>
          <p:nvPr/>
        </p:nvPicPr>
        <p:blipFill>
          <a:blip r:embed="rId3"/>
          <a:stretch>
            <a:fillRect/>
          </a:stretch>
        </p:blipFill>
        <p:spPr>
          <a:xfrm>
            <a:off x="4333059" y="1512890"/>
            <a:ext cx="2388807" cy="2427826"/>
          </a:xfrm>
          <a:prstGeom prst="rect">
            <a:avLst/>
          </a:prstGeom>
        </p:spPr>
      </p:pic>
      <p:pic>
        <p:nvPicPr>
          <p:cNvPr id="8" name="Picture 7" descr="A picture containing text, screenshot, circle, diagram&#10;&#10;Description automatically generated">
            <a:extLst>
              <a:ext uri="{FF2B5EF4-FFF2-40B4-BE49-F238E27FC236}">
                <a16:creationId xmlns:a16="http://schemas.microsoft.com/office/drawing/2014/main" id="{7387D38E-9294-5BBA-3E89-2FDB1DD64399}"/>
              </a:ext>
            </a:extLst>
          </p:cNvPr>
          <p:cNvPicPr>
            <a:picLocks noChangeAspect="1"/>
          </p:cNvPicPr>
          <p:nvPr/>
        </p:nvPicPr>
        <p:blipFill>
          <a:blip r:embed="rId4"/>
          <a:stretch>
            <a:fillRect/>
          </a:stretch>
        </p:blipFill>
        <p:spPr>
          <a:xfrm>
            <a:off x="7350059" y="1512891"/>
            <a:ext cx="2275718" cy="2441124"/>
          </a:xfrm>
          <a:prstGeom prst="rect">
            <a:avLst/>
          </a:prstGeom>
        </p:spPr>
      </p:pic>
      <p:pic>
        <p:nvPicPr>
          <p:cNvPr id="10" name="Picture 9" descr="A picture containing text, circle, screenshot, colorfulness&#10;&#10;Description automatically generated">
            <a:extLst>
              <a:ext uri="{FF2B5EF4-FFF2-40B4-BE49-F238E27FC236}">
                <a16:creationId xmlns:a16="http://schemas.microsoft.com/office/drawing/2014/main" id="{1498303C-A627-C015-FFF3-2C7DDBA22DAC}"/>
              </a:ext>
            </a:extLst>
          </p:cNvPr>
          <p:cNvPicPr>
            <a:picLocks noChangeAspect="1"/>
          </p:cNvPicPr>
          <p:nvPr/>
        </p:nvPicPr>
        <p:blipFill>
          <a:blip r:embed="rId5"/>
          <a:stretch>
            <a:fillRect/>
          </a:stretch>
        </p:blipFill>
        <p:spPr>
          <a:xfrm>
            <a:off x="1216178" y="4141732"/>
            <a:ext cx="2402512" cy="2402512"/>
          </a:xfrm>
          <a:prstGeom prst="rect">
            <a:avLst/>
          </a:prstGeom>
        </p:spPr>
      </p:pic>
      <p:pic>
        <p:nvPicPr>
          <p:cNvPr id="12" name="Picture 11" descr="A picture containing text, circle, screenshot, diagram&#10;&#10;Description automatically generated">
            <a:extLst>
              <a:ext uri="{FF2B5EF4-FFF2-40B4-BE49-F238E27FC236}">
                <a16:creationId xmlns:a16="http://schemas.microsoft.com/office/drawing/2014/main" id="{FAEC8A0B-0707-D232-068B-69D938CEA9C5}"/>
              </a:ext>
            </a:extLst>
          </p:cNvPr>
          <p:cNvPicPr>
            <a:picLocks noChangeAspect="1"/>
          </p:cNvPicPr>
          <p:nvPr/>
        </p:nvPicPr>
        <p:blipFill>
          <a:blip r:embed="rId6"/>
          <a:stretch>
            <a:fillRect/>
          </a:stretch>
        </p:blipFill>
        <p:spPr>
          <a:xfrm>
            <a:off x="4333059" y="4141732"/>
            <a:ext cx="2402512" cy="2389619"/>
          </a:xfrm>
          <a:prstGeom prst="rect">
            <a:avLst/>
          </a:prstGeom>
        </p:spPr>
      </p:pic>
      <p:pic>
        <p:nvPicPr>
          <p:cNvPr id="16" name="Picture 15" descr="A picture containing text, screenshot, circle, diagram">
            <a:extLst>
              <a:ext uri="{FF2B5EF4-FFF2-40B4-BE49-F238E27FC236}">
                <a16:creationId xmlns:a16="http://schemas.microsoft.com/office/drawing/2014/main" id="{A78A50C2-6AB0-5500-2CCE-11D26D07A04B}"/>
              </a:ext>
            </a:extLst>
          </p:cNvPr>
          <p:cNvPicPr>
            <a:picLocks noChangeAspect="1"/>
          </p:cNvPicPr>
          <p:nvPr/>
        </p:nvPicPr>
        <p:blipFill>
          <a:blip r:embed="rId7"/>
          <a:stretch>
            <a:fillRect/>
          </a:stretch>
        </p:blipFill>
        <p:spPr>
          <a:xfrm>
            <a:off x="7350059" y="4141733"/>
            <a:ext cx="2275718" cy="2389618"/>
          </a:xfrm>
          <a:prstGeom prst="rect">
            <a:avLst/>
          </a:prstGeom>
        </p:spPr>
      </p:pic>
    </p:spTree>
    <p:extLst>
      <p:ext uri="{BB962C8B-B14F-4D97-AF65-F5344CB8AC3E}">
        <p14:creationId xmlns:p14="http://schemas.microsoft.com/office/powerpoint/2010/main" val="240058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2E3C37"/>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8E6C5-4F94-0670-BFBD-EEED927E395F}"/>
              </a:ext>
            </a:extLst>
          </p:cNvPr>
          <p:cNvSpPr txBox="1"/>
          <p:nvPr/>
        </p:nvSpPr>
        <p:spPr>
          <a:xfrm>
            <a:off x="1125415" y="379828"/>
            <a:ext cx="8862647" cy="1138773"/>
          </a:xfrm>
          <a:prstGeom prst="rect">
            <a:avLst/>
          </a:prstGeom>
          <a:noFill/>
        </p:spPr>
        <p:txBody>
          <a:bodyPr wrap="square" rtlCol="0">
            <a:spAutoFit/>
          </a:bodyPr>
          <a:lstStyle/>
          <a:p>
            <a:r>
              <a:rPr lang="en-US" sz="3200" b="1" u="sng" dirty="0"/>
              <a:t>US Encounters</a:t>
            </a:r>
            <a:r>
              <a:rPr lang="en-US" sz="2400" b="1" u="sng" dirty="0"/>
              <a:t>: Analysis of the trend of UFO shapes</a:t>
            </a:r>
          </a:p>
          <a:p>
            <a:r>
              <a:rPr lang="en-US" dirty="0"/>
              <a:t>	- used our data to look at the UFO shapes and binning into decades</a:t>
            </a:r>
          </a:p>
          <a:p>
            <a:r>
              <a:rPr lang="en-US" dirty="0"/>
              <a:t>	- saw trends in popularity as 6 shapes were the most popular in 6 decades</a:t>
            </a:r>
          </a:p>
        </p:txBody>
      </p:sp>
      <p:pic>
        <p:nvPicPr>
          <p:cNvPr id="4" name="Picture 3" descr="A picture containing text, screenshot, circle, diagram&#10;&#10;Description automatically generated">
            <a:extLst>
              <a:ext uri="{FF2B5EF4-FFF2-40B4-BE49-F238E27FC236}">
                <a16:creationId xmlns:a16="http://schemas.microsoft.com/office/drawing/2014/main" id="{7842065D-4446-97E4-6A37-15136F207A15}"/>
              </a:ext>
            </a:extLst>
          </p:cNvPr>
          <p:cNvPicPr>
            <a:picLocks noChangeAspect="1"/>
          </p:cNvPicPr>
          <p:nvPr/>
        </p:nvPicPr>
        <p:blipFill>
          <a:blip r:embed="rId2"/>
          <a:stretch>
            <a:fillRect/>
          </a:stretch>
        </p:blipFill>
        <p:spPr>
          <a:xfrm>
            <a:off x="1216177" y="1518602"/>
            <a:ext cx="2402512" cy="2441124"/>
          </a:xfrm>
          <a:prstGeom prst="rect">
            <a:avLst/>
          </a:prstGeom>
        </p:spPr>
      </p:pic>
      <p:pic>
        <p:nvPicPr>
          <p:cNvPr id="6" name="Picture 5" descr="A picture containing text, screenshot, circle, diagram&#10;&#10;Description automatically generated">
            <a:extLst>
              <a:ext uri="{FF2B5EF4-FFF2-40B4-BE49-F238E27FC236}">
                <a16:creationId xmlns:a16="http://schemas.microsoft.com/office/drawing/2014/main" id="{8AB49432-9E5F-9BC7-BF22-AF20330A4A5C}"/>
              </a:ext>
            </a:extLst>
          </p:cNvPr>
          <p:cNvPicPr>
            <a:picLocks noChangeAspect="1"/>
          </p:cNvPicPr>
          <p:nvPr/>
        </p:nvPicPr>
        <p:blipFill>
          <a:blip r:embed="rId3"/>
          <a:stretch>
            <a:fillRect/>
          </a:stretch>
        </p:blipFill>
        <p:spPr>
          <a:xfrm>
            <a:off x="4333059" y="1512890"/>
            <a:ext cx="2388807" cy="2427826"/>
          </a:xfrm>
          <a:prstGeom prst="rect">
            <a:avLst/>
          </a:prstGeom>
        </p:spPr>
      </p:pic>
      <p:pic>
        <p:nvPicPr>
          <p:cNvPr id="8" name="Picture 7" descr="A picture containing text, screenshot, circle, diagram&#10;&#10;Description automatically generated">
            <a:extLst>
              <a:ext uri="{FF2B5EF4-FFF2-40B4-BE49-F238E27FC236}">
                <a16:creationId xmlns:a16="http://schemas.microsoft.com/office/drawing/2014/main" id="{7387D38E-9294-5BBA-3E89-2FDB1DD64399}"/>
              </a:ext>
            </a:extLst>
          </p:cNvPr>
          <p:cNvPicPr>
            <a:picLocks noChangeAspect="1"/>
          </p:cNvPicPr>
          <p:nvPr/>
        </p:nvPicPr>
        <p:blipFill>
          <a:blip r:embed="rId4"/>
          <a:stretch>
            <a:fillRect/>
          </a:stretch>
        </p:blipFill>
        <p:spPr>
          <a:xfrm>
            <a:off x="7350059" y="1512891"/>
            <a:ext cx="2275718" cy="2441124"/>
          </a:xfrm>
          <a:prstGeom prst="rect">
            <a:avLst/>
          </a:prstGeom>
        </p:spPr>
      </p:pic>
      <p:pic>
        <p:nvPicPr>
          <p:cNvPr id="10" name="Picture 9" descr="A picture containing text, circle, screenshot, colorfulness&#10;&#10;Description automatically generated">
            <a:extLst>
              <a:ext uri="{FF2B5EF4-FFF2-40B4-BE49-F238E27FC236}">
                <a16:creationId xmlns:a16="http://schemas.microsoft.com/office/drawing/2014/main" id="{1498303C-A627-C015-FFF3-2C7DDBA22DAC}"/>
              </a:ext>
            </a:extLst>
          </p:cNvPr>
          <p:cNvPicPr>
            <a:picLocks noChangeAspect="1"/>
          </p:cNvPicPr>
          <p:nvPr/>
        </p:nvPicPr>
        <p:blipFill>
          <a:blip r:embed="rId5"/>
          <a:stretch>
            <a:fillRect/>
          </a:stretch>
        </p:blipFill>
        <p:spPr>
          <a:xfrm>
            <a:off x="1216178" y="4141732"/>
            <a:ext cx="2402512" cy="2402512"/>
          </a:xfrm>
          <a:prstGeom prst="rect">
            <a:avLst/>
          </a:prstGeom>
        </p:spPr>
      </p:pic>
      <p:pic>
        <p:nvPicPr>
          <p:cNvPr id="12" name="Picture 11" descr="A picture containing text, circle, screenshot, diagram&#10;&#10;Description automatically generated">
            <a:extLst>
              <a:ext uri="{FF2B5EF4-FFF2-40B4-BE49-F238E27FC236}">
                <a16:creationId xmlns:a16="http://schemas.microsoft.com/office/drawing/2014/main" id="{FAEC8A0B-0707-D232-068B-69D938CEA9C5}"/>
              </a:ext>
            </a:extLst>
          </p:cNvPr>
          <p:cNvPicPr>
            <a:picLocks noChangeAspect="1"/>
          </p:cNvPicPr>
          <p:nvPr/>
        </p:nvPicPr>
        <p:blipFill>
          <a:blip r:embed="rId6"/>
          <a:stretch>
            <a:fillRect/>
          </a:stretch>
        </p:blipFill>
        <p:spPr>
          <a:xfrm>
            <a:off x="4333059" y="4141732"/>
            <a:ext cx="2402512" cy="2389619"/>
          </a:xfrm>
          <a:prstGeom prst="rect">
            <a:avLst/>
          </a:prstGeom>
        </p:spPr>
      </p:pic>
      <p:pic>
        <p:nvPicPr>
          <p:cNvPr id="16" name="Picture 15" descr="A picture containing text, screenshot, circle, diagram">
            <a:extLst>
              <a:ext uri="{FF2B5EF4-FFF2-40B4-BE49-F238E27FC236}">
                <a16:creationId xmlns:a16="http://schemas.microsoft.com/office/drawing/2014/main" id="{A78A50C2-6AB0-5500-2CCE-11D26D07A04B}"/>
              </a:ext>
            </a:extLst>
          </p:cNvPr>
          <p:cNvPicPr>
            <a:picLocks noChangeAspect="1"/>
          </p:cNvPicPr>
          <p:nvPr/>
        </p:nvPicPr>
        <p:blipFill>
          <a:blip r:embed="rId7"/>
          <a:stretch>
            <a:fillRect/>
          </a:stretch>
        </p:blipFill>
        <p:spPr>
          <a:xfrm>
            <a:off x="7350059" y="4141733"/>
            <a:ext cx="2275718" cy="2389618"/>
          </a:xfrm>
          <a:prstGeom prst="rect">
            <a:avLst/>
          </a:prstGeom>
        </p:spPr>
      </p:pic>
      <p:sp>
        <p:nvSpPr>
          <p:cNvPr id="5" name="TextBox 4">
            <a:extLst>
              <a:ext uri="{FF2B5EF4-FFF2-40B4-BE49-F238E27FC236}">
                <a16:creationId xmlns:a16="http://schemas.microsoft.com/office/drawing/2014/main" id="{380138E6-9414-5707-74CC-4988F79D1C5B}"/>
              </a:ext>
            </a:extLst>
          </p:cNvPr>
          <p:cNvSpPr txBox="1"/>
          <p:nvPr/>
        </p:nvSpPr>
        <p:spPr>
          <a:xfrm>
            <a:off x="1218817" y="1512890"/>
            <a:ext cx="9228260" cy="5078313"/>
          </a:xfrm>
          <a:prstGeom prst="rect">
            <a:avLst/>
          </a:prstGeom>
          <a:solidFill>
            <a:srgbClr val="26332F">
              <a:alpha val="70000"/>
            </a:srgbClr>
          </a:solidFill>
        </p:spPr>
        <p:txBody>
          <a:bodyPr wrap="square" rtlCol="0">
            <a:spAutoFit/>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7" name="Picture 6">
            <a:extLst>
              <a:ext uri="{FF2B5EF4-FFF2-40B4-BE49-F238E27FC236}">
                <a16:creationId xmlns:a16="http://schemas.microsoft.com/office/drawing/2014/main" id="{F273751A-CAD6-2A20-BE4A-3FFE4E2338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7422" y="1498873"/>
            <a:ext cx="6896060" cy="5172045"/>
          </a:xfrm>
          <a:prstGeom prst="rect">
            <a:avLst/>
          </a:prstGeom>
        </p:spPr>
      </p:pic>
    </p:spTree>
    <p:extLst>
      <p:ext uri="{BB962C8B-B14F-4D97-AF65-F5344CB8AC3E}">
        <p14:creationId xmlns:p14="http://schemas.microsoft.com/office/powerpoint/2010/main" val="235158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8E6C5-4F94-0670-BFBD-EEED927E395F}"/>
              </a:ext>
            </a:extLst>
          </p:cNvPr>
          <p:cNvSpPr txBox="1"/>
          <p:nvPr/>
        </p:nvSpPr>
        <p:spPr>
          <a:xfrm>
            <a:off x="1125415" y="379828"/>
            <a:ext cx="8862647" cy="1138773"/>
          </a:xfrm>
          <a:prstGeom prst="rect">
            <a:avLst/>
          </a:prstGeom>
          <a:noFill/>
        </p:spPr>
        <p:txBody>
          <a:bodyPr wrap="square" rtlCol="0">
            <a:spAutoFit/>
          </a:bodyPr>
          <a:lstStyle/>
          <a:p>
            <a:r>
              <a:rPr lang="en-US" sz="3200" b="1" u="sng" dirty="0"/>
              <a:t>US Encounters</a:t>
            </a:r>
            <a:r>
              <a:rPr lang="en-US" sz="2400" b="1" u="sng" dirty="0"/>
              <a:t>: Analysis of the trend of UFO shapes</a:t>
            </a:r>
          </a:p>
          <a:p>
            <a:r>
              <a:rPr lang="en-US" dirty="0"/>
              <a:t>	- used our data to look at the UFO shapes and binning into decades</a:t>
            </a:r>
          </a:p>
          <a:p>
            <a:r>
              <a:rPr lang="en-US" dirty="0"/>
              <a:t>	- saw trends in popularity as 6 shapes were the most popular in 6 decades</a:t>
            </a:r>
          </a:p>
        </p:txBody>
      </p:sp>
      <p:pic>
        <p:nvPicPr>
          <p:cNvPr id="4" name="Picture 3" descr="A picture containing text, screenshot, circle, diagram&#10;&#10;Description automatically generated">
            <a:extLst>
              <a:ext uri="{FF2B5EF4-FFF2-40B4-BE49-F238E27FC236}">
                <a16:creationId xmlns:a16="http://schemas.microsoft.com/office/drawing/2014/main" id="{7842065D-4446-97E4-6A37-15136F207A15}"/>
              </a:ext>
            </a:extLst>
          </p:cNvPr>
          <p:cNvPicPr>
            <a:picLocks noChangeAspect="1"/>
          </p:cNvPicPr>
          <p:nvPr/>
        </p:nvPicPr>
        <p:blipFill>
          <a:blip r:embed="rId2"/>
          <a:stretch>
            <a:fillRect/>
          </a:stretch>
        </p:blipFill>
        <p:spPr>
          <a:xfrm>
            <a:off x="1216177" y="1518602"/>
            <a:ext cx="2402512" cy="2441124"/>
          </a:xfrm>
          <a:prstGeom prst="rect">
            <a:avLst/>
          </a:prstGeom>
        </p:spPr>
      </p:pic>
      <p:pic>
        <p:nvPicPr>
          <p:cNvPr id="6" name="Picture 5" descr="A picture containing text, screenshot, circle, diagram&#10;&#10;Description automatically generated">
            <a:extLst>
              <a:ext uri="{FF2B5EF4-FFF2-40B4-BE49-F238E27FC236}">
                <a16:creationId xmlns:a16="http://schemas.microsoft.com/office/drawing/2014/main" id="{8AB49432-9E5F-9BC7-BF22-AF20330A4A5C}"/>
              </a:ext>
            </a:extLst>
          </p:cNvPr>
          <p:cNvPicPr>
            <a:picLocks noChangeAspect="1"/>
          </p:cNvPicPr>
          <p:nvPr/>
        </p:nvPicPr>
        <p:blipFill>
          <a:blip r:embed="rId3"/>
          <a:stretch>
            <a:fillRect/>
          </a:stretch>
        </p:blipFill>
        <p:spPr>
          <a:xfrm>
            <a:off x="4333059" y="1512890"/>
            <a:ext cx="2388807" cy="2427826"/>
          </a:xfrm>
          <a:prstGeom prst="rect">
            <a:avLst/>
          </a:prstGeom>
        </p:spPr>
      </p:pic>
      <p:pic>
        <p:nvPicPr>
          <p:cNvPr id="8" name="Picture 7" descr="A picture containing text, screenshot, circle, diagram&#10;&#10;Description automatically generated">
            <a:extLst>
              <a:ext uri="{FF2B5EF4-FFF2-40B4-BE49-F238E27FC236}">
                <a16:creationId xmlns:a16="http://schemas.microsoft.com/office/drawing/2014/main" id="{7387D38E-9294-5BBA-3E89-2FDB1DD64399}"/>
              </a:ext>
            </a:extLst>
          </p:cNvPr>
          <p:cNvPicPr>
            <a:picLocks noChangeAspect="1"/>
          </p:cNvPicPr>
          <p:nvPr/>
        </p:nvPicPr>
        <p:blipFill>
          <a:blip r:embed="rId4"/>
          <a:stretch>
            <a:fillRect/>
          </a:stretch>
        </p:blipFill>
        <p:spPr>
          <a:xfrm>
            <a:off x="7350059" y="1512891"/>
            <a:ext cx="2275718" cy="2441124"/>
          </a:xfrm>
          <a:prstGeom prst="rect">
            <a:avLst/>
          </a:prstGeom>
        </p:spPr>
      </p:pic>
      <p:pic>
        <p:nvPicPr>
          <p:cNvPr id="10" name="Picture 9" descr="A picture containing text, circle, screenshot, colorfulness&#10;&#10;Description automatically generated">
            <a:extLst>
              <a:ext uri="{FF2B5EF4-FFF2-40B4-BE49-F238E27FC236}">
                <a16:creationId xmlns:a16="http://schemas.microsoft.com/office/drawing/2014/main" id="{1498303C-A627-C015-FFF3-2C7DDBA22DAC}"/>
              </a:ext>
            </a:extLst>
          </p:cNvPr>
          <p:cNvPicPr>
            <a:picLocks noChangeAspect="1"/>
          </p:cNvPicPr>
          <p:nvPr/>
        </p:nvPicPr>
        <p:blipFill>
          <a:blip r:embed="rId5"/>
          <a:stretch>
            <a:fillRect/>
          </a:stretch>
        </p:blipFill>
        <p:spPr>
          <a:xfrm>
            <a:off x="1216178" y="4141732"/>
            <a:ext cx="2402512" cy="2402512"/>
          </a:xfrm>
          <a:prstGeom prst="rect">
            <a:avLst/>
          </a:prstGeom>
        </p:spPr>
      </p:pic>
      <p:pic>
        <p:nvPicPr>
          <p:cNvPr id="12" name="Picture 11" descr="A picture containing text, circle, screenshot, diagram&#10;&#10;Description automatically generated">
            <a:extLst>
              <a:ext uri="{FF2B5EF4-FFF2-40B4-BE49-F238E27FC236}">
                <a16:creationId xmlns:a16="http://schemas.microsoft.com/office/drawing/2014/main" id="{FAEC8A0B-0707-D232-068B-69D938CEA9C5}"/>
              </a:ext>
            </a:extLst>
          </p:cNvPr>
          <p:cNvPicPr>
            <a:picLocks noChangeAspect="1"/>
          </p:cNvPicPr>
          <p:nvPr/>
        </p:nvPicPr>
        <p:blipFill>
          <a:blip r:embed="rId6"/>
          <a:stretch>
            <a:fillRect/>
          </a:stretch>
        </p:blipFill>
        <p:spPr>
          <a:xfrm>
            <a:off x="4333059" y="4141732"/>
            <a:ext cx="2402512" cy="2389619"/>
          </a:xfrm>
          <a:prstGeom prst="rect">
            <a:avLst/>
          </a:prstGeom>
        </p:spPr>
      </p:pic>
      <p:pic>
        <p:nvPicPr>
          <p:cNvPr id="16" name="Picture 15" descr="A picture containing text, screenshot, circle, diagram">
            <a:extLst>
              <a:ext uri="{FF2B5EF4-FFF2-40B4-BE49-F238E27FC236}">
                <a16:creationId xmlns:a16="http://schemas.microsoft.com/office/drawing/2014/main" id="{A78A50C2-6AB0-5500-2CCE-11D26D07A04B}"/>
              </a:ext>
            </a:extLst>
          </p:cNvPr>
          <p:cNvPicPr>
            <a:picLocks noChangeAspect="1"/>
          </p:cNvPicPr>
          <p:nvPr/>
        </p:nvPicPr>
        <p:blipFill>
          <a:blip r:embed="rId7"/>
          <a:stretch>
            <a:fillRect/>
          </a:stretch>
        </p:blipFill>
        <p:spPr>
          <a:xfrm>
            <a:off x="7350059" y="4141733"/>
            <a:ext cx="2275718" cy="2389618"/>
          </a:xfrm>
          <a:prstGeom prst="rect">
            <a:avLst/>
          </a:prstGeom>
        </p:spPr>
      </p:pic>
      <p:pic>
        <p:nvPicPr>
          <p:cNvPr id="7" name="Picture 6">
            <a:extLst>
              <a:ext uri="{FF2B5EF4-FFF2-40B4-BE49-F238E27FC236}">
                <a16:creationId xmlns:a16="http://schemas.microsoft.com/office/drawing/2014/main" id="{F273751A-CAD6-2A20-BE4A-3FFE4E2338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24840" y="1512579"/>
            <a:ext cx="6896060" cy="5172045"/>
          </a:xfrm>
          <a:prstGeom prst="rect">
            <a:avLst/>
          </a:prstGeom>
        </p:spPr>
      </p:pic>
      <p:sp>
        <p:nvSpPr>
          <p:cNvPr id="5" name="TextBox 4">
            <a:extLst>
              <a:ext uri="{FF2B5EF4-FFF2-40B4-BE49-F238E27FC236}">
                <a16:creationId xmlns:a16="http://schemas.microsoft.com/office/drawing/2014/main" id="{380138E6-9414-5707-74CC-4988F79D1C5B}"/>
              </a:ext>
            </a:extLst>
          </p:cNvPr>
          <p:cNvSpPr txBox="1"/>
          <p:nvPr/>
        </p:nvSpPr>
        <p:spPr>
          <a:xfrm>
            <a:off x="954379" y="1512579"/>
            <a:ext cx="9436982" cy="5632311"/>
          </a:xfrm>
          <a:prstGeom prst="rect">
            <a:avLst/>
          </a:prstGeom>
          <a:solidFill>
            <a:srgbClr val="26332F">
              <a:alpha val="32000"/>
            </a:srgbClr>
          </a:solidFill>
        </p:spPr>
        <p:txBody>
          <a:bodyPr wrap="square" rtlCol="0">
            <a:spAutoFit/>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3" name="Picture 2">
            <a:extLst>
              <a:ext uri="{FF2B5EF4-FFF2-40B4-BE49-F238E27FC236}">
                <a16:creationId xmlns:a16="http://schemas.microsoft.com/office/drawing/2014/main" id="{5303E076-498B-2C73-91EF-C061D80769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3399" y="1862753"/>
            <a:ext cx="4879960" cy="3132494"/>
          </a:xfrm>
          <a:prstGeom prst="rect">
            <a:avLst/>
          </a:prstGeom>
        </p:spPr>
      </p:pic>
    </p:spTree>
    <p:extLst>
      <p:ext uri="{BB962C8B-B14F-4D97-AF65-F5344CB8AC3E}">
        <p14:creationId xmlns:p14="http://schemas.microsoft.com/office/powerpoint/2010/main" val="240538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79EA8-FB5B-DE9E-1358-BCDEEC181ADB}"/>
              </a:ext>
            </a:extLst>
          </p:cNvPr>
          <p:cNvSpPr txBox="1">
            <a:spLocks/>
          </p:cNvSpPr>
          <p:nvPr/>
        </p:nvSpPr>
        <p:spPr>
          <a:xfrm>
            <a:off x="1031308" y="176893"/>
            <a:ext cx="8520655" cy="1661993"/>
          </a:xfrm>
          <a:prstGeom prst="rect">
            <a:avLst/>
          </a:prstGeom>
          <a:noFill/>
        </p:spPr>
        <p:txBody>
          <a:bodyPr wrap="square" rtlCol="0">
            <a:spAutoFit/>
          </a:bodyPr>
          <a:lstStyle/>
          <a:p>
            <a:r>
              <a:rPr lang="en-US" sz="3200" b="1" u="sng" dirty="0"/>
              <a:t>T-testing:</a:t>
            </a:r>
            <a:r>
              <a:rPr lang="en-US" sz="2400" u="sng" dirty="0"/>
              <a:t> using time duration of observation</a:t>
            </a:r>
            <a:endParaRPr lang="en-US" sz="2800" u="sng" dirty="0"/>
          </a:p>
          <a:p>
            <a:endParaRPr lang="en-US" sz="600" dirty="0"/>
          </a:p>
          <a:p>
            <a:r>
              <a:rPr lang="en-US" sz="1600" dirty="0"/>
              <a:t>	- we looked at the significant difference between each region with respect to the 				average length of encounter</a:t>
            </a:r>
          </a:p>
          <a:p>
            <a:r>
              <a:rPr lang="en-US" sz="1600" dirty="0"/>
              <a:t>	- Null Hypothesis: the difference in means for each pair of regions is zero (“the means 			are the same”)</a:t>
            </a:r>
          </a:p>
        </p:txBody>
      </p:sp>
      <p:sp>
        <p:nvSpPr>
          <p:cNvPr id="11" name="TextBox 10">
            <a:extLst>
              <a:ext uri="{FF2B5EF4-FFF2-40B4-BE49-F238E27FC236}">
                <a16:creationId xmlns:a16="http://schemas.microsoft.com/office/drawing/2014/main" id="{6EBD8850-A4E5-7593-32EB-9A51944C4B7E}"/>
              </a:ext>
            </a:extLst>
          </p:cNvPr>
          <p:cNvSpPr txBox="1"/>
          <p:nvPr/>
        </p:nvSpPr>
        <p:spPr>
          <a:xfrm>
            <a:off x="7124686" y="1930411"/>
            <a:ext cx="3608962" cy="4524315"/>
          </a:xfrm>
          <a:prstGeom prst="rect">
            <a:avLst/>
          </a:prstGeom>
          <a:noFill/>
        </p:spPr>
        <p:txBody>
          <a:bodyPr wrap="square" rtlCol="0">
            <a:spAutoFit/>
          </a:bodyPr>
          <a:lstStyle/>
          <a:p>
            <a:r>
              <a:rPr lang="en-US" dirty="0"/>
              <a:t> - We can reject the null hypothesis of “no difference in mean” and say that the true </a:t>
            </a:r>
            <a:r>
              <a:rPr lang="en-US" u="sng" dirty="0"/>
              <a:t>difference in means </a:t>
            </a:r>
            <a:r>
              <a:rPr lang="en-US" dirty="0"/>
              <a:t>is not equal to zero for the pairs highlighted in yellow.</a:t>
            </a:r>
          </a:p>
          <a:p>
            <a:endParaRPr lang="en-US" dirty="0"/>
          </a:p>
          <a:p>
            <a:r>
              <a:rPr lang="en-US" dirty="0"/>
              <a:t> - </a:t>
            </a:r>
            <a:r>
              <a:rPr lang="en-US" dirty="0" err="1"/>
              <a:t>ie</a:t>
            </a:r>
            <a:r>
              <a:rPr lang="en-US" dirty="0"/>
              <a:t>, SW’s average of 154.83 seconds is different than the means in other regions</a:t>
            </a:r>
          </a:p>
          <a:p>
            <a:endParaRPr lang="en-US" dirty="0"/>
          </a:p>
          <a:p>
            <a:r>
              <a:rPr lang="en-US" dirty="0"/>
              <a:t> - Note that the p-values between W, NE, and SE (green) are higher and we can say that the true difference in means </a:t>
            </a:r>
            <a:r>
              <a:rPr lang="en-US" u="sng" dirty="0"/>
              <a:t>IS</a:t>
            </a:r>
            <a:r>
              <a:rPr lang="en-US" dirty="0"/>
              <a:t> equal to zero</a:t>
            </a:r>
          </a:p>
        </p:txBody>
      </p:sp>
      <p:pic>
        <p:nvPicPr>
          <p:cNvPr id="13" name="Picture 12">
            <a:extLst>
              <a:ext uri="{FF2B5EF4-FFF2-40B4-BE49-F238E27FC236}">
                <a16:creationId xmlns:a16="http://schemas.microsoft.com/office/drawing/2014/main" id="{B3E51D42-0468-4DCF-F855-F82E820827B8}"/>
              </a:ext>
            </a:extLst>
          </p:cNvPr>
          <p:cNvPicPr>
            <a:picLocks noChangeAspect="1"/>
          </p:cNvPicPr>
          <p:nvPr/>
        </p:nvPicPr>
        <p:blipFill>
          <a:blip r:embed="rId2"/>
          <a:stretch>
            <a:fillRect/>
          </a:stretch>
        </p:blipFill>
        <p:spPr>
          <a:xfrm>
            <a:off x="1251770" y="2140801"/>
            <a:ext cx="5285015" cy="3561250"/>
          </a:xfrm>
          <a:prstGeom prst="rect">
            <a:avLst/>
          </a:prstGeom>
        </p:spPr>
      </p:pic>
      <p:sp>
        <p:nvSpPr>
          <p:cNvPr id="14" name="TextBox 13">
            <a:extLst>
              <a:ext uri="{FF2B5EF4-FFF2-40B4-BE49-F238E27FC236}">
                <a16:creationId xmlns:a16="http://schemas.microsoft.com/office/drawing/2014/main" id="{D2D227ED-1B3F-CBE5-BC4B-AF6D211B2F43}"/>
              </a:ext>
            </a:extLst>
          </p:cNvPr>
          <p:cNvSpPr txBox="1"/>
          <p:nvPr/>
        </p:nvSpPr>
        <p:spPr>
          <a:xfrm>
            <a:off x="1251769" y="5684803"/>
            <a:ext cx="6253211" cy="1169551"/>
          </a:xfrm>
          <a:prstGeom prst="rect">
            <a:avLst/>
          </a:prstGeom>
          <a:noFill/>
        </p:spPr>
        <p:txBody>
          <a:bodyPr wrap="square" rtlCol="0">
            <a:spAutoFit/>
          </a:bodyPr>
          <a:lstStyle/>
          <a:p>
            <a:r>
              <a:rPr lang="en-US" sz="1400" dirty="0"/>
              <a:t>Means:	MW: 	173.89 seconds</a:t>
            </a:r>
          </a:p>
          <a:p>
            <a:r>
              <a:rPr lang="en-US" sz="1400" dirty="0"/>
              <a:t>		 W: 	170.38 seconds</a:t>
            </a:r>
          </a:p>
          <a:p>
            <a:r>
              <a:rPr lang="en-US" sz="1400" dirty="0"/>
              <a:t>		NE: 	169.19 seconds		</a:t>
            </a:r>
          </a:p>
          <a:p>
            <a:r>
              <a:rPr lang="en-US" sz="1400" dirty="0"/>
              <a:t>		SE: 	168.05 seconds</a:t>
            </a:r>
          </a:p>
          <a:p>
            <a:r>
              <a:rPr lang="en-US" sz="1400" dirty="0"/>
              <a:t>		SW:	154.83 seconds</a:t>
            </a:r>
          </a:p>
        </p:txBody>
      </p:sp>
      <p:sp>
        <p:nvSpPr>
          <p:cNvPr id="15" name="TextBox 14">
            <a:extLst>
              <a:ext uri="{FF2B5EF4-FFF2-40B4-BE49-F238E27FC236}">
                <a16:creationId xmlns:a16="http://schemas.microsoft.com/office/drawing/2014/main" id="{1EE8A8D4-1B5A-3F32-E664-D57EAAC09271}"/>
              </a:ext>
            </a:extLst>
          </p:cNvPr>
          <p:cNvSpPr txBox="1"/>
          <p:nvPr/>
        </p:nvSpPr>
        <p:spPr>
          <a:xfrm>
            <a:off x="2391421" y="1699579"/>
            <a:ext cx="2956952" cy="461665"/>
          </a:xfrm>
          <a:prstGeom prst="rect">
            <a:avLst/>
          </a:prstGeom>
          <a:noFill/>
        </p:spPr>
        <p:txBody>
          <a:bodyPr wrap="square" rtlCol="0">
            <a:spAutoFit/>
          </a:bodyPr>
          <a:lstStyle/>
          <a:p>
            <a:pPr algn="ctr"/>
            <a:r>
              <a:rPr lang="en-US" sz="2400" b="1" u="sng" dirty="0"/>
              <a:t>T-test p-values</a:t>
            </a:r>
          </a:p>
        </p:txBody>
      </p:sp>
    </p:spTree>
    <p:extLst>
      <p:ext uri="{BB962C8B-B14F-4D97-AF65-F5344CB8AC3E}">
        <p14:creationId xmlns:p14="http://schemas.microsoft.com/office/powerpoint/2010/main" val="166368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      Topic: UFO Sightings</a:t>
            </a:r>
          </a:p>
        </p:txBody>
      </p:sp>
      <p:sp>
        <p:nvSpPr>
          <p:cNvPr id="4" name="Rectangle 3"/>
          <p:cNvSpPr/>
          <p:nvPr/>
        </p:nvSpPr>
        <p:spPr>
          <a:xfrm>
            <a:off x="1286933" y="1473200"/>
            <a:ext cx="9973734" cy="4247317"/>
          </a:xfrm>
          <a:prstGeom prst="rect">
            <a:avLst/>
          </a:prstGeom>
        </p:spPr>
        <p:txBody>
          <a:bodyPr wrap="square">
            <a:spAutoFit/>
          </a:bodyPr>
          <a:lstStyle/>
          <a:p>
            <a:r>
              <a:rPr lang="en-US" dirty="0"/>
              <a:t>	We selected the topic of UFO sightings because of the perspective-broadening nature of the topic and the extensive data available. Sightings of unidentifiable objects have been reported as early as the 1940’s. The first well known UFO sighting occurred in 1947 near Mount Rainier in Washington (</a:t>
            </a:r>
            <a:r>
              <a:rPr lang="en-US" dirty="0" err="1"/>
              <a:t>Shostak</a:t>
            </a:r>
            <a:r>
              <a:rPr lang="en-US" dirty="0"/>
              <a:t>, S. (2023, April 21). Unidentified flying object. Britannica https://www.britannica.com/topic/unidentified-flying-object). The topic raises great questions about why so many people have reported similar sightings around the world. </a:t>
            </a:r>
          </a:p>
          <a:p>
            <a:endParaRPr lang="en-US" dirty="0"/>
          </a:p>
          <a:p>
            <a:endParaRPr lang="en-US" dirty="0"/>
          </a:p>
          <a:p>
            <a:r>
              <a:rPr lang="en-US" dirty="0"/>
              <a:t>LINKS TO SIMILAR EDAS </a:t>
            </a:r>
          </a:p>
          <a:p>
            <a:r>
              <a:rPr lang="en-US" dirty="0"/>
              <a:t>• https://www.kaggle.com/code/sagarsy2050/ufo-sightings/notebook </a:t>
            </a:r>
          </a:p>
          <a:p>
            <a:r>
              <a:rPr lang="en-US" dirty="0"/>
              <a:t>• https://towardsdatascience.com/are-we-alone-in-the-universe-data-analysis-and-data-visualization-of-ufosightings-with-r-42d0798679c3 </a:t>
            </a:r>
          </a:p>
          <a:p>
            <a:r>
              <a:rPr lang="en-US" dirty="0"/>
              <a:t>• </a:t>
            </a:r>
            <a:r>
              <a:rPr lang="en-US" dirty="0">
                <a:hlinkClick r:id="rId2"/>
              </a:rPr>
              <a:t>https://www.cs.ubc.ca/~tmm/courses/547-17F/projects/hayley-theodore/report.pdf</a:t>
            </a:r>
            <a:endParaRPr lang="en-US" dirty="0"/>
          </a:p>
          <a:p>
            <a:r>
              <a:rPr lang="en-US" dirty="0"/>
              <a:t>• https://www.kaggle.com/code/moosecat/world-ufo-sightings </a:t>
            </a:r>
          </a:p>
          <a:p>
            <a:r>
              <a:rPr lang="en-US" dirty="0"/>
              <a:t>• https://www.kaggle.com/code/brsdincer/meteorite-landings-analysis-all-eda-theory</a:t>
            </a:r>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42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70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217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005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935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15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894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505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115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07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98" y="2540000"/>
            <a:ext cx="8568267" cy="2585323"/>
          </a:xfrm>
          <a:prstGeom prst="rect">
            <a:avLst/>
          </a:prstGeom>
          <a:noFill/>
        </p:spPr>
        <p:txBody>
          <a:bodyPr wrap="square" rtlCol="0">
            <a:spAutoFit/>
          </a:bodyPr>
          <a:lstStyle/>
          <a:p>
            <a:r>
              <a:rPr lang="en-US" dirty="0"/>
              <a:t>Dataset: UFO Sightings around the world | </a:t>
            </a:r>
            <a:r>
              <a:rPr lang="en-US" dirty="0" err="1"/>
              <a:t>Kaggle</a:t>
            </a:r>
            <a:r>
              <a:rPr lang="en-US" dirty="0"/>
              <a:t> </a:t>
            </a:r>
          </a:p>
          <a:p>
            <a:endParaRPr lang="en-US" dirty="0"/>
          </a:p>
          <a:p>
            <a:endParaRPr lang="en-US" dirty="0"/>
          </a:p>
          <a:p>
            <a:r>
              <a:rPr lang="en-US" dirty="0"/>
              <a:t>This is a 13.71MB CSV dataset. It is comprised of eleven columns and over 80,000 rows. The data contained therein includes dates and times of the sightings spanning over 100 years, as well as the date the sighting was documented, city/state/country locations as well as latitude and longitude information of sightings, the shape of the unidentified object seen, the length of the encounter, and a text description.</a:t>
            </a:r>
          </a:p>
        </p:txBody>
      </p:sp>
      <p:sp>
        <p:nvSpPr>
          <p:cNvPr id="3" name="TextBox 2"/>
          <p:cNvSpPr txBox="1"/>
          <p:nvPr/>
        </p:nvSpPr>
        <p:spPr>
          <a:xfrm>
            <a:off x="2540000" y="491067"/>
            <a:ext cx="6316133" cy="646331"/>
          </a:xfrm>
          <a:prstGeom prst="rect">
            <a:avLst/>
          </a:prstGeom>
          <a:noFill/>
        </p:spPr>
        <p:txBody>
          <a:bodyPr wrap="square" rtlCol="0">
            <a:spAutoFit/>
          </a:bodyPr>
          <a:lstStyle/>
          <a:p>
            <a:r>
              <a:rPr lang="en-US" sz="3600" dirty="0"/>
              <a:t>		UFO Sighting Dataset</a:t>
            </a:r>
          </a:p>
        </p:txBody>
      </p:sp>
    </p:spTree>
    <p:extLst>
      <p:ext uri="{BB962C8B-B14F-4D97-AF65-F5344CB8AC3E}">
        <p14:creationId xmlns:p14="http://schemas.microsoft.com/office/powerpoint/2010/main" val="303666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005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869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3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872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69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526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74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438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513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6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Color Palette </a:t>
            </a:r>
          </a:p>
        </p:txBody>
      </p:sp>
      <p:pic>
        <p:nvPicPr>
          <p:cNvPr id="13" name="Picture 12"/>
          <p:cNvPicPr>
            <a:picLocks noChangeAspect="1"/>
          </p:cNvPicPr>
          <p:nvPr/>
        </p:nvPicPr>
        <p:blipFill>
          <a:blip r:embed="rId2"/>
          <a:stretch>
            <a:fillRect/>
          </a:stretch>
        </p:blipFill>
        <p:spPr>
          <a:xfrm>
            <a:off x="1055293" y="2782110"/>
            <a:ext cx="9938999" cy="700826"/>
          </a:xfrm>
          <a:prstGeom prst="rect">
            <a:avLst/>
          </a:prstGeom>
        </p:spPr>
      </p:pic>
    </p:spTree>
    <p:extLst>
      <p:ext uri="{BB962C8B-B14F-4D97-AF65-F5344CB8AC3E}">
        <p14:creationId xmlns:p14="http://schemas.microsoft.com/office/powerpoint/2010/main" val="1951425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413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0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612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903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720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184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1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86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47148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234435"/>
            <a:ext cx="5852172" cy="4389129"/>
          </a:xfrm>
          <a:prstGeom prst="rect">
            <a:avLst/>
          </a:prstGeom>
        </p:spPr>
      </p:pic>
    </p:spTree>
    <p:extLst>
      <p:ext uri="{BB962C8B-B14F-4D97-AF65-F5344CB8AC3E}">
        <p14:creationId xmlns:p14="http://schemas.microsoft.com/office/powerpoint/2010/main" val="160791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78992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35413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107953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2.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38766F-4A4C-4A97-A586-D473DB738966}">
  <ds:schemaRefs>
    <ds:schemaRef ds:uri="http://purl.org/dc/terms/"/>
    <ds:schemaRef ds:uri="71af3243-3dd4-4a8d-8c0d-dd76da1f02a5"/>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Madison design</Template>
  <TotalTime>0</TotalTime>
  <Words>657</Words>
  <Application>Microsoft Office PowerPoint</Application>
  <PresentationFormat>Widescreen</PresentationFormat>
  <Paragraphs>89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MS Shell Dlg 2</vt:lpstr>
      <vt:lpstr>Wingdings</vt:lpstr>
      <vt:lpstr>Wingdings 3</vt:lpstr>
      <vt:lpstr>Madison</vt:lpstr>
      <vt:lpstr> UFO Sightings</vt:lpstr>
      <vt:lpstr>      Topic: UFO Sightings</vt:lpstr>
      <vt:lpstr>PowerPoint Presentation</vt:lpstr>
      <vt:lpstr>Color Palette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2023-05-16T23:00:05Z</dcterms:created>
  <dcterms:modified xsi:type="dcterms:W3CDTF">2023-05-18T21:27:44Z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