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82" r:id="rId5"/>
    <p:sldId id="276" r:id="rId6"/>
    <p:sldId id="277" r:id="rId7"/>
    <p:sldId id="260" r:id="rId8"/>
    <p:sldId id="261" r:id="rId9"/>
    <p:sldId id="262" r:id="rId10"/>
    <p:sldId id="263" r:id="rId11"/>
    <p:sldId id="269" r:id="rId12"/>
    <p:sldId id="264" r:id="rId13"/>
    <p:sldId id="265" r:id="rId14"/>
    <p:sldId id="266" r:id="rId15"/>
    <p:sldId id="267" r:id="rId16"/>
    <p:sldId id="270" r:id="rId17"/>
    <p:sldId id="271" r:id="rId18"/>
    <p:sldId id="272" r:id="rId19"/>
    <p:sldId id="274" r:id="rId20"/>
    <p:sldId id="275"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1347B0-AF21-4D88-8E85-27F4290AADDA}"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6700DA3-8B20-4F6D-9056-340ECA3325F8}" type="slidenum">
              <a:rPr lang="en-IN" smtClean="0"/>
              <a:t>‹#›</a:t>
            </a:fld>
            <a:endParaRPr lang="en-IN"/>
          </a:p>
        </p:txBody>
      </p:sp>
    </p:spTree>
    <p:extLst>
      <p:ext uri="{BB962C8B-B14F-4D97-AF65-F5344CB8AC3E}">
        <p14:creationId xmlns:p14="http://schemas.microsoft.com/office/powerpoint/2010/main" val="497183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1347B0-AF21-4D88-8E85-27F4290AADDA}"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00DA3-8B20-4F6D-9056-340ECA3325F8}" type="slidenum">
              <a:rPr lang="en-IN" smtClean="0"/>
              <a:t>‹#›</a:t>
            </a:fld>
            <a:endParaRPr lang="en-IN"/>
          </a:p>
        </p:txBody>
      </p:sp>
    </p:spTree>
    <p:extLst>
      <p:ext uri="{BB962C8B-B14F-4D97-AF65-F5344CB8AC3E}">
        <p14:creationId xmlns:p14="http://schemas.microsoft.com/office/powerpoint/2010/main" val="2576111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1347B0-AF21-4D88-8E85-27F4290AADDA}"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00DA3-8B20-4F6D-9056-340ECA3325F8}" type="slidenum">
              <a:rPr lang="en-IN" smtClean="0"/>
              <a:t>‹#›</a:t>
            </a:fld>
            <a:endParaRPr lang="en-IN"/>
          </a:p>
        </p:txBody>
      </p:sp>
    </p:spTree>
    <p:extLst>
      <p:ext uri="{BB962C8B-B14F-4D97-AF65-F5344CB8AC3E}">
        <p14:creationId xmlns:p14="http://schemas.microsoft.com/office/powerpoint/2010/main" val="3718031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1347B0-AF21-4D88-8E85-27F4290AADDA}"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00DA3-8B20-4F6D-9056-340ECA3325F8}" type="slidenum">
              <a:rPr lang="en-IN" smtClean="0"/>
              <a:t>‹#›</a:t>
            </a:fld>
            <a:endParaRPr lang="en-IN"/>
          </a:p>
        </p:txBody>
      </p:sp>
    </p:spTree>
    <p:extLst>
      <p:ext uri="{BB962C8B-B14F-4D97-AF65-F5344CB8AC3E}">
        <p14:creationId xmlns:p14="http://schemas.microsoft.com/office/powerpoint/2010/main" val="224459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01347B0-AF21-4D88-8E85-27F4290AADDA}" type="datetimeFigureOut">
              <a:rPr lang="en-IN" smtClean="0"/>
              <a:t>18-04-2022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6700DA3-8B20-4F6D-9056-340ECA3325F8}" type="slidenum">
              <a:rPr lang="en-IN" smtClean="0"/>
              <a:t>‹#›</a:t>
            </a:fld>
            <a:endParaRPr lang="en-IN"/>
          </a:p>
        </p:txBody>
      </p:sp>
    </p:spTree>
    <p:extLst>
      <p:ext uri="{BB962C8B-B14F-4D97-AF65-F5344CB8AC3E}">
        <p14:creationId xmlns:p14="http://schemas.microsoft.com/office/powerpoint/2010/main" val="947317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1347B0-AF21-4D88-8E85-27F4290AADDA}"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700DA3-8B20-4F6D-9056-340ECA3325F8}" type="slidenum">
              <a:rPr lang="en-IN" smtClean="0"/>
              <a:t>‹#›</a:t>
            </a:fld>
            <a:endParaRPr lang="en-IN"/>
          </a:p>
        </p:txBody>
      </p:sp>
    </p:spTree>
    <p:extLst>
      <p:ext uri="{BB962C8B-B14F-4D97-AF65-F5344CB8AC3E}">
        <p14:creationId xmlns:p14="http://schemas.microsoft.com/office/powerpoint/2010/main" val="1623697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1347B0-AF21-4D88-8E85-27F4290AADDA}" type="datetimeFigureOut">
              <a:rPr lang="en-IN" smtClean="0"/>
              <a:t>18-04-2022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700DA3-8B20-4F6D-9056-340ECA3325F8}" type="slidenum">
              <a:rPr lang="en-IN" smtClean="0"/>
              <a:t>‹#›</a:t>
            </a:fld>
            <a:endParaRPr lang="en-IN"/>
          </a:p>
        </p:txBody>
      </p:sp>
    </p:spTree>
    <p:extLst>
      <p:ext uri="{BB962C8B-B14F-4D97-AF65-F5344CB8AC3E}">
        <p14:creationId xmlns:p14="http://schemas.microsoft.com/office/powerpoint/2010/main" val="250055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1347B0-AF21-4D88-8E85-27F4290AADDA}" type="datetimeFigureOut">
              <a:rPr lang="en-IN" smtClean="0"/>
              <a:t>18-04-2022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700DA3-8B20-4F6D-9056-340ECA3325F8}" type="slidenum">
              <a:rPr lang="en-IN" smtClean="0"/>
              <a:t>‹#›</a:t>
            </a:fld>
            <a:endParaRPr lang="en-IN"/>
          </a:p>
        </p:txBody>
      </p:sp>
    </p:spTree>
    <p:extLst>
      <p:ext uri="{BB962C8B-B14F-4D97-AF65-F5344CB8AC3E}">
        <p14:creationId xmlns:p14="http://schemas.microsoft.com/office/powerpoint/2010/main" val="2164916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347B0-AF21-4D88-8E85-27F4290AADDA}" type="datetimeFigureOut">
              <a:rPr lang="en-IN" smtClean="0"/>
              <a:t>18-04-2022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700DA3-8B20-4F6D-9056-340ECA3325F8}" type="slidenum">
              <a:rPr lang="en-IN" smtClean="0"/>
              <a:t>‹#›</a:t>
            </a:fld>
            <a:endParaRPr lang="en-IN"/>
          </a:p>
        </p:txBody>
      </p:sp>
    </p:spTree>
    <p:extLst>
      <p:ext uri="{BB962C8B-B14F-4D97-AF65-F5344CB8AC3E}">
        <p14:creationId xmlns:p14="http://schemas.microsoft.com/office/powerpoint/2010/main" val="3823828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1347B0-AF21-4D88-8E85-27F4290AADDA}"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6700DA3-8B20-4F6D-9056-340ECA3325F8}" type="slidenum">
              <a:rPr lang="en-IN" smtClean="0"/>
              <a:t>‹#›</a:t>
            </a:fld>
            <a:endParaRPr lang="en-IN"/>
          </a:p>
        </p:txBody>
      </p:sp>
    </p:spTree>
    <p:extLst>
      <p:ext uri="{BB962C8B-B14F-4D97-AF65-F5344CB8AC3E}">
        <p14:creationId xmlns:p14="http://schemas.microsoft.com/office/powerpoint/2010/main" val="394790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1347B0-AF21-4D88-8E85-27F4290AADDA}" type="datetimeFigureOut">
              <a:rPr lang="en-IN" smtClean="0"/>
              <a:t>18-04-2022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6700DA3-8B20-4F6D-9056-340ECA3325F8}" type="slidenum">
              <a:rPr lang="en-IN" smtClean="0"/>
              <a:t>‹#›</a:t>
            </a:fld>
            <a:endParaRPr lang="en-IN"/>
          </a:p>
        </p:txBody>
      </p:sp>
    </p:spTree>
    <p:extLst>
      <p:ext uri="{BB962C8B-B14F-4D97-AF65-F5344CB8AC3E}">
        <p14:creationId xmlns:p14="http://schemas.microsoft.com/office/powerpoint/2010/main" val="41257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01347B0-AF21-4D88-8E85-27F4290AADDA}" type="datetimeFigureOut">
              <a:rPr lang="en-IN" smtClean="0"/>
              <a:t>18-04-2022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6700DA3-8B20-4F6D-9056-340ECA3325F8}" type="slidenum">
              <a:rPr lang="en-IN" smtClean="0"/>
              <a:t>‹#›</a:t>
            </a:fld>
            <a:endParaRPr lang="en-IN"/>
          </a:p>
        </p:txBody>
      </p:sp>
    </p:spTree>
    <p:extLst>
      <p:ext uri="{BB962C8B-B14F-4D97-AF65-F5344CB8AC3E}">
        <p14:creationId xmlns:p14="http://schemas.microsoft.com/office/powerpoint/2010/main" val="3418433889"/>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foodwastage.com/"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2.xml"/><Relationship Id="rId5" Type="http://schemas.openxmlformats.org/officeDocument/2006/relationships/hyperlink" Target="http://www.food.info/" TargetMode="External"/><Relationship Id="rId4" Type="http://schemas.openxmlformats.org/officeDocument/2006/relationships/hyperlink" Target="http://www.ccntv.com/"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E6BA2-144A-4668-A7CC-DDB116A59567}"/>
              </a:ext>
            </a:extLst>
          </p:cNvPr>
          <p:cNvSpPr>
            <a:spLocks noGrp="1"/>
          </p:cNvSpPr>
          <p:nvPr>
            <p:ph type="ctrTitle"/>
          </p:nvPr>
        </p:nvSpPr>
        <p:spPr>
          <a:xfrm>
            <a:off x="914401" y="1383323"/>
            <a:ext cx="10199076" cy="2977662"/>
          </a:xfrm>
        </p:spPr>
        <p:txBody>
          <a:bodyPr/>
          <a:lstStyle/>
          <a:p>
            <a:pPr algn="ctr"/>
            <a:r>
              <a:rPr lang="en-IN" dirty="0"/>
              <a:t>FOOD WASTAGE</a:t>
            </a:r>
          </a:p>
        </p:txBody>
      </p:sp>
      <p:sp>
        <p:nvSpPr>
          <p:cNvPr id="3" name="Subtitle 2">
            <a:extLst>
              <a:ext uri="{FF2B5EF4-FFF2-40B4-BE49-F238E27FC236}">
                <a16:creationId xmlns:a16="http://schemas.microsoft.com/office/drawing/2014/main" id="{125D866B-E8E1-4AF6-89E8-FCE683021776}"/>
              </a:ext>
            </a:extLst>
          </p:cNvPr>
          <p:cNvSpPr>
            <a:spLocks noGrp="1"/>
          </p:cNvSpPr>
          <p:nvPr>
            <p:ph type="subTitle" idx="1"/>
          </p:nvPr>
        </p:nvSpPr>
        <p:spPr>
          <a:xfrm>
            <a:off x="1562217" y="4600135"/>
            <a:ext cx="7891272" cy="1069848"/>
          </a:xfrm>
        </p:spPr>
        <p:txBody>
          <a:bodyPr>
            <a:normAutofit/>
          </a:bodyPr>
          <a:lstStyle/>
          <a:p>
            <a:pPr algn="r"/>
            <a:r>
              <a:rPr lang="en-IN" dirty="0"/>
              <a:t>BY ABIN SHIBU</a:t>
            </a:r>
          </a:p>
          <a:p>
            <a:pPr algn="r"/>
            <a:r>
              <a:rPr lang="en-IN" dirty="0"/>
              <a:t>BRIAN SR</a:t>
            </a:r>
          </a:p>
        </p:txBody>
      </p:sp>
    </p:spTree>
    <p:extLst>
      <p:ext uri="{BB962C8B-B14F-4D97-AF65-F5344CB8AC3E}">
        <p14:creationId xmlns:p14="http://schemas.microsoft.com/office/powerpoint/2010/main" val="187086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F979-F93A-49CA-A75E-40C67A220906}"/>
              </a:ext>
            </a:extLst>
          </p:cNvPr>
          <p:cNvSpPr>
            <a:spLocks noGrp="1"/>
          </p:cNvSpPr>
          <p:nvPr>
            <p:ph type="title"/>
          </p:nvPr>
        </p:nvSpPr>
        <p:spPr/>
        <p:txBody>
          <a:bodyPr/>
          <a:lstStyle/>
          <a:p>
            <a:r>
              <a:rPr lang="en-IN" dirty="0"/>
              <a:t>Modules :- charity homes/needy</a:t>
            </a:r>
          </a:p>
        </p:txBody>
      </p:sp>
      <p:sp>
        <p:nvSpPr>
          <p:cNvPr id="3" name="Content Placeholder 2">
            <a:extLst>
              <a:ext uri="{FF2B5EF4-FFF2-40B4-BE49-F238E27FC236}">
                <a16:creationId xmlns:a16="http://schemas.microsoft.com/office/drawing/2014/main" id="{D3770242-FF30-4BC7-A7C1-E214496F0784}"/>
              </a:ext>
            </a:extLst>
          </p:cNvPr>
          <p:cNvSpPr>
            <a:spLocks noGrp="1"/>
          </p:cNvSpPr>
          <p:nvPr>
            <p:ph idx="1"/>
          </p:nvPr>
        </p:nvSpPr>
        <p:spPr/>
        <p:txBody>
          <a:bodyPr>
            <a:normAutofit/>
          </a:bodyPr>
          <a:lstStyle/>
          <a:p>
            <a:pPr marL="742950" lvl="1" indent="-285750" algn="just" fontAlgn="base">
              <a:lnSpc>
                <a:spcPct val="130000"/>
              </a:lnSpc>
              <a:spcAft>
                <a:spcPts val="800"/>
              </a:spcAft>
              <a:buFont typeface="Arial" panose="020B0604020202020204" pitchFamily="34" charset="0"/>
              <a:buChar char="•"/>
            </a:pPr>
            <a:r>
              <a:rPr lang="en-US" u="none" strike="noStrike" kern="0" spc="0" dirty="0">
                <a:solidFill>
                  <a:srgbClr val="000000"/>
                </a:solidFill>
                <a:effectLst/>
                <a:uFill>
                  <a:solidFill>
                    <a:srgbClr val="000000"/>
                  </a:solidFill>
                </a:uFill>
                <a:ea typeface="Trebuchet MS" panose="020B0603020202020204" pitchFamily="34" charset="0"/>
                <a:cs typeface="Trebuchet MS" panose="020B0603020202020204" pitchFamily="34" charset="0"/>
              </a:rPr>
              <a:t>Register</a:t>
            </a:r>
            <a:endParaRPr lang="en-IN" u="none" strike="noStrike" kern="0" spc="0" dirty="0">
              <a:solidFill>
                <a:srgbClr val="000000"/>
              </a:solidFill>
              <a:effectLst/>
              <a:uFill>
                <a:solidFill>
                  <a:srgbClr val="000000"/>
                </a:solidFill>
              </a:uFill>
              <a:ea typeface="Trebuchet MS" panose="020B0603020202020204" pitchFamily="34" charset="0"/>
              <a:cs typeface="Trebuchet MS" panose="020B0603020202020204" pitchFamily="34" charset="0"/>
            </a:endParaRPr>
          </a:p>
          <a:p>
            <a:pPr marL="742950" lvl="1" indent="-285750" algn="just" fontAlgn="base">
              <a:lnSpc>
                <a:spcPct val="130000"/>
              </a:lnSpc>
              <a:spcAft>
                <a:spcPts val="800"/>
              </a:spcAft>
              <a:buFont typeface="Arial" panose="020B0604020202020204" pitchFamily="34" charset="0"/>
              <a:buChar char="•"/>
            </a:pPr>
            <a:r>
              <a:rPr lang="en-US" u="none" strike="noStrike" kern="0" spc="0" dirty="0">
                <a:solidFill>
                  <a:srgbClr val="000000"/>
                </a:solidFill>
                <a:effectLst/>
                <a:uFill>
                  <a:solidFill>
                    <a:srgbClr val="000000"/>
                  </a:solidFill>
                </a:uFill>
                <a:ea typeface="Trebuchet MS" panose="020B0603020202020204" pitchFamily="34" charset="0"/>
                <a:cs typeface="Trebuchet MS" panose="020B0603020202020204" pitchFamily="34" charset="0"/>
              </a:rPr>
              <a:t>Login</a:t>
            </a:r>
            <a:endParaRPr lang="en-IN" sz="2000" kern="0" dirty="0">
              <a:solidFill>
                <a:srgbClr val="000000"/>
              </a:solidFill>
              <a:uFill>
                <a:solidFill>
                  <a:srgbClr val="000000"/>
                </a:solidFill>
              </a:uFill>
              <a:ea typeface="Trebuchet MS" panose="020B0603020202020204" pitchFamily="34" charset="0"/>
              <a:cs typeface="Trebuchet MS" panose="020B0603020202020204" pitchFamily="34" charset="0"/>
            </a:endParaRPr>
          </a:p>
          <a:p>
            <a:pPr marL="742950" lvl="1" indent="-285750" algn="just" fontAlgn="base">
              <a:lnSpc>
                <a:spcPct val="130000"/>
              </a:lnSpc>
              <a:spcAft>
                <a:spcPts val="800"/>
              </a:spcAft>
              <a:buFont typeface="Arial" panose="020B0604020202020204" pitchFamily="34" charset="0"/>
              <a:buChar char="•"/>
            </a:pPr>
            <a:r>
              <a:rPr lang="en-US" sz="1800" dirty="0">
                <a:effectLst/>
                <a:ea typeface="Arial Unicode MS"/>
                <a:cs typeface="Times New Roman" panose="02020603050405020304" pitchFamily="18" charset="0"/>
              </a:rPr>
              <a:t>Set status of food</a:t>
            </a:r>
          </a:p>
          <a:p>
            <a:pPr marL="742950" lvl="1" indent="-285750" algn="just" fontAlgn="base">
              <a:lnSpc>
                <a:spcPct val="130000"/>
              </a:lnSpc>
              <a:spcAft>
                <a:spcPts val="800"/>
              </a:spcAft>
              <a:buFont typeface="Arial" panose="020B0604020202020204" pitchFamily="34" charset="0"/>
              <a:buChar char="•"/>
            </a:pPr>
            <a:r>
              <a:rPr lang="en-US" u="none" strike="noStrike" kern="0" spc="0" dirty="0">
                <a:solidFill>
                  <a:srgbClr val="000000"/>
                </a:solidFill>
                <a:effectLst/>
                <a:uFill>
                  <a:solidFill>
                    <a:srgbClr val="000000"/>
                  </a:solidFill>
                </a:uFill>
                <a:ea typeface="Trebuchet MS" panose="020B0603020202020204" pitchFamily="34" charset="0"/>
                <a:cs typeface="Trebuchet MS" panose="020B0603020202020204" pitchFamily="34" charset="0"/>
              </a:rPr>
              <a:t>Receive food from volunteer (set status)</a:t>
            </a:r>
            <a:endParaRPr lang="en-IN" u="none" strike="noStrike" kern="0" spc="0" dirty="0">
              <a:solidFill>
                <a:srgbClr val="000000"/>
              </a:solidFill>
              <a:effectLst/>
              <a:uFill>
                <a:solidFill>
                  <a:srgbClr val="000000"/>
                </a:solidFill>
              </a:uFill>
              <a:ea typeface="Trebuchet MS" panose="020B0603020202020204" pitchFamily="34" charset="0"/>
              <a:cs typeface="Trebuchet MS" panose="020B0603020202020204" pitchFamily="34" charset="0"/>
            </a:endParaRPr>
          </a:p>
          <a:p>
            <a:pPr marL="742950" lvl="1" indent="-285750" algn="just" fontAlgn="base">
              <a:lnSpc>
                <a:spcPct val="130000"/>
              </a:lnSpc>
              <a:spcAft>
                <a:spcPts val="800"/>
              </a:spcAft>
              <a:buFont typeface="Arial" panose="020B0604020202020204" pitchFamily="34" charset="0"/>
              <a:buChar char="•"/>
            </a:pPr>
            <a:r>
              <a:rPr lang="en-US" u="none" strike="noStrike" kern="0" spc="0" dirty="0">
                <a:solidFill>
                  <a:srgbClr val="000000"/>
                </a:solidFill>
                <a:effectLst/>
                <a:uFill>
                  <a:solidFill>
                    <a:srgbClr val="000000"/>
                  </a:solidFill>
                </a:uFill>
                <a:ea typeface="Trebuchet MS" panose="020B0603020202020204" pitchFamily="34" charset="0"/>
                <a:cs typeface="Trebuchet MS" panose="020B0603020202020204" pitchFamily="34" charset="0"/>
              </a:rPr>
              <a:t>Check nearby refrigerators status</a:t>
            </a:r>
            <a:endParaRPr lang="en-IN" sz="2000" kern="0" dirty="0">
              <a:solidFill>
                <a:srgbClr val="000000"/>
              </a:solidFill>
              <a:uFill>
                <a:solidFill>
                  <a:srgbClr val="000000"/>
                </a:solidFill>
              </a:uFill>
              <a:ea typeface="Trebuchet MS" panose="020B0603020202020204" pitchFamily="34" charset="0"/>
              <a:cs typeface="Trebuchet MS" panose="020B0603020202020204" pitchFamily="34" charset="0"/>
            </a:endParaRPr>
          </a:p>
          <a:p>
            <a:pPr marL="742950" lvl="1" indent="-285750" algn="just" fontAlgn="base">
              <a:lnSpc>
                <a:spcPct val="130000"/>
              </a:lnSpc>
              <a:spcAft>
                <a:spcPts val="800"/>
              </a:spcAft>
              <a:buFont typeface="Arial" panose="020B0604020202020204" pitchFamily="34" charset="0"/>
              <a:buChar char="•"/>
            </a:pPr>
            <a:r>
              <a:rPr lang="en-US" sz="1800" dirty="0">
                <a:effectLst/>
                <a:ea typeface="Arial Unicode MS"/>
                <a:cs typeface="Times New Roman" panose="02020603050405020304" pitchFamily="18" charset="0"/>
              </a:rPr>
              <a:t>Send feedback</a:t>
            </a:r>
            <a:endParaRPr lang="en-IN" sz="1800" dirty="0"/>
          </a:p>
        </p:txBody>
      </p:sp>
    </p:spTree>
    <p:extLst>
      <p:ext uri="{BB962C8B-B14F-4D97-AF65-F5344CB8AC3E}">
        <p14:creationId xmlns:p14="http://schemas.microsoft.com/office/powerpoint/2010/main" val="3957011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65BF0-953F-462D-BF87-1D2E40BA2893}"/>
              </a:ext>
            </a:extLst>
          </p:cNvPr>
          <p:cNvSpPr>
            <a:spLocks noGrp="1"/>
          </p:cNvSpPr>
          <p:nvPr>
            <p:ph type="title"/>
          </p:nvPr>
        </p:nvSpPr>
        <p:spPr/>
        <p:txBody>
          <a:bodyPr/>
          <a:lstStyle/>
          <a:p>
            <a:r>
              <a:rPr lang="en-IN" dirty="0"/>
              <a:t>Modules :- guest</a:t>
            </a:r>
          </a:p>
        </p:txBody>
      </p:sp>
      <p:sp>
        <p:nvSpPr>
          <p:cNvPr id="3" name="Content Placeholder 2">
            <a:extLst>
              <a:ext uri="{FF2B5EF4-FFF2-40B4-BE49-F238E27FC236}">
                <a16:creationId xmlns:a16="http://schemas.microsoft.com/office/drawing/2014/main" id="{3BC14A48-0ECC-4E8C-A87E-1F1A896D4CD6}"/>
              </a:ext>
            </a:extLst>
          </p:cNvPr>
          <p:cNvSpPr>
            <a:spLocks noGrp="1"/>
          </p:cNvSpPr>
          <p:nvPr>
            <p:ph idx="1"/>
          </p:nvPr>
        </p:nvSpPr>
        <p:spPr/>
        <p:txBody>
          <a:bodyPr>
            <a:normAutofit/>
          </a:bodyPr>
          <a:lstStyle/>
          <a:p>
            <a:pPr marL="742950" lvl="1" indent="-285750" algn="just" fontAlgn="base">
              <a:lnSpc>
                <a:spcPct val="130000"/>
              </a:lnSpc>
              <a:spcAft>
                <a:spcPts val="800"/>
              </a:spcAft>
              <a:buFont typeface="Arial" panose="020B0604020202020204" pitchFamily="34" charset="0"/>
              <a:buChar char="•"/>
            </a:pPr>
            <a:r>
              <a:rPr lang="en-US" u="none" strike="noStrike" kern="0" spc="0" dirty="0">
                <a:solidFill>
                  <a:srgbClr val="000000"/>
                </a:solidFill>
                <a:effectLst/>
                <a:uFill>
                  <a:solidFill>
                    <a:srgbClr val="000000"/>
                  </a:solidFill>
                </a:uFill>
                <a:ea typeface="Trebuchet MS" panose="020B0603020202020204" pitchFamily="34" charset="0"/>
                <a:cs typeface="Trebuchet MS" panose="020B0603020202020204" pitchFamily="34" charset="0"/>
              </a:rPr>
              <a:t>Add food availability</a:t>
            </a:r>
            <a:endParaRPr lang="en-IN" u="none" strike="noStrike" kern="0" spc="0" dirty="0">
              <a:solidFill>
                <a:srgbClr val="000000"/>
              </a:solidFill>
              <a:effectLst/>
              <a:uFill>
                <a:solidFill>
                  <a:srgbClr val="000000"/>
                </a:solidFill>
              </a:uFill>
              <a:ea typeface="Trebuchet MS" panose="020B0603020202020204" pitchFamily="34" charset="0"/>
              <a:cs typeface="Trebuchet MS" panose="020B0603020202020204" pitchFamily="34" charset="0"/>
            </a:endParaRPr>
          </a:p>
          <a:p>
            <a:pPr marL="742950" lvl="1" indent="-285750" algn="just" fontAlgn="base">
              <a:lnSpc>
                <a:spcPct val="130000"/>
              </a:lnSpc>
              <a:spcAft>
                <a:spcPts val="800"/>
              </a:spcAft>
              <a:buFont typeface="Arial" panose="020B0604020202020204" pitchFamily="34" charset="0"/>
              <a:buChar char="•"/>
            </a:pPr>
            <a:r>
              <a:rPr lang="en-US" u="none" strike="noStrike" kern="0" spc="0" dirty="0">
                <a:solidFill>
                  <a:srgbClr val="000000"/>
                </a:solidFill>
                <a:effectLst/>
                <a:uFill>
                  <a:solidFill>
                    <a:srgbClr val="000000"/>
                  </a:solidFill>
                </a:uFill>
                <a:ea typeface="Trebuchet MS" panose="020B0603020202020204" pitchFamily="34" charset="0"/>
                <a:cs typeface="Trebuchet MS" panose="020B0603020202020204" pitchFamily="34" charset="0"/>
              </a:rPr>
              <a:t>Handover food to volunteer</a:t>
            </a:r>
            <a:endParaRPr lang="en-IN" u="none" strike="noStrike" kern="0" spc="0" dirty="0">
              <a:solidFill>
                <a:srgbClr val="000000"/>
              </a:solidFill>
              <a:effectLst/>
              <a:uFill>
                <a:solidFill>
                  <a:srgbClr val="000000"/>
                </a:solidFill>
              </a:uFill>
              <a:ea typeface="Trebuchet MS" panose="020B0603020202020204" pitchFamily="34" charset="0"/>
              <a:cs typeface="Trebuchet MS" panose="020B0603020202020204" pitchFamily="34" charset="0"/>
            </a:endParaRPr>
          </a:p>
          <a:p>
            <a:pPr marL="742950" lvl="1" indent="-285750" algn="just" fontAlgn="base">
              <a:lnSpc>
                <a:spcPct val="130000"/>
              </a:lnSpc>
              <a:spcAft>
                <a:spcPts val="800"/>
              </a:spcAft>
              <a:buFont typeface="Arial" panose="020B0604020202020204" pitchFamily="34" charset="0"/>
              <a:buChar char="•"/>
            </a:pPr>
            <a:r>
              <a:rPr lang="en-US" u="none" strike="noStrike" kern="0" spc="0" dirty="0">
                <a:solidFill>
                  <a:srgbClr val="000000"/>
                </a:solidFill>
                <a:effectLst/>
                <a:uFill>
                  <a:solidFill>
                    <a:srgbClr val="000000"/>
                  </a:solidFill>
                </a:uFill>
                <a:ea typeface="Trebuchet MS" panose="020B0603020202020204" pitchFamily="34" charset="0"/>
                <a:cs typeface="Trebuchet MS" panose="020B0603020202020204" pitchFamily="34" charset="0"/>
              </a:rPr>
              <a:t>View nearby refrigerators</a:t>
            </a:r>
            <a:endParaRPr lang="en-IN" sz="1600" kern="0" dirty="0">
              <a:solidFill>
                <a:srgbClr val="000000"/>
              </a:solidFill>
              <a:uFill>
                <a:solidFill>
                  <a:srgbClr val="000000"/>
                </a:solidFill>
              </a:uFill>
              <a:ea typeface="Trebuchet MS" panose="020B0603020202020204" pitchFamily="34" charset="0"/>
              <a:cs typeface="Trebuchet MS" panose="020B0603020202020204" pitchFamily="34" charset="0"/>
            </a:endParaRPr>
          </a:p>
          <a:p>
            <a:pPr marL="742950" lvl="1" indent="-285750" algn="just" fontAlgn="base">
              <a:lnSpc>
                <a:spcPct val="130000"/>
              </a:lnSpc>
              <a:spcAft>
                <a:spcPts val="800"/>
              </a:spcAft>
              <a:buFont typeface="Arial" panose="020B0604020202020204" pitchFamily="34" charset="0"/>
              <a:buChar char="•"/>
            </a:pPr>
            <a:r>
              <a:rPr lang="en-US" sz="1800" dirty="0">
                <a:effectLst/>
                <a:ea typeface="Arial Unicode MS"/>
                <a:cs typeface="Times New Roman" panose="02020603050405020304" pitchFamily="18" charset="0"/>
              </a:rPr>
              <a:t>Put food in refrigerators</a:t>
            </a:r>
            <a:endParaRPr lang="en-IN" dirty="0"/>
          </a:p>
        </p:txBody>
      </p:sp>
    </p:spTree>
    <p:extLst>
      <p:ext uri="{BB962C8B-B14F-4D97-AF65-F5344CB8AC3E}">
        <p14:creationId xmlns:p14="http://schemas.microsoft.com/office/powerpoint/2010/main" val="1917465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F4738-5553-4D40-9782-A60681B6423E}"/>
              </a:ext>
            </a:extLst>
          </p:cNvPr>
          <p:cNvSpPr>
            <a:spLocks noGrp="1"/>
          </p:cNvSpPr>
          <p:nvPr>
            <p:ph type="title"/>
          </p:nvPr>
        </p:nvSpPr>
        <p:spPr/>
        <p:txBody>
          <a:bodyPr/>
          <a:lstStyle/>
          <a:p>
            <a:r>
              <a:rPr lang="en-IN" dirty="0"/>
              <a:t>Tables</a:t>
            </a:r>
          </a:p>
        </p:txBody>
      </p:sp>
      <p:sp>
        <p:nvSpPr>
          <p:cNvPr id="3" name="Content Placeholder 2">
            <a:extLst>
              <a:ext uri="{FF2B5EF4-FFF2-40B4-BE49-F238E27FC236}">
                <a16:creationId xmlns:a16="http://schemas.microsoft.com/office/drawing/2014/main" id="{C1592FF7-8C43-40D7-804D-A6130005A383}"/>
              </a:ext>
            </a:extLst>
          </p:cNvPr>
          <p:cNvSpPr>
            <a:spLocks noGrp="1"/>
          </p:cNvSpPr>
          <p:nvPr>
            <p:ph idx="1"/>
          </p:nvPr>
        </p:nvSpPr>
        <p:spPr>
          <a:xfrm>
            <a:off x="1069848" y="2093976"/>
            <a:ext cx="10058400" cy="4050792"/>
          </a:xfrm>
        </p:spPr>
        <p:txBody>
          <a:bodyPr/>
          <a:lstStyle/>
          <a:p>
            <a:r>
              <a:rPr lang="en-IN" dirty="0"/>
              <a:t>LOGIN</a:t>
            </a:r>
          </a:p>
          <a:p>
            <a:pPr marL="0" indent="0">
              <a:buNone/>
            </a:pPr>
            <a:endParaRPr lang="en-IN" dirty="0"/>
          </a:p>
        </p:txBody>
      </p:sp>
      <p:graphicFrame>
        <p:nvGraphicFramePr>
          <p:cNvPr id="5" name="Table 5">
            <a:extLst>
              <a:ext uri="{FF2B5EF4-FFF2-40B4-BE49-F238E27FC236}">
                <a16:creationId xmlns:a16="http://schemas.microsoft.com/office/drawing/2014/main" id="{6F14B368-A864-483C-A031-B3633E7CB855}"/>
              </a:ext>
            </a:extLst>
          </p:cNvPr>
          <p:cNvGraphicFramePr>
            <a:graphicFrameLocks noGrp="1"/>
          </p:cNvGraphicFramePr>
          <p:nvPr>
            <p:extLst>
              <p:ext uri="{D42A27DB-BD31-4B8C-83A1-F6EECF244321}">
                <p14:modId xmlns:p14="http://schemas.microsoft.com/office/powerpoint/2010/main" val="1993913350"/>
              </p:ext>
            </p:extLst>
          </p:nvPr>
        </p:nvGraphicFramePr>
        <p:xfrm>
          <a:off x="1270000" y="2491740"/>
          <a:ext cx="6502400" cy="1854200"/>
        </p:xfrm>
        <a:graphic>
          <a:graphicData uri="http://schemas.openxmlformats.org/drawingml/2006/table">
            <a:tbl>
              <a:tblPr firstRow="1" bandRow="1">
                <a:tableStyleId>{073A0DAA-6AF3-43AB-8588-CEC1D06C72B9}</a:tableStyleId>
              </a:tblPr>
              <a:tblGrid>
                <a:gridCol w="1625600">
                  <a:extLst>
                    <a:ext uri="{9D8B030D-6E8A-4147-A177-3AD203B41FA5}">
                      <a16:colId xmlns:a16="http://schemas.microsoft.com/office/drawing/2014/main" val="3781835354"/>
                    </a:ext>
                  </a:extLst>
                </a:gridCol>
                <a:gridCol w="1625600">
                  <a:extLst>
                    <a:ext uri="{9D8B030D-6E8A-4147-A177-3AD203B41FA5}">
                      <a16:colId xmlns:a16="http://schemas.microsoft.com/office/drawing/2014/main" val="1319843184"/>
                    </a:ext>
                  </a:extLst>
                </a:gridCol>
                <a:gridCol w="1625600">
                  <a:extLst>
                    <a:ext uri="{9D8B030D-6E8A-4147-A177-3AD203B41FA5}">
                      <a16:colId xmlns:a16="http://schemas.microsoft.com/office/drawing/2014/main" val="2418376173"/>
                    </a:ext>
                  </a:extLst>
                </a:gridCol>
                <a:gridCol w="1625600">
                  <a:extLst>
                    <a:ext uri="{9D8B030D-6E8A-4147-A177-3AD203B41FA5}">
                      <a16:colId xmlns:a16="http://schemas.microsoft.com/office/drawing/2014/main" val="2465635502"/>
                    </a:ext>
                  </a:extLst>
                </a:gridCol>
              </a:tblGrid>
              <a:tr h="370840">
                <a:tc>
                  <a:txBody>
                    <a:bodyPr/>
                    <a:lstStyle/>
                    <a:p>
                      <a:pPr algn="ctr"/>
                      <a:r>
                        <a:rPr lang="en-IN" dirty="0" err="1"/>
                        <a:t>Field_Name</a:t>
                      </a:r>
                      <a:endParaRPr lang="en-IN" dirty="0"/>
                    </a:p>
                  </a:txBody>
                  <a:tcPr/>
                </a:tc>
                <a:tc>
                  <a:txBody>
                    <a:bodyPr/>
                    <a:lstStyle/>
                    <a:p>
                      <a:pPr algn="ctr"/>
                      <a:r>
                        <a:rPr lang="en-IN" dirty="0" err="1"/>
                        <a:t>Data_Type</a:t>
                      </a:r>
                      <a:endParaRPr lang="en-IN" dirty="0"/>
                    </a:p>
                  </a:txBody>
                  <a:tcPr/>
                </a:tc>
                <a:tc>
                  <a:txBody>
                    <a:bodyPr/>
                    <a:lstStyle/>
                    <a:p>
                      <a:pPr algn="ctr"/>
                      <a:r>
                        <a:rPr lang="en-IN" dirty="0"/>
                        <a:t>Constraints</a:t>
                      </a:r>
                    </a:p>
                  </a:txBody>
                  <a:tcPr/>
                </a:tc>
                <a:tc>
                  <a:txBody>
                    <a:bodyPr/>
                    <a:lstStyle/>
                    <a:p>
                      <a:pPr algn="ctr"/>
                      <a:r>
                        <a:rPr lang="en-IN" dirty="0"/>
                        <a:t>Description</a:t>
                      </a:r>
                    </a:p>
                  </a:txBody>
                  <a:tcPr/>
                </a:tc>
                <a:extLst>
                  <a:ext uri="{0D108BD9-81ED-4DB2-BD59-A6C34878D82A}">
                    <a16:rowId xmlns:a16="http://schemas.microsoft.com/office/drawing/2014/main" val="2221099267"/>
                  </a:ext>
                </a:extLst>
              </a:tr>
              <a:tr h="370840">
                <a:tc>
                  <a:txBody>
                    <a:bodyPr/>
                    <a:lstStyle/>
                    <a:p>
                      <a:r>
                        <a:rPr lang="en-IN" dirty="0" err="1"/>
                        <a:t>login_id</a:t>
                      </a:r>
                      <a:endParaRPr lang="en-IN" dirty="0"/>
                    </a:p>
                  </a:txBody>
                  <a:tcPr/>
                </a:tc>
                <a:tc>
                  <a:txBody>
                    <a:bodyPr/>
                    <a:lstStyle/>
                    <a:p>
                      <a:r>
                        <a:rPr lang="en-IN" dirty="0"/>
                        <a:t>Int</a:t>
                      </a:r>
                    </a:p>
                  </a:txBody>
                  <a:tcPr/>
                </a:tc>
                <a:tc>
                  <a:txBody>
                    <a:bodyPr/>
                    <a:lstStyle/>
                    <a:p>
                      <a:r>
                        <a:rPr lang="en-IN" dirty="0"/>
                        <a:t>primary</a:t>
                      </a:r>
                    </a:p>
                  </a:txBody>
                  <a:tcPr/>
                </a:tc>
                <a:tc>
                  <a:txBody>
                    <a:bodyPr/>
                    <a:lstStyle/>
                    <a:p>
                      <a:r>
                        <a:rPr lang="en-IN" dirty="0"/>
                        <a:t>Login ID</a:t>
                      </a:r>
                    </a:p>
                  </a:txBody>
                  <a:tcPr/>
                </a:tc>
                <a:extLst>
                  <a:ext uri="{0D108BD9-81ED-4DB2-BD59-A6C34878D82A}">
                    <a16:rowId xmlns:a16="http://schemas.microsoft.com/office/drawing/2014/main" val="3263782711"/>
                  </a:ext>
                </a:extLst>
              </a:tr>
              <a:tr h="370840">
                <a:tc>
                  <a:txBody>
                    <a:bodyPr/>
                    <a:lstStyle/>
                    <a:p>
                      <a:r>
                        <a:rPr lang="en-IN" dirty="0"/>
                        <a:t>username</a:t>
                      </a:r>
                    </a:p>
                  </a:txBody>
                  <a:tcPr/>
                </a:tc>
                <a:tc>
                  <a:txBody>
                    <a:bodyPr/>
                    <a:lstStyle/>
                    <a:p>
                      <a:r>
                        <a:rPr lang="en-IN" dirty="0"/>
                        <a:t>Varchar</a:t>
                      </a:r>
                    </a:p>
                  </a:txBody>
                  <a:tcPr/>
                </a:tc>
                <a:tc>
                  <a:txBody>
                    <a:bodyPr/>
                    <a:lstStyle/>
                    <a:p>
                      <a:r>
                        <a:rPr lang="en-IN" dirty="0"/>
                        <a:t>Null</a:t>
                      </a:r>
                    </a:p>
                  </a:txBody>
                  <a:tcPr/>
                </a:tc>
                <a:tc>
                  <a:txBody>
                    <a:bodyPr/>
                    <a:lstStyle/>
                    <a:p>
                      <a:r>
                        <a:rPr lang="en-IN" dirty="0"/>
                        <a:t>Name of user</a:t>
                      </a:r>
                    </a:p>
                  </a:txBody>
                  <a:tcPr/>
                </a:tc>
                <a:extLst>
                  <a:ext uri="{0D108BD9-81ED-4DB2-BD59-A6C34878D82A}">
                    <a16:rowId xmlns:a16="http://schemas.microsoft.com/office/drawing/2014/main" val="3256724205"/>
                  </a:ext>
                </a:extLst>
              </a:tr>
              <a:tr h="370840">
                <a:tc>
                  <a:txBody>
                    <a:bodyPr/>
                    <a:lstStyle/>
                    <a:p>
                      <a:r>
                        <a:rPr lang="en-IN" dirty="0"/>
                        <a:t>password</a:t>
                      </a:r>
                    </a:p>
                  </a:txBody>
                  <a:tcPr/>
                </a:tc>
                <a:tc>
                  <a:txBody>
                    <a:bodyPr/>
                    <a:lstStyle/>
                    <a:p>
                      <a:r>
                        <a:rPr lang="en-IN" dirty="0"/>
                        <a:t>Varchar</a:t>
                      </a:r>
                    </a:p>
                  </a:txBody>
                  <a:tcPr/>
                </a:tc>
                <a:tc>
                  <a:txBody>
                    <a:bodyPr/>
                    <a:lstStyle/>
                    <a:p>
                      <a:r>
                        <a:rPr lang="en-IN" dirty="0"/>
                        <a:t>Null</a:t>
                      </a:r>
                    </a:p>
                  </a:txBody>
                  <a:tcPr/>
                </a:tc>
                <a:tc>
                  <a:txBody>
                    <a:bodyPr/>
                    <a:lstStyle/>
                    <a:p>
                      <a:r>
                        <a:rPr lang="en-IN" dirty="0"/>
                        <a:t>Password</a:t>
                      </a:r>
                    </a:p>
                  </a:txBody>
                  <a:tcPr/>
                </a:tc>
                <a:extLst>
                  <a:ext uri="{0D108BD9-81ED-4DB2-BD59-A6C34878D82A}">
                    <a16:rowId xmlns:a16="http://schemas.microsoft.com/office/drawing/2014/main" val="1227668774"/>
                  </a:ext>
                </a:extLst>
              </a:tr>
              <a:tr h="370840">
                <a:tc>
                  <a:txBody>
                    <a:bodyPr/>
                    <a:lstStyle/>
                    <a:p>
                      <a:r>
                        <a:rPr lang="en-IN" dirty="0" err="1"/>
                        <a:t>user_type</a:t>
                      </a:r>
                      <a:endParaRPr lang="en-IN" dirty="0"/>
                    </a:p>
                  </a:txBody>
                  <a:tcPr/>
                </a:tc>
                <a:tc>
                  <a:txBody>
                    <a:bodyPr/>
                    <a:lstStyle/>
                    <a:p>
                      <a:r>
                        <a:rPr lang="en-IN" dirty="0"/>
                        <a:t>varchar</a:t>
                      </a:r>
                    </a:p>
                  </a:txBody>
                  <a:tcPr/>
                </a:tc>
                <a:tc>
                  <a:txBody>
                    <a:bodyPr/>
                    <a:lstStyle/>
                    <a:p>
                      <a:r>
                        <a:rPr lang="en-IN" dirty="0"/>
                        <a:t>Null</a:t>
                      </a:r>
                    </a:p>
                  </a:txBody>
                  <a:tcPr/>
                </a:tc>
                <a:tc>
                  <a:txBody>
                    <a:bodyPr/>
                    <a:lstStyle/>
                    <a:p>
                      <a:r>
                        <a:rPr lang="en-IN" dirty="0"/>
                        <a:t>Type of user</a:t>
                      </a:r>
                    </a:p>
                  </a:txBody>
                  <a:tcPr/>
                </a:tc>
                <a:extLst>
                  <a:ext uri="{0D108BD9-81ED-4DB2-BD59-A6C34878D82A}">
                    <a16:rowId xmlns:a16="http://schemas.microsoft.com/office/drawing/2014/main" val="2531995924"/>
                  </a:ext>
                </a:extLst>
              </a:tr>
            </a:tbl>
          </a:graphicData>
        </a:graphic>
      </p:graphicFrame>
    </p:spTree>
    <p:extLst>
      <p:ext uri="{BB962C8B-B14F-4D97-AF65-F5344CB8AC3E}">
        <p14:creationId xmlns:p14="http://schemas.microsoft.com/office/powerpoint/2010/main" val="4278286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3699A3-66A6-48F1-9342-32BAF1813548}"/>
              </a:ext>
            </a:extLst>
          </p:cNvPr>
          <p:cNvSpPr>
            <a:spLocks noGrp="1"/>
          </p:cNvSpPr>
          <p:nvPr>
            <p:ph idx="1"/>
          </p:nvPr>
        </p:nvSpPr>
        <p:spPr>
          <a:xfrm>
            <a:off x="1069848" y="691896"/>
            <a:ext cx="10058400" cy="4050792"/>
          </a:xfrm>
        </p:spPr>
        <p:txBody>
          <a:bodyPr/>
          <a:lstStyle/>
          <a:p>
            <a:r>
              <a:rPr lang="en-IN" dirty="0"/>
              <a:t>Volunteers</a:t>
            </a:r>
          </a:p>
        </p:txBody>
      </p:sp>
      <p:graphicFrame>
        <p:nvGraphicFramePr>
          <p:cNvPr id="4" name="Table 4">
            <a:extLst>
              <a:ext uri="{FF2B5EF4-FFF2-40B4-BE49-F238E27FC236}">
                <a16:creationId xmlns:a16="http://schemas.microsoft.com/office/drawing/2014/main" id="{51F751EC-0C30-4586-B378-EB4735925962}"/>
              </a:ext>
            </a:extLst>
          </p:cNvPr>
          <p:cNvGraphicFramePr>
            <a:graphicFrameLocks noGrp="1"/>
          </p:cNvGraphicFramePr>
          <p:nvPr>
            <p:extLst>
              <p:ext uri="{D42A27DB-BD31-4B8C-83A1-F6EECF244321}">
                <p14:modId xmlns:p14="http://schemas.microsoft.com/office/powerpoint/2010/main" val="3845415088"/>
              </p:ext>
            </p:extLst>
          </p:nvPr>
        </p:nvGraphicFramePr>
        <p:xfrm>
          <a:off x="1132840" y="1374986"/>
          <a:ext cx="8128000" cy="333756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3781215052"/>
                    </a:ext>
                  </a:extLst>
                </a:gridCol>
                <a:gridCol w="2032000">
                  <a:extLst>
                    <a:ext uri="{9D8B030D-6E8A-4147-A177-3AD203B41FA5}">
                      <a16:colId xmlns:a16="http://schemas.microsoft.com/office/drawing/2014/main" val="3012654873"/>
                    </a:ext>
                  </a:extLst>
                </a:gridCol>
                <a:gridCol w="2032000">
                  <a:extLst>
                    <a:ext uri="{9D8B030D-6E8A-4147-A177-3AD203B41FA5}">
                      <a16:colId xmlns:a16="http://schemas.microsoft.com/office/drawing/2014/main" val="1205275023"/>
                    </a:ext>
                  </a:extLst>
                </a:gridCol>
                <a:gridCol w="2032000">
                  <a:extLst>
                    <a:ext uri="{9D8B030D-6E8A-4147-A177-3AD203B41FA5}">
                      <a16:colId xmlns:a16="http://schemas.microsoft.com/office/drawing/2014/main" val="3296414492"/>
                    </a:ext>
                  </a:extLst>
                </a:gridCol>
              </a:tblGrid>
              <a:tr h="370840">
                <a:tc>
                  <a:txBody>
                    <a:bodyPr/>
                    <a:lstStyle/>
                    <a:p>
                      <a:pPr algn="ctr"/>
                      <a:r>
                        <a:rPr lang="en-IN" dirty="0" err="1"/>
                        <a:t>Field_Name</a:t>
                      </a:r>
                      <a:endParaRPr lang="en-IN" dirty="0"/>
                    </a:p>
                  </a:txBody>
                  <a:tcPr/>
                </a:tc>
                <a:tc>
                  <a:txBody>
                    <a:bodyPr/>
                    <a:lstStyle/>
                    <a:p>
                      <a:pPr algn="ctr"/>
                      <a:r>
                        <a:rPr lang="en-IN" dirty="0" err="1"/>
                        <a:t>Data_Type</a:t>
                      </a:r>
                      <a:endParaRPr lang="en-IN" dirty="0"/>
                    </a:p>
                  </a:txBody>
                  <a:tcPr/>
                </a:tc>
                <a:tc>
                  <a:txBody>
                    <a:bodyPr/>
                    <a:lstStyle/>
                    <a:p>
                      <a:pPr algn="ctr"/>
                      <a:r>
                        <a:rPr lang="en-IN" dirty="0"/>
                        <a:t>Constraints</a:t>
                      </a:r>
                    </a:p>
                  </a:txBody>
                  <a:tcPr/>
                </a:tc>
                <a:tc>
                  <a:txBody>
                    <a:bodyPr/>
                    <a:lstStyle/>
                    <a:p>
                      <a:pPr algn="ctr"/>
                      <a:r>
                        <a:rPr lang="en-IN" dirty="0"/>
                        <a:t>Description</a:t>
                      </a:r>
                    </a:p>
                  </a:txBody>
                  <a:tcPr/>
                </a:tc>
                <a:extLst>
                  <a:ext uri="{0D108BD9-81ED-4DB2-BD59-A6C34878D82A}">
                    <a16:rowId xmlns:a16="http://schemas.microsoft.com/office/drawing/2014/main" val="1845229479"/>
                  </a:ext>
                </a:extLst>
              </a:tr>
              <a:tr h="370840">
                <a:tc>
                  <a:txBody>
                    <a:bodyPr/>
                    <a:lstStyle/>
                    <a:p>
                      <a:r>
                        <a:rPr lang="en-IN" dirty="0" err="1"/>
                        <a:t>volunteer_id</a:t>
                      </a:r>
                      <a:endParaRPr lang="en-IN" dirty="0"/>
                    </a:p>
                  </a:txBody>
                  <a:tcPr/>
                </a:tc>
                <a:tc>
                  <a:txBody>
                    <a:bodyPr/>
                    <a:lstStyle/>
                    <a:p>
                      <a:r>
                        <a:rPr lang="en-IN" dirty="0"/>
                        <a:t>Int</a:t>
                      </a:r>
                    </a:p>
                  </a:txBody>
                  <a:tcPr/>
                </a:tc>
                <a:tc>
                  <a:txBody>
                    <a:bodyPr/>
                    <a:lstStyle/>
                    <a:p>
                      <a:r>
                        <a:rPr lang="en-IN" dirty="0"/>
                        <a:t>Primary</a:t>
                      </a:r>
                    </a:p>
                  </a:txBody>
                  <a:tcPr/>
                </a:tc>
                <a:tc>
                  <a:txBody>
                    <a:bodyPr/>
                    <a:lstStyle/>
                    <a:p>
                      <a:r>
                        <a:rPr lang="en-IN" dirty="0"/>
                        <a:t>Volunteer ID</a:t>
                      </a:r>
                    </a:p>
                  </a:txBody>
                  <a:tcPr/>
                </a:tc>
                <a:extLst>
                  <a:ext uri="{0D108BD9-81ED-4DB2-BD59-A6C34878D82A}">
                    <a16:rowId xmlns:a16="http://schemas.microsoft.com/office/drawing/2014/main" val="1371415040"/>
                  </a:ext>
                </a:extLst>
              </a:tr>
              <a:tr h="370840">
                <a:tc>
                  <a:txBody>
                    <a:bodyPr/>
                    <a:lstStyle/>
                    <a:p>
                      <a:r>
                        <a:rPr lang="en-IN" dirty="0" err="1"/>
                        <a:t>login_id</a:t>
                      </a:r>
                      <a:endParaRPr lang="en-IN" dirty="0"/>
                    </a:p>
                  </a:txBody>
                  <a:tcPr/>
                </a:tc>
                <a:tc>
                  <a:txBody>
                    <a:bodyPr/>
                    <a:lstStyle/>
                    <a:p>
                      <a:r>
                        <a:rPr lang="en-IN" dirty="0"/>
                        <a:t>Int</a:t>
                      </a:r>
                    </a:p>
                  </a:txBody>
                  <a:tcPr/>
                </a:tc>
                <a:tc>
                  <a:txBody>
                    <a:bodyPr/>
                    <a:lstStyle/>
                    <a:p>
                      <a:r>
                        <a:rPr lang="en-IN" dirty="0"/>
                        <a:t>Foreign</a:t>
                      </a:r>
                    </a:p>
                  </a:txBody>
                  <a:tcPr/>
                </a:tc>
                <a:tc>
                  <a:txBody>
                    <a:bodyPr/>
                    <a:lstStyle/>
                    <a:p>
                      <a:r>
                        <a:rPr lang="en-IN" dirty="0"/>
                        <a:t>Login ID</a:t>
                      </a:r>
                    </a:p>
                  </a:txBody>
                  <a:tcPr/>
                </a:tc>
                <a:extLst>
                  <a:ext uri="{0D108BD9-81ED-4DB2-BD59-A6C34878D82A}">
                    <a16:rowId xmlns:a16="http://schemas.microsoft.com/office/drawing/2014/main" val="574451766"/>
                  </a:ext>
                </a:extLst>
              </a:tr>
              <a:tr h="370840">
                <a:tc>
                  <a:txBody>
                    <a:bodyPr/>
                    <a:lstStyle/>
                    <a:p>
                      <a:r>
                        <a:rPr lang="en-IN" dirty="0" err="1"/>
                        <a:t>first_name</a:t>
                      </a:r>
                      <a:endParaRPr lang="en-IN" dirty="0"/>
                    </a:p>
                  </a:txBody>
                  <a:tcPr/>
                </a:tc>
                <a:tc>
                  <a:txBody>
                    <a:bodyPr/>
                    <a:lstStyle/>
                    <a:p>
                      <a:r>
                        <a:rPr lang="en-IN" dirty="0"/>
                        <a:t>Varchar</a:t>
                      </a:r>
                    </a:p>
                  </a:txBody>
                  <a:tcPr/>
                </a:tc>
                <a:tc>
                  <a:txBody>
                    <a:bodyPr/>
                    <a:lstStyle/>
                    <a:p>
                      <a:r>
                        <a:rPr lang="en-IN" dirty="0"/>
                        <a:t>Null</a:t>
                      </a:r>
                    </a:p>
                  </a:txBody>
                  <a:tcPr/>
                </a:tc>
                <a:tc>
                  <a:txBody>
                    <a:bodyPr/>
                    <a:lstStyle/>
                    <a:p>
                      <a:r>
                        <a:rPr lang="en-IN" dirty="0"/>
                        <a:t>First name</a:t>
                      </a:r>
                    </a:p>
                  </a:txBody>
                  <a:tcPr/>
                </a:tc>
                <a:extLst>
                  <a:ext uri="{0D108BD9-81ED-4DB2-BD59-A6C34878D82A}">
                    <a16:rowId xmlns:a16="http://schemas.microsoft.com/office/drawing/2014/main" val="28198650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last_name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Varchar</a:t>
                      </a:r>
                    </a:p>
                  </a:txBody>
                  <a:tcPr/>
                </a:tc>
                <a:tc>
                  <a:txBody>
                    <a:bodyPr/>
                    <a:lstStyle/>
                    <a:p>
                      <a:r>
                        <a:rPr lang="en-IN" dirty="0"/>
                        <a:t>Null</a:t>
                      </a:r>
                    </a:p>
                  </a:txBody>
                  <a:tcPr/>
                </a:tc>
                <a:tc>
                  <a:txBody>
                    <a:bodyPr/>
                    <a:lstStyle/>
                    <a:p>
                      <a:r>
                        <a:rPr lang="en-IN" dirty="0"/>
                        <a:t>Last name</a:t>
                      </a:r>
                    </a:p>
                  </a:txBody>
                  <a:tcPr/>
                </a:tc>
                <a:extLst>
                  <a:ext uri="{0D108BD9-81ED-4DB2-BD59-A6C34878D82A}">
                    <a16:rowId xmlns:a16="http://schemas.microsoft.com/office/drawing/2014/main" val="1244070195"/>
                  </a:ext>
                </a:extLst>
              </a:tr>
              <a:tr h="370840">
                <a:tc>
                  <a:txBody>
                    <a:bodyPr/>
                    <a:lstStyle/>
                    <a:p>
                      <a:r>
                        <a:rPr lang="en-IN" dirty="0"/>
                        <a:t>Gender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Varchar</a:t>
                      </a:r>
                    </a:p>
                  </a:txBody>
                  <a:tcPr/>
                </a:tc>
                <a:tc>
                  <a:txBody>
                    <a:bodyPr/>
                    <a:lstStyle/>
                    <a:p>
                      <a:r>
                        <a:rPr lang="en-IN" dirty="0"/>
                        <a:t>Null</a:t>
                      </a:r>
                    </a:p>
                  </a:txBody>
                  <a:tcPr/>
                </a:tc>
                <a:tc>
                  <a:txBody>
                    <a:bodyPr/>
                    <a:lstStyle/>
                    <a:p>
                      <a:r>
                        <a:rPr lang="en-IN" dirty="0"/>
                        <a:t>Gender</a:t>
                      </a:r>
                    </a:p>
                  </a:txBody>
                  <a:tcPr/>
                </a:tc>
                <a:extLst>
                  <a:ext uri="{0D108BD9-81ED-4DB2-BD59-A6C34878D82A}">
                    <a16:rowId xmlns:a16="http://schemas.microsoft.com/office/drawing/2014/main" val="2011672131"/>
                  </a:ext>
                </a:extLst>
              </a:tr>
              <a:tr h="370840">
                <a:tc>
                  <a:txBody>
                    <a:bodyPr/>
                    <a:lstStyle/>
                    <a:p>
                      <a:r>
                        <a:rPr lang="en-IN" dirty="0"/>
                        <a:t>Age</a:t>
                      </a:r>
                    </a:p>
                  </a:txBody>
                  <a:tcPr/>
                </a:tc>
                <a:tc>
                  <a:txBody>
                    <a:bodyPr/>
                    <a:lstStyle/>
                    <a:p>
                      <a:r>
                        <a:rPr lang="en-IN" dirty="0"/>
                        <a:t>Int</a:t>
                      </a:r>
                    </a:p>
                  </a:txBody>
                  <a:tcPr/>
                </a:tc>
                <a:tc>
                  <a:txBody>
                    <a:bodyPr/>
                    <a:lstStyle/>
                    <a:p>
                      <a:r>
                        <a:rPr lang="en-IN" dirty="0"/>
                        <a:t>Null</a:t>
                      </a:r>
                    </a:p>
                  </a:txBody>
                  <a:tcPr/>
                </a:tc>
                <a:tc>
                  <a:txBody>
                    <a:bodyPr/>
                    <a:lstStyle/>
                    <a:p>
                      <a:r>
                        <a:rPr lang="en-IN" dirty="0"/>
                        <a:t>Age</a:t>
                      </a:r>
                    </a:p>
                  </a:txBody>
                  <a:tcPr/>
                </a:tc>
                <a:extLst>
                  <a:ext uri="{0D108BD9-81ED-4DB2-BD59-A6C34878D82A}">
                    <a16:rowId xmlns:a16="http://schemas.microsoft.com/office/drawing/2014/main" val="2883989549"/>
                  </a:ext>
                </a:extLst>
              </a:tr>
              <a:tr h="370840">
                <a:tc>
                  <a:txBody>
                    <a:bodyPr/>
                    <a:lstStyle/>
                    <a:p>
                      <a:r>
                        <a:rPr lang="en-IN" dirty="0"/>
                        <a:t>phone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Varchar</a:t>
                      </a:r>
                    </a:p>
                  </a:txBody>
                  <a:tcPr/>
                </a:tc>
                <a:tc>
                  <a:txBody>
                    <a:bodyPr/>
                    <a:lstStyle/>
                    <a:p>
                      <a:r>
                        <a:rPr lang="en-IN" dirty="0"/>
                        <a:t>Null</a:t>
                      </a:r>
                    </a:p>
                  </a:txBody>
                  <a:tcPr/>
                </a:tc>
                <a:tc>
                  <a:txBody>
                    <a:bodyPr/>
                    <a:lstStyle/>
                    <a:p>
                      <a:r>
                        <a:rPr lang="en-IN" dirty="0"/>
                        <a:t>Phone number</a:t>
                      </a:r>
                    </a:p>
                  </a:txBody>
                  <a:tcPr/>
                </a:tc>
                <a:extLst>
                  <a:ext uri="{0D108BD9-81ED-4DB2-BD59-A6C34878D82A}">
                    <a16:rowId xmlns:a16="http://schemas.microsoft.com/office/drawing/2014/main" val="1727540435"/>
                  </a:ext>
                </a:extLst>
              </a:tr>
              <a:tr h="370840">
                <a:tc>
                  <a:txBody>
                    <a:bodyPr/>
                    <a:lstStyle/>
                    <a:p>
                      <a:r>
                        <a:rPr lang="en-IN" dirty="0"/>
                        <a:t>Email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Varchar</a:t>
                      </a:r>
                    </a:p>
                  </a:txBody>
                  <a:tcPr/>
                </a:tc>
                <a:tc>
                  <a:txBody>
                    <a:bodyPr/>
                    <a:lstStyle/>
                    <a:p>
                      <a:r>
                        <a:rPr lang="en-IN" dirty="0"/>
                        <a:t>Null</a:t>
                      </a:r>
                    </a:p>
                  </a:txBody>
                  <a:tcPr/>
                </a:tc>
                <a:tc>
                  <a:txBody>
                    <a:bodyPr/>
                    <a:lstStyle/>
                    <a:p>
                      <a:r>
                        <a:rPr lang="en-IN" dirty="0"/>
                        <a:t>Email</a:t>
                      </a:r>
                    </a:p>
                  </a:txBody>
                  <a:tcPr/>
                </a:tc>
                <a:extLst>
                  <a:ext uri="{0D108BD9-81ED-4DB2-BD59-A6C34878D82A}">
                    <a16:rowId xmlns:a16="http://schemas.microsoft.com/office/drawing/2014/main" val="2821831267"/>
                  </a:ext>
                </a:extLst>
              </a:tr>
            </a:tbl>
          </a:graphicData>
        </a:graphic>
      </p:graphicFrame>
    </p:spTree>
    <p:extLst>
      <p:ext uri="{BB962C8B-B14F-4D97-AF65-F5344CB8AC3E}">
        <p14:creationId xmlns:p14="http://schemas.microsoft.com/office/powerpoint/2010/main" val="1128439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9D355E-B67E-460D-8B1B-51B70138DA2D}"/>
              </a:ext>
            </a:extLst>
          </p:cNvPr>
          <p:cNvSpPr>
            <a:spLocks noGrp="1"/>
          </p:cNvSpPr>
          <p:nvPr>
            <p:ph idx="1"/>
          </p:nvPr>
        </p:nvSpPr>
        <p:spPr>
          <a:xfrm>
            <a:off x="1069848" y="826008"/>
            <a:ext cx="10058400" cy="4050792"/>
          </a:xfrm>
        </p:spPr>
        <p:txBody>
          <a:bodyPr/>
          <a:lstStyle/>
          <a:p>
            <a:r>
              <a:rPr lang="en-IN" dirty="0">
                <a:solidFill>
                  <a:srgbClr val="000000"/>
                </a:solidFill>
                <a:effectLst/>
                <a:ea typeface="Calibri" panose="020F0502020204030204" pitchFamily="34" charset="0"/>
                <a:cs typeface="Times New Roman" panose="02020603050405020304" pitchFamily="18" charset="0"/>
              </a:rPr>
              <a:t>Hotels</a:t>
            </a:r>
          </a:p>
        </p:txBody>
      </p:sp>
      <p:graphicFrame>
        <p:nvGraphicFramePr>
          <p:cNvPr id="4" name="Table 4">
            <a:extLst>
              <a:ext uri="{FF2B5EF4-FFF2-40B4-BE49-F238E27FC236}">
                <a16:creationId xmlns:a16="http://schemas.microsoft.com/office/drawing/2014/main" id="{0954AE1C-F160-49B5-A5A8-7EF84E7E7F42}"/>
              </a:ext>
            </a:extLst>
          </p:cNvPr>
          <p:cNvGraphicFramePr>
            <a:graphicFrameLocks noGrp="1"/>
          </p:cNvGraphicFramePr>
          <p:nvPr>
            <p:extLst>
              <p:ext uri="{D42A27DB-BD31-4B8C-83A1-F6EECF244321}">
                <p14:modId xmlns:p14="http://schemas.microsoft.com/office/powerpoint/2010/main" val="303383454"/>
              </p:ext>
            </p:extLst>
          </p:nvPr>
        </p:nvGraphicFramePr>
        <p:xfrm>
          <a:off x="1178560" y="1573106"/>
          <a:ext cx="8128000" cy="296672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735005655"/>
                    </a:ext>
                  </a:extLst>
                </a:gridCol>
                <a:gridCol w="2032000">
                  <a:extLst>
                    <a:ext uri="{9D8B030D-6E8A-4147-A177-3AD203B41FA5}">
                      <a16:colId xmlns:a16="http://schemas.microsoft.com/office/drawing/2014/main" val="1963842180"/>
                    </a:ext>
                  </a:extLst>
                </a:gridCol>
                <a:gridCol w="2032000">
                  <a:extLst>
                    <a:ext uri="{9D8B030D-6E8A-4147-A177-3AD203B41FA5}">
                      <a16:colId xmlns:a16="http://schemas.microsoft.com/office/drawing/2014/main" val="4263881231"/>
                    </a:ext>
                  </a:extLst>
                </a:gridCol>
                <a:gridCol w="2032000">
                  <a:extLst>
                    <a:ext uri="{9D8B030D-6E8A-4147-A177-3AD203B41FA5}">
                      <a16:colId xmlns:a16="http://schemas.microsoft.com/office/drawing/2014/main" val="3155580979"/>
                    </a:ext>
                  </a:extLst>
                </a:gridCol>
              </a:tblGrid>
              <a:tr h="370840">
                <a:tc>
                  <a:txBody>
                    <a:bodyPr/>
                    <a:lstStyle/>
                    <a:p>
                      <a:pPr algn="ctr"/>
                      <a:r>
                        <a:rPr lang="en-IN" dirty="0" err="1"/>
                        <a:t>Field_Name</a:t>
                      </a:r>
                      <a:endParaRPr lang="en-IN" dirty="0"/>
                    </a:p>
                  </a:txBody>
                  <a:tcPr/>
                </a:tc>
                <a:tc>
                  <a:txBody>
                    <a:bodyPr/>
                    <a:lstStyle/>
                    <a:p>
                      <a:pPr algn="ctr"/>
                      <a:r>
                        <a:rPr lang="en-IN" dirty="0" err="1"/>
                        <a:t>Data_Type</a:t>
                      </a:r>
                      <a:endParaRPr lang="en-IN" dirty="0"/>
                    </a:p>
                  </a:txBody>
                  <a:tcPr/>
                </a:tc>
                <a:tc>
                  <a:txBody>
                    <a:bodyPr/>
                    <a:lstStyle/>
                    <a:p>
                      <a:pPr algn="ctr"/>
                      <a:r>
                        <a:rPr lang="en-IN" dirty="0"/>
                        <a:t>Constraints</a:t>
                      </a:r>
                    </a:p>
                  </a:txBody>
                  <a:tcPr/>
                </a:tc>
                <a:tc>
                  <a:txBody>
                    <a:bodyPr/>
                    <a:lstStyle/>
                    <a:p>
                      <a:pPr algn="ctr"/>
                      <a:r>
                        <a:rPr lang="en-IN" dirty="0"/>
                        <a:t>Description</a:t>
                      </a:r>
                    </a:p>
                  </a:txBody>
                  <a:tcPr/>
                </a:tc>
                <a:extLst>
                  <a:ext uri="{0D108BD9-81ED-4DB2-BD59-A6C34878D82A}">
                    <a16:rowId xmlns:a16="http://schemas.microsoft.com/office/drawing/2014/main" val="28313643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err="1">
                          <a:solidFill>
                            <a:schemeClr val="dk1"/>
                          </a:solidFill>
                          <a:effectLst/>
                          <a:latin typeface="+mn-lt"/>
                          <a:ea typeface="+mn-ea"/>
                          <a:cs typeface="+mn-cs"/>
                        </a:rPr>
                        <a:t>hotel_id</a:t>
                      </a:r>
                      <a:endParaRPr lang="en-IN" sz="1800" kern="1200" dirty="0">
                        <a:solidFill>
                          <a:schemeClr val="dk1"/>
                        </a:solidFill>
                        <a:effectLst/>
                        <a:latin typeface="+mn-lt"/>
                        <a:ea typeface="+mn-ea"/>
                        <a:cs typeface="+mn-cs"/>
                      </a:endParaRPr>
                    </a:p>
                  </a:txBody>
                  <a:tcPr/>
                </a:tc>
                <a:tc>
                  <a:txBody>
                    <a:bodyPr/>
                    <a:lstStyle/>
                    <a:p>
                      <a:r>
                        <a:rPr lang="en-IN" dirty="0"/>
                        <a:t>Int</a:t>
                      </a:r>
                    </a:p>
                  </a:txBody>
                  <a:tcPr/>
                </a:tc>
                <a:tc>
                  <a:txBody>
                    <a:bodyPr/>
                    <a:lstStyle/>
                    <a:p>
                      <a:r>
                        <a:rPr lang="en-IN" dirty="0"/>
                        <a:t>Primary</a:t>
                      </a:r>
                    </a:p>
                  </a:txBody>
                  <a:tcPr/>
                </a:tc>
                <a:tc>
                  <a:txBody>
                    <a:bodyPr/>
                    <a:lstStyle/>
                    <a:p>
                      <a:r>
                        <a:rPr lang="en-IN" dirty="0"/>
                        <a:t>Hotel ID</a:t>
                      </a:r>
                    </a:p>
                  </a:txBody>
                  <a:tcPr/>
                </a:tc>
                <a:extLst>
                  <a:ext uri="{0D108BD9-81ED-4DB2-BD59-A6C34878D82A}">
                    <a16:rowId xmlns:a16="http://schemas.microsoft.com/office/drawing/2014/main" val="14670509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err="1">
                          <a:solidFill>
                            <a:schemeClr val="dk1"/>
                          </a:solidFill>
                          <a:effectLst/>
                          <a:latin typeface="+mn-lt"/>
                          <a:ea typeface="+mn-ea"/>
                          <a:cs typeface="+mn-cs"/>
                        </a:rPr>
                        <a:t>login_id</a:t>
                      </a:r>
                      <a:endParaRPr lang="en-IN" dirty="0"/>
                    </a:p>
                  </a:txBody>
                  <a:tcPr/>
                </a:tc>
                <a:tc>
                  <a:txBody>
                    <a:bodyPr/>
                    <a:lstStyle/>
                    <a:p>
                      <a:r>
                        <a:rPr lang="en-IN" dirty="0"/>
                        <a:t>Int</a:t>
                      </a:r>
                    </a:p>
                  </a:txBody>
                  <a:tcPr/>
                </a:tc>
                <a:tc>
                  <a:txBody>
                    <a:bodyPr/>
                    <a:lstStyle/>
                    <a:p>
                      <a:r>
                        <a:rPr lang="en-IN" dirty="0"/>
                        <a:t>Foreign</a:t>
                      </a:r>
                    </a:p>
                  </a:txBody>
                  <a:tcPr/>
                </a:tc>
                <a:tc>
                  <a:txBody>
                    <a:bodyPr/>
                    <a:lstStyle/>
                    <a:p>
                      <a:r>
                        <a:rPr lang="en-IN" dirty="0"/>
                        <a:t>Login ID</a:t>
                      </a:r>
                    </a:p>
                  </a:txBody>
                  <a:tcPr/>
                </a:tc>
                <a:extLst>
                  <a:ext uri="{0D108BD9-81ED-4DB2-BD59-A6C34878D82A}">
                    <a16:rowId xmlns:a16="http://schemas.microsoft.com/office/drawing/2014/main" val="3159581647"/>
                  </a:ext>
                </a:extLst>
              </a:tr>
              <a:tr h="370840">
                <a:tc>
                  <a:txBody>
                    <a:bodyPr/>
                    <a:lstStyle/>
                    <a:p>
                      <a:r>
                        <a:rPr lang="en-IN" sz="1800" kern="1200" dirty="0" err="1">
                          <a:solidFill>
                            <a:schemeClr val="dk1"/>
                          </a:solidFill>
                          <a:effectLst/>
                          <a:latin typeface="+mn-lt"/>
                          <a:ea typeface="+mn-ea"/>
                          <a:cs typeface="+mn-cs"/>
                        </a:rPr>
                        <a:t>hotel_name</a:t>
                      </a:r>
                      <a:endParaRPr lang="en-IN"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Varchar</a:t>
                      </a:r>
                    </a:p>
                  </a:txBody>
                  <a:tcPr/>
                </a:tc>
                <a:tc>
                  <a:txBody>
                    <a:bodyPr/>
                    <a:lstStyle/>
                    <a:p>
                      <a:r>
                        <a:rPr lang="en-IN" dirty="0"/>
                        <a:t>Null</a:t>
                      </a:r>
                    </a:p>
                  </a:txBody>
                  <a:tcPr/>
                </a:tc>
                <a:tc>
                  <a:txBody>
                    <a:bodyPr/>
                    <a:lstStyle/>
                    <a:p>
                      <a:r>
                        <a:rPr lang="en-IN" dirty="0"/>
                        <a:t>Name of Hotel</a:t>
                      </a:r>
                    </a:p>
                  </a:txBody>
                  <a:tcPr/>
                </a:tc>
                <a:extLst>
                  <a:ext uri="{0D108BD9-81ED-4DB2-BD59-A6C34878D82A}">
                    <a16:rowId xmlns:a16="http://schemas.microsoft.com/office/drawing/2014/main" val="4228308667"/>
                  </a:ext>
                </a:extLst>
              </a:tr>
              <a:tr h="370840">
                <a:tc>
                  <a:txBody>
                    <a:bodyPr/>
                    <a:lstStyle/>
                    <a:p>
                      <a:r>
                        <a:rPr lang="en-IN" sz="1800" kern="1200" dirty="0">
                          <a:solidFill>
                            <a:schemeClr val="dk1"/>
                          </a:solidFill>
                          <a:effectLst/>
                          <a:latin typeface="+mn-lt"/>
                          <a:ea typeface="+mn-ea"/>
                          <a:cs typeface="+mn-cs"/>
                        </a:rPr>
                        <a:t>phone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Varchar</a:t>
                      </a:r>
                    </a:p>
                  </a:txBody>
                  <a:tcPr/>
                </a:tc>
                <a:tc>
                  <a:txBody>
                    <a:bodyPr/>
                    <a:lstStyle/>
                    <a:p>
                      <a:r>
                        <a:rPr lang="en-IN" dirty="0"/>
                        <a:t>Null</a:t>
                      </a:r>
                    </a:p>
                  </a:txBody>
                  <a:tcPr/>
                </a:tc>
                <a:tc>
                  <a:txBody>
                    <a:bodyPr/>
                    <a:lstStyle/>
                    <a:p>
                      <a:r>
                        <a:rPr lang="en-IN" dirty="0"/>
                        <a:t>Phone number</a:t>
                      </a:r>
                    </a:p>
                  </a:txBody>
                  <a:tcPr/>
                </a:tc>
                <a:extLst>
                  <a:ext uri="{0D108BD9-81ED-4DB2-BD59-A6C34878D82A}">
                    <a16:rowId xmlns:a16="http://schemas.microsoft.com/office/drawing/2014/main" val="2611970910"/>
                  </a:ext>
                </a:extLst>
              </a:tr>
              <a:tr h="370840">
                <a:tc>
                  <a:txBody>
                    <a:bodyPr/>
                    <a:lstStyle/>
                    <a:p>
                      <a:r>
                        <a:rPr lang="en-IN" sz="1800" kern="1200" dirty="0">
                          <a:solidFill>
                            <a:schemeClr val="dk1"/>
                          </a:solidFill>
                          <a:effectLst/>
                          <a:latin typeface="+mn-lt"/>
                          <a:ea typeface="+mn-ea"/>
                          <a:cs typeface="+mn-cs"/>
                        </a:rPr>
                        <a:t>email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Varchar</a:t>
                      </a:r>
                    </a:p>
                  </a:txBody>
                  <a:tcPr/>
                </a:tc>
                <a:tc>
                  <a:txBody>
                    <a:bodyPr/>
                    <a:lstStyle/>
                    <a:p>
                      <a:r>
                        <a:rPr lang="en-IN" dirty="0"/>
                        <a:t>Null</a:t>
                      </a:r>
                    </a:p>
                  </a:txBody>
                  <a:tcPr/>
                </a:tc>
                <a:tc>
                  <a:txBody>
                    <a:bodyPr/>
                    <a:lstStyle/>
                    <a:p>
                      <a:r>
                        <a:rPr lang="en-IN" dirty="0"/>
                        <a:t>Email</a:t>
                      </a:r>
                    </a:p>
                  </a:txBody>
                  <a:tcPr/>
                </a:tc>
                <a:extLst>
                  <a:ext uri="{0D108BD9-81ED-4DB2-BD59-A6C34878D82A}">
                    <a16:rowId xmlns:a16="http://schemas.microsoft.com/office/drawing/2014/main" val="951690281"/>
                  </a:ext>
                </a:extLst>
              </a:tr>
              <a:tr h="370840">
                <a:tc>
                  <a:txBody>
                    <a:bodyPr/>
                    <a:lstStyle/>
                    <a:p>
                      <a:r>
                        <a:rPr lang="en-IN" sz="1800" kern="1200" dirty="0">
                          <a:solidFill>
                            <a:schemeClr val="dk1"/>
                          </a:solidFill>
                          <a:effectLst/>
                          <a:latin typeface="+mn-lt"/>
                          <a:ea typeface="+mn-ea"/>
                          <a:cs typeface="+mn-cs"/>
                        </a:rPr>
                        <a:t>latitude</a:t>
                      </a:r>
                      <a:endParaRPr lang="en-IN" dirty="0"/>
                    </a:p>
                  </a:txBody>
                  <a:tcPr/>
                </a:tc>
                <a:tc>
                  <a:txBody>
                    <a:bodyPr/>
                    <a:lstStyle/>
                    <a:p>
                      <a:r>
                        <a:rPr lang="en-IN" dirty="0"/>
                        <a:t>Varchar</a:t>
                      </a:r>
                    </a:p>
                  </a:txBody>
                  <a:tcPr/>
                </a:tc>
                <a:tc>
                  <a:txBody>
                    <a:bodyPr/>
                    <a:lstStyle/>
                    <a:p>
                      <a:r>
                        <a:rPr lang="en-IN" dirty="0"/>
                        <a:t>Null</a:t>
                      </a:r>
                    </a:p>
                  </a:txBody>
                  <a:tcPr/>
                </a:tc>
                <a:tc>
                  <a:txBody>
                    <a:bodyPr/>
                    <a:lstStyle/>
                    <a:p>
                      <a:r>
                        <a:rPr lang="en-IN" dirty="0"/>
                        <a:t>Latitude</a:t>
                      </a:r>
                    </a:p>
                  </a:txBody>
                  <a:tcPr/>
                </a:tc>
                <a:extLst>
                  <a:ext uri="{0D108BD9-81ED-4DB2-BD59-A6C34878D82A}">
                    <a16:rowId xmlns:a16="http://schemas.microsoft.com/office/drawing/2014/main" val="1604102820"/>
                  </a:ext>
                </a:extLst>
              </a:tr>
              <a:tr h="370840">
                <a:tc>
                  <a:txBody>
                    <a:bodyPr/>
                    <a:lstStyle/>
                    <a:p>
                      <a:r>
                        <a:rPr lang="en-IN" sz="1800" kern="1200" dirty="0">
                          <a:solidFill>
                            <a:schemeClr val="dk1"/>
                          </a:solidFill>
                          <a:effectLst/>
                          <a:latin typeface="+mn-lt"/>
                          <a:ea typeface="+mn-ea"/>
                          <a:cs typeface="+mn-cs"/>
                        </a:rPr>
                        <a:t>longitude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Varchar</a:t>
                      </a:r>
                    </a:p>
                  </a:txBody>
                  <a:tcPr/>
                </a:tc>
                <a:tc>
                  <a:txBody>
                    <a:bodyPr/>
                    <a:lstStyle/>
                    <a:p>
                      <a:r>
                        <a:rPr lang="en-IN" dirty="0"/>
                        <a:t>Null</a:t>
                      </a:r>
                    </a:p>
                  </a:txBody>
                  <a:tcPr/>
                </a:tc>
                <a:tc>
                  <a:txBody>
                    <a:bodyPr/>
                    <a:lstStyle/>
                    <a:p>
                      <a:r>
                        <a:rPr lang="en-IN" dirty="0"/>
                        <a:t>longitude</a:t>
                      </a:r>
                    </a:p>
                  </a:txBody>
                  <a:tcPr/>
                </a:tc>
                <a:extLst>
                  <a:ext uri="{0D108BD9-81ED-4DB2-BD59-A6C34878D82A}">
                    <a16:rowId xmlns:a16="http://schemas.microsoft.com/office/drawing/2014/main" val="456831159"/>
                  </a:ext>
                </a:extLst>
              </a:tr>
            </a:tbl>
          </a:graphicData>
        </a:graphic>
      </p:graphicFrame>
    </p:spTree>
    <p:extLst>
      <p:ext uri="{BB962C8B-B14F-4D97-AF65-F5344CB8AC3E}">
        <p14:creationId xmlns:p14="http://schemas.microsoft.com/office/powerpoint/2010/main" val="3653812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D328AD-3BFD-4989-AA3E-B2D8462F29CE}"/>
              </a:ext>
            </a:extLst>
          </p:cNvPr>
          <p:cNvSpPr>
            <a:spLocks noGrp="1"/>
          </p:cNvSpPr>
          <p:nvPr>
            <p:ph idx="1"/>
          </p:nvPr>
        </p:nvSpPr>
        <p:spPr>
          <a:xfrm>
            <a:off x="1069848" y="795528"/>
            <a:ext cx="10058400" cy="4050792"/>
          </a:xfrm>
        </p:spPr>
        <p:txBody>
          <a:bodyPr/>
          <a:lstStyle/>
          <a:p>
            <a:r>
              <a:rPr lang="en-IN" dirty="0"/>
              <a:t>Charity</a:t>
            </a:r>
          </a:p>
        </p:txBody>
      </p:sp>
      <p:graphicFrame>
        <p:nvGraphicFramePr>
          <p:cNvPr id="4" name="Table 4">
            <a:extLst>
              <a:ext uri="{FF2B5EF4-FFF2-40B4-BE49-F238E27FC236}">
                <a16:creationId xmlns:a16="http://schemas.microsoft.com/office/drawing/2014/main" id="{A88CE776-A5AE-420A-ABC5-99FC40B1AC72}"/>
              </a:ext>
            </a:extLst>
          </p:cNvPr>
          <p:cNvGraphicFramePr>
            <a:graphicFrameLocks noGrp="1"/>
          </p:cNvGraphicFramePr>
          <p:nvPr>
            <p:extLst>
              <p:ext uri="{D42A27DB-BD31-4B8C-83A1-F6EECF244321}">
                <p14:modId xmlns:p14="http://schemas.microsoft.com/office/powerpoint/2010/main" val="354219662"/>
              </p:ext>
            </p:extLst>
          </p:nvPr>
        </p:nvGraphicFramePr>
        <p:xfrm>
          <a:off x="1209040" y="1466426"/>
          <a:ext cx="8128000" cy="296672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4182727875"/>
                    </a:ext>
                  </a:extLst>
                </a:gridCol>
                <a:gridCol w="2032000">
                  <a:extLst>
                    <a:ext uri="{9D8B030D-6E8A-4147-A177-3AD203B41FA5}">
                      <a16:colId xmlns:a16="http://schemas.microsoft.com/office/drawing/2014/main" val="1091763377"/>
                    </a:ext>
                  </a:extLst>
                </a:gridCol>
                <a:gridCol w="2032000">
                  <a:extLst>
                    <a:ext uri="{9D8B030D-6E8A-4147-A177-3AD203B41FA5}">
                      <a16:colId xmlns:a16="http://schemas.microsoft.com/office/drawing/2014/main" val="610720791"/>
                    </a:ext>
                  </a:extLst>
                </a:gridCol>
                <a:gridCol w="2032000">
                  <a:extLst>
                    <a:ext uri="{9D8B030D-6E8A-4147-A177-3AD203B41FA5}">
                      <a16:colId xmlns:a16="http://schemas.microsoft.com/office/drawing/2014/main" val="2437992769"/>
                    </a:ext>
                  </a:extLst>
                </a:gridCol>
              </a:tblGrid>
              <a:tr h="370840">
                <a:tc>
                  <a:txBody>
                    <a:bodyPr/>
                    <a:lstStyle/>
                    <a:p>
                      <a:pPr algn="ctr"/>
                      <a:r>
                        <a:rPr lang="en-IN" dirty="0" err="1"/>
                        <a:t>Field_Name</a:t>
                      </a:r>
                      <a:endParaRPr lang="en-IN" dirty="0"/>
                    </a:p>
                  </a:txBody>
                  <a:tcPr/>
                </a:tc>
                <a:tc>
                  <a:txBody>
                    <a:bodyPr/>
                    <a:lstStyle/>
                    <a:p>
                      <a:pPr algn="ctr"/>
                      <a:r>
                        <a:rPr lang="en-IN" dirty="0" err="1"/>
                        <a:t>Data_Type</a:t>
                      </a:r>
                      <a:endParaRPr lang="en-IN" dirty="0"/>
                    </a:p>
                  </a:txBody>
                  <a:tcPr/>
                </a:tc>
                <a:tc>
                  <a:txBody>
                    <a:bodyPr/>
                    <a:lstStyle/>
                    <a:p>
                      <a:pPr algn="ctr"/>
                      <a:r>
                        <a:rPr lang="en-IN" dirty="0"/>
                        <a:t>Constraints</a:t>
                      </a:r>
                    </a:p>
                  </a:txBody>
                  <a:tcPr/>
                </a:tc>
                <a:tc>
                  <a:txBody>
                    <a:bodyPr/>
                    <a:lstStyle/>
                    <a:p>
                      <a:pPr algn="ctr"/>
                      <a:r>
                        <a:rPr lang="en-IN" dirty="0"/>
                        <a:t>Description</a:t>
                      </a:r>
                    </a:p>
                  </a:txBody>
                  <a:tcPr/>
                </a:tc>
                <a:extLst>
                  <a:ext uri="{0D108BD9-81ED-4DB2-BD59-A6C34878D82A}">
                    <a16:rowId xmlns:a16="http://schemas.microsoft.com/office/drawing/2014/main" val="1865492007"/>
                  </a:ext>
                </a:extLst>
              </a:tr>
              <a:tr h="370840">
                <a:tc>
                  <a:txBody>
                    <a:bodyPr/>
                    <a:lstStyle/>
                    <a:p>
                      <a:r>
                        <a:rPr lang="en-IN" sz="1800" kern="1200" dirty="0" err="1">
                          <a:solidFill>
                            <a:schemeClr val="dk1"/>
                          </a:solidFill>
                          <a:effectLst/>
                          <a:latin typeface="+mn-lt"/>
                          <a:ea typeface="+mn-ea"/>
                          <a:cs typeface="+mn-cs"/>
                        </a:rPr>
                        <a:t>charity_id</a:t>
                      </a:r>
                      <a:endParaRPr lang="en-IN" sz="1800" kern="1200" dirty="0">
                        <a:solidFill>
                          <a:schemeClr val="dk1"/>
                        </a:solidFill>
                        <a:effectLst/>
                        <a:latin typeface="+mn-lt"/>
                        <a:ea typeface="+mn-ea"/>
                        <a:cs typeface="+mn-cs"/>
                      </a:endParaRPr>
                    </a:p>
                  </a:txBody>
                  <a:tcPr/>
                </a:tc>
                <a:tc>
                  <a:txBody>
                    <a:bodyPr/>
                    <a:lstStyle/>
                    <a:p>
                      <a:r>
                        <a:rPr lang="en-IN" dirty="0"/>
                        <a:t>Int</a:t>
                      </a:r>
                    </a:p>
                  </a:txBody>
                  <a:tcPr/>
                </a:tc>
                <a:tc>
                  <a:txBody>
                    <a:bodyPr/>
                    <a:lstStyle/>
                    <a:p>
                      <a:r>
                        <a:rPr lang="en-IN" dirty="0"/>
                        <a:t>Primary</a:t>
                      </a:r>
                    </a:p>
                  </a:txBody>
                  <a:tcPr/>
                </a:tc>
                <a:tc>
                  <a:txBody>
                    <a:bodyPr/>
                    <a:lstStyle/>
                    <a:p>
                      <a:r>
                        <a:rPr lang="en-IN" dirty="0"/>
                        <a:t>Charity ID</a:t>
                      </a:r>
                    </a:p>
                  </a:txBody>
                  <a:tcPr/>
                </a:tc>
                <a:extLst>
                  <a:ext uri="{0D108BD9-81ED-4DB2-BD59-A6C34878D82A}">
                    <a16:rowId xmlns:a16="http://schemas.microsoft.com/office/drawing/2014/main" val="3397238047"/>
                  </a:ext>
                </a:extLst>
              </a:tr>
              <a:tr h="370840">
                <a:tc>
                  <a:txBody>
                    <a:bodyPr/>
                    <a:lstStyle/>
                    <a:p>
                      <a:r>
                        <a:rPr lang="en-IN" sz="1800" kern="1200" dirty="0" err="1">
                          <a:solidFill>
                            <a:schemeClr val="dk1"/>
                          </a:solidFill>
                          <a:effectLst/>
                          <a:latin typeface="+mn-lt"/>
                          <a:ea typeface="+mn-ea"/>
                          <a:cs typeface="+mn-cs"/>
                        </a:rPr>
                        <a:t>login_id</a:t>
                      </a:r>
                      <a:endParaRPr lang="en-IN" sz="1800" kern="1200" dirty="0">
                        <a:solidFill>
                          <a:schemeClr val="dk1"/>
                        </a:solidFill>
                        <a:effectLst/>
                        <a:latin typeface="+mn-lt"/>
                        <a:ea typeface="+mn-ea"/>
                        <a:cs typeface="+mn-cs"/>
                      </a:endParaRPr>
                    </a:p>
                  </a:txBody>
                  <a:tcPr/>
                </a:tc>
                <a:tc>
                  <a:txBody>
                    <a:bodyPr/>
                    <a:lstStyle/>
                    <a:p>
                      <a:r>
                        <a:rPr lang="en-IN" dirty="0"/>
                        <a:t>Int</a:t>
                      </a:r>
                    </a:p>
                  </a:txBody>
                  <a:tcPr/>
                </a:tc>
                <a:tc>
                  <a:txBody>
                    <a:bodyPr/>
                    <a:lstStyle/>
                    <a:p>
                      <a:r>
                        <a:rPr lang="en-IN" dirty="0"/>
                        <a:t>Foreign</a:t>
                      </a:r>
                    </a:p>
                  </a:txBody>
                  <a:tcPr/>
                </a:tc>
                <a:tc>
                  <a:txBody>
                    <a:bodyPr/>
                    <a:lstStyle/>
                    <a:p>
                      <a:r>
                        <a:rPr lang="en-IN" dirty="0"/>
                        <a:t>Login ID</a:t>
                      </a:r>
                    </a:p>
                  </a:txBody>
                  <a:tcPr/>
                </a:tc>
                <a:extLst>
                  <a:ext uri="{0D108BD9-81ED-4DB2-BD59-A6C34878D82A}">
                    <a16:rowId xmlns:a16="http://schemas.microsoft.com/office/drawing/2014/main" val="785525051"/>
                  </a:ext>
                </a:extLst>
              </a:tr>
              <a:tr h="370840">
                <a:tc>
                  <a:txBody>
                    <a:bodyPr/>
                    <a:lstStyle/>
                    <a:p>
                      <a:r>
                        <a:rPr lang="en-IN" sz="1800" kern="1200" dirty="0" err="1">
                          <a:solidFill>
                            <a:schemeClr val="dk1"/>
                          </a:solidFill>
                          <a:effectLst/>
                          <a:latin typeface="+mn-lt"/>
                          <a:ea typeface="+mn-ea"/>
                          <a:cs typeface="+mn-cs"/>
                        </a:rPr>
                        <a:t>Charity_name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Varchar</a:t>
                      </a:r>
                    </a:p>
                  </a:txBody>
                  <a:tcPr/>
                </a:tc>
                <a:tc>
                  <a:txBody>
                    <a:bodyPr/>
                    <a:lstStyle/>
                    <a:p>
                      <a:r>
                        <a:rPr kumimoji="0" lang="en-IN" sz="1800" b="0" i="0" u="none" strike="noStrike" kern="1200" cap="none" spc="0" normalizeH="0" baseline="0" noProof="0">
                          <a:ln>
                            <a:noFill/>
                          </a:ln>
                          <a:solidFill>
                            <a:prstClr val="black"/>
                          </a:solidFill>
                          <a:effectLst/>
                          <a:uLnTx/>
                          <a:uFillTx/>
                          <a:latin typeface="Rockwell" panose="02060603020205020403"/>
                          <a:ea typeface="+mn-ea"/>
                          <a:cs typeface="+mn-cs"/>
                        </a:rPr>
                        <a:t>Null</a:t>
                      </a:r>
                      <a:endParaRPr lang="en-IN" dirty="0"/>
                    </a:p>
                  </a:txBody>
                  <a:tcPr/>
                </a:tc>
                <a:tc>
                  <a:txBody>
                    <a:bodyPr/>
                    <a:lstStyle/>
                    <a:p>
                      <a:r>
                        <a:rPr lang="en-IN" dirty="0"/>
                        <a:t>Name of charity</a:t>
                      </a:r>
                    </a:p>
                  </a:txBody>
                  <a:tcPr/>
                </a:tc>
                <a:extLst>
                  <a:ext uri="{0D108BD9-81ED-4DB2-BD59-A6C34878D82A}">
                    <a16:rowId xmlns:a16="http://schemas.microsoft.com/office/drawing/2014/main" val="2161928283"/>
                  </a:ext>
                </a:extLst>
              </a:tr>
              <a:tr h="370840">
                <a:tc>
                  <a:txBody>
                    <a:bodyPr/>
                    <a:lstStyle/>
                    <a:p>
                      <a:r>
                        <a:rPr lang="en-IN" sz="1800" kern="1200" dirty="0">
                          <a:solidFill>
                            <a:schemeClr val="dk1"/>
                          </a:solidFill>
                          <a:effectLst/>
                          <a:latin typeface="+mn-lt"/>
                          <a:ea typeface="+mn-ea"/>
                          <a:cs typeface="+mn-cs"/>
                        </a:rPr>
                        <a:t>Latitude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Varchar</a:t>
                      </a:r>
                    </a:p>
                  </a:txBody>
                  <a:tcPr/>
                </a:tc>
                <a:tc>
                  <a:txBody>
                    <a:bodyPr/>
                    <a:lstStyle/>
                    <a:p>
                      <a:r>
                        <a:rPr kumimoji="0" lang="en-IN" sz="1800" b="0" i="0" u="none" strike="noStrike" kern="1200" cap="none" spc="0" normalizeH="0" baseline="0" noProof="0" dirty="0">
                          <a:ln>
                            <a:noFill/>
                          </a:ln>
                          <a:solidFill>
                            <a:prstClr val="black"/>
                          </a:solidFill>
                          <a:effectLst/>
                          <a:uLnTx/>
                          <a:uFillTx/>
                          <a:latin typeface="Rockwell" panose="02060603020205020403"/>
                          <a:ea typeface="+mn-ea"/>
                          <a:cs typeface="+mn-cs"/>
                        </a:rPr>
                        <a:t>Null</a:t>
                      </a:r>
                      <a:endParaRPr lang="en-IN" dirty="0"/>
                    </a:p>
                  </a:txBody>
                  <a:tcPr/>
                </a:tc>
                <a:tc>
                  <a:txBody>
                    <a:bodyPr/>
                    <a:lstStyle/>
                    <a:p>
                      <a:r>
                        <a:rPr lang="en-IN" dirty="0"/>
                        <a:t>Latitude</a:t>
                      </a:r>
                    </a:p>
                  </a:txBody>
                  <a:tcPr/>
                </a:tc>
                <a:extLst>
                  <a:ext uri="{0D108BD9-81ED-4DB2-BD59-A6C34878D82A}">
                    <a16:rowId xmlns:a16="http://schemas.microsoft.com/office/drawing/2014/main" val="2530285143"/>
                  </a:ext>
                </a:extLst>
              </a:tr>
              <a:tr h="370840">
                <a:tc>
                  <a:txBody>
                    <a:bodyPr/>
                    <a:lstStyle/>
                    <a:p>
                      <a:r>
                        <a:rPr lang="en-IN" sz="1800" kern="1200" dirty="0">
                          <a:solidFill>
                            <a:schemeClr val="dk1"/>
                          </a:solidFill>
                          <a:effectLst/>
                          <a:latin typeface="+mn-lt"/>
                          <a:ea typeface="+mn-ea"/>
                          <a:cs typeface="+mn-cs"/>
                        </a:rPr>
                        <a:t>Longitude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Varchar</a:t>
                      </a:r>
                    </a:p>
                  </a:txBody>
                  <a:tcPr/>
                </a:tc>
                <a:tc>
                  <a:txBody>
                    <a:bodyPr/>
                    <a:lstStyle/>
                    <a:p>
                      <a:r>
                        <a:rPr kumimoji="0" lang="en-IN" sz="1800" b="0" i="0" u="none" strike="noStrike" kern="1200" cap="none" spc="0" normalizeH="0" baseline="0" noProof="0">
                          <a:ln>
                            <a:noFill/>
                          </a:ln>
                          <a:solidFill>
                            <a:prstClr val="black"/>
                          </a:solidFill>
                          <a:effectLst/>
                          <a:uLnTx/>
                          <a:uFillTx/>
                          <a:latin typeface="Rockwell" panose="02060603020205020403"/>
                          <a:ea typeface="+mn-ea"/>
                          <a:cs typeface="+mn-cs"/>
                        </a:rPr>
                        <a:t>Null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Longitude</a:t>
                      </a:r>
                    </a:p>
                  </a:txBody>
                  <a:tcPr/>
                </a:tc>
                <a:extLst>
                  <a:ext uri="{0D108BD9-81ED-4DB2-BD59-A6C34878D82A}">
                    <a16:rowId xmlns:a16="http://schemas.microsoft.com/office/drawing/2014/main" val="2943697124"/>
                  </a:ext>
                </a:extLst>
              </a:tr>
              <a:tr h="370840">
                <a:tc>
                  <a:txBody>
                    <a:bodyPr/>
                    <a:lstStyle/>
                    <a:p>
                      <a:r>
                        <a:rPr lang="en-IN" sz="1800" kern="1200" dirty="0">
                          <a:solidFill>
                            <a:schemeClr val="dk1"/>
                          </a:solidFill>
                          <a:effectLst/>
                          <a:latin typeface="+mn-lt"/>
                          <a:ea typeface="+mn-ea"/>
                          <a:cs typeface="+mn-cs"/>
                        </a:rPr>
                        <a:t>Phone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Varchar</a:t>
                      </a:r>
                    </a:p>
                  </a:txBody>
                  <a:tcPr/>
                </a:tc>
                <a:tc>
                  <a:txBody>
                    <a:bodyPr/>
                    <a:lstStyle/>
                    <a:p>
                      <a:r>
                        <a:rPr kumimoji="0" lang="en-IN" sz="1800" b="0" i="0" u="none" strike="noStrike" kern="1200" cap="none" spc="0" normalizeH="0" baseline="0" noProof="0">
                          <a:ln>
                            <a:noFill/>
                          </a:ln>
                          <a:solidFill>
                            <a:prstClr val="black"/>
                          </a:solidFill>
                          <a:effectLst/>
                          <a:uLnTx/>
                          <a:uFillTx/>
                          <a:latin typeface="Rockwell" panose="02060603020205020403"/>
                          <a:ea typeface="+mn-ea"/>
                          <a:cs typeface="+mn-cs"/>
                        </a:rPr>
                        <a:t>Null</a:t>
                      </a:r>
                      <a:endParaRPr lang="en-IN" dirty="0"/>
                    </a:p>
                  </a:txBody>
                  <a:tcPr/>
                </a:tc>
                <a:tc>
                  <a:txBody>
                    <a:bodyPr/>
                    <a:lstStyle/>
                    <a:p>
                      <a:r>
                        <a:rPr lang="en-IN" dirty="0"/>
                        <a:t>Phone number</a:t>
                      </a:r>
                    </a:p>
                  </a:txBody>
                  <a:tcPr/>
                </a:tc>
                <a:extLst>
                  <a:ext uri="{0D108BD9-81ED-4DB2-BD59-A6C34878D82A}">
                    <a16:rowId xmlns:a16="http://schemas.microsoft.com/office/drawing/2014/main" val="2481059903"/>
                  </a:ext>
                </a:extLst>
              </a:tr>
              <a:tr h="370840">
                <a:tc>
                  <a:txBody>
                    <a:bodyPr/>
                    <a:lstStyle/>
                    <a:p>
                      <a:r>
                        <a:rPr lang="en-IN" sz="1800" kern="1200" dirty="0">
                          <a:solidFill>
                            <a:schemeClr val="dk1"/>
                          </a:solidFill>
                          <a:effectLst/>
                          <a:latin typeface="+mn-lt"/>
                          <a:ea typeface="+mn-ea"/>
                          <a:cs typeface="+mn-cs"/>
                        </a:rPr>
                        <a:t>Email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Varchar</a:t>
                      </a:r>
                    </a:p>
                  </a:txBody>
                  <a:tcPr/>
                </a:tc>
                <a:tc>
                  <a:txBody>
                    <a:bodyPr/>
                    <a:lstStyle/>
                    <a:p>
                      <a:r>
                        <a:rPr kumimoji="0" lang="en-IN" sz="1800" b="0" i="0" u="none" strike="noStrike" kern="1200" cap="none" spc="0" normalizeH="0" baseline="0" noProof="0" dirty="0">
                          <a:ln>
                            <a:noFill/>
                          </a:ln>
                          <a:solidFill>
                            <a:prstClr val="black"/>
                          </a:solidFill>
                          <a:effectLst/>
                          <a:uLnTx/>
                          <a:uFillTx/>
                          <a:latin typeface="Rockwell" panose="02060603020205020403"/>
                          <a:ea typeface="+mn-ea"/>
                          <a:cs typeface="+mn-cs"/>
                        </a:rPr>
                        <a:t>Null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Email</a:t>
                      </a:r>
                    </a:p>
                  </a:txBody>
                  <a:tcPr/>
                </a:tc>
                <a:extLst>
                  <a:ext uri="{0D108BD9-81ED-4DB2-BD59-A6C34878D82A}">
                    <a16:rowId xmlns:a16="http://schemas.microsoft.com/office/drawing/2014/main" val="1603902556"/>
                  </a:ext>
                </a:extLst>
              </a:tr>
            </a:tbl>
          </a:graphicData>
        </a:graphic>
      </p:graphicFrame>
    </p:spTree>
    <p:extLst>
      <p:ext uri="{BB962C8B-B14F-4D97-AF65-F5344CB8AC3E}">
        <p14:creationId xmlns:p14="http://schemas.microsoft.com/office/powerpoint/2010/main" val="3371476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D0D064-5988-4252-878C-0450D08B2DA2}"/>
              </a:ext>
            </a:extLst>
          </p:cNvPr>
          <p:cNvSpPr>
            <a:spLocks noGrp="1"/>
          </p:cNvSpPr>
          <p:nvPr>
            <p:ph idx="1"/>
          </p:nvPr>
        </p:nvSpPr>
        <p:spPr>
          <a:xfrm>
            <a:off x="1066800" y="893910"/>
            <a:ext cx="10058400" cy="4050792"/>
          </a:xfrm>
        </p:spPr>
        <p:txBody>
          <a:bodyPr/>
          <a:lstStyle/>
          <a:p>
            <a:r>
              <a:rPr lang="en-IN" dirty="0"/>
              <a:t>Refrigerators</a:t>
            </a:r>
          </a:p>
        </p:txBody>
      </p:sp>
      <p:graphicFrame>
        <p:nvGraphicFramePr>
          <p:cNvPr id="4" name="Table 4">
            <a:extLst>
              <a:ext uri="{FF2B5EF4-FFF2-40B4-BE49-F238E27FC236}">
                <a16:creationId xmlns:a16="http://schemas.microsoft.com/office/drawing/2014/main" id="{2BAD9358-5385-4076-BE19-BAEE821B9541}"/>
              </a:ext>
            </a:extLst>
          </p:cNvPr>
          <p:cNvGraphicFramePr>
            <a:graphicFrameLocks noGrp="1"/>
          </p:cNvGraphicFramePr>
          <p:nvPr>
            <p:extLst>
              <p:ext uri="{D42A27DB-BD31-4B8C-83A1-F6EECF244321}">
                <p14:modId xmlns:p14="http://schemas.microsoft.com/office/powerpoint/2010/main" val="1801504537"/>
              </p:ext>
            </p:extLst>
          </p:nvPr>
        </p:nvGraphicFramePr>
        <p:xfrm>
          <a:off x="1300480" y="1603586"/>
          <a:ext cx="8128000" cy="185420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3680315661"/>
                    </a:ext>
                  </a:extLst>
                </a:gridCol>
                <a:gridCol w="2032000">
                  <a:extLst>
                    <a:ext uri="{9D8B030D-6E8A-4147-A177-3AD203B41FA5}">
                      <a16:colId xmlns:a16="http://schemas.microsoft.com/office/drawing/2014/main" val="3999948505"/>
                    </a:ext>
                  </a:extLst>
                </a:gridCol>
                <a:gridCol w="2032000">
                  <a:extLst>
                    <a:ext uri="{9D8B030D-6E8A-4147-A177-3AD203B41FA5}">
                      <a16:colId xmlns:a16="http://schemas.microsoft.com/office/drawing/2014/main" val="3195580802"/>
                    </a:ext>
                  </a:extLst>
                </a:gridCol>
                <a:gridCol w="2032000">
                  <a:extLst>
                    <a:ext uri="{9D8B030D-6E8A-4147-A177-3AD203B41FA5}">
                      <a16:colId xmlns:a16="http://schemas.microsoft.com/office/drawing/2014/main" val="367311912"/>
                    </a:ext>
                  </a:extLst>
                </a:gridCol>
              </a:tblGrid>
              <a:tr h="370840">
                <a:tc>
                  <a:txBody>
                    <a:bodyPr/>
                    <a:lstStyle/>
                    <a:p>
                      <a:pPr algn="ctr"/>
                      <a:r>
                        <a:rPr lang="en-IN" dirty="0" err="1"/>
                        <a:t>Field_Name</a:t>
                      </a:r>
                      <a:endParaRPr lang="en-IN" dirty="0"/>
                    </a:p>
                  </a:txBody>
                  <a:tcPr/>
                </a:tc>
                <a:tc>
                  <a:txBody>
                    <a:bodyPr/>
                    <a:lstStyle/>
                    <a:p>
                      <a:pPr algn="ctr"/>
                      <a:r>
                        <a:rPr lang="en-IN" dirty="0" err="1"/>
                        <a:t>Data_Type</a:t>
                      </a:r>
                      <a:endParaRPr lang="en-IN" dirty="0"/>
                    </a:p>
                  </a:txBody>
                  <a:tcPr/>
                </a:tc>
                <a:tc>
                  <a:txBody>
                    <a:bodyPr/>
                    <a:lstStyle/>
                    <a:p>
                      <a:pPr algn="ctr"/>
                      <a:r>
                        <a:rPr lang="en-IN" dirty="0"/>
                        <a:t>Constraints</a:t>
                      </a:r>
                    </a:p>
                  </a:txBody>
                  <a:tcPr/>
                </a:tc>
                <a:tc>
                  <a:txBody>
                    <a:bodyPr/>
                    <a:lstStyle/>
                    <a:p>
                      <a:pPr algn="ctr"/>
                      <a:r>
                        <a:rPr lang="en-IN" dirty="0"/>
                        <a:t>Description</a:t>
                      </a:r>
                    </a:p>
                  </a:txBody>
                  <a:tcPr/>
                </a:tc>
                <a:extLst>
                  <a:ext uri="{0D108BD9-81ED-4DB2-BD59-A6C34878D82A}">
                    <a16:rowId xmlns:a16="http://schemas.microsoft.com/office/drawing/2014/main" val="2566298460"/>
                  </a:ext>
                </a:extLst>
              </a:tr>
              <a:tr h="370840">
                <a:tc>
                  <a:txBody>
                    <a:bodyPr/>
                    <a:lstStyle/>
                    <a:p>
                      <a:r>
                        <a:rPr lang="en-IN" dirty="0" err="1"/>
                        <a:t>Ref_id</a:t>
                      </a:r>
                      <a:endParaRPr lang="en-IN" dirty="0"/>
                    </a:p>
                  </a:txBody>
                  <a:tcPr/>
                </a:tc>
                <a:tc>
                  <a:txBody>
                    <a:bodyPr/>
                    <a:lstStyle/>
                    <a:p>
                      <a:r>
                        <a:rPr lang="en-IN" dirty="0"/>
                        <a:t>Int</a:t>
                      </a:r>
                    </a:p>
                  </a:txBody>
                  <a:tcPr/>
                </a:tc>
                <a:tc>
                  <a:txBody>
                    <a:bodyPr/>
                    <a:lstStyle/>
                    <a:p>
                      <a:r>
                        <a:rPr lang="en-IN" dirty="0"/>
                        <a:t>Primary</a:t>
                      </a:r>
                    </a:p>
                  </a:txBody>
                  <a:tcPr/>
                </a:tc>
                <a:tc>
                  <a:txBody>
                    <a:bodyPr/>
                    <a:lstStyle/>
                    <a:p>
                      <a:r>
                        <a:rPr lang="en-IN" dirty="0"/>
                        <a:t>Reference ID</a:t>
                      </a:r>
                    </a:p>
                  </a:txBody>
                  <a:tcPr/>
                </a:tc>
                <a:extLst>
                  <a:ext uri="{0D108BD9-81ED-4DB2-BD59-A6C34878D82A}">
                    <a16:rowId xmlns:a16="http://schemas.microsoft.com/office/drawing/2014/main" val="3388768849"/>
                  </a:ext>
                </a:extLst>
              </a:tr>
              <a:tr h="370840">
                <a:tc>
                  <a:txBody>
                    <a:bodyPr/>
                    <a:lstStyle/>
                    <a:p>
                      <a:r>
                        <a:rPr lang="en-IN" dirty="0"/>
                        <a:t>Latitude</a:t>
                      </a:r>
                    </a:p>
                  </a:txBody>
                  <a:tcPr/>
                </a:tc>
                <a:tc>
                  <a:txBody>
                    <a:bodyPr/>
                    <a:lstStyle/>
                    <a:p>
                      <a:r>
                        <a:rPr lang="en-IN" dirty="0"/>
                        <a:t>Varchar</a:t>
                      </a:r>
                    </a:p>
                  </a:txBody>
                  <a:tcPr/>
                </a:tc>
                <a:tc>
                  <a:txBody>
                    <a:bodyPr/>
                    <a:lstStyle/>
                    <a:p>
                      <a:r>
                        <a:rPr lang="en-IN" dirty="0"/>
                        <a:t>Null</a:t>
                      </a:r>
                    </a:p>
                  </a:txBody>
                  <a:tcPr/>
                </a:tc>
                <a:tc>
                  <a:txBody>
                    <a:bodyPr/>
                    <a:lstStyle/>
                    <a:p>
                      <a:r>
                        <a:rPr lang="en-IN" dirty="0"/>
                        <a:t>Latitude</a:t>
                      </a:r>
                    </a:p>
                  </a:txBody>
                  <a:tcPr/>
                </a:tc>
                <a:extLst>
                  <a:ext uri="{0D108BD9-81ED-4DB2-BD59-A6C34878D82A}">
                    <a16:rowId xmlns:a16="http://schemas.microsoft.com/office/drawing/2014/main" val="2550515252"/>
                  </a:ext>
                </a:extLst>
              </a:tr>
              <a:tr h="370840">
                <a:tc>
                  <a:txBody>
                    <a:bodyPr/>
                    <a:lstStyle/>
                    <a:p>
                      <a:r>
                        <a:rPr lang="en-IN" dirty="0"/>
                        <a:t>longitude</a:t>
                      </a:r>
                    </a:p>
                  </a:txBody>
                  <a:tcPr/>
                </a:tc>
                <a:tc>
                  <a:txBody>
                    <a:bodyPr/>
                    <a:lstStyle/>
                    <a:p>
                      <a:r>
                        <a:rPr lang="en-IN" dirty="0"/>
                        <a:t>Varchar</a:t>
                      </a:r>
                    </a:p>
                  </a:txBody>
                  <a:tcPr/>
                </a:tc>
                <a:tc>
                  <a:txBody>
                    <a:bodyPr/>
                    <a:lstStyle/>
                    <a:p>
                      <a:r>
                        <a:rPr lang="en-IN" dirty="0"/>
                        <a:t>Null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Longitude</a:t>
                      </a:r>
                    </a:p>
                  </a:txBody>
                  <a:tcPr/>
                </a:tc>
                <a:extLst>
                  <a:ext uri="{0D108BD9-81ED-4DB2-BD59-A6C34878D82A}">
                    <a16:rowId xmlns:a16="http://schemas.microsoft.com/office/drawing/2014/main" val="3947151854"/>
                  </a:ext>
                </a:extLst>
              </a:tr>
              <a:tr h="370840">
                <a:tc>
                  <a:txBody>
                    <a:bodyPr/>
                    <a:lstStyle/>
                    <a:p>
                      <a:r>
                        <a:rPr lang="en-IN" dirty="0" err="1"/>
                        <a:t>Food_status</a:t>
                      </a:r>
                      <a:endParaRPr lang="en-IN" dirty="0"/>
                    </a:p>
                  </a:txBody>
                  <a:tcPr/>
                </a:tc>
                <a:tc>
                  <a:txBody>
                    <a:bodyPr/>
                    <a:lstStyle/>
                    <a:p>
                      <a:r>
                        <a:rPr lang="en-IN" dirty="0"/>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Null</a:t>
                      </a:r>
                    </a:p>
                  </a:txBody>
                  <a:tcPr/>
                </a:tc>
                <a:tc>
                  <a:txBody>
                    <a:bodyPr/>
                    <a:lstStyle/>
                    <a:p>
                      <a:r>
                        <a:rPr lang="en-IN" dirty="0"/>
                        <a:t>Status of food</a:t>
                      </a:r>
                    </a:p>
                  </a:txBody>
                  <a:tcPr/>
                </a:tc>
                <a:extLst>
                  <a:ext uri="{0D108BD9-81ED-4DB2-BD59-A6C34878D82A}">
                    <a16:rowId xmlns:a16="http://schemas.microsoft.com/office/drawing/2014/main" val="71048671"/>
                  </a:ext>
                </a:extLst>
              </a:tr>
            </a:tbl>
          </a:graphicData>
        </a:graphic>
      </p:graphicFrame>
    </p:spTree>
    <p:extLst>
      <p:ext uri="{BB962C8B-B14F-4D97-AF65-F5344CB8AC3E}">
        <p14:creationId xmlns:p14="http://schemas.microsoft.com/office/powerpoint/2010/main" val="1006251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3AAC0D-BC08-49A2-A8F3-6C41E6DB6B0B}"/>
              </a:ext>
            </a:extLst>
          </p:cNvPr>
          <p:cNvSpPr>
            <a:spLocks noGrp="1"/>
          </p:cNvSpPr>
          <p:nvPr>
            <p:ph idx="1"/>
          </p:nvPr>
        </p:nvSpPr>
        <p:spPr>
          <a:xfrm>
            <a:off x="1069848" y="856488"/>
            <a:ext cx="10058400" cy="4050792"/>
          </a:xfrm>
        </p:spPr>
        <p:txBody>
          <a:bodyPr/>
          <a:lstStyle/>
          <a:p>
            <a:r>
              <a:rPr lang="en-IN" dirty="0"/>
              <a:t>Food availability</a:t>
            </a:r>
          </a:p>
        </p:txBody>
      </p:sp>
      <p:graphicFrame>
        <p:nvGraphicFramePr>
          <p:cNvPr id="4" name="Table 4">
            <a:extLst>
              <a:ext uri="{FF2B5EF4-FFF2-40B4-BE49-F238E27FC236}">
                <a16:creationId xmlns:a16="http://schemas.microsoft.com/office/drawing/2014/main" id="{71CEEE6E-34CD-42EC-96C5-454547C5C4E9}"/>
              </a:ext>
            </a:extLst>
          </p:cNvPr>
          <p:cNvGraphicFramePr>
            <a:graphicFrameLocks noGrp="1"/>
          </p:cNvGraphicFramePr>
          <p:nvPr>
            <p:extLst>
              <p:ext uri="{D42A27DB-BD31-4B8C-83A1-F6EECF244321}">
                <p14:modId xmlns:p14="http://schemas.microsoft.com/office/powerpoint/2010/main" val="3769432940"/>
              </p:ext>
            </p:extLst>
          </p:nvPr>
        </p:nvGraphicFramePr>
        <p:xfrm>
          <a:off x="1270000" y="1588346"/>
          <a:ext cx="8128000" cy="296672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2922596464"/>
                    </a:ext>
                  </a:extLst>
                </a:gridCol>
                <a:gridCol w="2032000">
                  <a:extLst>
                    <a:ext uri="{9D8B030D-6E8A-4147-A177-3AD203B41FA5}">
                      <a16:colId xmlns:a16="http://schemas.microsoft.com/office/drawing/2014/main" val="1399922602"/>
                    </a:ext>
                  </a:extLst>
                </a:gridCol>
                <a:gridCol w="2032000">
                  <a:extLst>
                    <a:ext uri="{9D8B030D-6E8A-4147-A177-3AD203B41FA5}">
                      <a16:colId xmlns:a16="http://schemas.microsoft.com/office/drawing/2014/main" val="3129004148"/>
                    </a:ext>
                  </a:extLst>
                </a:gridCol>
                <a:gridCol w="2032000">
                  <a:extLst>
                    <a:ext uri="{9D8B030D-6E8A-4147-A177-3AD203B41FA5}">
                      <a16:colId xmlns:a16="http://schemas.microsoft.com/office/drawing/2014/main" val="1219310861"/>
                    </a:ext>
                  </a:extLst>
                </a:gridCol>
              </a:tblGrid>
              <a:tr h="370840">
                <a:tc>
                  <a:txBody>
                    <a:bodyPr/>
                    <a:lstStyle/>
                    <a:p>
                      <a:pPr algn="ctr"/>
                      <a:r>
                        <a:rPr lang="en-IN" dirty="0" err="1"/>
                        <a:t>Field_Name</a:t>
                      </a:r>
                      <a:endParaRPr lang="en-IN" dirty="0"/>
                    </a:p>
                  </a:txBody>
                  <a:tcPr/>
                </a:tc>
                <a:tc>
                  <a:txBody>
                    <a:bodyPr/>
                    <a:lstStyle/>
                    <a:p>
                      <a:pPr algn="ctr"/>
                      <a:r>
                        <a:rPr lang="en-IN" dirty="0" err="1"/>
                        <a:t>Data_Type</a:t>
                      </a:r>
                      <a:endParaRPr lang="en-IN" dirty="0"/>
                    </a:p>
                  </a:txBody>
                  <a:tcPr/>
                </a:tc>
                <a:tc>
                  <a:txBody>
                    <a:bodyPr/>
                    <a:lstStyle/>
                    <a:p>
                      <a:pPr algn="ctr"/>
                      <a:r>
                        <a:rPr lang="en-IN" dirty="0"/>
                        <a:t>Constraints</a:t>
                      </a:r>
                    </a:p>
                  </a:txBody>
                  <a:tcPr/>
                </a:tc>
                <a:tc>
                  <a:txBody>
                    <a:bodyPr/>
                    <a:lstStyle/>
                    <a:p>
                      <a:pPr algn="ctr"/>
                      <a:r>
                        <a:rPr lang="en-IN" dirty="0"/>
                        <a:t>Description</a:t>
                      </a:r>
                    </a:p>
                  </a:txBody>
                  <a:tcPr/>
                </a:tc>
                <a:extLst>
                  <a:ext uri="{0D108BD9-81ED-4DB2-BD59-A6C34878D82A}">
                    <a16:rowId xmlns:a16="http://schemas.microsoft.com/office/drawing/2014/main" val="3769022283"/>
                  </a:ext>
                </a:extLst>
              </a:tr>
              <a:tr h="370840">
                <a:tc>
                  <a:txBody>
                    <a:bodyPr/>
                    <a:lstStyle/>
                    <a:p>
                      <a:r>
                        <a:rPr lang="en-IN" dirty="0" err="1"/>
                        <a:t>Availability_id</a:t>
                      </a:r>
                      <a:endParaRPr lang="en-IN" dirty="0"/>
                    </a:p>
                  </a:txBody>
                  <a:tcPr/>
                </a:tc>
                <a:tc>
                  <a:txBody>
                    <a:bodyPr/>
                    <a:lstStyle/>
                    <a:p>
                      <a:r>
                        <a:rPr lang="en-IN" dirty="0"/>
                        <a:t>Int</a:t>
                      </a:r>
                    </a:p>
                  </a:txBody>
                  <a:tcPr/>
                </a:tc>
                <a:tc>
                  <a:txBody>
                    <a:bodyPr/>
                    <a:lstStyle/>
                    <a:p>
                      <a:r>
                        <a:rPr lang="en-IN" dirty="0"/>
                        <a:t>Primary</a:t>
                      </a:r>
                    </a:p>
                  </a:txBody>
                  <a:tcPr/>
                </a:tc>
                <a:tc>
                  <a:txBody>
                    <a:bodyPr/>
                    <a:lstStyle/>
                    <a:p>
                      <a:r>
                        <a:rPr lang="en-IN" dirty="0"/>
                        <a:t>Availability ID</a:t>
                      </a:r>
                    </a:p>
                  </a:txBody>
                  <a:tcPr/>
                </a:tc>
                <a:extLst>
                  <a:ext uri="{0D108BD9-81ED-4DB2-BD59-A6C34878D82A}">
                    <a16:rowId xmlns:a16="http://schemas.microsoft.com/office/drawing/2014/main" val="2728012813"/>
                  </a:ext>
                </a:extLst>
              </a:tr>
              <a:tr h="370840">
                <a:tc>
                  <a:txBody>
                    <a:bodyPr/>
                    <a:lstStyle/>
                    <a:p>
                      <a:r>
                        <a:rPr lang="en-IN" dirty="0" err="1"/>
                        <a:t>Provider_id</a:t>
                      </a:r>
                      <a:endParaRPr lang="en-IN" dirty="0"/>
                    </a:p>
                  </a:txBody>
                  <a:tcPr/>
                </a:tc>
                <a:tc>
                  <a:txBody>
                    <a:bodyPr/>
                    <a:lstStyle/>
                    <a:p>
                      <a:r>
                        <a:rPr lang="en-IN" dirty="0"/>
                        <a:t>Int</a:t>
                      </a:r>
                    </a:p>
                  </a:txBody>
                  <a:tcPr/>
                </a:tc>
                <a:tc>
                  <a:txBody>
                    <a:bodyPr/>
                    <a:lstStyle/>
                    <a:p>
                      <a:r>
                        <a:rPr lang="en-IN" dirty="0"/>
                        <a:t>Foreign</a:t>
                      </a:r>
                    </a:p>
                  </a:txBody>
                  <a:tcPr/>
                </a:tc>
                <a:tc>
                  <a:txBody>
                    <a:bodyPr/>
                    <a:lstStyle/>
                    <a:p>
                      <a:r>
                        <a:rPr lang="en-IN" dirty="0"/>
                        <a:t>Provider ID</a:t>
                      </a:r>
                    </a:p>
                  </a:txBody>
                  <a:tcPr/>
                </a:tc>
                <a:extLst>
                  <a:ext uri="{0D108BD9-81ED-4DB2-BD59-A6C34878D82A}">
                    <a16:rowId xmlns:a16="http://schemas.microsoft.com/office/drawing/2014/main" val="1525824834"/>
                  </a:ext>
                </a:extLst>
              </a:tr>
              <a:tr h="370840">
                <a:tc>
                  <a:txBody>
                    <a:bodyPr/>
                    <a:lstStyle/>
                    <a:p>
                      <a:r>
                        <a:rPr lang="en-IN" dirty="0" err="1"/>
                        <a:t>Provider_type</a:t>
                      </a:r>
                      <a:endParaRPr lang="en-IN" dirty="0"/>
                    </a:p>
                  </a:txBody>
                  <a:tcPr/>
                </a:tc>
                <a:tc>
                  <a:txBody>
                    <a:bodyPr/>
                    <a:lstStyle/>
                    <a:p>
                      <a:r>
                        <a:rPr lang="en-IN" dirty="0"/>
                        <a:t>Varchar</a:t>
                      </a:r>
                    </a:p>
                  </a:txBody>
                  <a:tcPr/>
                </a:tc>
                <a:tc>
                  <a:txBody>
                    <a:bodyPr/>
                    <a:lstStyle/>
                    <a:p>
                      <a:r>
                        <a:rPr lang="en-IN" dirty="0"/>
                        <a:t>Null</a:t>
                      </a:r>
                    </a:p>
                  </a:txBody>
                  <a:tcPr/>
                </a:tc>
                <a:tc>
                  <a:txBody>
                    <a:bodyPr/>
                    <a:lstStyle/>
                    <a:p>
                      <a:r>
                        <a:rPr lang="en-IN" dirty="0"/>
                        <a:t>Type of provider</a:t>
                      </a:r>
                    </a:p>
                  </a:txBody>
                  <a:tcPr/>
                </a:tc>
                <a:extLst>
                  <a:ext uri="{0D108BD9-81ED-4DB2-BD59-A6C34878D82A}">
                    <a16:rowId xmlns:a16="http://schemas.microsoft.com/office/drawing/2014/main" val="2135070918"/>
                  </a:ext>
                </a:extLst>
              </a:tr>
              <a:tr h="370840">
                <a:tc>
                  <a:txBody>
                    <a:bodyPr/>
                    <a:lstStyle/>
                    <a:p>
                      <a:r>
                        <a:rPr lang="en-IN" dirty="0"/>
                        <a:t>Latitude</a:t>
                      </a:r>
                    </a:p>
                  </a:txBody>
                  <a:tcPr/>
                </a:tc>
                <a:tc>
                  <a:txBody>
                    <a:bodyPr/>
                    <a:lstStyle/>
                    <a:p>
                      <a:r>
                        <a:rPr lang="en-IN" dirty="0"/>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Rockwell" panose="02060603020205020403"/>
                          <a:ea typeface="+mn-ea"/>
                          <a:cs typeface="+mn-cs"/>
                        </a:rPr>
                        <a:t>Null</a:t>
                      </a:r>
                      <a:endParaRPr kumimoji="0" lang="en-IN" sz="1800" b="0" i="0"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tc>
                <a:tc>
                  <a:txBody>
                    <a:bodyPr/>
                    <a:lstStyle/>
                    <a:p>
                      <a:r>
                        <a:rPr lang="en-IN" dirty="0"/>
                        <a:t>Latitude</a:t>
                      </a:r>
                    </a:p>
                  </a:txBody>
                  <a:tcPr/>
                </a:tc>
                <a:extLst>
                  <a:ext uri="{0D108BD9-81ED-4DB2-BD59-A6C34878D82A}">
                    <a16:rowId xmlns:a16="http://schemas.microsoft.com/office/drawing/2014/main" val="1120995610"/>
                  </a:ext>
                </a:extLst>
              </a:tr>
              <a:tr h="370840">
                <a:tc>
                  <a:txBody>
                    <a:bodyPr/>
                    <a:lstStyle/>
                    <a:p>
                      <a:r>
                        <a:rPr lang="en-IN" dirty="0"/>
                        <a:t>longitude</a:t>
                      </a:r>
                    </a:p>
                  </a:txBody>
                  <a:tcPr/>
                </a:tc>
                <a:tc>
                  <a:txBody>
                    <a:bodyPr/>
                    <a:lstStyle/>
                    <a:p>
                      <a:r>
                        <a:rPr lang="en-IN" dirty="0"/>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Rockwell" panose="02060603020205020403"/>
                          <a:ea typeface="+mn-ea"/>
                          <a:cs typeface="+mn-cs"/>
                        </a:rPr>
                        <a:t>Null</a:t>
                      </a:r>
                      <a:endParaRPr kumimoji="0" lang="en-IN" sz="1800" b="0" i="0"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Longitude</a:t>
                      </a:r>
                    </a:p>
                  </a:txBody>
                  <a:tcPr/>
                </a:tc>
                <a:extLst>
                  <a:ext uri="{0D108BD9-81ED-4DB2-BD59-A6C34878D82A}">
                    <a16:rowId xmlns:a16="http://schemas.microsoft.com/office/drawing/2014/main" val="2978044653"/>
                  </a:ext>
                </a:extLst>
              </a:tr>
              <a:tr h="370840">
                <a:tc>
                  <a:txBody>
                    <a:bodyPr/>
                    <a:lstStyle/>
                    <a:p>
                      <a:r>
                        <a:rPr lang="en-IN" dirty="0" err="1"/>
                        <a:t>Date_time</a:t>
                      </a:r>
                      <a:endParaRPr lang="en-IN" dirty="0"/>
                    </a:p>
                  </a:txBody>
                  <a:tcPr/>
                </a:tc>
                <a:tc>
                  <a:txBody>
                    <a:bodyPr/>
                    <a:lstStyle/>
                    <a:p>
                      <a:r>
                        <a:rPr lang="en-IN" dirty="0"/>
                        <a:t>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Rockwell" panose="02060603020205020403"/>
                          <a:ea typeface="+mn-ea"/>
                          <a:cs typeface="+mn-cs"/>
                        </a:rPr>
                        <a:t>Null</a:t>
                      </a:r>
                      <a:endParaRPr kumimoji="0" lang="en-IN" sz="1800" b="0" i="0"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tc>
                <a:tc>
                  <a:txBody>
                    <a:bodyPr/>
                    <a:lstStyle/>
                    <a:p>
                      <a:r>
                        <a:rPr lang="en-IN" dirty="0"/>
                        <a:t>Date</a:t>
                      </a:r>
                    </a:p>
                  </a:txBody>
                  <a:tcPr/>
                </a:tc>
                <a:extLst>
                  <a:ext uri="{0D108BD9-81ED-4DB2-BD59-A6C34878D82A}">
                    <a16:rowId xmlns:a16="http://schemas.microsoft.com/office/drawing/2014/main" val="2309480967"/>
                  </a:ext>
                </a:extLst>
              </a:tr>
              <a:tr h="370840">
                <a:tc>
                  <a:txBody>
                    <a:bodyPr/>
                    <a:lstStyle/>
                    <a:p>
                      <a:r>
                        <a:rPr lang="en-IN" dirty="0"/>
                        <a:t>status</a:t>
                      </a:r>
                    </a:p>
                  </a:txBody>
                  <a:tcPr/>
                </a:tc>
                <a:tc>
                  <a:txBody>
                    <a:bodyPr/>
                    <a:lstStyle/>
                    <a:p>
                      <a:r>
                        <a:rPr lang="en-IN" dirty="0"/>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Rockwell" panose="02060603020205020403"/>
                          <a:ea typeface="+mn-ea"/>
                          <a:cs typeface="+mn-cs"/>
                        </a:rPr>
                        <a:t>Null</a:t>
                      </a:r>
                    </a:p>
                  </a:txBody>
                  <a:tcPr/>
                </a:tc>
                <a:tc>
                  <a:txBody>
                    <a:bodyPr/>
                    <a:lstStyle/>
                    <a:p>
                      <a:r>
                        <a:rPr lang="en-IN" dirty="0"/>
                        <a:t>Status</a:t>
                      </a:r>
                    </a:p>
                  </a:txBody>
                  <a:tcPr/>
                </a:tc>
                <a:extLst>
                  <a:ext uri="{0D108BD9-81ED-4DB2-BD59-A6C34878D82A}">
                    <a16:rowId xmlns:a16="http://schemas.microsoft.com/office/drawing/2014/main" val="223902268"/>
                  </a:ext>
                </a:extLst>
              </a:tr>
            </a:tbl>
          </a:graphicData>
        </a:graphic>
      </p:graphicFrame>
    </p:spTree>
    <p:extLst>
      <p:ext uri="{BB962C8B-B14F-4D97-AF65-F5344CB8AC3E}">
        <p14:creationId xmlns:p14="http://schemas.microsoft.com/office/powerpoint/2010/main" val="790278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A4585-2EA4-476F-A929-F25251E4DE8B}"/>
              </a:ext>
            </a:extLst>
          </p:cNvPr>
          <p:cNvSpPr>
            <a:spLocks noGrp="1"/>
          </p:cNvSpPr>
          <p:nvPr>
            <p:ph idx="1"/>
          </p:nvPr>
        </p:nvSpPr>
        <p:spPr>
          <a:xfrm>
            <a:off x="1069848" y="704088"/>
            <a:ext cx="10058400" cy="4050792"/>
          </a:xfrm>
        </p:spPr>
        <p:txBody>
          <a:bodyPr/>
          <a:lstStyle/>
          <a:p>
            <a:r>
              <a:rPr lang="en-IN" dirty="0"/>
              <a:t>Food request</a:t>
            </a:r>
          </a:p>
        </p:txBody>
      </p:sp>
      <p:graphicFrame>
        <p:nvGraphicFramePr>
          <p:cNvPr id="4" name="Table 4">
            <a:extLst>
              <a:ext uri="{FF2B5EF4-FFF2-40B4-BE49-F238E27FC236}">
                <a16:creationId xmlns:a16="http://schemas.microsoft.com/office/drawing/2014/main" id="{16931135-22E1-4290-B869-864EBB604C2A}"/>
              </a:ext>
            </a:extLst>
          </p:cNvPr>
          <p:cNvGraphicFramePr>
            <a:graphicFrameLocks noGrp="1"/>
          </p:cNvGraphicFramePr>
          <p:nvPr>
            <p:extLst>
              <p:ext uri="{D42A27DB-BD31-4B8C-83A1-F6EECF244321}">
                <p14:modId xmlns:p14="http://schemas.microsoft.com/office/powerpoint/2010/main" val="3312891890"/>
              </p:ext>
            </p:extLst>
          </p:nvPr>
        </p:nvGraphicFramePr>
        <p:xfrm>
          <a:off x="1224280" y="1192106"/>
          <a:ext cx="8925560" cy="2225040"/>
        </p:xfrm>
        <a:graphic>
          <a:graphicData uri="http://schemas.openxmlformats.org/drawingml/2006/table">
            <a:tbl>
              <a:tblPr firstRow="1" bandRow="1">
                <a:tableStyleId>{073A0DAA-6AF3-43AB-8588-CEC1D06C72B9}</a:tableStyleId>
              </a:tblPr>
              <a:tblGrid>
                <a:gridCol w="2231390">
                  <a:extLst>
                    <a:ext uri="{9D8B030D-6E8A-4147-A177-3AD203B41FA5}">
                      <a16:colId xmlns:a16="http://schemas.microsoft.com/office/drawing/2014/main" val="3333235728"/>
                    </a:ext>
                  </a:extLst>
                </a:gridCol>
                <a:gridCol w="2231390">
                  <a:extLst>
                    <a:ext uri="{9D8B030D-6E8A-4147-A177-3AD203B41FA5}">
                      <a16:colId xmlns:a16="http://schemas.microsoft.com/office/drawing/2014/main" val="3238692624"/>
                    </a:ext>
                  </a:extLst>
                </a:gridCol>
                <a:gridCol w="2231390">
                  <a:extLst>
                    <a:ext uri="{9D8B030D-6E8A-4147-A177-3AD203B41FA5}">
                      <a16:colId xmlns:a16="http://schemas.microsoft.com/office/drawing/2014/main" val="1525200236"/>
                    </a:ext>
                  </a:extLst>
                </a:gridCol>
                <a:gridCol w="2231390">
                  <a:extLst>
                    <a:ext uri="{9D8B030D-6E8A-4147-A177-3AD203B41FA5}">
                      <a16:colId xmlns:a16="http://schemas.microsoft.com/office/drawing/2014/main" val="1202175827"/>
                    </a:ext>
                  </a:extLst>
                </a:gridCol>
              </a:tblGrid>
              <a:tr h="370840">
                <a:tc>
                  <a:txBody>
                    <a:bodyPr/>
                    <a:lstStyle/>
                    <a:p>
                      <a:pPr algn="ctr"/>
                      <a:r>
                        <a:rPr lang="en-IN" dirty="0" err="1"/>
                        <a:t>Field_Name</a:t>
                      </a:r>
                      <a:endParaRPr lang="en-IN" dirty="0"/>
                    </a:p>
                  </a:txBody>
                  <a:tcPr/>
                </a:tc>
                <a:tc>
                  <a:txBody>
                    <a:bodyPr/>
                    <a:lstStyle/>
                    <a:p>
                      <a:pPr algn="ctr"/>
                      <a:r>
                        <a:rPr lang="en-IN" dirty="0" err="1"/>
                        <a:t>Data_Type</a:t>
                      </a:r>
                      <a:endParaRPr lang="en-IN" dirty="0"/>
                    </a:p>
                  </a:txBody>
                  <a:tcPr/>
                </a:tc>
                <a:tc>
                  <a:txBody>
                    <a:bodyPr/>
                    <a:lstStyle/>
                    <a:p>
                      <a:pPr algn="ctr"/>
                      <a:r>
                        <a:rPr lang="en-IN" dirty="0"/>
                        <a:t>Constraints</a:t>
                      </a:r>
                    </a:p>
                  </a:txBody>
                  <a:tcPr/>
                </a:tc>
                <a:tc>
                  <a:txBody>
                    <a:bodyPr/>
                    <a:lstStyle/>
                    <a:p>
                      <a:pPr algn="ctr"/>
                      <a:r>
                        <a:rPr lang="en-IN" dirty="0"/>
                        <a:t>Description</a:t>
                      </a:r>
                    </a:p>
                  </a:txBody>
                  <a:tcPr/>
                </a:tc>
                <a:extLst>
                  <a:ext uri="{0D108BD9-81ED-4DB2-BD59-A6C34878D82A}">
                    <a16:rowId xmlns:a16="http://schemas.microsoft.com/office/drawing/2014/main" val="1361087967"/>
                  </a:ext>
                </a:extLst>
              </a:tr>
              <a:tr h="370840">
                <a:tc>
                  <a:txBody>
                    <a:bodyPr/>
                    <a:lstStyle/>
                    <a:p>
                      <a:r>
                        <a:rPr lang="en-IN" dirty="0" err="1"/>
                        <a:t>Request_id</a:t>
                      </a:r>
                      <a:endParaRPr lang="en-IN" dirty="0"/>
                    </a:p>
                  </a:txBody>
                  <a:tcPr/>
                </a:tc>
                <a:tc>
                  <a:txBody>
                    <a:bodyPr/>
                    <a:lstStyle/>
                    <a:p>
                      <a:r>
                        <a:rPr lang="en-IN" dirty="0"/>
                        <a:t>Int</a:t>
                      </a:r>
                    </a:p>
                  </a:txBody>
                  <a:tcPr/>
                </a:tc>
                <a:tc>
                  <a:txBody>
                    <a:bodyPr/>
                    <a:lstStyle/>
                    <a:p>
                      <a:r>
                        <a:rPr lang="en-IN" dirty="0"/>
                        <a:t>Primary</a:t>
                      </a:r>
                    </a:p>
                  </a:txBody>
                  <a:tcPr/>
                </a:tc>
                <a:tc>
                  <a:txBody>
                    <a:bodyPr/>
                    <a:lstStyle/>
                    <a:p>
                      <a:r>
                        <a:rPr lang="en-IN" dirty="0"/>
                        <a:t>Request ID</a:t>
                      </a:r>
                    </a:p>
                  </a:txBody>
                  <a:tcPr/>
                </a:tc>
                <a:extLst>
                  <a:ext uri="{0D108BD9-81ED-4DB2-BD59-A6C34878D82A}">
                    <a16:rowId xmlns:a16="http://schemas.microsoft.com/office/drawing/2014/main" val="2848165726"/>
                  </a:ext>
                </a:extLst>
              </a:tr>
              <a:tr h="370840">
                <a:tc>
                  <a:txBody>
                    <a:bodyPr/>
                    <a:lstStyle/>
                    <a:p>
                      <a:r>
                        <a:rPr lang="en-IN" sz="1800" kern="1200" dirty="0" err="1">
                          <a:solidFill>
                            <a:schemeClr val="dk1"/>
                          </a:solidFill>
                          <a:effectLst/>
                          <a:latin typeface="+mn-lt"/>
                          <a:ea typeface="+mn-ea"/>
                          <a:cs typeface="+mn-cs"/>
                        </a:rPr>
                        <a:t>charity_id</a:t>
                      </a:r>
                      <a:endParaRPr lang="en-IN" dirty="0"/>
                    </a:p>
                  </a:txBody>
                  <a:tcPr/>
                </a:tc>
                <a:tc>
                  <a:txBody>
                    <a:bodyPr/>
                    <a:lstStyle/>
                    <a:p>
                      <a:r>
                        <a:rPr lang="en-IN" dirty="0"/>
                        <a:t>Int</a:t>
                      </a:r>
                    </a:p>
                  </a:txBody>
                  <a:tcPr/>
                </a:tc>
                <a:tc>
                  <a:txBody>
                    <a:bodyPr/>
                    <a:lstStyle/>
                    <a:p>
                      <a:r>
                        <a:rPr lang="en-IN" dirty="0"/>
                        <a:t>Foreign</a:t>
                      </a:r>
                    </a:p>
                  </a:txBody>
                  <a:tcPr/>
                </a:tc>
                <a:tc>
                  <a:txBody>
                    <a:bodyPr/>
                    <a:lstStyle/>
                    <a:p>
                      <a:r>
                        <a:rPr lang="en-IN" dirty="0"/>
                        <a:t>Charity ID</a:t>
                      </a:r>
                    </a:p>
                  </a:txBody>
                  <a:tcPr/>
                </a:tc>
                <a:extLst>
                  <a:ext uri="{0D108BD9-81ED-4DB2-BD59-A6C34878D82A}">
                    <a16:rowId xmlns:a16="http://schemas.microsoft.com/office/drawing/2014/main" val="2456314002"/>
                  </a:ext>
                </a:extLst>
              </a:tr>
              <a:tr h="370840">
                <a:tc>
                  <a:txBody>
                    <a:bodyPr/>
                    <a:lstStyle/>
                    <a:p>
                      <a:r>
                        <a:rPr lang="en-IN" dirty="0"/>
                        <a:t>Date-time</a:t>
                      </a:r>
                    </a:p>
                  </a:txBody>
                  <a:tcPr/>
                </a:tc>
                <a:tc>
                  <a:txBody>
                    <a:bodyPr/>
                    <a:lstStyle/>
                    <a:p>
                      <a:r>
                        <a:rPr lang="en-IN" dirty="0"/>
                        <a:t>Date</a:t>
                      </a:r>
                    </a:p>
                  </a:txBody>
                  <a:tcPr/>
                </a:tc>
                <a:tc>
                  <a:txBody>
                    <a:bodyPr/>
                    <a:lstStyle/>
                    <a:p>
                      <a:r>
                        <a:rPr lang="en-IN" dirty="0"/>
                        <a:t>Null</a:t>
                      </a:r>
                    </a:p>
                  </a:txBody>
                  <a:tcPr/>
                </a:tc>
                <a:tc>
                  <a:txBody>
                    <a:bodyPr/>
                    <a:lstStyle/>
                    <a:p>
                      <a:r>
                        <a:rPr lang="en-IN" dirty="0"/>
                        <a:t>Date</a:t>
                      </a:r>
                    </a:p>
                  </a:txBody>
                  <a:tcPr/>
                </a:tc>
                <a:extLst>
                  <a:ext uri="{0D108BD9-81ED-4DB2-BD59-A6C34878D82A}">
                    <a16:rowId xmlns:a16="http://schemas.microsoft.com/office/drawing/2014/main" val="3032428478"/>
                  </a:ext>
                </a:extLst>
              </a:tr>
              <a:tr h="370840">
                <a:tc>
                  <a:txBody>
                    <a:bodyPr/>
                    <a:lstStyle/>
                    <a:p>
                      <a:r>
                        <a:rPr lang="en-IN" dirty="0" err="1"/>
                        <a:t>Quantity_required</a:t>
                      </a:r>
                      <a:endParaRPr lang="en-IN" dirty="0"/>
                    </a:p>
                  </a:txBody>
                  <a:tcPr/>
                </a:tc>
                <a:tc>
                  <a:txBody>
                    <a:bodyPr/>
                    <a:lstStyle/>
                    <a:p>
                      <a:r>
                        <a:rPr lang="en-IN" dirty="0"/>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Rockwell" panose="02060603020205020403"/>
                          <a:ea typeface="+mn-ea"/>
                          <a:cs typeface="+mn-cs"/>
                        </a:rPr>
                        <a:t>Null</a:t>
                      </a:r>
                      <a:endParaRPr kumimoji="0" lang="en-IN" sz="1800" b="0" i="0"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tc>
                <a:tc>
                  <a:txBody>
                    <a:bodyPr/>
                    <a:lstStyle/>
                    <a:p>
                      <a:r>
                        <a:rPr lang="en-IN" dirty="0"/>
                        <a:t>Quantity</a:t>
                      </a:r>
                    </a:p>
                  </a:txBody>
                  <a:tcPr/>
                </a:tc>
                <a:extLst>
                  <a:ext uri="{0D108BD9-81ED-4DB2-BD59-A6C34878D82A}">
                    <a16:rowId xmlns:a16="http://schemas.microsoft.com/office/drawing/2014/main" val="4034687991"/>
                  </a:ext>
                </a:extLst>
              </a:tr>
              <a:tr h="370840">
                <a:tc>
                  <a:txBody>
                    <a:bodyPr/>
                    <a:lstStyle/>
                    <a:p>
                      <a:r>
                        <a:rPr lang="en-IN" dirty="0" err="1"/>
                        <a:t>Request_status</a:t>
                      </a:r>
                      <a:endParaRPr lang="en-IN" dirty="0"/>
                    </a:p>
                  </a:txBody>
                  <a:tcPr/>
                </a:tc>
                <a:tc>
                  <a:txBody>
                    <a:bodyPr/>
                    <a:lstStyle/>
                    <a:p>
                      <a:r>
                        <a:rPr lang="en-IN" dirty="0"/>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Rockwell" panose="02060603020205020403"/>
                          <a:ea typeface="+mn-ea"/>
                          <a:cs typeface="+mn-cs"/>
                        </a:rPr>
                        <a:t>Null</a:t>
                      </a:r>
                    </a:p>
                  </a:txBody>
                  <a:tcPr/>
                </a:tc>
                <a:tc>
                  <a:txBody>
                    <a:bodyPr/>
                    <a:lstStyle/>
                    <a:p>
                      <a:r>
                        <a:rPr lang="en-IN" dirty="0"/>
                        <a:t>Status</a:t>
                      </a:r>
                    </a:p>
                  </a:txBody>
                  <a:tcPr/>
                </a:tc>
                <a:extLst>
                  <a:ext uri="{0D108BD9-81ED-4DB2-BD59-A6C34878D82A}">
                    <a16:rowId xmlns:a16="http://schemas.microsoft.com/office/drawing/2014/main" val="1385515499"/>
                  </a:ext>
                </a:extLst>
              </a:tr>
            </a:tbl>
          </a:graphicData>
        </a:graphic>
      </p:graphicFrame>
    </p:spTree>
    <p:extLst>
      <p:ext uri="{BB962C8B-B14F-4D97-AF65-F5344CB8AC3E}">
        <p14:creationId xmlns:p14="http://schemas.microsoft.com/office/powerpoint/2010/main" val="1534695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A4585-2EA4-476F-A929-F25251E4DE8B}"/>
              </a:ext>
            </a:extLst>
          </p:cNvPr>
          <p:cNvSpPr>
            <a:spLocks noGrp="1"/>
          </p:cNvSpPr>
          <p:nvPr>
            <p:ph idx="1"/>
          </p:nvPr>
        </p:nvSpPr>
        <p:spPr>
          <a:xfrm>
            <a:off x="1069848" y="704088"/>
            <a:ext cx="10058400" cy="4050792"/>
          </a:xfrm>
        </p:spPr>
        <p:txBody>
          <a:bodyPr/>
          <a:lstStyle/>
          <a:p>
            <a:r>
              <a:rPr lang="en-IN" dirty="0"/>
              <a:t>Feedback</a:t>
            </a:r>
          </a:p>
        </p:txBody>
      </p:sp>
      <p:graphicFrame>
        <p:nvGraphicFramePr>
          <p:cNvPr id="4" name="Table 4">
            <a:extLst>
              <a:ext uri="{FF2B5EF4-FFF2-40B4-BE49-F238E27FC236}">
                <a16:creationId xmlns:a16="http://schemas.microsoft.com/office/drawing/2014/main" id="{16931135-22E1-4290-B869-864EBB604C2A}"/>
              </a:ext>
            </a:extLst>
          </p:cNvPr>
          <p:cNvGraphicFramePr>
            <a:graphicFrameLocks noGrp="1"/>
          </p:cNvGraphicFramePr>
          <p:nvPr>
            <p:extLst>
              <p:ext uri="{D42A27DB-BD31-4B8C-83A1-F6EECF244321}">
                <p14:modId xmlns:p14="http://schemas.microsoft.com/office/powerpoint/2010/main" val="1239775095"/>
              </p:ext>
            </p:extLst>
          </p:nvPr>
        </p:nvGraphicFramePr>
        <p:xfrm>
          <a:off x="1224280" y="1192106"/>
          <a:ext cx="10297160" cy="2225040"/>
        </p:xfrm>
        <a:graphic>
          <a:graphicData uri="http://schemas.openxmlformats.org/drawingml/2006/table">
            <a:tbl>
              <a:tblPr firstRow="1" bandRow="1">
                <a:tableStyleId>{073A0DAA-6AF3-43AB-8588-CEC1D06C72B9}</a:tableStyleId>
              </a:tblPr>
              <a:tblGrid>
                <a:gridCol w="2574290">
                  <a:extLst>
                    <a:ext uri="{9D8B030D-6E8A-4147-A177-3AD203B41FA5}">
                      <a16:colId xmlns:a16="http://schemas.microsoft.com/office/drawing/2014/main" val="3333235728"/>
                    </a:ext>
                  </a:extLst>
                </a:gridCol>
                <a:gridCol w="2574290">
                  <a:extLst>
                    <a:ext uri="{9D8B030D-6E8A-4147-A177-3AD203B41FA5}">
                      <a16:colId xmlns:a16="http://schemas.microsoft.com/office/drawing/2014/main" val="3238692624"/>
                    </a:ext>
                  </a:extLst>
                </a:gridCol>
                <a:gridCol w="2574290">
                  <a:extLst>
                    <a:ext uri="{9D8B030D-6E8A-4147-A177-3AD203B41FA5}">
                      <a16:colId xmlns:a16="http://schemas.microsoft.com/office/drawing/2014/main" val="1525200236"/>
                    </a:ext>
                  </a:extLst>
                </a:gridCol>
                <a:gridCol w="2574290">
                  <a:extLst>
                    <a:ext uri="{9D8B030D-6E8A-4147-A177-3AD203B41FA5}">
                      <a16:colId xmlns:a16="http://schemas.microsoft.com/office/drawing/2014/main" val="1202175827"/>
                    </a:ext>
                  </a:extLst>
                </a:gridCol>
              </a:tblGrid>
              <a:tr h="370840">
                <a:tc>
                  <a:txBody>
                    <a:bodyPr/>
                    <a:lstStyle/>
                    <a:p>
                      <a:pPr algn="ctr"/>
                      <a:r>
                        <a:rPr lang="en-IN" dirty="0" err="1"/>
                        <a:t>Field_Name</a:t>
                      </a:r>
                      <a:endParaRPr lang="en-IN" dirty="0"/>
                    </a:p>
                  </a:txBody>
                  <a:tcPr/>
                </a:tc>
                <a:tc>
                  <a:txBody>
                    <a:bodyPr/>
                    <a:lstStyle/>
                    <a:p>
                      <a:pPr algn="ctr"/>
                      <a:r>
                        <a:rPr lang="en-IN" dirty="0" err="1"/>
                        <a:t>Data_Type</a:t>
                      </a:r>
                      <a:endParaRPr lang="en-IN" dirty="0"/>
                    </a:p>
                  </a:txBody>
                  <a:tcPr/>
                </a:tc>
                <a:tc>
                  <a:txBody>
                    <a:bodyPr/>
                    <a:lstStyle/>
                    <a:p>
                      <a:pPr algn="ctr"/>
                      <a:r>
                        <a:rPr lang="en-IN" dirty="0"/>
                        <a:t>Constraints</a:t>
                      </a:r>
                    </a:p>
                  </a:txBody>
                  <a:tcPr/>
                </a:tc>
                <a:tc>
                  <a:txBody>
                    <a:bodyPr/>
                    <a:lstStyle/>
                    <a:p>
                      <a:pPr algn="ctr"/>
                      <a:r>
                        <a:rPr lang="en-IN" dirty="0"/>
                        <a:t>Description</a:t>
                      </a:r>
                    </a:p>
                  </a:txBody>
                  <a:tcPr/>
                </a:tc>
                <a:extLst>
                  <a:ext uri="{0D108BD9-81ED-4DB2-BD59-A6C34878D82A}">
                    <a16:rowId xmlns:a16="http://schemas.microsoft.com/office/drawing/2014/main" val="1361087967"/>
                  </a:ext>
                </a:extLst>
              </a:tr>
              <a:tr h="370840">
                <a:tc>
                  <a:txBody>
                    <a:bodyPr/>
                    <a:lstStyle/>
                    <a:p>
                      <a:r>
                        <a:rPr lang="en-IN" dirty="0" err="1"/>
                        <a:t>feedback_id</a:t>
                      </a:r>
                      <a:endParaRPr lang="en-IN" dirty="0"/>
                    </a:p>
                  </a:txBody>
                  <a:tcPr/>
                </a:tc>
                <a:tc>
                  <a:txBody>
                    <a:bodyPr/>
                    <a:lstStyle/>
                    <a:p>
                      <a:r>
                        <a:rPr lang="en-IN" dirty="0"/>
                        <a:t>Int</a:t>
                      </a:r>
                    </a:p>
                  </a:txBody>
                  <a:tcPr/>
                </a:tc>
                <a:tc>
                  <a:txBody>
                    <a:bodyPr/>
                    <a:lstStyle/>
                    <a:p>
                      <a:r>
                        <a:rPr lang="en-IN" dirty="0"/>
                        <a:t>Primary</a:t>
                      </a:r>
                    </a:p>
                  </a:txBody>
                  <a:tcPr/>
                </a:tc>
                <a:tc>
                  <a:txBody>
                    <a:bodyPr/>
                    <a:lstStyle/>
                    <a:p>
                      <a:r>
                        <a:rPr lang="en-IN" dirty="0"/>
                        <a:t>Feedback ID</a:t>
                      </a:r>
                    </a:p>
                  </a:txBody>
                  <a:tcPr/>
                </a:tc>
                <a:extLst>
                  <a:ext uri="{0D108BD9-81ED-4DB2-BD59-A6C34878D82A}">
                    <a16:rowId xmlns:a16="http://schemas.microsoft.com/office/drawing/2014/main" val="2848165726"/>
                  </a:ext>
                </a:extLst>
              </a:tr>
              <a:tr h="370840">
                <a:tc>
                  <a:txBody>
                    <a:bodyPr/>
                    <a:lstStyle/>
                    <a:p>
                      <a:r>
                        <a:rPr lang="en-IN" sz="1800" kern="1200" dirty="0" err="1">
                          <a:solidFill>
                            <a:schemeClr val="dk1"/>
                          </a:solidFill>
                          <a:effectLst/>
                          <a:latin typeface="+mn-lt"/>
                          <a:ea typeface="+mn-ea"/>
                          <a:cs typeface="+mn-cs"/>
                        </a:rPr>
                        <a:t>sender_id</a:t>
                      </a:r>
                      <a:endParaRPr lang="en-IN" dirty="0"/>
                    </a:p>
                  </a:txBody>
                  <a:tcPr/>
                </a:tc>
                <a:tc>
                  <a:txBody>
                    <a:bodyPr/>
                    <a:lstStyle/>
                    <a:p>
                      <a:r>
                        <a:rPr lang="en-IN" dirty="0"/>
                        <a:t>Int</a:t>
                      </a:r>
                    </a:p>
                  </a:txBody>
                  <a:tcPr/>
                </a:tc>
                <a:tc>
                  <a:txBody>
                    <a:bodyPr/>
                    <a:lstStyle/>
                    <a:p>
                      <a:r>
                        <a:rPr lang="en-IN" dirty="0"/>
                        <a:t>Foreign</a:t>
                      </a:r>
                    </a:p>
                  </a:txBody>
                  <a:tcPr/>
                </a:tc>
                <a:tc>
                  <a:txBody>
                    <a:bodyPr/>
                    <a:lstStyle/>
                    <a:p>
                      <a:r>
                        <a:rPr lang="en-IN" dirty="0"/>
                        <a:t>Sender ID</a:t>
                      </a:r>
                    </a:p>
                  </a:txBody>
                  <a:tcPr/>
                </a:tc>
                <a:extLst>
                  <a:ext uri="{0D108BD9-81ED-4DB2-BD59-A6C34878D82A}">
                    <a16:rowId xmlns:a16="http://schemas.microsoft.com/office/drawing/2014/main" val="2456314002"/>
                  </a:ext>
                </a:extLst>
              </a:tr>
              <a:tr h="370840">
                <a:tc>
                  <a:txBody>
                    <a:bodyPr/>
                    <a:lstStyle/>
                    <a:p>
                      <a:r>
                        <a:rPr lang="en-IN" dirty="0" err="1"/>
                        <a:t>Sender_type</a:t>
                      </a:r>
                      <a:endParaRPr lang="en-IN" dirty="0"/>
                    </a:p>
                  </a:txBody>
                  <a:tcPr/>
                </a:tc>
                <a:tc>
                  <a:txBody>
                    <a:bodyPr/>
                    <a:lstStyle/>
                    <a:p>
                      <a:r>
                        <a:rPr lang="en-IN" dirty="0"/>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Rockwell" panose="02060603020205020403"/>
                          <a:ea typeface="+mn-ea"/>
                          <a:cs typeface="+mn-cs"/>
                        </a:rPr>
                        <a:t>Null</a:t>
                      </a:r>
                      <a:endParaRPr kumimoji="0" lang="en-IN" sz="1800" b="0" i="0"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tc>
                <a:tc>
                  <a:txBody>
                    <a:bodyPr/>
                    <a:lstStyle/>
                    <a:p>
                      <a:r>
                        <a:rPr lang="en-IN" dirty="0"/>
                        <a:t>Type of sender</a:t>
                      </a:r>
                    </a:p>
                  </a:txBody>
                  <a:tcPr/>
                </a:tc>
                <a:extLst>
                  <a:ext uri="{0D108BD9-81ED-4DB2-BD59-A6C34878D82A}">
                    <a16:rowId xmlns:a16="http://schemas.microsoft.com/office/drawing/2014/main" val="3032428478"/>
                  </a:ext>
                </a:extLst>
              </a:tr>
              <a:tr h="370840">
                <a:tc>
                  <a:txBody>
                    <a:bodyPr/>
                    <a:lstStyle/>
                    <a:p>
                      <a:r>
                        <a:rPr lang="en-IN" dirty="0" err="1"/>
                        <a:t>Feedback_description</a:t>
                      </a:r>
                      <a:endParaRPr lang="en-IN" dirty="0"/>
                    </a:p>
                  </a:txBody>
                  <a:tcPr/>
                </a:tc>
                <a:tc>
                  <a:txBody>
                    <a:bodyPr/>
                    <a:lstStyle/>
                    <a:p>
                      <a:r>
                        <a:rPr lang="en-IN" dirty="0"/>
                        <a:t>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Rockwell" panose="02060603020205020403"/>
                          <a:ea typeface="+mn-ea"/>
                          <a:cs typeface="+mn-cs"/>
                        </a:rPr>
                        <a:t>Null</a:t>
                      </a:r>
                      <a:endParaRPr kumimoji="0" lang="en-IN" sz="1800" b="0" i="0" u="none" strike="noStrike" kern="1200" cap="none" spc="0" normalizeH="0" baseline="0" noProof="0" dirty="0">
                        <a:ln>
                          <a:noFill/>
                        </a:ln>
                        <a:solidFill>
                          <a:prstClr val="black"/>
                        </a:solidFill>
                        <a:effectLst/>
                        <a:uLnTx/>
                        <a:uFillTx/>
                        <a:latin typeface="Rockwell" panose="02060603020205020403"/>
                        <a:ea typeface="+mn-ea"/>
                        <a:cs typeface="+mn-cs"/>
                      </a:endParaRPr>
                    </a:p>
                  </a:txBody>
                  <a:tcPr/>
                </a:tc>
                <a:tc>
                  <a:txBody>
                    <a:bodyPr/>
                    <a:lstStyle/>
                    <a:p>
                      <a:r>
                        <a:rPr lang="en-IN" dirty="0"/>
                        <a:t>Feedback</a:t>
                      </a:r>
                    </a:p>
                  </a:txBody>
                  <a:tcPr/>
                </a:tc>
                <a:extLst>
                  <a:ext uri="{0D108BD9-81ED-4DB2-BD59-A6C34878D82A}">
                    <a16:rowId xmlns:a16="http://schemas.microsoft.com/office/drawing/2014/main" val="4034687991"/>
                  </a:ext>
                </a:extLst>
              </a:tr>
              <a:tr h="370840">
                <a:tc>
                  <a:txBody>
                    <a:bodyPr/>
                    <a:lstStyle/>
                    <a:p>
                      <a:r>
                        <a:rPr lang="en-IN" dirty="0"/>
                        <a:t>date</a:t>
                      </a:r>
                    </a:p>
                  </a:txBody>
                  <a:tcPr/>
                </a:tc>
                <a:tc>
                  <a:txBody>
                    <a:bodyPr/>
                    <a:lstStyle/>
                    <a:p>
                      <a:r>
                        <a:rPr lang="en-IN" dirty="0"/>
                        <a:t>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Rockwell" panose="02060603020205020403"/>
                          <a:ea typeface="+mn-ea"/>
                          <a:cs typeface="+mn-cs"/>
                        </a:rPr>
                        <a:t>Null</a:t>
                      </a:r>
                    </a:p>
                  </a:txBody>
                  <a:tcPr/>
                </a:tc>
                <a:tc>
                  <a:txBody>
                    <a:bodyPr/>
                    <a:lstStyle/>
                    <a:p>
                      <a:r>
                        <a:rPr lang="en-IN" dirty="0"/>
                        <a:t>Date</a:t>
                      </a:r>
                    </a:p>
                  </a:txBody>
                  <a:tcPr/>
                </a:tc>
                <a:extLst>
                  <a:ext uri="{0D108BD9-81ED-4DB2-BD59-A6C34878D82A}">
                    <a16:rowId xmlns:a16="http://schemas.microsoft.com/office/drawing/2014/main" val="1385515499"/>
                  </a:ext>
                </a:extLst>
              </a:tr>
            </a:tbl>
          </a:graphicData>
        </a:graphic>
      </p:graphicFrame>
    </p:spTree>
    <p:extLst>
      <p:ext uri="{BB962C8B-B14F-4D97-AF65-F5344CB8AC3E}">
        <p14:creationId xmlns:p14="http://schemas.microsoft.com/office/powerpoint/2010/main" val="2182079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4983F-5559-465F-A7EE-7D720F255623}"/>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12453082-DBCC-46CE-ADFC-C1887352C894}"/>
              </a:ext>
            </a:extLst>
          </p:cNvPr>
          <p:cNvSpPr>
            <a:spLocks noGrp="1"/>
          </p:cNvSpPr>
          <p:nvPr>
            <p:ph idx="1"/>
          </p:nvPr>
        </p:nvSpPr>
        <p:spPr/>
        <p:txBody>
          <a:bodyPr>
            <a:normAutofit/>
          </a:bodyPr>
          <a:lstStyle/>
          <a:p>
            <a:r>
              <a:rPr lang="en-IN" dirty="0"/>
              <a:t>Abstract</a:t>
            </a:r>
          </a:p>
          <a:p>
            <a:r>
              <a:rPr lang="en-IN" dirty="0"/>
              <a:t>Introduction</a:t>
            </a:r>
          </a:p>
          <a:p>
            <a:r>
              <a:rPr lang="en-IN" dirty="0"/>
              <a:t>Existing system</a:t>
            </a:r>
          </a:p>
          <a:p>
            <a:r>
              <a:rPr lang="en-IN" dirty="0"/>
              <a:t>Proposed system</a:t>
            </a:r>
          </a:p>
          <a:p>
            <a:r>
              <a:rPr lang="en-IN" dirty="0"/>
              <a:t>Modules</a:t>
            </a:r>
          </a:p>
          <a:p>
            <a:r>
              <a:rPr lang="en-IN" dirty="0"/>
              <a:t>Tables</a:t>
            </a:r>
          </a:p>
          <a:p>
            <a:r>
              <a:rPr lang="en-IN" dirty="0"/>
              <a:t>Limitation</a:t>
            </a:r>
          </a:p>
          <a:p>
            <a:r>
              <a:rPr lang="en-IN" dirty="0"/>
              <a:t>Future Enhancement</a:t>
            </a:r>
          </a:p>
          <a:p>
            <a:r>
              <a:rPr lang="en-IN" dirty="0"/>
              <a:t>Reference</a:t>
            </a:r>
          </a:p>
        </p:txBody>
      </p:sp>
    </p:spTree>
    <p:extLst>
      <p:ext uri="{BB962C8B-B14F-4D97-AF65-F5344CB8AC3E}">
        <p14:creationId xmlns:p14="http://schemas.microsoft.com/office/powerpoint/2010/main" val="859600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A4585-2EA4-476F-A929-F25251E4DE8B}"/>
              </a:ext>
            </a:extLst>
          </p:cNvPr>
          <p:cNvSpPr>
            <a:spLocks noGrp="1"/>
          </p:cNvSpPr>
          <p:nvPr>
            <p:ph idx="1"/>
          </p:nvPr>
        </p:nvSpPr>
        <p:spPr>
          <a:xfrm>
            <a:off x="1066800" y="704088"/>
            <a:ext cx="10058400" cy="4050792"/>
          </a:xfrm>
        </p:spPr>
        <p:txBody>
          <a:bodyPr/>
          <a:lstStyle/>
          <a:p>
            <a:r>
              <a:rPr lang="en-IN" dirty="0"/>
              <a:t>Food distribution</a:t>
            </a:r>
          </a:p>
        </p:txBody>
      </p:sp>
      <p:graphicFrame>
        <p:nvGraphicFramePr>
          <p:cNvPr id="4" name="Table 4">
            <a:extLst>
              <a:ext uri="{FF2B5EF4-FFF2-40B4-BE49-F238E27FC236}">
                <a16:creationId xmlns:a16="http://schemas.microsoft.com/office/drawing/2014/main" id="{16931135-22E1-4290-B869-864EBB604C2A}"/>
              </a:ext>
            </a:extLst>
          </p:cNvPr>
          <p:cNvGraphicFramePr>
            <a:graphicFrameLocks noGrp="1"/>
          </p:cNvGraphicFramePr>
          <p:nvPr>
            <p:extLst>
              <p:ext uri="{D42A27DB-BD31-4B8C-83A1-F6EECF244321}">
                <p14:modId xmlns:p14="http://schemas.microsoft.com/office/powerpoint/2010/main" val="3611882565"/>
              </p:ext>
            </p:extLst>
          </p:nvPr>
        </p:nvGraphicFramePr>
        <p:xfrm>
          <a:off x="1224280" y="1192106"/>
          <a:ext cx="10297160" cy="2966720"/>
        </p:xfrm>
        <a:graphic>
          <a:graphicData uri="http://schemas.openxmlformats.org/drawingml/2006/table">
            <a:tbl>
              <a:tblPr firstRow="1" bandRow="1">
                <a:tableStyleId>{073A0DAA-6AF3-43AB-8588-CEC1D06C72B9}</a:tableStyleId>
              </a:tblPr>
              <a:tblGrid>
                <a:gridCol w="2574290">
                  <a:extLst>
                    <a:ext uri="{9D8B030D-6E8A-4147-A177-3AD203B41FA5}">
                      <a16:colId xmlns:a16="http://schemas.microsoft.com/office/drawing/2014/main" val="3333235728"/>
                    </a:ext>
                  </a:extLst>
                </a:gridCol>
                <a:gridCol w="2574290">
                  <a:extLst>
                    <a:ext uri="{9D8B030D-6E8A-4147-A177-3AD203B41FA5}">
                      <a16:colId xmlns:a16="http://schemas.microsoft.com/office/drawing/2014/main" val="3238692624"/>
                    </a:ext>
                  </a:extLst>
                </a:gridCol>
                <a:gridCol w="2574290">
                  <a:extLst>
                    <a:ext uri="{9D8B030D-6E8A-4147-A177-3AD203B41FA5}">
                      <a16:colId xmlns:a16="http://schemas.microsoft.com/office/drawing/2014/main" val="1525200236"/>
                    </a:ext>
                  </a:extLst>
                </a:gridCol>
                <a:gridCol w="2574290">
                  <a:extLst>
                    <a:ext uri="{9D8B030D-6E8A-4147-A177-3AD203B41FA5}">
                      <a16:colId xmlns:a16="http://schemas.microsoft.com/office/drawing/2014/main" val="1202175827"/>
                    </a:ext>
                  </a:extLst>
                </a:gridCol>
              </a:tblGrid>
              <a:tr h="370840">
                <a:tc>
                  <a:txBody>
                    <a:bodyPr/>
                    <a:lstStyle/>
                    <a:p>
                      <a:pPr algn="ctr"/>
                      <a:r>
                        <a:rPr lang="en-IN" dirty="0" err="1"/>
                        <a:t>Field_Name</a:t>
                      </a:r>
                      <a:endParaRPr lang="en-IN" dirty="0"/>
                    </a:p>
                  </a:txBody>
                  <a:tcPr/>
                </a:tc>
                <a:tc>
                  <a:txBody>
                    <a:bodyPr/>
                    <a:lstStyle/>
                    <a:p>
                      <a:pPr algn="ctr"/>
                      <a:r>
                        <a:rPr lang="en-IN" dirty="0" err="1"/>
                        <a:t>Data_Type</a:t>
                      </a:r>
                      <a:endParaRPr lang="en-IN" dirty="0"/>
                    </a:p>
                  </a:txBody>
                  <a:tcPr/>
                </a:tc>
                <a:tc>
                  <a:txBody>
                    <a:bodyPr/>
                    <a:lstStyle/>
                    <a:p>
                      <a:pPr algn="ctr"/>
                      <a:r>
                        <a:rPr lang="en-IN" dirty="0"/>
                        <a:t>Constraints</a:t>
                      </a:r>
                    </a:p>
                  </a:txBody>
                  <a:tcPr/>
                </a:tc>
                <a:tc>
                  <a:txBody>
                    <a:bodyPr/>
                    <a:lstStyle/>
                    <a:p>
                      <a:pPr algn="ctr"/>
                      <a:r>
                        <a:rPr lang="en-IN" dirty="0"/>
                        <a:t>Description</a:t>
                      </a:r>
                    </a:p>
                  </a:txBody>
                  <a:tcPr/>
                </a:tc>
                <a:extLst>
                  <a:ext uri="{0D108BD9-81ED-4DB2-BD59-A6C34878D82A}">
                    <a16:rowId xmlns:a16="http://schemas.microsoft.com/office/drawing/2014/main" val="1361087967"/>
                  </a:ext>
                </a:extLst>
              </a:tr>
              <a:tr h="370840">
                <a:tc>
                  <a:txBody>
                    <a:bodyPr/>
                    <a:lstStyle/>
                    <a:p>
                      <a:r>
                        <a:rPr lang="en-IN" dirty="0" err="1"/>
                        <a:t>distribution_id</a:t>
                      </a:r>
                      <a:endParaRPr lang="en-IN" dirty="0"/>
                    </a:p>
                  </a:txBody>
                  <a:tcPr/>
                </a:tc>
                <a:tc>
                  <a:txBody>
                    <a:bodyPr/>
                    <a:lstStyle/>
                    <a:p>
                      <a:r>
                        <a:rPr lang="en-IN" dirty="0"/>
                        <a:t>Int</a:t>
                      </a:r>
                    </a:p>
                  </a:txBody>
                  <a:tcPr/>
                </a:tc>
                <a:tc>
                  <a:txBody>
                    <a:bodyPr/>
                    <a:lstStyle/>
                    <a:p>
                      <a:r>
                        <a:rPr lang="en-IN" dirty="0"/>
                        <a:t>Primary</a:t>
                      </a:r>
                    </a:p>
                  </a:txBody>
                  <a:tcPr/>
                </a:tc>
                <a:tc>
                  <a:txBody>
                    <a:bodyPr/>
                    <a:lstStyle/>
                    <a:p>
                      <a:r>
                        <a:rPr lang="en-IN" dirty="0"/>
                        <a:t>Distribution ID</a:t>
                      </a:r>
                    </a:p>
                  </a:txBody>
                  <a:tcPr/>
                </a:tc>
                <a:extLst>
                  <a:ext uri="{0D108BD9-81ED-4DB2-BD59-A6C34878D82A}">
                    <a16:rowId xmlns:a16="http://schemas.microsoft.com/office/drawing/2014/main" val="2848165726"/>
                  </a:ext>
                </a:extLst>
              </a:tr>
              <a:tr h="370840">
                <a:tc>
                  <a:txBody>
                    <a:bodyPr/>
                    <a:lstStyle/>
                    <a:p>
                      <a:r>
                        <a:rPr lang="en-IN" sz="1800" kern="1200" dirty="0" err="1">
                          <a:solidFill>
                            <a:schemeClr val="dk1"/>
                          </a:solidFill>
                          <a:effectLst/>
                          <a:latin typeface="+mn-lt"/>
                          <a:ea typeface="+mn-ea"/>
                          <a:cs typeface="+mn-cs"/>
                        </a:rPr>
                        <a:t>volunteer_id</a:t>
                      </a:r>
                      <a:endParaRPr lang="en-IN" dirty="0"/>
                    </a:p>
                  </a:txBody>
                  <a:tcPr/>
                </a:tc>
                <a:tc>
                  <a:txBody>
                    <a:bodyPr/>
                    <a:lstStyle/>
                    <a:p>
                      <a:r>
                        <a:rPr lang="en-IN" dirty="0"/>
                        <a:t>Int</a:t>
                      </a:r>
                    </a:p>
                  </a:txBody>
                  <a:tcPr/>
                </a:tc>
                <a:tc>
                  <a:txBody>
                    <a:bodyPr/>
                    <a:lstStyle/>
                    <a:p>
                      <a:r>
                        <a:rPr lang="en-IN" dirty="0"/>
                        <a:t>Foreign</a:t>
                      </a:r>
                    </a:p>
                  </a:txBody>
                  <a:tcPr/>
                </a:tc>
                <a:tc>
                  <a:txBody>
                    <a:bodyPr/>
                    <a:lstStyle/>
                    <a:p>
                      <a:r>
                        <a:rPr lang="en-IN" sz="1800" kern="1200" dirty="0">
                          <a:solidFill>
                            <a:schemeClr val="dk1"/>
                          </a:solidFill>
                          <a:effectLst/>
                          <a:latin typeface="+mn-lt"/>
                          <a:ea typeface="+mn-ea"/>
                          <a:cs typeface="+mn-cs"/>
                        </a:rPr>
                        <a:t>Volunteer ID</a:t>
                      </a:r>
                      <a:endParaRPr lang="en-IN" dirty="0"/>
                    </a:p>
                  </a:txBody>
                  <a:tcPr/>
                </a:tc>
                <a:extLst>
                  <a:ext uri="{0D108BD9-81ED-4DB2-BD59-A6C34878D82A}">
                    <a16:rowId xmlns:a16="http://schemas.microsoft.com/office/drawing/2014/main" val="2456314002"/>
                  </a:ext>
                </a:extLst>
              </a:tr>
              <a:tr h="370840">
                <a:tc>
                  <a:txBody>
                    <a:bodyPr/>
                    <a:lstStyle/>
                    <a:p>
                      <a:r>
                        <a:rPr lang="en-IN" dirty="0" err="1"/>
                        <a:t>Pickup_id</a:t>
                      </a:r>
                      <a:endParaRPr lang="en-IN" dirty="0"/>
                    </a:p>
                  </a:txBody>
                  <a:tcPr/>
                </a:tc>
                <a:tc>
                  <a:txBody>
                    <a:bodyPr/>
                    <a:lstStyle/>
                    <a:p>
                      <a:r>
                        <a:rPr lang="en-IN" dirty="0"/>
                        <a:t>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Foreign</a:t>
                      </a:r>
                    </a:p>
                  </a:txBody>
                  <a:tcPr/>
                </a:tc>
                <a:tc>
                  <a:txBody>
                    <a:bodyPr/>
                    <a:lstStyle/>
                    <a:p>
                      <a:r>
                        <a:rPr lang="en-IN" dirty="0"/>
                        <a:t>Pickup ID</a:t>
                      </a:r>
                    </a:p>
                  </a:txBody>
                  <a:tcPr/>
                </a:tc>
                <a:extLst>
                  <a:ext uri="{0D108BD9-81ED-4DB2-BD59-A6C34878D82A}">
                    <a16:rowId xmlns:a16="http://schemas.microsoft.com/office/drawing/2014/main" val="3032428478"/>
                  </a:ext>
                </a:extLst>
              </a:tr>
              <a:tr h="370840">
                <a:tc>
                  <a:txBody>
                    <a:bodyPr/>
                    <a:lstStyle/>
                    <a:p>
                      <a:r>
                        <a:rPr lang="en-IN" dirty="0" err="1"/>
                        <a:t>Pickup_type</a:t>
                      </a:r>
                      <a:endParaRPr lang="en-IN" dirty="0"/>
                    </a:p>
                  </a:txBody>
                  <a:tcPr/>
                </a:tc>
                <a:tc>
                  <a:txBody>
                    <a:bodyPr/>
                    <a:lstStyle/>
                    <a:p>
                      <a:r>
                        <a:rPr lang="en-IN" dirty="0"/>
                        <a:t>Varchar</a:t>
                      </a:r>
                    </a:p>
                  </a:txBody>
                  <a:tcPr/>
                </a:tc>
                <a:tc>
                  <a:txBody>
                    <a:bodyPr/>
                    <a:lstStyle/>
                    <a:p>
                      <a:r>
                        <a:rPr lang="en-IN" dirty="0"/>
                        <a:t>Null</a:t>
                      </a:r>
                    </a:p>
                  </a:txBody>
                  <a:tcPr/>
                </a:tc>
                <a:tc>
                  <a:txBody>
                    <a:bodyPr/>
                    <a:lstStyle/>
                    <a:p>
                      <a:r>
                        <a:rPr lang="en-IN" dirty="0"/>
                        <a:t>Type of pickup</a:t>
                      </a:r>
                    </a:p>
                  </a:txBody>
                  <a:tcPr/>
                </a:tc>
                <a:extLst>
                  <a:ext uri="{0D108BD9-81ED-4DB2-BD59-A6C34878D82A}">
                    <a16:rowId xmlns:a16="http://schemas.microsoft.com/office/drawing/2014/main" val="4034687991"/>
                  </a:ext>
                </a:extLst>
              </a:tr>
              <a:tr h="370840">
                <a:tc>
                  <a:txBody>
                    <a:bodyPr/>
                    <a:lstStyle/>
                    <a:p>
                      <a:r>
                        <a:rPr lang="en-IN" dirty="0" err="1"/>
                        <a:t>Pickup_date_time</a:t>
                      </a:r>
                      <a:endParaRPr lang="en-IN" dirty="0"/>
                    </a:p>
                  </a:txBody>
                  <a:tcPr/>
                </a:tc>
                <a:tc>
                  <a:txBody>
                    <a:bodyPr/>
                    <a:lstStyle/>
                    <a:p>
                      <a:r>
                        <a:rPr lang="en-IN" dirty="0"/>
                        <a:t>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Null</a:t>
                      </a:r>
                    </a:p>
                  </a:txBody>
                  <a:tcPr/>
                </a:tc>
                <a:tc>
                  <a:txBody>
                    <a:bodyPr/>
                    <a:lstStyle/>
                    <a:p>
                      <a:r>
                        <a:rPr lang="en-IN" dirty="0"/>
                        <a:t>Date</a:t>
                      </a:r>
                    </a:p>
                  </a:txBody>
                  <a:tcPr/>
                </a:tc>
                <a:extLst>
                  <a:ext uri="{0D108BD9-81ED-4DB2-BD59-A6C34878D82A}">
                    <a16:rowId xmlns:a16="http://schemas.microsoft.com/office/drawing/2014/main" val="1385515499"/>
                  </a:ext>
                </a:extLst>
              </a:tr>
              <a:tr h="370840">
                <a:tc>
                  <a:txBody>
                    <a:bodyPr/>
                    <a:lstStyle/>
                    <a:p>
                      <a:r>
                        <a:rPr lang="en-IN" dirty="0" err="1"/>
                        <a:t>Charity_id</a:t>
                      </a:r>
                      <a:endParaRPr lang="en-IN" dirty="0"/>
                    </a:p>
                  </a:txBody>
                  <a:tcPr/>
                </a:tc>
                <a:tc>
                  <a:txBody>
                    <a:bodyPr/>
                    <a:lstStyle/>
                    <a:p>
                      <a:r>
                        <a:rPr lang="en-IN" dirty="0"/>
                        <a:t>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Foreign</a:t>
                      </a:r>
                    </a:p>
                  </a:txBody>
                  <a:tcPr/>
                </a:tc>
                <a:tc>
                  <a:txBody>
                    <a:bodyPr/>
                    <a:lstStyle/>
                    <a:p>
                      <a:r>
                        <a:rPr lang="en-IN" dirty="0"/>
                        <a:t>Charity ID</a:t>
                      </a:r>
                    </a:p>
                  </a:txBody>
                  <a:tcPr/>
                </a:tc>
                <a:extLst>
                  <a:ext uri="{0D108BD9-81ED-4DB2-BD59-A6C34878D82A}">
                    <a16:rowId xmlns:a16="http://schemas.microsoft.com/office/drawing/2014/main" val="2688127281"/>
                  </a:ext>
                </a:extLst>
              </a:tr>
              <a:tr h="370840">
                <a:tc>
                  <a:txBody>
                    <a:bodyPr/>
                    <a:lstStyle/>
                    <a:p>
                      <a:r>
                        <a:rPr lang="en-IN" dirty="0" err="1"/>
                        <a:t>Distributed_date_time</a:t>
                      </a:r>
                      <a:endParaRPr lang="en-IN" dirty="0"/>
                    </a:p>
                  </a:txBody>
                  <a:tcPr/>
                </a:tc>
                <a:tc>
                  <a:txBody>
                    <a:bodyPr/>
                    <a:lstStyle/>
                    <a:p>
                      <a:r>
                        <a:rPr lang="en-IN" dirty="0"/>
                        <a:t>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Null</a:t>
                      </a:r>
                    </a:p>
                  </a:txBody>
                  <a:tcPr/>
                </a:tc>
                <a:tc>
                  <a:txBody>
                    <a:bodyPr/>
                    <a:lstStyle/>
                    <a:p>
                      <a:r>
                        <a:rPr lang="en-IN" dirty="0"/>
                        <a:t>Date </a:t>
                      </a:r>
                    </a:p>
                  </a:txBody>
                  <a:tcPr/>
                </a:tc>
                <a:extLst>
                  <a:ext uri="{0D108BD9-81ED-4DB2-BD59-A6C34878D82A}">
                    <a16:rowId xmlns:a16="http://schemas.microsoft.com/office/drawing/2014/main" val="811321162"/>
                  </a:ext>
                </a:extLst>
              </a:tr>
            </a:tbl>
          </a:graphicData>
        </a:graphic>
      </p:graphicFrame>
    </p:spTree>
    <p:extLst>
      <p:ext uri="{BB962C8B-B14F-4D97-AF65-F5344CB8AC3E}">
        <p14:creationId xmlns:p14="http://schemas.microsoft.com/office/powerpoint/2010/main" val="2999572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18291-A33F-4CA5-8838-766642A7D60F}"/>
              </a:ext>
            </a:extLst>
          </p:cNvPr>
          <p:cNvSpPr>
            <a:spLocks noGrp="1"/>
          </p:cNvSpPr>
          <p:nvPr>
            <p:ph type="title"/>
          </p:nvPr>
        </p:nvSpPr>
        <p:spPr/>
        <p:txBody>
          <a:bodyPr/>
          <a:lstStyle/>
          <a:p>
            <a:r>
              <a:rPr lang="en-IN" dirty="0" err="1"/>
              <a:t>LImitations</a:t>
            </a:r>
            <a:endParaRPr lang="en-IN" dirty="0"/>
          </a:p>
        </p:txBody>
      </p:sp>
      <p:sp>
        <p:nvSpPr>
          <p:cNvPr id="3" name="Content Placeholder 2">
            <a:extLst>
              <a:ext uri="{FF2B5EF4-FFF2-40B4-BE49-F238E27FC236}">
                <a16:creationId xmlns:a16="http://schemas.microsoft.com/office/drawing/2014/main" id="{27CDE29C-1B56-44BC-A924-FFF7BA3ECD49}"/>
              </a:ext>
            </a:extLst>
          </p:cNvPr>
          <p:cNvSpPr>
            <a:spLocks noGrp="1"/>
          </p:cNvSpPr>
          <p:nvPr>
            <p:ph idx="1"/>
          </p:nvPr>
        </p:nvSpPr>
        <p:spPr/>
        <p:txBody>
          <a:bodyPr/>
          <a:lstStyle/>
          <a:p>
            <a:r>
              <a:rPr lang="en-IN" dirty="0"/>
              <a:t>There is no food quality checking facility in the system.</a:t>
            </a:r>
          </a:p>
          <a:p>
            <a:r>
              <a:rPr lang="en-IN" dirty="0"/>
              <a:t>Here volunteers are the delivery boys</a:t>
            </a:r>
          </a:p>
          <a:p>
            <a:r>
              <a:rPr lang="en-IN" dirty="0"/>
              <a:t>There will be a time delay in food delivery </a:t>
            </a:r>
          </a:p>
        </p:txBody>
      </p:sp>
    </p:spTree>
    <p:extLst>
      <p:ext uri="{BB962C8B-B14F-4D97-AF65-F5344CB8AC3E}">
        <p14:creationId xmlns:p14="http://schemas.microsoft.com/office/powerpoint/2010/main" val="1133460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B3293-DA93-409B-8176-4160106E3FD4}"/>
              </a:ext>
            </a:extLst>
          </p:cNvPr>
          <p:cNvSpPr>
            <a:spLocks noGrp="1"/>
          </p:cNvSpPr>
          <p:nvPr>
            <p:ph type="title"/>
          </p:nvPr>
        </p:nvSpPr>
        <p:spPr/>
        <p:txBody>
          <a:bodyPr/>
          <a:lstStyle/>
          <a:p>
            <a:r>
              <a:rPr lang="en-IN" dirty="0"/>
              <a:t>Future enhancement</a:t>
            </a:r>
          </a:p>
        </p:txBody>
      </p:sp>
      <p:sp>
        <p:nvSpPr>
          <p:cNvPr id="3" name="Content Placeholder 2">
            <a:extLst>
              <a:ext uri="{FF2B5EF4-FFF2-40B4-BE49-F238E27FC236}">
                <a16:creationId xmlns:a16="http://schemas.microsoft.com/office/drawing/2014/main" id="{A94A38F7-9986-43A0-8361-E08DB3663062}"/>
              </a:ext>
            </a:extLst>
          </p:cNvPr>
          <p:cNvSpPr>
            <a:spLocks noGrp="1"/>
          </p:cNvSpPr>
          <p:nvPr>
            <p:ph idx="1"/>
          </p:nvPr>
        </p:nvSpPr>
        <p:spPr/>
        <p:txBody>
          <a:bodyPr/>
          <a:lstStyle/>
          <a:p>
            <a:r>
              <a:rPr lang="en-IN" dirty="0"/>
              <a:t>In future ,system will provide a quality checker to check the food quality</a:t>
            </a:r>
          </a:p>
          <a:p>
            <a:r>
              <a:rPr lang="en-IN" dirty="0"/>
              <a:t>In future, we provide wide area </a:t>
            </a:r>
            <a:r>
              <a:rPr lang="en-IN" dirty="0" err="1"/>
              <a:t>acess</a:t>
            </a:r>
            <a:r>
              <a:rPr lang="en-IN" dirty="0"/>
              <a:t> to collect and distribute food</a:t>
            </a:r>
          </a:p>
        </p:txBody>
      </p:sp>
    </p:spTree>
    <p:extLst>
      <p:ext uri="{BB962C8B-B14F-4D97-AF65-F5344CB8AC3E}">
        <p14:creationId xmlns:p14="http://schemas.microsoft.com/office/powerpoint/2010/main" val="30673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189D-6B5A-4BFC-9A83-EE267D1ACF23}"/>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42835F1F-B5B3-4099-BE6F-D1F61CF8F29F}"/>
              </a:ext>
            </a:extLst>
          </p:cNvPr>
          <p:cNvSpPr>
            <a:spLocks noGrp="1"/>
          </p:cNvSpPr>
          <p:nvPr>
            <p:ph idx="1"/>
          </p:nvPr>
        </p:nvSpPr>
        <p:spPr/>
        <p:txBody>
          <a:bodyPr/>
          <a:lstStyle/>
          <a:p>
            <a:r>
              <a:rPr lang="en-IN" dirty="0">
                <a:hlinkClick r:id="rId2"/>
              </a:rPr>
              <a:t>www.w3schools.com</a:t>
            </a:r>
            <a:endParaRPr lang="en-IN" dirty="0"/>
          </a:p>
          <a:p>
            <a:r>
              <a:rPr lang="en-IN" dirty="0">
                <a:hlinkClick r:id="rId3"/>
              </a:rPr>
              <a:t>www.foodwastage.com</a:t>
            </a:r>
            <a:endParaRPr lang="en-IN" dirty="0"/>
          </a:p>
          <a:p>
            <a:r>
              <a:rPr lang="en-IN" dirty="0">
                <a:hlinkClick r:id="rId4"/>
              </a:rPr>
              <a:t>www.ccntv.com</a:t>
            </a:r>
            <a:endParaRPr lang="en-IN" dirty="0"/>
          </a:p>
          <a:p>
            <a:r>
              <a:rPr lang="en-IN" dirty="0">
                <a:hlinkClick r:id="rId5"/>
              </a:rPr>
              <a:t>www.food.info</a:t>
            </a:r>
            <a:br>
              <a:rPr lang="en-IN" dirty="0"/>
            </a:br>
            <a:endParaRPr lang="en-IN" dirty="0"/>
          </a:p>
        </p:txBody>
      </p:sp>
    </p:spTree>
    <p:extLst>
      <p:ext uri="{BB962C8B-B14F-4D97-AF65-F5344CB8AC3E}">
        <p14:creationId xmlns:p14="http://schemas.microsoft.com/office/powerpoint/2010/main" val="1908399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169,745 Stock Photos, Vectors, and Video | Adobe  Stock">
            <a:extLst>
              <a:ext uri="{FF2B5EF4-FFF2-40B4-BE49-F238E27FC236}">
                <a16:creationId xmlns:a16="http://schemas.microsoft.com/office/drawing/2014/main" id="{B29AC17F-26FB-4726-9D87-AF3ADDB491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26013" y="1264920"/>
            <a:ext cx="6474502" cy="354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110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2957-3499-48B2-ABEC-4326087CC0AE}"/>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E14A7C09-6A08-4CB4-B562-438C799E6C02}"/>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Wasting food is a common problem in our society. Food waste management is crucial since it can improve our environmental and economic sustainability. We have identified the use of mobile technology to reduce food waste management and built an android mobile application that allows restaurants to donate and share their foods and leftovers with people in need. This app will enable users to register, login, view items, add items, add items to cart, remove an item from the cart, and log out. This app is using the </a:t>
            </a:r>
            <a:r>
              <a:rPr lang="en-US" sz="1800" dirty="0" err="1">
                <a:effectLst/>
                <a:latin typeface="Times New Roman" panose="02020603050405020304" pitchFamily="18" charset="0"/>
                <a:ea typeface="Times New Roman" panose="02020603050405020304" pitchFamily="18" charset="0"/>
              </a:rPr>
              <a:t>sql</a:t>
            </a:r>
            <a:r>
              <a:rPr lang="en-US" sz="1800" dirty="0">
                <a:effectLst/>
                <a:latin typeface="Times New Roman" panose="02020603050405020304" pitchFamily="18" charset="0"/>
                <a:ea typeface="Times New Roman" panose="02020603050405020304" pitchFamily="18" charset="0"/>
              </a:rPr>
              <a:t> storage and real-time database. Any user in need can see all the food images donated by different users and add it to his or her cart.</a:t>
            </a:r>
            <a:endParaRPr lang="en-IN" dirty="0"/>
          </a:p>
        </p:txBody>
      </p:sp>
    </p:spTree>
    <p:extLst>
      <p:ext uri="{BB962C8B-B14F-4D97-AF65-F5344CB8AC3E}">
        <p14:creationId xmlns:p14="http://schemas.microsoft.com/office/powerpoint/2010/main" val="3854691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2957-3499-48B2-ABEC-4326087CC0A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14A7C09-6A08-4CB4-B562-438C799E6C02}"/>
              </a:ext>
            </a:extLst>
          </p:cNvPr>
          <p:cNvSpPr>
            <a:spLocks noGrp="1"/>
          </p:cNvSpPr>
          <p:nvPr>
            <p:ph idx="1"/>
          </p:nvPr>
        </p:nvSpPr>
        <p:spPr/>
        <p:txBody>
          <a:bodyPr/>
          <a:lstStyle/>
          <a:p>
            <a:r>
              <a:rPr lang="en-IN" dirty="0"/>
              <a:t>This project is used to reduce food wastage the main objective of our system is used to analyse and to reduce the food wastage</a:t>
            </a:r>
          </a:p>
          <a:p>
            <a:r>
              <a:rPr lang="en-IN" dirty="0"/>
              <a:t>Creating a web application that allows the user to register and login to their respective dashboard . The dashboard contains add food and remove food</a:t>
            </a:r>
          </a:p>
        </p:txBody>
      </p:sp>
    </p:spTree>
    <p:extLst>
      <p:ext uri="{BB962C8B-B14F-4D97-AF65-F5344CB8AC3E}">
        <p14:creationId xmlns:p14="http://schemas.microsoft.com/office/powerpoint/2010/main" val="4914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7D1A0-FE84-4282-A562-C07B32E0831B}"/>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1EC9A9AD-7195-4865-A35D-FA2B03E2BDD2}"/>
              </a:ext>
            </a:extLst>
          </p:cNvPr>
          <p:cNvSpPr>
            <a:spLocks noGrp="1"/>
          </p:cNvSpPr>
          <p:nvPr>
            <p:ph idx="1"/>
          </p:nvPr>
        </p:nvSpPr>
        <p:spPr/>
        <p:txBody>
          <a:bodyPr/>
          <a:lstStyle/>
          <a:p>
            <a:r>
              <a:rPr lang="en-IN" dirty="0"/>
              <a:t>In the current world most restaurants dump the leftover food and thus food is wasted</a:t>
            </a:r>
          </a:p>
          <a:p>
            <a:r>
              <a:rPr lang="en-IN" dirty="0"/>
              <a:t>As such a huge amount of food is wasted all across the world so the peoples don’t get enough food for satisfy the hunger</a:t>
            </a:r>
          </a:p>
          <a:p>
            <a:r>
              <a:rPr lang="en-IN" dirty="0"/>
              <a:t>In existing system </a:t>
            </a:r>
            <a:r>
              <a:rPr lang="en-IN" dirty="0" err="1"/>
              <a:t>hotels,resturants</a:t>
            </a:r>
            <a:r>
              <a:rPr lang="en-IN" dirty="0"/>
              <a:t> and other food services may huge wastage of food during the occasions </a:t>
            </a:r>
            <a:r>
              <a:rPr lang="en-IN" dirty="0" err="1"/>
              <a:t>i.e</a:t>
            </a:r>
            <a:r>
              <a:rPr lang="en-IN" dirty="0"/>
              <a:t>, we introduce our food wastage management system.to solve this all problems so others can satisfy their hunger</a:t>
            </a:r>
          </a:p>
        </p:txBody>
      </p:sp>
    </p:spTree>
    <p:extLst>
      <p:ext uri="{BB962C8B-B14F-4D97-AF65-F5344CB8AC3E}">
        <p14:creationId xmlns:p14="http://schemas.microsoft.com/office/powerpoint/2010/main" val="1454585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7D1A0-FE84-4282-A562-C07B32E0831B}"/>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1EC9A9AD-7195-4865-A35D-FA2B03E2BDD2}"/>
              </a:ext>
            </a:extLst>
          </p:cNvPr>
          <p:cNvSpPr>
            <a:spLocks noGrp="1"/>
          </p:cNvSpPr>
          <p:nvPr>
            <p:ph idx="1"/>
          </p:nvPr>
        </p:nvSpPr>
        <p:spPr>
          <a:xfrm>
            <a:off x="1069848" y="2093976"/>
            <a:ext cx="10058400" cy="4050792"/>
          </a:xfrm>
        </p:spPr>
        <p:txBody>
          <a:bodyPr/>
          <a:lstStyle/>
          <a:p>
            <a:r>
              <a:rPr lang="en-IN" dirty="0"/>
              <a:t>In our proposed system we shall overcome the hungers of lots of people where in </a:t>
            </a:r>
            <a:r>
              <a:rPr lang="en-IN" dirty="0" err="1"/>
              <a:t>streets,oldage</a:t>
            </a:r>
            <a:r>
              <a:rPr lang="en-IN" dirty="0"/>
              <a:t> </a:t>
            </a:r>
            <a:r>
              <a:rPr lang="en-IN" dirty="0" err="1"/>
              <a:t>homes,orphanage,settlements</a:t>
            </a:r>
            <a:r>
              <a:rPr lang="en-IN" dirty="0"/>
              <a:t>.</a:t>
            </a:r>
          </a:p>
          <a:p>
            <a:r>
              <a:rPr lang="en-IN" dirty="0"/>
              <a:t>So we can decrease the huge amount of food wastage. </a:t>
            </a:r>
          </a:p>
          <a:p>
            <a:r>
              <a:rPr lang="en-IN" dirty="0"/>
              <a:t>And also we can reduce our pollution.</a:t>
            </a:r>
          </a:p>
          <a:p>
            <a:r>
              <a:rPr lang="en-IN" dirty="0"/>
              <a:t>Our system is used in effective and efficient manner.</a:t>
            </a:r>
          </a:p>
          <a:p>
            <a:r>
              <a:rPr lang="en-IN" dirty="0"/>
              <a:t>Wherever we find excess food so we can easily contact our nearest volunteers to catch the food. </a:t>
            </a:r>
          </a:p>
          <a:p>
            <a:endParaRPr lang="en-IN" dirty="0"/>
          </a:p>
        </p:txBody>
      </p:sp>
    </p:spTree>
    <p:extLst>
      <p:ext uri="{BB962C8B-B14F-4D97-AF65-F5344CB8AC3E}">
        <p14:creationId xmlns:p14="http://schemas.microsoft.com/office/powerpoint/2010/main" val="3722584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57BC6-305A-4880-9ED0-89D9EC54169E}"/>
              </a:ext>
            </a:extLst>
          </p:cNvPr>
          <p:cNvSpPr>
            <a:spLocks noGrp="1"/>
          </p:cNvSpPr>
          <p:nvPr>
            <p:ph type="title"/>
          </p:nvPr>
        </p:nvSpPr>
        <p:spPr/>
        <p:txBody>
          <a:bodyPr/>
          <a:lstStyle/>
          <a:p>
            <a:r>
              <a:rPr lang="en-IN" dirty="0"/>
              <a:t>Modules :- Admin</a:t>
            </a:r>
          </a:p>
        </p:txBody>
      </p:sp>
      <p:sp>
        <p:nvSpPr>
          <p:cNvPr id="3" name="Content Placeholder 2">
            <a:extLst>
              <a:ext uri="{FF2B5EF4-FFF2-40B4-BE49-F238E27FC236}">
                <a16:creationId xmlns:a16="http://schemas.microsoft.com/office/drawing/2014/main" id="{BE2BF6EC-9034-46D6-8466-11B94AE954C6}"/>
              </a:ext>
            </a:extLst>
          </p:cNvPr>
          <p:cNvSpPr>
            <a:spLocks noGrp="1"/>
          </p:cNvSpPr>
          <p:nvPr>
            <p:ph idx="1"/>
          </p:nvPr>
        </p:nvSpPr>
        <p:spPr/>
        <p:txBody>
          <a:bodyPr>
            <a:normAutofit fontScale="92500" lnSpcReduction="20000"/>
          </a:bodyPr>
          <a:lstStyle/>
          <a:p>
            <a:pPr marL="742950" lvl="1" indent="-285750" algn="just" fontAlgn="base">
              <a:lnSpc>
                <a:spcPct val="130000"/>
              </a:lnSpc>
              <a:spcAft>
                <a:spcPts val="800"/>
              </a:spcAft>
              <a:buFont typeface="Arial" panose="020B0604020202020204" pitchFamily="34" charset="0"/>
              <a:buChar char="•"/>
            </a:pPr>
            <a:r>
              <a:rPr lang="en-US" sz="1600" dirty="0"/>
              <a:t>Login</a:t>
            </a:r>
            <a:endParaRPr lang="en-IN" sz="1600" dirty="0"/>
          </a:p>
          <a:p>
            <a:pPr marL="742950" lvl="1" indent="-285750" algn="just" fontAlgn="base">
              <a:lnSpc>
                <a:spcPct val="130000"/>
              </a:lnSpc>
              <a:spcAft>
                <a:spcPts val="800"/>
              </a:spcAft>
              <a:buFont typeface="Arial" panose="020B0604020202020204" pitchFamily="34" charset="0"/>
              <a:buChar char="•"/>
            </a:pPr>
            <a:r>
              <a:rPr lang="en-US" sz="1600" dirty="0"/>
              <a:t>Manage volunteers</a:t>
            </a:r>
            <a:endParaRPr lang="en-IN" sz="1600" dirty="0"/>
          </a:p>
          <a:p>
            <a:pPr marL="742950" lvl="1" indent="-285750" algn="just" fontAlgn="base">
              <a:lnSpc>
                <a:spcPct val="130000"/>
              </a:lnSpc>
              <a:spcAft>
                <a:spcPts val="800"/>
              </a:spcAft>
              <a:buFont typeface="Arial" panose="020B0604020202020204" pitchFamily="34" charset="0"/>
              <a:buChar char="•"/>
            </a:pPr>
            <a:r>
              <a:rPr lang="en-US" sz="1600" dirty="0"/>
              <a:t>Manage hotels</a:t>
            </a:r>
            <a:endParaRPr lang="en-IN" sz="1600" dirty="0"/>
          </a:p>
          <a:p>
            <a:pPr marL="742950" lvl="1" indent="-285750" algn="just" fontAlgn="base">
              <a:lnSpc>
                <a:spcPct val="130000"/>
              </a:lnSpc>
              <a:spcAft>
                <a:spcPts val="800"/>
              </a:spcAft>
              <a:buFont typeface="Arial" panose="020B0604020202020204" pitchFamily="34" charset="0"/>
              <a:buChar char="•"/>
            </a:pPr>
            <a:r>
              <a:rPr lang="en-US" sz="1600" dirty="0"/>
              <a:t>Manage charity /needy</a:t>
            </a:r>
            <a:endParaRPr lang="en-IN" sz="1600" dirty="0"/>
          </a:p>
          <a:p>
            <a:pPr marL="742950" lvl="1" indent="-285750" algn="just" fontAlgn="base">
              <a:lnSpc>
                <a:spcPct val="130000"/>
              </a:lnSpc>
              <a:spcAft>
                <a:spcPts val="800"/>
              </a:spcAft>
              <a:buFont typeface="Arial" panose="020B0604020202020204" pitchFamily="34" charset="0"/>
              <a:buChar char="•"/>
            </a:pPr>
            <a:r>
              <a:rPr lang="en-US" sz="1600" dirty="0"/>
              <a:t>Manage free food refrigerators </a:t>
            </a:r>
            <a:endParaRPr lang="en-IN" sz="1600" dirty="0"/>
          </a:p>
          <a:p>
            <a:pPr marL="742950" lvl="1" indent="-285750" algn="just" fontAlgn="base">
              <a:lnSpc>
                <a:spcPct val="130000"/>
              </a:lnSpc>
              <a:spcAft>
                <a:spcPts val="800"/>
              </a:spcAft>
              <a:buFont typeface="Arial" panose="020B0604020202020204" pitchFamily="34" charset="0"/>
              <a:buChar char="•"/>
            </a:pPr>
            <a:r>
              <a:rPr lang="en-US" sz="1600" dirty="0"/>
              <a:t>View hotels/guest food availability</a:t>
            </a:r>
          </a:p>
          <a:p>
            <a:pPr marL="742950" lvl="1" indent="-285750" algn="just" fontAlgn="base">
              <a:lnSpc>
                <a:spcPct val="130000"/>
              </a:lnSpc>
              <a:spcAft>
                <a:spcPts val="800"/>
              </a:spcAft>
              <a:buFont typeface="Arial" panose="020B0604020202020204" pitchFamily="34" charset="0"/>
              <a:buChar char="•"/>
            </a:pPr>
            <a:r>
              <a:rPr lang="en-US" dirty="0"/>
              <a:t>View nearby volunteers</a:t>
            </a:r>
            <a:endParaRPr lang="en-IN" dirty="0"/>
          </a:p>
          <a:p>
            <a:pPr marL="742950" lvl="1" indent="-285750" algn="just" fontAlgn="base">
              <a:lnSpc>
                <a:spcPct val="130000"/>
              </a:lnSpc>
              <a:spcAft>
                <a:spcPts val="800"/>
              </a:spcAft>
              <a:buFont typeface="Arial" panose="020B0604020202020204" pitchFamily="34" charset="0"/>
              <a:buChar char="•"/>
            </a:pPr>
            <a:r>
              <a:rPr lang="en-US" sz="1600" dirty="0"/>
              <a:t>View volunteers distributions</a:t>
            </a:r>
            <a:endParaRPr lang="en-IN" sz="1600" dirty="0"/>
          </a:p>
          <a:p>
            <a:pPr marL="742950" lvl="1" indent="-285750" algn="just" fontAlgn="base">
              <a:lnSpc>
                <a:spcPct val="130000"/>
              </a:lnSpc>
              <a:spcAft>
                <a:spcPts val="800"/>
              </a:spcAft>
              <a:buFont typeface="Arial" panose="020B0604020202020204" pitchFamily="34" charset="0"/>
              <a:buChar char="•"/>
            </a:pPr>
            <a:r>
              <a:rPr lang="en-US" sz="1600" dirty="0"/>
              <a:t>View charity homes/ needy food status</a:t>
            </a:r>
          </a:p>
          <a:p>
            <a:pPr marL="742950" lvl="1" indent="-285750" algn="just" fontAlgn="base">
              <a:lnSpc>
                <a:spcPct val="130000"/>
              </a:lnSpc>
              <a:spcAft>
                <a:spcPts val="800"/>
              </a:spcAft>
              <a:buFont typeface="Arial" panose="020B0604020202020204" pitchFamily="34" charset="0"/>
              <a:buChar char="•"/>
            </a:pPr>
            <a:r>
              <a:rPr lang="en-US" sz="1600" dirty="0"/>
              <a:t> View feedback</a:t>
            </a:r>
            <a:endParaRPr lang="en-IN" sz="1800" dirty="0"/>
          </a:p>
        </p:txBody>
      </p:sp>
    </p:spTree>
    <p:extLst>
      <p:ext uri="{BB962C8B-B14F-4D97-AF65-F5344CB8AC3E}">
        <p14:creationId xmlns:p14="http://schemas.microsoft.com/office/powerpoint/2010/main" val="2666823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5DF1A-4D2E-41F0-90F8-891E643528E5}"/>
              </a:ext>
            </a:extLst>
          </p:cNvPr>
          <p:cNvSpPr>
            <a:spLocks noGrp="1"/>
          </p:cNvSpPr>
          <p:nvPr>
            <p:ph type="title"/>
          </p:nvPr>
        </p:nvSpPr>
        <p:spPr/>
        <p:txBody>
          <a:bodyPr/>
          <a:lstStyle/>
          <a:p>
            <a:r>
              <a:rPr lang="en-IN" dirty="0"/>
              <a:t>Modules :- volunteers</a:t>
            </a:r>
          </a:p>
        </p:txBody>
      </p:sp>
      <p:sp>
        <p:nvSpPr>
          <p:cNvPr id="3" name="Content Placeholder 2">
            <a:extLst>
              <a:ext uri="{FF2B5EF4-FFF2-40B4-BE49-F238E27FC236}">
                <a16:creationId xmlns:a16="http://schemas.microsoft.com/office/drawing/2014/main" id="{E8742C9D-996F-4BE3-9FD4-7DCA4FF2D215}"/>
              </a:ext>
            </a:extLst>
          </p:cNvPr>
          <p:cNvSpPr>
            <a:spLocks noGrp="1"/>
          </p:cNvSpPr>
          <p:nvPr>
            <p:ph idx="1"/>
          </p:nvPr>
        </p:nvSpPr>
        <p:spPr/>
        <p:txBody>
          <a:bodyPr>
            <a:normAutofit/>
          </a:bodyPr>
          <a:lstStyle/>
          <a:p>
            <a:pPr marL="742950" lvl="1" indent="-285750" algn="just" fontAlgn="base">
              <a:lnSpc>
                <a:spcPct val="130000"/>
              </a:lnSpc>
              <a:spcAft>
                <a:spcPts val="800"/>
              </a:spcAft>
              <a:buFont typeface="Arial" panose="020B0604020202020204" pitchFamily="34" charset="0"/>
              <a:buChar char="•"/>
            </a:pPr>
            <a:r>
              <a:rPr lang="en-US" dirty="0"/>
              <a:t>Register</a:t>
            </a:r>
            <a:endParaRPr lang="en-IN" dirty="0"/>
          </a:p>
          <a:p>
            <a:pPr marL="742950" lvl="1" indent="-285750" algn="just" fontAlgn="base">
              <a:lnSpc>
                <a:spcPct val="130000"/>
              </a:lnSpc>
              <a:spcAft>
                <a:spcPts val="800"/>
              </a:spcAft>
              <a:buFont typeface="Arial" panose="020B0604020202020204" pitchFamily="34" charset="0"/>
              <a:buChar char="•"/>
            </a:pPr>
            <a:r>
              <a:rPr lang="en-US" dirty="0"/>
              <a:t>Login</a:t>
            </a:r>
            <a:endParaRPr lang="en-IN" dirty="0"/>
          </a:p>
          <a:p>
            <a:pPr marL="742950" lvl="1" indent="-285750" algn="just" fontAlgn="base">
              <a:lnSpc>
                <a:spcPct val="130000"/>
              </a:lnSpc>
              <a:spcAft>
                <a:spcPts val="800"/>
              </a:spcAft>
              <a:buFont typeface="Arial" panose="020B0604020202020204" pitchFamily="34" charset="0"/>
              <a:buChar char="•"/>
            </a:pPr>
            <a:r>
              <a:rPr lang="en-US" dirty="0"/>
              <a:t>View food request from charity/needy</a:t>
            </a:r>
            <a:endParaRPr lang="en-IN" dirty="0"/>
          </a:p>
          <a:p>
            <a:pPr marL="742950" lvl="1" indent="-285750" algn="just" fontAlgn="base">
              <a:lnSpc>
                <a:spcPct val="130000"/>
              </a:lnSpc>
              <a:spcAft>
                <a:spcPts val="800"/>
              </a:spcAft>
              <a:buFont typeface="Arial" panose="020B0604020202020204" pitchFamily="34" charset="0"/>
              <a:buChar char="•"/>
            </a:pPr>
            <a:r>
              <a:rPr lang="en-US" dirty="0"/>
              <a:t>View food availability by hotels /guest</a:t>
            </a:r>
            <a:endParaRPr lang="en-IN" dirty="0"/>
          </a:p>
          <a:p>
            <a:pPr marL="742950" lvl="1" indent="-285750" algn="just" fontAlgn="base">
              <a:lnSpc>
                <a:spcPct val="130000"/>
              </a:lnSpc>
              <a:spcAft>
                <a:spcPts val="800"/>
              </a:spcAft>
              <a:buFont typeface="Arial" panose="020B0604020202020204" pitchFamily="34" charset="0"/>
              <a:buChar char="•"/>
            </a:pPr>
            <a:r>
              <a:rPr lang="en-US" dirty="0"/>
              <a:t>Check nearby refrigerators status</a:t>
            </a:r>
            <a:endParaRPr lang="en-IN" sz="2000" dirty="0"/>
          </a:p>
          <a:p>
            <a:pPr marL="742950" lvl="1" indent="-285750" algn="just" fontAlgn="base">
              <a:lnSpc>
                <a:spcPct val="130000"/>
              </a:lnSpc>
              <a:spcAft>
                <a:spcPts val="800"/>
              </a:spcAft>
              <a:buFont typeface="Arial" panose="020B0604020202020204" pitchFamily="34" charset="0"/>
              <a:buChar char="•"/>
            </a:pPr>
            <a:r>
              <a:rPr lang="en-US" sz="1800" dirty="0"/>
              <a:t>Pick food and distribute</a:t>
            </a:r>
            <a:endParaRPr lang="en-IN" dirty="0"/>
          </a:p>
        </p:txBody>
      </p:sp>
    </p:spTree>
    <p:extLst>
      <p:ext uri="{BB962C8B-B14F-4D97-AF65-F5344CB8AC3E}">
        <p14:creationId xmlns:p14="http://schemas.microsoft.com/office/powerpoint/2010/main" val="3237228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39447-7B7C-4066-AE70-7DF1AEF94BB1}"/>
              </a:ext>
            </a:extLst>
          </p:cNvPr>
          <p:cNvSpPr>
            <a:spLocks noGrp="1"/>
          </p:cNvSpPr>
          <p:nvPr>
            <p:ph type="title"/>
          </p:nvPr>
        </p:nvSpPr>
        <p:spPr/>
        <p:txBody>
          <a:bodyPr/>
          <a:lstStyle/>
          <a:p>
            <a:r>
              <a:rPr lang="en-IN" dirty="0"/>
              <a:t>Modules :- Hotels</a:t>
            </a:r>
          </a:p>
        </p:txBody>
      </p:sp>
      <p:sp>
        <p:nvSpPr>
          <p:cNvPr id="3" name="Content Placeholder 2">
            <a:extLst>
              <a:ext uri="{FF2B5EF4-FFF2-40B4-BE49-F238E27FC236}">
                <a16:creationId xmlns:a16="http://schemas.microsoft.com/office/drawing/2014/main" id="{5D813D02-98A8-40DE-BA87-26EE674B2076}"/>
              </a:ext>
            </a:extLst>
          </p:cNvPr>
          <p:cNvSpPr>
            <a:spLocks noGrp="1"/>
          </p:cNvSpPr>
          <p:nvPr>
            <p:ph idx="1"/>
          </p:nvPr>
        </p:nvSpPr>
        <p:spPr/>
        <p:txBody>
          <a:bodyPr>
            <a:normAutofit/>
          </a:bodyPr>
          <a:lstStyle/>
          <a:p>
            <a:pPr marL="742950" lvl="1" indent="-285750" algn="just" fontAlgn="base">
              <a:lnSpc>
                <a:spcPct val="130000"/>
              </a:lnSpc>
              <a:spcAft>
                <a:spcPts val="800"/>
              </a:spcAft>
              <a:buFont typeface="Arial" panose="020B0604020202020204" pitchFamily="34" charset="0"/>
              <a:buChar char="•"/>
            </a:pPr>
            <a:r>
              <a:rPr lang="en-US" u="none" strike="noStrike" kern="0" spc="0" dirty="0">
                <a:solidFill>
                  <a:srgbClr val="000000"/>
                </a:solidFill>
                <a:effectLst/>
                <a:uFill>
                  <a:solidFill>
                    <a:srgbClr val="000000"/>
                  </a:solidFill>
                </a:uFill>
                <a:ea typeface="Trebuchet MS" panose="020B0603020202020204" pitchFamily="34" charset="0"/>
                <a:cs typeface="Trebuchet MS" panose="020B0603020202020204" pitchFamily="34" charset="0"/>
              </a:rPr>
              <a:t>Register</a:t>
            </a:r>
            <a:endParaRPr lang="en-IN" u="none" strike="noStrike" kern="0" spc="0" dirty="0">
              <a:solidFill>
                <a:srgbClr val="000000"/>
              </a:solidFill>
              <a:effectLst/>
              <a:uFill>
                <a:solidFill>
                  <a:srgbClr val="000000"/>
                </a:solidFill>
              </a:uFill>
              <a:ea typeface="Trebuchet MS" panose="020B0603020202020204" pitchFamily="34" charset="0"/>
              <a:cs typeface="Trebuchet MS" panose="020B0603020202020204" pitchFamily="34" charset="0"/>
            </a:endParaRPr>
          </a:p>
          <a:p>
            <a:pPr marL="742950" lvl="1" indent="-285750" algn="just" fontAlgn="base">
              <a:lnSpc>
                <a:spcPct val="130000"/>
              </a:lnSpc>
              <a:spcAft>
                <a:spcPts val="800"/>
              </a:spcAft>
              <a:buFont typeface="Arial" panose="020B0604020202020204" pitchFamily="34" charset="0"/>
              <a:buChar char="•"/>
            </a:pPr>
            <a:r>
              <a:rPr lang="en-US" u="none" strike="noStrike" kern="0" spc="0" dirty="0">
                <a:solidFill>
                  <a:srgbClr val="000000"/>
                </a:solidFill>
                <a:effectLst/>
                <a:uFill>
                  <a:solidFill>
                    <a:srgbClr val="000000"/>
                  </a:solidFill>
                </a:uFill>
                <a:ea typeface="Trebuchet MS" panose="020B0603020202020204" pitchFamily="34" charset="0"/>
                <a:cs typeface="Trebuchet MS" panose="020B0603020202020204" pitchFamily="34" charset="0"/>
              </a:rPr>
              <a:t>Login</a:t>
            </a:r>
            <a:endParaRPr lang="en-IN" u="none" strike="noStrike" kern="0" spc="0" dirty="0">
              <a:solidFill>
                <a:srgbClr val="000000"/>
              </a:solidFill>
              <a:effectLst/>
              <a:uFill>
                <a:solidFill>
                  <a:srgbClr val="000000"/>
                </a:solidFill>
              </a:uFill>
              <a:ea typeface="Trebuchet MS" panose="020B0603020202020204" pitchFamily="34" charset="0"/>
              <a:cs typeface="Trebuchet MS" panose="020B0603020202020204" pitchFamily="34" charset="0"/>
            </a:endParaRPr>
          </a:p>
          <a:p>
            <a:pPr marL="742950" lvl="1" indent="-285750" algn="just" fontAlgn="base">
              <a:lnSpc>
                <a:spcPct val="130000"/>
              </a:lnSpc>
              <a:spcAft>
                <a:spcPts val="800"/>
              </a:spcAft>
              <a:buFont typeface="Arial" panose="020B0604020202020204" pitchFamily="34" charset="0"/>
              <a:buChar char="•"/>
            </a:pPr>
            <a:r>
              <a:rPr lang="en-US" u="none" strike="noStrike" kern="0" spc="0" dirty="0">
                <a:solidFill>
                  <a:srgbClr val="000000"/>
                </a:solidFill>
                <a:effectLst/>
                <a:uFill>
                  <a:solidFill>
                    <a:srgbClr val="000000"/>
                  </a:solidFill>
                </a:uFill>
                <a:ea typeface="Trebuchet MS" panose="020B0603020202020204" pitchFamily="34" charset="0"/>
                <a:cs typeface="Trebuchet MS" panose="020B0603020202020204" pitchFamily="34" charset="0"/>
              </a:rPr>
              <a:t>Add excess food detail</a:t>
            </a:r>
            <a:endParaRPr lang="en-IN" u="none" strike="noStrike" kern="0" spc="0" dirty="0">
              <a:solidFill>
                <a:srgbClr val="000000"/>
              </a:solidFill>
              <a:effectLst/>
              <a:uFill>
                <a:solidFill>
                  <a:srgbClr val="000000"/>
                </a:solidFill>
              </a:uFill>
              <a:ea typeface="Trebuchet MS" panose="020B0603020202020204" pitchFamily="34" charset="0"/>
              <a:cs typeface="Trebuchet MS" panose="020B0603020202020204" pitchFamily="34" charset="0"/>
            </a:endParaRPr>
          </a:p>
          <a:p>
            <a:pPr marL="742950" lvl="1" indent="-285750" algn="just" fontAlgn="base">
              <a:lnSpc>
                <a:spcPct val="130000"/>
              </a:lnSpc>
              <a:spcAft>
                <a:spcPts val="800"/>
              </a:spcAft>
              <a:buFont typeface="Arial" panose="020B0604020202020204" pitchFamily="34" charset="0"/>
              <a:buChar char="•"/>
            </a:pPr>
            <a:r>
              <a:rPr lang="en-US" u="none" strike="noStrike" kern="0" spc="0" dirty="0">
                <a:solidFill>
                  <a:srgbClr val="000000"/>
                </a:solidFill>
                <a:effectLst/>
                <a:uFill>
                  <a:solidFill>
                    <a:srgbClr val="000000"/>
                  </a:solidFill>
                </a:uFill>
                <a:ea typeface="Trebuchet MS" panose="020B0603020202020204" pitchFamily="34" charset="0"/>
                <a:cs typeface="Trebuchet MS" panose="020B0603020202020204" pitchFamily="34" charset="0"/>
              </a:rPr>
              <a:t>Add food in refrigerators</a:t>
            </a:r>
            <a:endParaRPr lang="en-IN" sz="1600" kern="0" dirty="0">
              <a:solidFill>
                <a:srgbClr val="000000"/>
              </a:solidFill>
              <a:uFill>
                <a:solidFill>
                  <a:srgbClr val="000000"/>
                </a:solidFill>
              </a:uFill>
              <a:ea typeface="Trebuchet MS" panose="020B0603020202020204" pitchFamily="34" charset="0"/>
              <a:cs typeface="Trebuchet MS" panose="020B0603020202020204" pitchFamily="34" charset="0"/>
            </a:endParaRPr>
          </a:p>
          <a:p>
            <a:pPr marL="742950" lvl="1" indent="-285750" algn="just" fontAlgn="base">
              <a:lnSpc>
                <a:spcPct val="130000"/>
              </a:lnSpc>
              <a:spcAft>
                <a:spcPts val="800"/>
              </a:spcAft>
              <a:buFont typeface="Arial" panose="020B0604020202020204" pitchFamily="34" charset="0"/>
              <a:buChar char="•"/>
            </a:pPr>
            <a:r>
              <a:rPr lang="en-US" sz="1800" u="none" strike="noStrike" kern="0" spc="0" dirty="0">
                <a:solidFill>
                  <a:srgbClr val="000000"/>
                </a:solidFill>
                <a:effectLst/>
                <a:uFill>
                  <a:solidFill>
                    <a:srgbClr val="000000"/>
                  </a:solidFill>
                </a:uFill>
                <a:ea typeface="Trebuchet MS" panose="020B0603020202020204" pitchFamily="34" charset="0"/>
                <a:cs typeface="Trebuchet MS" panose="020B0603020202020204" pitchFamily="34" charset="0"/>
              </a:rPr>
              <a:t>Update refrigerators status</a:t>
            </a:r>
            <a:endParaRPr lang="en-IN" sz="1800" u="none" strike="noStrike" kern="0" spc="0" dirty="0">
              <a:solidFill>
                <a:srgbClr val="000000"/>
              </a:solidFill>
              <a:effectLst/>
              <a:uFill>
                <a:solidFill>
                  <a:srgbClr val="000000"/>
                </a:solidFill>
              </a:uFill>
              <a:ea typeface="Trebuchet MS" panose="020B0603020202020204" pitchFamily="34" charset="0"/>
              <a:cs typeface="Trebuchet MS" panose="020B0603020202020204" pitchFamily="34" charset="0"/>
            </a:endParaRPr>
          </a:p>
          <a:p>
            <a:pPr marL="742950" lvl="1" indent="-285750" algn="just" fontAlgn="base">
              <a:lnSpc>
                <a:spcPct val="130000"/>
              </a:lnSpc>
              <a:spcAft>
                <a:spcPts val="800"/>
              </a:spcAft>
              <a:buFont typeface="Arial" panose="020B0604020202020204" pitchFamily="34" charset="0"/>
              <a:buChar char="•"/>
            </a:pPr>
            <a:r>
              <a:rPr lang="en-US" u="none" strike="noStrike" kern="0" spc="0" dirty="0">
                <a:solidFill>
                  <a:srgbClr val="000000"/>
                </a:solidFill>
                <a:effectLst/>
                <a:uFill>
                  <a:solidFill>
                    <a:srgbClr val="000000"/>
                  </a:solidFill>
                </a:uFill>
                <a:ea typeface="Trebuchet MS" panose="020B0603020202020204" pitchFamily="34" charset="0"/>
                <a:cs typeface="Trebuchet MS" panose="020B0603020202020204" pitchFamily="34" charset="0"/>
              </a:rPr>
              <a:t>Handover food to volunteer (Set status)</a:t>
            </a:r>
            <a:endParaRPr lang="en-IN" sz="2000" kern="0" dirty="0">
              <a:solidFill>
                <a:srgbClr val="000000"/>
              </a:solidFill>
              <a:uFill>
                <a:solidFill>
                  <a:srgbClr val="000000"/>
                </a:solidFill>
              </a:uFill>
              <a:ea typeface="Trebuchet MS" panose="020B0603020202020204" pitchFamily="34" charset="0"/>
              <a:cs typeface="Trebuchet MS" panose="020B0603020202020204" pitchFamily="34" charset="0"/>
            </a:endParaRPr>
          </a:p>
          <a:p>
            <a:pPr marL="742950" lvl="1" indent="-285750" algn="just" fontAlgn="base">
              <a:lnSpc>
                <a:spcPct val="130000"/>
              </a:lnSpc>
              <a:spcAft>
                <a:spcPts val="800"/>
              </a:spcAft>
              <a:buFont typeface="Arial" panose="020B0604020202020204" pitchFamily="34" charset="0"/>
              <a:buChar char="•"/>
            </a:pPr>
            <a:r>
              <a:rPr lang="en-US" sz="1800" dirty="0">
                <a:effectLst/>
                <a:ea typeface="Arial Unicode MS"/>
                <a:cs typeface="Times New Roman" panose="02020603050405020304" pitchFamily="18" charset="0"/>
              </a:rPr>
              <a:t>Add feedback</a:t>
            </a:r>
            <a:endParaRPr lang="en-IN" sz="1800" dirty="0"/>
          </a:p>
        </p:txBody>
      </p:sp>
    </p:spTree>
    <p:extLst>
      <p:ext uri="{BB962C8B-B14F-4D97-AF65-F5344CB8AC3E}">
        <p14:creationId xmlns:p14="http://schemas.microsoft.com/office/powerpoint/2010/main" val="38696570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251</TotalTime>
  <Words>974</Words>
  <Application>Microsoft Office PowerPoint</Application>
  <PresentationFormat>Widescreen</PresentationFormat>
  <Paragraphs>340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Rockwell</vt:lpstr>
      <vt:lpstr>Rockwell Condensed</vt:lpstr>
      <vt:lpstr>Times New Roman</vt:lpstr>
      <vt:lpstr>Wingdings</vt:lpstr>
      <vt:lpstr>Wood Type</vt:lpstr>
      <vt:lpstr>FOOD WASTAGE</vt:lpstr>
      <vt:lpstr>CONTENT</vt:lpstr>
      <vt:lpstr>ABSTRACT</vt:lpstr>
      <vt:lpstr>introduction</vt:lpstr>
      <vt:lpstr>Existing system</vt:lpstr>
      <vt:lpstr>proposed system</vt:lpstr>
      <vt:lpstr>Modules :- Admin</vt:lpstr>
      <vt:lpstr>Modules :- volunteers</vt:lpstr>
      <vt:lpstr>Modules :- Hotels</vt:lpstr>
      <vt:lpstr>Modules :- charity homes/needy</vt:lpstr>
      <vt:lpstr>Modules :- guest</vt:lpstr>
      <vt:lpstr>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vt:lpstr>
      <vt:lpstr>Future enhancement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WASTAGE</dc:title>
  <dc:creator>Ashwin Shibu</dc:creator>
  <cp:lastModifiedBy>Ashwin Shibu</cp:lastModifiedBy>
  <cp:revision>6</cp:revision>
  <dcterms:created xsi:type="dcterms:W3CDTF">2022-04-18T05:02:31Z</dcterms:created>
  <dcterms:modified xsi:type="dcterms:W3CDTF">2022-04-18T11:14:08Z</dcterms:modified>
</cp:coreProperties>
</file>