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0" r:id="rId3"/>
    <p:sldId id="257" r:id="rId4"/>
    <p:sldId id="258" r:id="rId5"/>
    <p:sldId id="259" r:id="rId6"/>
    <p:sldId id="260" r:id="rId7"/>
    <p:sldId id="261"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81" r:id="rId22"/>
    <p:sldId id="282" r:id="rId23"/>
    <p:sldId id="262" r:id="rId24"/>
    <p:sldId id="283" r:id="rId25"/>
    <p:sldId id="284" r:id="rId26"/>
    <p:sldId id="27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ata3.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4.png"/><Relationship Id="rId7" Type="http://schemas.openxmlformats.org/officeDocument/2006/relationships/image" Target="../media/image46.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37.svg"/><Relationship Id="rId5" Type="http://schemas.openxmlformats.org/officeDocument/2006/relationships/image" Target="../media/image36.png"/><Relationship Id="rId10" Type="http://schemas.openxmlformats.org/officeDocument/2006/relationships/image" Target="../media/image49.svg"/><Relationship Id="rId4" Type="http://schemas.openxmlformats.org/officeDocument/2006/relationships/image" Target="../media/image45.svg"/><Relationship Id="rId9" Type="http://schemas.openxmlformats.org/officeDocument/2006/relationships/image" Target="../media/image4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4.png"/><Relationship Id="rId7" Type="http://schemas.openxmlformats.org/officeDocument/2006/relationships/image" Target="../media/image46.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37.svg"/><Relationship Id="rId5" Type="http://schemas.openxmlformats.org/officeDocument/2006/relationships/image" Target="../media/image36.png"/><Relationship Id="rId10" Type="http://schemas.openxmlformats.org/officeDocument/2006/relationships/image" Target="../media/image49.svg"/><Relationship Id="rId4" Type="http://schemas.openxmlformats.org/officeDocument/2006/relationships/image" Target="../media/image45.svg"/><Relationship Id="rId9" Type="http://schemas.openxmlformats.org/officeDocument/2006/relationships/image" Target="../media/image48.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93DF32-4701-4D63-85BC-4B7215E0F6C2}" type="doc">
      <dgm:prSet loTypeId="urn:microsoft.com/office/officeart/2018/2/layout/IconCircleList" loCatId="icon" qsTypeId="urn:microsoft.com/office/officeart/2005/8/quickstyle/simple1" qsCatId="simple" csTypeId="urn:microsoft.com/office/officeart/2005/8/colors/colorful1" csCatId="colorful" phldr="1"/>
      <dgm:spPr/>
      <dgm:t>
        <a:bodyPr/>
        <a:lstStyle/>
        <a:p>
          <a:endParaRPr lang="en-US"/>
        </a:p>
      </dgm:t>
    </dgm:pt>
    <dgm:pt modelId="{671C4330-44D1-42A2-8895-5C5D0E32D8C2}">
      <dgm:prSet/>
      <dgm:spPr/>
      <dgm:t>
        <a:bodyPr/>
        <a:lstStyle/>
        <a:p>
          <a:pPr>
            <a:lnSpc>
              <a:spcPct val="100000"/>
            </a:lnSpc>
          </a:pPr>
          <a:r>
            <a:rPr lang="en-NG" b="1" i="0" baseline="0"/>
            <a:t>Human Vulnerability:</a:t>
          </a:r>
          <a:br>
            <a:rPr lang="en-NG" b="0" i="0" baseline="0"/>
          </a:br>
          <a:r>
            <a:rPr lang="en-NG" b="0" i="0" baseline="0"/>
            <a:t>Social engineering exploits human emotions like trust, fear, and urgency, making even well-trained employees vulnerable.</a:t>
          </a:r>
          <a:endParaRPr lang="en-US"/>
        </a:p>
      </dgm:t>
    </dgm:pt>
    <dgm:pt modelId="{52AF6491-52B4-4F1B-BF32-C87B0A94F5D5}" type="parTrans" cxnId="{7C060E95-82AA-49B2-AC02-900FC64A8934}">
      <dgm:prSet/>
      <dgm:spPr/>
      <dgm:t>
        <a:bodyPr/>
        <a:lstStyle/>
        <a:p>
          <a:endParaRPr lang="en-US"/>
        </a:p>
      </dgm:t>
    </dgm:pt>
    <dgm:pt modelId="{4AC09E36-8EB6-45C5-A5FD-F49239D5217A}" type="sibTrans" cxnId="{7C060E95-82AA-49B2-AC02-900FC64A8934}">
      <dgm:prSet/>
      <dgm:spPr/>
      <dgm:t>
        <a:bodyPr/>
        <a:lstStyle/>
        <a:p>
          <a:pPr>
            <a:lnSpc>
              <a:spcPct val="100000"/>
            </a:lnSpc>
          </a:pPr>
          <a:endParaRPr lang="en-US"/>
        </a:p>
      </dgm:t>
    </dgm:pt>
    <dgm:pt modelId="{B0D0B854-512F-46EB-BF98-03E2E4FA9668}">
      <dgm:prSet/>
      <dgm:spPr/>
      <dgm:t>
        <a:bodyPr/>
        <a:lstStyle/>
        <a:p>
          <a:pPr>
            <a:lnSpc>
              <a:spcPct val="100000"/>
            </a:lnSpc>
          </a:pPr>
          <a:r>
            <a:rPr lang="en-NG" b="1" i="0" baseline="0"/>
            <a:t>Evolving Attack Methods:</a:t>
          </a:r>
          <a:br>
            <a:rPr lang="en-NG" b="0" i="0" baseline="0"/>
          </a:br>
          <a:r>
            <a:rPr lang="en-NG" b="0" i="0" baseline="0"/>
            <a:t>New techniques, such as Quishing, emerge quickly, making it difficult to keep up with the latest threats.</a:t>
          </a:r>
          <a:endParaRPr lang="en-US"/>
        </a:p>
      </dgm:t>
    </dgm:pt>
    <dgm:pt modelId="{54B608AF-00C3-4F83-A743-37C2ED90D1ED}" type="parTrans" cxnId="{B6F1A782-EA70-4AE5-BABF-AF88913149B8}">
      <dgm:prSet/>
      <dgm:spPr/>
      <dgm:t>
        <a:bodyPr/>
        <a:lstStyle/>
        <a:p>
          <a:endParaRPr lang="en-US"/>
        </a:p>
      </dgm:t>
    </dgm:pt>
    <dgm:pt modelId="{6DA79F34-76DE-4F4E-9460-597AA19D476C}" type="sibTrans" cxnId="{B6F1A782-EA70-4AE5-BABF-AF88913149B8}">
      <dgm:prSet/>
      <dgm:spPr/>
      <dgm:t>
        <a:bodyPr/>
        <a:lstStyle/>
        <a:p>
          <a:pPr>
            <a:lnSpc>
              <a:spcPct val="100000"/>
            </a:lnSpc>
          </a:pPr>
          <a:endParaRPr lang="en-US"/>
        </a:p>
      </dgm:t>
    </dgm:pt>
    <dgm:pt modelId="{A7B7C9AC-DDA7-4B06-974B-424C32C57A18}">
      <dgm:prSet/>
      <dgm:spPr/>
      <dgm:t>
        <a:bodyPr/>
        <a:lstStyle/>
        <a:p>
          <a:pPr>
            <a:lnSpc>
              <a:spcPct val="100000"/>
            </a:lnSpc>
          </a:pPr>
          <a:r>
            <a:rPr lang="en-NG" b="1" i="0" baseline="0"/>
            <a:t>Widespread Use of QR Codes:</a:t>
          </a:r>
          <a:br>
            <a:rPr lang="en-NG" b="0" i="0" baseline="0"/>
          </a:br>
          <a:r>
            <a:rPr lang="en-NG" b="0" i="0" baseline="0"/>
            <a:t>The growing popularity of QR codes in legitimate services increases the risk of malicious use without users being aware.</a:t>
          </a:r>
          <a:endParaRPr lang="en-US"/>
        </a:p>
      </dgm:t>
    </dgm:pt>
    <dgm:pt modelId="{298B33D5-97D7-4286-A10A-D64E5CB61B95}" type="parTrans" cxnId="{EB1A9A15-E9AA-4C41-B428-A4491064A127}">
      <dgm:prSet/>
      <dgm:spPr/>
      <dgm:t>
        <a:bodyPr/>
        <a:lstStyle/>
        <a:p>
          <a:endParaRPr lang="en-US"/>
        </a:p>
      </dgm:t>
    </dgm:pt>
    <dgm:pt modelId="{D8992536-904A-43BA-A203-210874010AF0}" type="sibTrans" cxnId="{EB1A9A15-E9AA-4C41-B428-A4491064A127}">
      <dgm:prSet/>
      <dgm:spPr/>
      <dgm:t>
        <a:bodyPr/>
        <a:lstStyle/>
        <a:p>
          <a:pPr>
            <a:lnSpc>
              <a:spcPct val="100000"/>
            </a:lnSpc>
          </a:pPr>
          <a:endParaRPr lang="en-US"/>
        </a:p>
      </dgm:t>
    </dgm:pt>
    <dgm:pt modelId="{1D552F36-B3D0-4D38-AED9-85C3A9A7DE8C}">
      <dgm:prSet/>
      <dgm:spPr/>
      <dgm:t>
        <a:bodyPr/>
        <a:lstStyle/>
        <a:p>
          <a:pPr>
            <a:lnSpc>
              <a:spcPct val="100000"/>
            </a:lnSpc>
          </a:pPr>
          <a:r>
            <a:rPr lang="en-NG" b="1" i="0" baseline="0"/>
            <a:t>Lack of User Awareness:</a:t>
          </a:r>
          <a:br>
            <a:rPr lang="en-NG" b="0" i="0" baseline="0"/>
          </a:br>
          <a:r>
            <a:rPr lang="en-NG" b="0" i="0" baseline="0"/>
            <a:t>Many employees and users are unaware of the risks posed by seemingly innocent actions like scanning a QR code.</a:t>
          </a:r>
          <a:endParaRPr lang="en-US"/>
        </a:p>
      </dgm:t>
    </dgm:pt>
    <dgm:pt modelId="{793CE8A1-66E3-43B1-AC3A-EA857B08954D}" type="parTrans" cxnId="{C6E1B038-CCD3-4B05-BFED-DF1B0D3C3F24}">
      <dgm:prSet/>
      <dgm:spPr/>
      <dgm:t>
        <a:bodyPr/>
        <a:lstStyle/>
        <a:p>
          <a:endParaRPr lang="en-US"/>
        </a:p>
      </dgm:t>
    </dgm:pt>
    <dgm:pt modelId="{46C53902-3317-48E3-8F0C-1AD2BBD0206D}" type="sibTrans" cxnId="{C6E1B038-CCD3-4B05-BFED-DF1B0D3C3F24}">
      <dgm:prSet/>
      <dgm:spPr/>
      <dgm:t>
        <a:bodyPr/>
        <a:lstStyle/>
        <a:p>
          <a:endParaRPr lang="en-US"/>
        </a:p>
      </dgm:t>
    </dgm:pt>
    <dgm:pt modelId="{F0A1812D-A4BE-4255-A77F-C078F824823D}" type="pres">
      <dgm:prSet presAssocID="{D093DF32-4701-4D63-85BC-4B7215E0F6C2}" presName="root" presStyleCnt="0">
        <dgm:presLayoutVars>
          <dgm:dir/>
          <dgm:resizeHandles val="exact"/>
        </dgm:presLayoutVars>
      </dgm:prSet>
      <dgm:spPr/>
    </dgm:pt>
    <dgm:pt modelId="{470E8B1F-3375-4C92-991E-C9C227F4CEE6}" type="pres">
      <dgm:prSet presAssocID="{D093DF32-4701-4D63-85BC-4B7215E0F6C2}" presName="container" presStyleCnt="0">
        <dgm:presLayoutVars>
          <dgm:dir/>
          <dgm:resizeHandles val="exact"/>
        </dgm:presLayoutVars>
      </dgm:prSet>
      <dgm:spPr/>
    </dgm:pt>
    <dgm:pt modelId="{A4B22DBB-AB29-4AF7-9BEC-4B4D95F19433}" type="pres">
      <dgm:prSet presAssocID="{671C4330-44D1-42A2-8895-5C5D0E32D8C2}" presName="compNode" presStyleCnt="0"/>
      <dgm:spPr/>
    </dgm:pt>
    <dgm:pt modelId="{E739E2BC-6C2E-42CB-9C0E-E0956B7259DC}" type="pres">
      <dgm:prSet presAssocID="{671C4330-44D1-42A2-8895-5C5D0E32D8C2}" presName="iconBgRect" presStyleLbl="bgShp" presStyleIdx="0" presStyleCnt="4"/>
      <dgm:spPr/>
    </dgm:pt>
    <dgm:pt modelId="{31A31B46-9FD8-4990-9400-6FCFAF13EAA8}" type="pres">
      <dgm:prSet presAssocID="{671C4330-44D1-42A2-8895-5C5D0E32D8C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lder"/>
        </a:ext>
      </dgm:extLst>
    </dgm:pt>
    <dgm:pt modelId="{6FBA4D45-C86E-4F82-8297-F3372662DA6C}" type="pres">
      <dgm:prSet presAssocID="{671C4330-44D1-42A2-8895-5C5D0E32D8C2}" presName="spaceRect" presStyleCnt="0"/>
      <dgm:spPr/>
    </dgm:pt>
    <dgm:pt modelId="{15C1AD3E-626B-4740-A8AA-41B9594B1826}" type="pres">
      <dgm:prSet presAssocID="{671C4330-44D1-42A2-8895-5C5D0E32D8C2}" presName="textRect" presStyleLbl="revTx" presStyleIdx="0" presStyleCnt="4">
        <dgm:presLayoutVars>
          <dgm:chMax val="1"/>
          <dgm:chPref val="1"/>
        </dgm:presLayoutVars>
      </dgm:prSet>
      <dgm:spPr/>
    </dgm:pt>
    <dgm:pt modelId="{F637DEBD-0604-4CE2-8890-516A9B136A2A}" type="pres">
      <dgm:prSet presAssocID="{4AC09E36-8EB6-45C5-A5FD-F49239D5217A}" presName="sibTrans" presStyleLbl="sibTrans2D1" presStyleIdx="0" presStyleCnt="0"/>
      <dgm:spPr/>
    </dgm:pt>
    <dgm:pt modelId="{67D01AD9-4F7C-4FE7-9B06-C0E9C689210C}" type="pres">
      <dgm:prSet presAssocID="{B0D0B854-512F-46EB-BF98-03E2E4FA9668}" presName="compNode" presStyleCnt="0"/>
      <dgm:spPr/>
    </dgm:pt>
    <dgm:pt modelId="{0D0A56FF-992A-4BB9-A1B4-2AE6E59FA5E2}" type="pres">
      <dgm:prSet presAssocID="{B0D0B854-512F-46EB-BF98-03E2E4FA9668}" presName="iconBgRect" presStyleLbl="bgShp" presStyleIdx="1" presStyleCnt="4"/>
      <dgm:spPr/>
    </dgm:pt>
    <dgm:pt modelId="{BE626876-5B39-4E34-9309-F95975C7F8B8}" type="pres">
      <dgm:prSet presAssocID="{B0D0B854-512F-46EB-BF98-03E2E4FA966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ning bolt"/>
        </a:ext>
      </dgm:extLst>
    </dgm:pt>
    <dgm:pt modelId="{C5BE4C8F-A80C-4322-B07E-8F2EBC502404}" type="pres">
      <dgm:prSet presAssocID="{B0D0B854-512F-46EB-BF98-03E2E4FA9668}" presName="spaceRect" presStyleCnt="0"/>
      <dgm:spPr/>
    </dgm:pt>
    <dgm:pt modelId="{59B771FD-10A9-4832-8F26-08F956011BB2}" type="pres">
      <dgm:prSet presAssocID="{B0D0B854-512F-46EB-BF98-03E2E4FA9668}" presName="textRect" presStyleLbl="revTx" presStyleIdx="1" presStyleCnt="4">
        <dgm:presLayoutVars>
          <dgm:chMax val="1"/>
          <dgm:chPref val="1"/>
        </dgm:presLayoutVars>
      </dgm:prSet>
      <dgm:spPr/>
    </dgm:pt>
    <dgm:pt modelId="{5E46D880-953E-4BD3-A1B5-620EF0534257}" type="pres">
      <dgm:prSet presAssocID="{6DA79F34-76DE-4F4E-9460-597AA19D476C}" presName="sibTrans" presStyleLbl="sibTrans2D1" presStyleIdx="0" presStyleCnt="0"/>
      <dgm:spPr/>
    </dgm:pt>
    <dgm:pt modelId="{2495D555-A973-4687-9058-FF07005BD153}" type="pres">
      <dgm:prSet presAssocID="{A7B7C9AC-DDA7-4B06-974B-424C32C57A18}" presName="compNode" presStyleCnt="0"/>
      <dgm:spPr/>
    </dgm:pt>
    <dgm:pt modelId="{E4E54991-C380-4251-9D18-6A5918EC82E9}" type="pres">
      <dgm:prSet presAssocID="{A7B7C9AC-DDA7-4B06-974B-424C32C57A18}" presName="iconBgRect" presStyleLbl="bgShp" presStyleIdx="2" presStyleCnt="4"/>
      <dgm:spPr/>
    </dgm:pt>
    <dgm:pt modelId="{EEF112C2-7D52-4746-9C2D-018612DCAF19}" type="pres">
      <dgm:prSet presAssocID="{A7B7C9AC-DDA7-4B06-974B-424C32C57A1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nlock"/>
        </a:ext>
      </dgm:extLst>
    </dgm:pt>
    <dgm:pt modelId="{9B97317B-D232-4719-9355-57B35B3AFD9A}" type="pres">
      <dgm:prSet presAssocID="{A7B7C9AC-DDA7-4B06-974B-424C32C57A18}" presName="spaceRect" presStyleCnt="0"/>
      <dgm:spPr/>
    </dgm:pt>
    <dgm:pt modelId="{64D76DF7-AF96-4134-B0F6-87E4B5B5AB23}" type="pres">
      <dgm:prSet presAssocID="{A7B7C9AC-DDA7-4B06-974B-424C32C57A18}" presName="textRect" presStyleLbl="revTx" presStyleIdx="2" presStyleCnt="4">
        <dgm:presLayoutVars>
          <dgm:chMax val="1"/>
          <dgm:chPref val="1"/>
        </dgm:presLayoutVars>
      </dgm:prSet>
      <dgm:spPr/>
    </dgm:pt>
    <dgm:pt modelId="{95A497C4-549C-407E-B10A-1FFFE2081C7E}" type="pres">
      <dgm:prSet presAssocID="{D8992536-904A-43BA-A203-210874010AF0}" presName="sibTrans" presStyleLbl="sibTrans2D1" presStyleIdx="0" presStyleCnt="0"/>
      <dgm:spPr/>
    </dgm:pt>
    <dgm:pt modelId="{8791EC4D-9DB8-439E-B2DD-0D87AB283C42}" type="pres">
      <dgm:prSet presAssocID="{1D552F36-B3D0-4D38-AED9-85C3A9A7DE8C}" presName="compNode" presStyleCnt="0"/>
      <dgm:spPr/>
    </dgm:pt>
    <dgm:pt modelId="{D27C2D68-A568-4496-968D-EE39070BBB7A}" type="pres">
      <dgm:prSet presAssocID="{1D552F36-B3D0-4D38-AED9-85C3A9A7DE8C}" presName="iconBgRect" presStyleLbl="bgShp" presStyleIdx="3" presStyleCnt="4"/>
      <dgm:spPr/>
    </dgm:pt>
    <dgm:pt modelId="{AAC25843-F5AB-4A38-84B6-28E345996E34}" type="pres">
      <dgm:prSet presAssocID="{1D552F36-B3D0-4D38-AED9-85C3A9A7DE8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code"/>
        </a:ext>
      </dgm:extLst>
    </dgm:pt>
    <dgm:pt modelId="{FAF5D902-F30E-4B53-8EAF-EE11B609ED4D}" type="pres">
      <dgm:prSet presAssocID="{1D552F36-B3D0-4D38-AED9-85C3A9A7DE8C}" presName="spaceRect" presStyleCnt="0"/>
      <dgm:spPr/>
    </dgm:pt>
    <dgm:pt modelId="{84794144-4287-41A4-B5F4-899449A153A5}" type="pres">
      <dgm:prSet presAssocID="{1D552F36-B3D0-4D38-AED9-85C3A9A7DE8C}" presName="textRect" presStyleLbl="revTx" presStyleIdx="3" presStyleCnt="4">
        <dgm:presLayoutVars>
          <dgm:chMax val="1"/>
          <dgm:chPref val="1"/>
        </dgm:presLayoutVars>
      </dgm:prSet>
      <dgm:spPr/>
    </dgm:pt>
  </dgm:ptLst>
  <dgm:cxnLst>
    <dgm:cxn modelId="{EB1A9A15-E9AA-4C41-B428-A4491064A127}" srcId="{D093DF32-4701-4D63-85BC-4B7215E0F6C2}" destId="{A7B7C9AC-DDA7-4B06-974B-424C32C57A18}" srcOrd="2" destOrd="0" parTransId="{298B33D5-97D7-4286-A10A-D64E5CB61B95}" sibTransId="{D8992536-904A-43BA-A203-210874010AF0}"/>
    <dgm:cxn modelId="{A26CBC21-FF10-4A9D-94D3-3460FCE8663C}" type="presOf" srcId="{4AC09E36-8EB6-45C5-A5FD-F49239D5217A}" destId="{F637DEBD-0604-4CE2-8890-516A9B136A2A}" srcOrd="0" destOrd="0" presId="urn:microsoft.com/office/officeart/2018/2/layout/IconCircleList"/>
    <dgm:cxn modelId="{C6E1B038-CCD3-4B05-BFED-DF1B0D3C3F24}" srcId="{D093DF32-4701-4D63-85BC-4B7215E0F6C2}" destId="{1D552F36-B3D0-4D38-AED9-85C3A9A7DE8C}" srcOrd="3" destOrd="0" parTransId="{793CE8A1-66E3-43B1-AC3A-EA857B08954D}" sibTransId="{46C53902-3317-48E3-8F0C-1AD2BBD0206D}"/>
    <dgm:cxn modelId="{8A673763-60F8-4B0C-AA09-7942C057FCF0}" type="presOf" srcId="{1D552F36-B3D0-4D38-AED9-85C3A9A7DE8C}" destId="{84794144-4287-41A4-B5F4-899449A153A5}" srcOrd="0" destOrd="0" presId="urn:microsoft.com/office/officeart/2018/2/layout/IconCircleList"/>
    <dgm:cxn modelId="{CAFCED4A-6422-4BCA-81A3-3AB900B3CCA2}" type="presOf" srcId="{D8992536-904A-43BA-A203-210874010AF0}" destId="{95A497C4-549C-407E-B10A-1FFFE2081C7E}" srcOrd="0" destOrd="0" presId="urn:microsoft.com/office/officeart/2018/2/layout/IconCircleList"/>
    <dgm:cxn modelId="{6CBE855A-C163-419A-BCB1-B7141A67033A}" type="presOf" srcId="{6DA79F34-76DE-4F4E-9460-597AA19D476C}" destId="{5E46D880-953E-4BD3-A1B5-620EF0534257}" srcOrd="0" destOrd="0" presId="urn:microsoft.com/office/officeart/2018/2/layout/IconCircleList"/>
    <dgm:cxn modelId="{1444AE7A-6AED-475A-A2B5-5E9ED4151A95}" type="presOf" srcId="{A7B7C9AC-DDA7-4B06-974B-424C32C57A18}" destId="{64D76DF7-AF96-4134-B0F6-87E4B5B5AB23}" srcOrd="0" destOrd="0" presId="urn:microsoft.com/office/officeart/2018/2/layout/IconCircleList"/>
    <dgm:cxn modelId="{B6F1A782-EA70-4AE5-BABF-AF88913149B8}" srcId="{D093DF32-4701-4D63-85BC-4B7215E0F6C2}" destId="{B0D0B854-512F-46EB-BF98-03E2E4FA9668}" srcOrd="1" destOrd="0" parTransId="{54B608AF-00C3-4F83-A743-37C2ED90D1ED}" sibTransId="{6DA79F34-76DE-4F4E-9460-597AA19D476C}"/>
    <dgm:cxn modelId="{958D5994-9DCA-4A38-A166-0E09F505641A}" type="presOf" srcId="{671C4330-44D1-42A2-8895-5C5D0E32D8C2}" destId="{15C1AD3E-626B-4740-A8AA-41B9594B1826}" srcOrd="0" destOrd="0" presId="urn:microsoft.com/office/officeart/2018/2/layout/IconCircleList"/>
    <dgm:cxn modelId="{7C060E95-82AA-49B2-AC02-900FC64A8934}" srcId="{D093DF32-4701-4D63-85BC-4B7215E0F6C2}" destId="{671C4330-44D1-42A2-8895-5C5D0E32D8C2}" srcOrd="0" destOrd="0" parTransId="{52AF6491-52B4-4F1B-BF32-C87B0A94F5D5}" sibTransId="{4AC09E36-8EB6-45C5-A5FD-F49239D5217A}"/>
    <dgm:cxn modelId="{FD7F39A7-D4FC-404F-A0B4-04A4A2CAA67C}" type="presOf" srcId="{B0D0B854-512F-46EB-BF98-03E2E4FA9668}" destId="{59B771FD-10A9-4832-8F26-08F956011BB2}" srcOrd="0" destOrd="0" presId="urn:microsoft.com/office/officeart/2018/2/layout/IconCircleList"/>
    <dgm:cxn modelId="{45F7DFEB-0E79-4167-972D-FF1EA1E54BA2}" type="presOf" srcId="{D093DF32-4701-4D63-85BC-4B7215E0F6C2}" destId="{F0A1812D-A4BE-4255-A77F-C078F824823D}" srcOrd="0" destOrd="0" presId="urn:microsoft.com/office/officeart/2018/2/layout/IconCircleList"/>
    <dgm:cxn modelId="{A9C2FA2B-9249-430F-B996-B68FD1EC85F7}" type="presParOf" srcId="{F0A1812D-A4BE-4255-A77F-C078F824823D}" destId="{470E8B1F-3375-4C92-991E-C9C227F4CEE6}" srcOrd="0" destOrd="0" presId="urn:microsoft.com/office/officeart/2018/2/layout/IconCircleList"/>
    <dgm:cxn modelId="{8055CA46-EFE1-43D6-A64B-B72CC29936D2}" type="presParOf" srcId="{470E8B1F-3375-4C92-991E-C9C227F4CEE6}" destId="{A4B22DBB-AB29-4AF7-9BEC-4B4D95F19433}" srcOrd="0" destOrd="0" presId="urn:microsoft.com/office/officeart/2018/2/layout/IconCircleList"/>
    <dgm:cxn modelId="{05D201B1-4F66-4EF5-961B-E9034310F949}" type="presParOf" srcId="{A4B22DBB-AB29-4AF7-9BEC-4B4D95F19433}" destId="{E739E2BC-6C2E-42CB-9C0E-E0956B7259DC}" srcOrd="0" destOrd="0" presId="urn:microsoft.com/office/officeart/2018/2/layout/IconCircleList"/>
    <dgm:cxn modelId="{D2743D21-6D22-485E-8ACE-D412D03C93E4}" type="presParOf" srcId="{A4B22DBB-AB29-4AF7-9BEC-4B4D95F19433}" destId="{31A31B46-9FD8-4990-9400-6FCFAF13EAA8}" srcOrd="1" destOrd="0" presId="urn:microsoft.com/office/officeart/2018/2/layout/IconCircleList"/>
    <dgm:cxn modelId="{84951F98-4E7E-410F-A4D1-76187729C658}" type="presParOf" srcId="{A4B22DBB-AB29-4AF7-9BEC-4B4D95F19433}" destId="{6FBA4D45-C86E-4F82-8297-F3372662DA6C}" srcOrd="2" destOrd="0" presId="urn:microsoft.com/office/officeart/2018/2/layout/IconCircleList"/>
    <dgm:cxn modelId="{03F6DEF5-14D5-4D14-8B10-A8D14DA0B881}" type="presParOf" srcId="{A4B22DBB-AB29-4AF7-9BEC-4B4D95F19433}" destId="{15C1AD3E-626B-4740-A8AA-41B9594B1826}" srcOrd="3" destOrd="0" presId="urn:microsoft.com/office/officeart/2018/2/layout/IconCircleList"/>
    <dgm:cxn modelId="{C6F18AD4-6CD2-4E85-8671-94B07B0713AF}" type="presParOf" srcId="{470E8B1F-3375-4C92-991E-C9C227F4CEE6}" destId="{F637DEBD-0604-4CE2-8890-516A9B136A2A}" srcOrd="1" destOrd="0" presId="urn:microsoft.com/office/officeart/2018/2/layout/IconCircleList"/>
    <dgm:cxn modelId="{D1C8790B-1761-479E-8CB7-92B894A08ABF}" type="presParOf" srcId="{470E8B1F-3375-4C92-991E-C9C227F4CEE6}" destId="{67D01AD9-4F7C-4FE7-9B06-C0E9C689210C}" srcOrd="2" destOrd="0" presId="urn:microsoft.com/office/officeart/2018/2/layout/IconCircleList"/>
    <dgm:cxn modelId="{53ECBA06-8899-4994-998E-1ADEE97FA4E0}" type="presParOf" srcId="{67D01AD9-4F7C-4FE7-9B06-C0E9C689210C}" destId="{0D0A56FF-992A-4BB9-A1B4-2AE6E59FA5E2}" srcOrd="0" destOrd="0" presId="urn:microsoft.com/office/officeart/2018/2/layout/IconCircleList"/>
    <dgm:cxn modelId="{F64870D2-40FC-4108-B75E-05EA419D7278}" type="presParOf" srcId="{67D01AD9-4F7C-4FE7-9B06-C0E9C689210C}" destId="{BE626876-5B39-4E34-9309-F95975C7F8B8}" srcOrd="1" destOrd="0" presId="urn:microsoft.com/office/officeart/2018/2/layout/IconCircleList"/>
    <dgm:cxn modelId="{9A119E05-96DE-4F81-A4C5-C54BD736EB70}" type="presParOf" srcId="{67D01AD9-4F7C-4FE7-9B06-C0E9C689210C}" destId="{C5BE4C8F-A80C-4322-B07E-8F2EBC502404}" srcOrd="2" destOrd="0" presId="urn:microsoft.com/office/officeart/2018/2/layout/IconCircleList"/>
    <dgm:cxn modelId="{AFEAF51B-26D6-4D46-85F5-3096169F6724}" type="presParOf" srcId="{67D01AD9-4F7C-4FE7-9B06-C0E9C689210C}" destId="{59B771FD-10A9-4832-8F26-08F956011BB2}" srcOrd="3" destOrd="0" presId="urn:microsoft.com/office/officeart/2018/2/layout/IconCircleList"/>
    <dgm:cxn modelId="{A998D430-B6A4-4EDA-AE94-44C453EA6B12}" type="presParOf" srcId="{470E8B1F-3375-4C92-991E-C9C227F4CEE6}" destId="{5E46D880-953E-4BD3-A1B5-620EF0534257}" srcOrd="3" destOrd="0" presId="urn:microsoft.com/office/officeart/2018/2/layout/IconCircleList"/>
    <dgm:cxn modelId="{F25EE821-FF22-48C2-8E8C-46819F739107}" type="presParOf" srcId="{470E8B1F-3375-4C92-991E-C9C227F4CEE6}" destId="{2495D555-A973-4687-9058-FF07005BD153}" srcOrd="4" destOrd="0" presId="urn:microsoft.com/office/officeart/2018/2/layout/IconCircleList"/>
    <dgm:cxn modelId="{4781428E-AAF1-4519-9AED-1B03E4BA9CCF}" type="presParOf" srcId="{2495D555-A973-4687-9058-FF07005BD153}" destId="{E4E54991-C380-4251-9D18-6A5918EC82E9}" srcOrd="0" destOrd="0" presId="urn:microsoft.com/office/officeart/2018/2/layout/IconCircleList"/>
    <dgm:cxn modelId="{4936668C-65E1-4C1E-8989-265B8DD1C025}" type="presParOf" srcId="{2495D555-A973-4687-9058-FF07005BD153}" destId="{EEF112C2-7D52-4746-9C2D-018612DCAF19}" srcOrd="1" destOrd="0" presId="urn:microsoft.com/office/officeart/2018/2/layout/IconCircleList"/>
    <dgm:cxn modelId="{7295F7ED-CD8C-4FC2-96CC-0F642779DA8B}" type="presParOf" srcId="{2495D555-A973-4687-9058-FF07005BD153}" destId="{9B97317B-D232-4719-9355-57B35B3AFD9A}" srcOrd="2" destOrd="0" presId="urn:microsoft.com/office/officeart/2018/2/layout/IconCircleList"/>
    <dgm:cxn modelId="{39A097BF-83A0-4C5B-B712-7B5D22088531}" type="presParOf" srcId="{2495D555-A973-4687-9058-FF07005BD153}" destId="{64D76DF7-AF96-4134-B0F6-87E4B5B5AB23}" srcOrd="3" destOrd="0" presId="urn:microsoft.com/office/officeart/2018/2/layout/IconCircleList"/>
    <dgm:cxn modelId="{CF3DABA3-AA4A-436F-B625-DBE8F58E13AA}" type="presParOf" srcId="{470E8B1F-3375-4C92-991E-C9C227F4CEE6}" destId="{95A497C4-549C-407E-B10A-1FFFE2081C7E}" srcOrd="5" destOrd="0" presId="urn:microsoft.com/office/officeart/2018/2/layout/IconCircleList"/>
    <dgm:cxn modelId="{7E05BC0E-CCC5-401A-92D1-2BC0920B7F9F}" type="presParOf" srcId="{470E8B1F-3375-4C92-991E-C9C227F4CEE6}" destId="{8791EC4D-9DB8-439E-B2DD-0D87AB283C42}" srcOrd="6" destOrd="0" presId="urn:microsoft.com/office/officeart/2018/2/layout/IconCircleList"/>
    <dgm:cxn modelId="{8B110EAD-CA35-477B-8268-E0C19C8D2CB7}" type="presParOf" srcId="{8791EC4D-9DB8-439E-B2DD-0D87AB283C42}" destId="{D27C2D68-A568-4496-968D-EE39070BBB7A}" srcOrd="0" destOrd="0" presId="urn:microsoft.com/office/officeart/2018/2/layout/IconCircleList"/>
    <dgm:cxn modelId="{22716C70-34E4-4545-9522-1F87F2CFF8DC}" type="presParOf" srcId="{8791EC4D-9DB8-439E-B2DD-0D87AB283C42}" destId="{AAC25843-F5AB-4A38-84B6-28E345996E34}" srcOrd="1" destOrd="0" presId="urn:microsoft.com/office/officeart/2018/2/layout/IconCircleList"/>
    <dgm:cxn modelId="{2D2229C0-AB41-40D3-B056-7DF54512DA43}" type="presParOf" srcId="{8791EC4D-9DB8-439E-B2DD-0D87AB283C42}" destId="{FAF5D902-F30E-4B53-8EAF-EE11B609ED4D}" srcOrd="2" destOrd="0" presId="urn:microsoft.com/office/officeart/2018/2/layout/IconCircleList"/>
    <dgm:cxn modelId="{0B4C95B2-54DA-4F64-B2FD-9E99D10B4542}" type="presParOf" srcId="{8791EC4D-9DB8-439E-B2DD-0D87AB283C42}" destId="{84794144-4287-41A4-B5F4-899449A153A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C0A4CE36-4ED3-49F0-8252-5C9F766D2C7F}" type="doc">
      <dgm:prSet loTypeId="urn:microsoft.com/office/officeart/2016/7/layout/BasicLinearProcessNumbered" loCatId="process" qsTypeId="urn:microsoft.com/office/officeart/2005/8/quickstyle/simple1" qsCatId="simple" csTypeId="urn:microsoft.com/office/officeart/2005/8/colors/accent1_2" csCatId="accent1"/>
      <dgm:spPr/>
      <dgm:t>
        <a:bodyPr/>
        <a:lstStyle/>
        <a:p>
          <a:endParaRPr lang="en-US"/>
        </a:p>
      </dgm:t>
    </dgm:pt>
    <dgm:pt modelId="{34373700-8617-4940-A725-29CFBD00C411}">
      <dgm:prSet/>
      <dgm:spPr/>
      <dgm:t>
        <a:bodyPr/>
        <a:lstStyle/>
        <a:p>
          <a:r>
            <a:rPr lang="en-NG" b="1" i="0" baseline="0" dirty="0"/>
            <a:t>Financial Gain:</a:t>
          </a:r>
          <a:br>
            <a:rPr lang="en-NG" b="0" i="0" baseline="0" dirty="0"/>
          </a:br>
          <a:r>
            <a:rPr lang="en-NG" b="0" i="0" baseline="0" dirty="0"/>
            <a:t>Attackers often seek to steal sensitive information, such as bank details, to gain financial rewards.</a:t>
          </a:r>
          <a:endParaRPr lang="en-US" dirty="0"/>
        </a:p>
      </dgm:t>
    </dgm:pt>
    <dgm:pt modelId="{AA33CA93-E2DE-4109-B0E4-9697057A379F}" type="parTrans" cxnId="{D1170FED-912B-444D-8C37-EFEB063F26A1}">
      <dgm:prSet/>
      <dgm:spPr/>
      <dgm:t>
        <a:bodyPr/>
        <a:lstStyle/>
        <a:p>
          <a:endParaRPr lang="en-US"/>
        </a:p>
      </dgm:t>
    </dgm:pt>
    <dgm:pt modelId="{9B386C95-FD75-4D62-95B9-2FC97FB305AD}" type="sibTrans" cxnId="{D1170FED-912B-444D-8C37-EFEB063F26A1}">
      <dgm:prSet phldrT="1" phldr="0"/>
      <dgm:spPr/>
      <dgm:t>
        <a:bodyPr/>
        <a:lstStyle/>
        <a:p>
          <a:r>
            <a:rPr lang="en-US"/>
            <a:t>1</a:t>
          </a:r>
        </a:p>
      </dgm:t>
    </dgm:pt>
    <dgm:pt modelId="{B5E5C0DD-9654-4756-99E3-E94E9103140E}">
      <dgm:prSet/>
      <dgm:spPr/>
      <dgm:t>
        <a:bodyPr/>
        <a:lstStyle/>
        <a:p>
          <a:r>
            <a:rPr lang="en-NG" b="1" i="0" baseline="0" dirty="0"/>
            <a:t>Data Theft:</a:t>
          </a:r>
          <a:br>
            <a:rPr lang="en-NG" b="0" i="0" baseline="0" dirty="0"/>
          </a:br>
          <a:r>
            <a:rPr lang="en-NG" b="0" i="0" baseline="0" dirty="0"/>
            <a:t>Cybercriminals aim to harvest user credentials, personal information, or trade secrets for exploitation or sale.</a:t>
          </a:r>
          <a:endParaRPr lang="en-US" dirty="0"/>
        </a:p>
      </dgm:t>
    </dgm:pt>
    <dgm:pt modelId="{880E4BB2-056B-4B78-8C43-E87E1C62A327}" type="parTrans" cxnId="{AD2ED3CE-C007-4E46-A89A-DEEA08B8F004}">
      <dgm:prSet/>
      <dgm:spPr/>
      <dgm:t>
        <a:bodyPr/>
        <a:lstStyle/>
        <a:p>
          <a:endParaRPr lang="en-US"/>
        </a:p>
      </dgm:t>
    </dgm:pt>
    <dgm:pt modelId="{DDED495C-9467-42F4-9510-837C583F257C}" type="sibTrans" cxnId="{AD2ED3CE-C007-4E46-A89A-DEEA08B8F004}">
      <dgm:prSet phldrT="3" phldr="0"/>
      <dgm:spPr/>
      <dgm:t>
        <a:bodyPr/>
        <a:lstStyle/>
        <a:p>
          <a:r>
            <a:rPr lang="en-US"/>
            <a:t>3</a:t>
          </a:r>
          <a:endParaRPr lang="en-US" dirty="0"/>
        </a:p>
      </dgm:t>
    </dgm:pt>
    <dgm:pt modelId="{09A5D9D2-6F44-4309-A03E-39BE1FBD98D0}">
      <dgm:prSet/>
      <dgm:spPr/>
      <dgm:t>
        <a:bodyPr/>
        <a:lstStyle/>
        <a:p>
          <a:r>
            <a:rPr lang="en-NG" b="1" i="0" baseline="0" dirty="0"/>
            <a:t>System Disruption:</a:t>
          </a:r>
          <a:br>
            <a:rPr lang="en-NG" b="0" i="0" baseline="0" dirty="0"/>
          </a:br>
          <a:r>
            <a:rPr lang="en-NG" b="0" i="0" baseline="0" dirty="0"/>
            <a:t>In some cases, the goal is to disrupt operations, causing downtime and loss of business continuity.</a:t>
          </a:r>
          <a:endParaRPr lang="en-US" dirty="0"/>
        </a:p>
      </dgm:t>
    </dgm:pt>
    <dgm:pt modelId="{401F4462-D101-45CC-B405-2C1D65764B50}" type="parTrans" cxnId="{9727B740-2154-4D10-AB59-B992681C8ED8}">
      <dgm:prSet/>
      <dgm:spPr/>
      <dgm:t>
        <a:bodyPr/>
        <a:lstStyle/>
        <a:p>
          <a:endParaRPr lang="en-US"/>
        </a:p>
      </dgm:t>
    </dgm:pt>
    <dgm:pt modelId="{A20539E6-A7A6-4113-AD47-323E128A3E68}" type="sibTrans" cxnId="{9727B740-2154-4D10-AB59-B992681C8ED8}">
      <dgm:prSet phldrT="4" phldr="0"/>
      <dgm:spPr/>
      <dgm:t>
        <a:bodyPr/>
        <a:lstStyle/>
        <a:p>
          <a:r>
            <a:rPr lang="en-US"/>
            <a:t>4</a:t>
          </a:r>
        </a:p>
      </dgm:t>
    </dgm:pt>
    <dgm:pt modelId="{C0201446-EAEE-44DD-8012-5C8E4FA12F8A}">
      <dgm:prSet/>
      <dgm:spPr/>
      <dgm:t>
        <a:bodyPr/>
        <a:lstStyle/>
        <a:p>
          <a:r>
            <a:rPr lang="en-NG" b="1" i="0" baseline="0"/>
            <a:t>Corporate Espionage:</a:t>
          </a:r>
          <a:br>
            <a:rPr lang="en-NG" b="0" i="0" baseline="0"/>
          </a:br>
          <a:r>
            <a:rPr lang="en-NG" b="0" i="0" baseline="0"/>
            <a:t>Some attacks aim to steal intellectual property or sensitive corporate data for competitive advantage.</a:t>
          </a:r>
          <a:endParaRPr lang="en-US" dirty="0"/>
        </a:p>
      </dgm:t>
    </dgm:pt>
    <dgm:pt modelId="{C87176BE-ADD8-47D6-815B-40921F61FD72}" type="sibTrans" cxnId="{024605AE-9132-44BA-B21E-7D7DF9B95D9D}">
      <dgm:prSet phldrT="2" phldr="0"/>
      <dgm:spPr/>
      <dgm:t>
        <a:bodyPr/>
        <a:lstStyle/>
        <a:p>
          <a:r>
            <a:rPr lang="en-US"/>
            <a:t>2</a:t>
          </a:r>
        </a:p>
      </dgm:t>
    </dgm:pt>
    <dgm:pt modelId="{722107EA-7887-4242-A51F-2E4B8281830C}" type="parTrans" cxnId="{024605AE-9132-44BA-B21E-7D7DF9B95D9D}">
      <dgm:prSet/>
      <dgm:spPr/>
      <dgm:t>
        <a:bodyPr/>
        <a:lstStyle/>
        <a:p>
          <a:endParaRPr lang="en-US"/>
        </a:p>
      </dgm:t>
    </dgm:pt>
    <dgm:pt modelId="{9DEC75E2-E6FF-4C5C-81F1-36C8FCFA348D}" type="pres">
      <dgm:prSet presAssocID="{C0A4CE36-4ED3-49F0-8252-5C9F766D2C7F}" presName="Name0" presStyleCnt="0">
        <dgm:presLayoutVars>
          <dgm:animLvl val="lvl"/>
          <dgm:resizeHandles val="exact"/>
        </dgm:presLayoutVars>
      </dgm:prSet>
      <dgm:spPr/>
    </dgm:pt>
    <dgm:pt modelId="{2CCC9BDC-7370-451B-A169-A0D101F08EEF}" type="pres">
      <dgm:prSet presAssocID="{34373700-8617-4940-A725-29CFBD00C411}" presName="compositeNode" presStyleCnt="0">
        <dgm:presLayoutVars>
          <dgm:bulletEnabled val="1"/>
        </dgm:presLayoutVars>
      </dgm:prSet>
      <dgm:spPr/>
    </dgm:pt>
    <dgm:pt modelId="{1CF6EE53-968D-4FD7-8D4A-3A0813671646}" type="pres">
      <dgm:prSet presAssocID="{34373700-8617-4940-A725-29CFBD00C411}" presName="bgRect" presStyleLbl="bgAccFollowNode1" presStyleIdx="0" presStyleCnt="4"/>
      <dgm:spPr/>
    </dgm:pt>
    <dgm:pt modelId="{5F69A4F0-810E-470D-B98D-F8A29A3417D2}" type="pres">
      <dgm:prSet presAssocID="{9B386C95-FD75-4D62-95B9-2FC97FB305AD}" presName="sibTransNodeCircle" presStyleLbl="alignNode1" presStyleIdx="0" presStyleCnt="8">
        <dgm:presLayoutVars>
          <dgm:chMax val="0"/>
          <dgm:bulletEnabled/>
        </dgm:presLayoutVars>
      </dgm:prSet>
      <dgm:spPr/>
    </dgm:pt>
    <dgm:pt modelId="{73E48847-A381-4FED-8DAB-29099011368B}" type="pres">
      <dgm:prSet presAssocID="{34373700-8617-4940-A725-29CFBD00C411}" presName="bottomLine" presStyleLbl="alignNode1" presStyleIdx="1" presStyleCnt="8">
        <dgm:presLayoutVars/>
      </dgm:prSet>
      <dgm:spPr/>
    </dgm:pt>
    <dgm:pt modelId="{78170A04-20DC-4302-9F73-7CC59A4B7850}" type="pres">
      <dgm:prSet presAssocID="{34373700-8617-4940-A725-29CFBD00C411}" presName="nodeText" presStyleLbl="bgAccFollowNode1" presStyleIdx="0" presStyleCnt="4">
        <dgm:presLayoutVars>
          <dgm:bulletEnabled val="1"/>
        </dgm:presLayoutVars>
      </dgm:prSet>
      <dgm:spPr/>
    </dgm:pt>
    <dgm:pt modelId="{EBE3EF9A-117A-4231-9F19-99B792A635C8}" type="pres">
      <dgm:prSet presAssocID="{9B386C95-FD75-4D62-95B9-2FC97FB305AD}" presName="sibTrans" presStyleCnt="0"/>
      <dgm:spPr/>
    </dgm:pt>
    <dgm:pt modelId="{3BBD91F4-F8F0-40BF-9D21-919A359434D4}" type="pres">
      <dgm:prSet presAssocID="{C0201446-EAEE-44DD-8012-5C8E4FA12F8A}" presName="compositeNode" presStyleCnt="0">
        <dgm:presLayoutVars>
          <dgm:bulletEnabled val="1"/>
        </dgm:presLayoutVars>
      </dgm:prSet>
      <dgm:spPr/>
    </dgm:pt>
    <dgm:pt modelId="{45D97309-6236-4AD4-9A55-54D6F3DB31A2}" type="pres">
      <dgm:prSet presAssocID="{C0201446-EAEE-44DD-8012-5C8E4FA12F8A}" presName="bgRect" presStyleLbl="bgAccFollowNode1" presStyleIdx="1" presStyleCnt="4"/>
      <dgm:spPr/>
    </dgm:pt>
    <dgm:pt modelId="{0187F17B-2D2D-4A39-9058-D4A70D6700F5}" type="pres">
      <dgm:prSet presAssocID="{C87176BE-ADD8-47D6-815B-40921F61FD72}" presName="sibTransNodeCircle" presStyleLbl="alignNode1" presStyleIdx="2" presStyleCnt="8">
        <dgm:presLayoutVars>
          <dgm:chMax val="0"/>
          <dgm:bulletEnabled/>
        </dgm:presLayoutVars>
      </dgm:prSet>
      <dgm:spPr/>
    </dgm:pt>
    <dgm:pt modelId="{50A5B7C8-90B1-49A3-9E35-18D1DF1938F3}" type="pres">
      <dgm:prSet presAssocID="{C0201446-EAEE-44DD-8012-5C8E4FA12F8A}" presName="bottomLine" presStyleLbl="alignNode1" presStyleIdx="3" presStyleCnt="8">
        <dgm:presLayoutVars/>
      </dgm:prSet>
      <dgm:spPr/>
    </dgm:pt>
    <dgm:pt modelId="{7091CF5F-6BBF-4C2E-BF0A-5D3F63505D56}" type="pres">
      <dgm:prSet presAssocID="{C0201446-EAEE-44DD-8012-5C8E4FA12F8A}" presName="nodeText" presStyleLbl="bgAccFollowNode1" presStyleIdx="1" presStyleCnt="4">
        <dgm:presLayoutVars>
          <dgm:bulletEnabled val="1"/>
        </dgm:presLayoutVars>
      </dgm:prSet>
      <dgm:spPr/>
    </dgm:pt>
    <dgm:pt modelId="{39D9DBB7-A409-42C4-8FDE-C4F36A135972}" type="pres">
      <dgm:prSet presAssocID="{C87176BE-ADD8-47D6-815B-40921F61FD72}" presName="sibTrans" presStyleCnt="0"/>
      <dgm:spPr/>
    </dgm:pt>
    <dgm:pt modelId="{4CCE3276-E53F-42BC-BF4B-2D233EEF3555}" type="pres">
      <dgm:prSet presAssocID="{B5E5C0DD-9654-4756-99E3-E94E9103140E}" presName="compositeNode" presStyleCnt="0">
        <dgm:presLayoutVars>
          <dgm:bulletEnabled val="1"/>
        </dgm:presLayoutVars>
      </dgm:prSet>
      <dgm:spPr/>
    </dgm:pt>
    <dgm:pt modelId="{B1F7BB97-B94E-4D21-A25A-4A45744443B9}" type="pres">
      <dgm:prSet presAssocID="{B5E5C0DD-9654-4756-99E3-E94E9103140E}" presName="bgRect" presStyleLbl="bgAccFollowNode1" presStyleIdx="2" presStyleCnt="4"/>
      <dgm:spPr/>
    </dgm:pt>
    <dgm:pt modelId="{57D6F0D2-15B3-4123-97A8-DE2CF35A2E32}" type="pres">
      <dgm:prSet presAssocID="{DDED495C-9467-42F4-9510-837C583F257C}" presName="sibTransNodeCircle" presStyleLbl="alignNode1" presStyleIdx="4" presStyleCnt="8">
        <dgm:presLayoutVars>
          <dgm:chMax val="0"/>
          <dgm:bulletEnabled/>
        </dgm:presLayoutVars>
      </dgm:prSet>
      <dgm:spPr/>
    </dgm:pt>
    <dgm:pt modelId="{78F65300-2BEC-4818-90F8-85BD0A174B31}" type="pres">
      <dgm:prSet presAssocID="{B5E5C0DD-9654-4756-99E3-E94E9103140E}" presName="bottomLine" presStyleLbl="alignNode1" presStyleIdx="5" presStyleCnt="8">
        <dgm:presLayoutVars/>
      </dgm:prSet>
      <dgm:spPr/>
    </dgm:pt>
    <dgm:pt modelId="{78825AB8-8BC4-48FE-A81F-C8E2E31F37A2}" type="pres">
      <dgm:prSet presAssocID="{B5E5C0DD-9654-4756-99E3-E94E9103140E}" presName="nodeText" presStyleLbl="bgAccFollowNode1" presStyleIdx="2" presStyleCnt="4">
        <dgm:presLayoutVars>
          <dgm:bulletEnabled val="1"/>
        </dgm:presLayoutVars>
      </dgm:prSet>
      <dgm:spPr/>
    </dgm:pt>
    <dgm:pt modelId="{438B3AFD-73EC-4EDC-ADFC-E3B517681F46}" type="pres">
      <dgm:prSet presAssocID="{DDED495C-9467-42F4-9510-837C583F257C}" presName="sibTrans" presStyleCnt="0"/>
      <dgm:spPr/>
    </dgm:pt>
    <dgm:pt modelId="{93980EC0-E0D4-490B-8EC0-B8A2F112A16A}" type="pres">
      <dgm:prSet presAssocID="{09A5D9D2-6F44-4309-A03E-39BE1FBD98D0}" presName="compositeNode" presStyleCnt="0">
        <dgm:presLayoutVars>
          <dgm:bulletEnabled val="1"/>
        </dgm:presLayoutVars>
      </dgm:prSet>
      <dgm:spPr/>
    </dgm:pt>
    <dgm:pt modelId="{3FCB00AA-D068-4813-A1C7-4C97154F48EE}" type="pres">
      <dgm:prSet presAssocID="{09A5D9D2-6F44-4309-A03E-39BE1FBD98D0}" presName="bgRect" presStyleLbl="bgAccFollowNode1" presStyleIdx="3" presStyleCnt="4"/>
      <dgm:spPr/>
    </dgm:pt>
    <dgm:pt modelId="{DE934598-164C-46E7-9232-7F6D54784833}" type="pres">
      <dgm:prSet presAssocID="{A20539E6-A7A6-4113-AD47-323E128A3E68}" presName="sibTransNodeCircle" presStyleLbl="alignNode1" presStyleIdx="6" presStyleCnt="8">
        <dgm:presLayoutVars>
          <dgm:chMax val="0"/>
          <dgm:bulletEnabled/>
        </dgm:presLayoutVars>
      </dgm:prSet>
      <dgm:spPr/>
    </dgm:pt>
    <dgm:pt modelId="{0DFA15BF-CA2C-4EC1-AD49-10E254FD565F}" type="pres">
      <dgm:prSet presAssocID="{09A5D9D2-6F44-4309-A03E-39BE1FBD98D0}" presName="bottomLine" presStyleLbl="alignNode1" presStyleIdx="7" presStyleCnt="8">
        <dgm:presLayoutVars/>
      </dgm:prSet>
      <dgm:spPr/>
    </dgm:pt>
    <dgm:pt modelId="{CE36AFA2-ACE8-440A-A8BD-38582A8F8EF6}" type="pres">
      <dgm:prSet presAssocID="{09A5D9D2-6F44-4309-A03E-39BE1FBD98D0}" presName="nodeText" presStyleLbl="bgAccFollowNode1" presStyleIdx="3" presStyleCnt="4">
        <dgm:presLayoutVars>
          <dgm:bulletEnabled val="1"/>
        </dgm:presLayoutVars>
      </dgm:prSet>
      <dgm:spPr/>
    </dgm:pt>
  </dgm:ptLst>
  <dgm:cxnLst>
    <dgm:cxn modelId="{21618A12-EF73-4AF3-AF47-5022994EDCE0}" type="presOf" srcId="{09A5D9D2-6F44-4309-A03E-39BE1FBD98D0}" destId="{3FCB00AA-D068-4813-A1C7-4C97154F48EE}" srcOrd="0" destOrd="0" presId="urn:microsoft.com/office/officeart/2016/7/layout/BasicLinearProcessNumbered"/>
    <dgm:cxn modelId="{AB116E32-23BE-4D07-8B32-F2522700123D}" type="presOf" srcId="{09A5D9D2-6F44-4309-A03E-39BE1FBD98D0}" destId="{CE36AFA2-ACE8-440A-A8BD-38582A8F8EF6}" srcOrd="1" destOrd="0" presId="urn:microsoft.com/office/officeart/2016/7/layout/BasicLinearProcessNumbered"/>
    <dgm:cxn modelId="{9727B740-2154-4D10-AB59-B992681C8ED8}" srcId="{C0A4CE36-4ED3-49F0-8252-5C9F766D2C7F}" destId="{09A5D9D2-6F44-4309-A03E-39BE1FBD98D0}" srcOrd="3" destOrd="0" parTransId="{401F4462-D101-45CC-B405-2C1D65764B50}" sibTransId="{A20539E6-A7A6-4113-AD47-323E128A3E68}"/>
    <dgm:cxn modelId="{8962945F-7C03-46B4-A5F4-8946E586FF63}" type="presOf" srcId="{C0A4CE36-4ED3-49F0-8252-5C9F766D2C7F}" destId="{9DEC75E2-E6FF-4C5C-81F1-36C8FCFA348D}" srcOrd="0" destOrd="0" presId="urn:microsoft.com/office/officeart/2016/7/layout/BasicLinearProcessNumbered"/>
    <dgm:cxn modelId="{3B067162-2EC4-4D3E-93AB-1EFEB20BC610}" type="presOf" srcId="{34373700-8617-4940-A725-29CFBD00C411}" destId="{1CF6EE53-968D-4FD7-8D4A-3A0813671646}" srcOrd="0" destOrd="0" presId="urn:microsoft.com/office/officeart/2016/7/layout/BasicLinearProcessNumbered"/>
    <dgm:cxn modelId="{8C7A4044-7A32-4A95-8699-27D73F639DA6}" type="presOf" srcId="{9B386C95-FD75-4D62-95B9-2FC97FB305AD}" destId="{5F69A4F0-810E-470D-B98D-F8A29A3417D2}" srcOrd="0" destOrd="0" presId="urn:microsoft.com/office/officeart/2016/7/layout/BasicLinearProcessNumbered"/>
    <dgm:cxn modelId="{A9F4057E-74E2-4DA4-9315-847D3CCFE884}" type="presOf" srcId="{B5E5C0DD-9654-4756-99E3-E94E9103140E}" destId="{B1F7BB97-B94E-4D21-A25A-4A45744443B9}" srcOrd="0" destOrd="0" presId="urn:microsoft.com/office/officeart/2016/7/layout/BasicLinearProcessNumbered"/>
    <dgm:cxn modelId="{6724A985-9DD3-4965-98F0-AE02AA04FA96}" type="presOf" srcId="{34373700-8617-4940-A725-29CFBD00C411}" destId="{78170A04-20DC-4302-9F73-7CC59A4B7850}" srcOrd="1" destOrd="0" presId="urn:microsoft.com/office/officeart/2016/7/layout/BasicLinearProcessNumbered"/>
    <dgm:cxn modelId="{0923608D-7609-4E38-9A35-DC9FB24B83FF}" type="presOf" srcId="{B5E5C0DD-9654-4756-99E3-E94E9103140E}" destId="{78825AB8-8BC4-48FE-A81F-C8E2E31F37A2}" srcOrd="1" destOrd="0" presId="urn:microsoft.com/office/officeart/2016/7/layout/BasicLinearProcessNumbered"/>
    <dgm:cxn modelId="{3560808E-C0B7-4597-89E2-9F43095D22F0}" type="presOf" srcId="{DDED495C-9467-42F4-9510-837C583F257C}" destId="{57D6F0D2-15B3-4123-97A8-DE2CF35A2E32}" srcOrd="0" destOrd="0" presId="urn:microsoft.com/office/officeart/2016/7/layout/BasicLinearProcessNumbered"/>
    <dgm:cxn modelId="{AC28568F-84D1-4546-8FDB-AB2FCA5EF936}" type="presOf" srcId="{C0201446-EAEE-44DD-8012-5C8E4FA12F8A}" destId="{45D97309-6236-4AD4-9A55-54D6F3DB31A2}" srcOrd="0" destOrd="0" presId="urn:microsoft.com/office/officeart/2016/7/layout/BasicLinearProcessNumbered"/>
    <dgm:cxn modelId="{7578A99F-2EB2-45FF-A370-CCFA3CBE63D7}" type="presOf" srcId="{C0201446-EAEE-44DD-8012-5C8E4FA12F8A}" destId="{7091CF5F-6BBF-4C2E-BF0A-5D3F63505D56}" srcOrd="1" destOrd="0" presId="urn:microsoft.com/office/officeart/2016/7/layout/BasicLinearProcessNumbered"/>
    <dgm:cxn modelId="{024605AE-9132-44BA-B21E-7D7DF9B95D9D}" srcId="{C0A4CE36-4ED3-49F0-8252-5C9F766D2C7F}" destId="{C0201446-EAEE-44DD-8012-5C8E4FA12F8A}" srcOrd="1" destOrd="0" parTransId="{722107EA-7887-4242-A51F-2E4B8281830C}" sibTransId="{C87176BE-ADD8-47D6-815B-40921F61FD72}"/>
    <dgm:cxn modelId="{638A6CC0-D3E7-47BB-BA0E-F427AE857019}" type="presOf" srcId="{C87176BE-ADD8-47D6-815B-40921F61FD72}" destId="{0187F17B-2D2D-4A39-9058-D4A70D6700F5}" srcOrd="0" destOrd="0" presId="urn:microsoft.com/office/officeart/2016/7/layout/BasicLinearProcessNumbered"/>
    <dgm:cxn modelId="{AD2ED3CE-C007-4E46-A89A-DEEA08B8F004}" srcId="{C0A4CE36-4ED3-49F0-8252-5C9F766D2C7F}" destId="{B5E5C0DD-9654-4756-99E3-E94E9103140E}" srcOrd="2" destOrd="0" parTransId="{880E4BB2-056B-4B78-8C43-E87E1C62A327}" sibTransId="{DDED495C-9467-42F4-9510-837C583F257C}"/>
    <dgm:cxn modelId="{5BA202E2-03C4-44A7-B2CB-9B638D5230DF}" type="presOf" srcId="{A20539E6-A7A6-4113-AD47-323E128A3E68}" destId="{DE934598-164C-46E7-9232-7F6D54784833}" srcOrd="0" destOrd="0" presId="urn:microsoft.com/office/officeart/2016/7/layout/BasicLinearProcessNumbered"/>
    <dgm:cxn modelId="{D1170FED-912B-444D-8C37-EFEB063F26A1}" srcId="{C0A4CE36-4ED3-49F0-8252-5C9F766D2C7F}" destId="{34373700-8617-4940-A725-29CFBD00C411}" srcOrd="0" destOrd="0" parTransId="{AA33CA93-E2DE-4109-B0E4-9697057A379F}" sibTransId="{9B386C95-FD75-4D62-95B9-2FC97FB305AD}"/>
    <dgm:cxn modelId="{B3725446-8ED1-4F85-9458-E071C0510E5A}" type="presParOf" srcId="{9DEC75E2-E6FF-4C5C-81F1-36C8FCFA348D}" destId="{2CCC9BDC-7370-451B-A169-A0D101F08EEF}" srcOrd="0" destOrd="0" presId="urn:microsoft.com/office/officeart/2016/7/layout/BasicLinearProcessNumbered"/>
    <dgm:cxn modelId="{8DA90CE1-F0B5-47D8-8937-E25D35A79698}" type="presParOf" srcId="{2CCC9BDC-7370-451B-A169-A0D101F08EEF}" destId="{1CF6EE53-968D-4FD7-8D4A-3A0813671646}" srcOrd="0" destOrd="0" presId="urn:microsoft.com/office/officeart/2016/7/layout/BasicLinearProcessNumbered"/>
    <dgm:cxn modelId="{3B1840C6-77CB-40FE-843D-D7739D916EDB}" type="presParOf" srcId="{2CCC9BDC-7370-451B-A169-A0D101F08EEF}" destId="{5F69A4F0-810E-470D-B98D-F8A29A3417D2}" srcOrd="1" destOrd="0" presId="urn:microsoft.com/office/officeart/2016/7/layout/BasicLinearProcessNumbered"/>
    <dgm:cxn modelId="{DB9E6FCA-0995-4E32-9F51-D8AAAA64E6C7}" type="presParOf" srcId="{2CCC9BDC-7370-451B-A169-A0D101F08EEF}" destId="{73E48847-A381-4FED-8DAB-29099011368B}" srcOrd="2" destOrd="0" presId="urn:microsoft.com/office/officeart/2016/7/layout/BasicLinearProcessNumbered"/>
    <dgm:cxn modelId="{5BFD188F-5216-437C-B044-422C7256DCB3}" type="presParOf" srcId="{2CCC9BDC-7370-451B-A169-A0D101F08EEF}" destId="{78170A04-20DC-4302-9F73-7CC59A4B7850}" srcOrd="3" destOrd="0" presId="urn:microsoft.com/office/officeart/2016/7/layout/BasicLinearProcessNumbered"/>
    <dgm:cxn modelId="{08F712AB-BE23-4A58-892A-9EF658FF126C}" type="presParOf" srcId="{9DEC75E2-E6FF-4C5C-81F1-36C8FCFA348D}" destId="{EBE3EF9A-117A-4231-9F19-99B792A635C8}" srcOrd="1" destOrd="0" presId="urn:microsoft.com/office/officeart/2016/7/layout/BasicLinearProcessNumbered"/>
    <dgm:cxn modelId="{EB919DFE-1A18-4B61-A2F2-D70FB7A8969C}" type="presParOf" srcId="{9DEC75E2-E6FF-4C5C-81F1-36C8FCFA348D}" destId="{3BBD91F4-F8F0-40BF-9D21-919A359434D4}" srcOrd="2" destOrd="0" presId="urn:microsoft.com/office/officeart/2016/7/layout/BasicLinearProcessNumbered"/>
    <dgm:cxn modelId="{E44BECC3-AB07-46AE-80EB-46386E9E7634}" type="presParOf" srcId="{3BBD91F4-F8F0-40BF-9D21-919A359434D4}" destId="{45D97309-6236-4AD4-9A55-54D6F3DB31A2}" srcOrd="0" destOrd="0" presId="urn:microsoft.com/office/officeart/2016/7/layout/BasicLinearProcessNumbered"/>
    <dgm:cxn modelId="{B2BD83CE-6A71-407C-BE3E-391D05B536EE}" type="presParOf" srcId="{3BBD91F4-F8F0-40BF-9D21-919A359434D4}" destId="{0187F17B-2D2D-4A39-9058-D4A70D6700F5}" srcOrd="1" destOrd="0" presId="urn:microsoft.com/office/officeart/2016/7/layout/BasicLinearProcessNumbered"/>
    <dgm:cxn modelId="{728D7A90-121C-4559-87B1-02380A6E9A5F}" type="presParOf" srcId="{3BBD91F4-F8F0-40BF-9D21-919A359434D4}" destId="{50A5B7C8-90B1-49A3-9E35-18D1DF1938F3}" srcOrd="2" destOrd="0" presId="urn:microsoft.com/office/officeart/2016/7/layout/BasicLinearProcessNumbered"/>
    <dgm:cxn modelId="{6F44941F-4744-4038-AEE1-31CC7594B7F9}" type="presParOf" srcId="{3BBD91F4-F8F0-40BF-9D21-919A359434D4}" destId="{7091CF5F-6BBF-4C2E-BF0A-5D3F63505D56}" srcOrd="3" destOrd="0" presId="urn:microsoft.com/office/officeart/2016/7/layout/BasicLinearProcessNumbered"/>
    <dgm:cxn modelId="{340D66E6-3621-4D0C-BBFC-7573B0A0B0C3}" type="presParOf" srcId="{9DEC75E2-E6FF-4C5C-81F1-36C8FCFA348D}" destId="{39D9DBB7-A409-42C4-8FDE-C4F36A135972}" srcOrd="3" destOrd="0" presId="urn:microsoft.com/office/officeart/2016/7/layout/BasicLinearProcessNumbered"/>
    <dgm:cxn modelId="{328543A9-9FF6-4D94-B015-2BDF5B8E5074}" type="presParOf" srcId="{9DEC75E2-E6FF-4C5C-81F1-36C8FCFA348D}" destId="{4CCE3276-E53F-42BC-BF4B-2D233EEF3555}" srcOrd="4" destOrd="0" presId="urn:microsoft.com/office/officeart/2016/7/layout/BasicLinearProcessNumbered"/>
    <dgm:cxn modelId="{F8A0BDE6-AC36-4381-90AB-9365313FC96F}" type="presParOf" srcId="{4CCE3276-E53F-42BC-BF4B-2D233EEF3555}" destId="{B1F7BB97-B94E-4D21-A25A-4A45744443B9}" srcOrd="0" destOrd="0" presId="urn:microsoft.com/office/officeart/2016/7/layout/BasicLinearProcessNumbered"/>
    <dgm:cxn modelId="{EE368382-2F25-4613-B710-DE1807B3BA1A}" type="presParOf" srcId="{4CCE3276-E53F-42BC-BF4B-2D233EEF3555}" destId="{57D6F0D2-15B3-4123-97A8-DE2CF35A2E32}" srcOrd="1" destOrd="0" presId="urn:microsoft.com/office/officeart/2016/7/layout/BasicLinearProcessNumbered"/>
    <dgm:cxn modelId="{F6ADDAE8-E420-43E4-9F61-64A4CDAC3160}" type="presParOf" srcId="{4CCE3276-E53F-42BC-BF4B-2D233EEF3555}" destId="{78F65300-2BEC-4818-90F8-85BD0A174B31}" srcOrd="2" destOrd="0" presId="urn:microsoft.com/office/officeart/2016/7/layout/BasicLinearProcessNumbered"/>
    <dgm:cxn modelId="{6972423F-7779-45DC-860C-8A5097CA01F8}" type="presParOf" srcId="{4CCE3276-E53F-42BC-BF4B-2D233EEF3555}" destId="{78825AB8-8BC4-48FE-A81F-C8E2E31F37A2}" srcOrd="3" destOrd="0" presId="urn:microsoft.com/office/officeart/2016/7/layout/BasicLinearProcessNumbered"/>
    <dgm:cxn modelId="{31B70F9D-6395-4401-9783-917643A46E4F}" type="presParOf" srcId="{9DEC75E2-E6FF-4C5C-81F1-36C8FCFA348D}" destId="{438B3AFD-73EC-4EDC-ADFC-E3B517681F46}" srcOrd="5" destOrd="0" presId="urn:microsoft.com/office/officeart/2016/7/layout/BasicLinearProcessNumbered"/>
    <dgm:cxn modelId="{333AE620-556F-4417-AAB1-4533063C4C33}" type="presParOf" srcId="{9DEC75E2-E6FF-4C5C-81F1-36C8FCFA348D}" destId="{93980EC0-E0D4-490B-8EC0-B8A2F112A16A}" srcOrd="6" destOrd="0" presId="urn:microsoft.com/office/officeart/2016/7/layout/BasicLinearProcessNumbered"/>
    <dgm:cxn modelId="{B17636F3-C101-4498-8C41-893DF6E961D8}" type="presParOf" srcId="{93980EC0-E0D4-490B-8EC0-B8A2F112A16A}" destId="{3FCB00AA-D068-4813-A1C7-4C97154F48EE}" srcOrd="0" destOrd="0" presId="urn:microsoft.com/office/officeart/2016/7/layout/BasicLinearProcessNumbered"/>
    <dgm:cxn modelId="{0E416801-BF26-4210-A4E9-A7CA63F6CFCE}" type="presParOf" srcId="{93980EC0-E0D4-490B-8EC0-B8A2F112A16A}" destId="{DE934598-164C-46E7-9232-7F6D54784833}" srcOrd="1" destOrd="0" presId="urn:microsoft.com/office/officeart/2016/7/layout/BasicLinearProcessNumbered"/>
    <dgm:cxn modelId="{E8EFEDF3-75EE-4FB1-AE40-84B7BFB3F99E}" type="presParOf" srcId="{93980EC0-E0D4-490B-8EC0-B8A2F112A16A}" destId="{0DFA15BF-CA2C-4EC1-AD49-10E254FD565F}" srcOrd="2" destOrd="0" presId="urn:microsoft.com/office/officeart/2016/7/layout/BasicLinearProcessNumbered"/>
    <dgm:cxn modelId="{3DACB5E0-AA8A-4F92-A77A-E3CD26F316A2}" type="presParOf" srcId="{93980EC0-E0D4-490B-8EC0-B8A2F112A16A}" destId="{CE36AFA2-ACE8-440A-A8BD-38582A8F8EF6}" srcOrd="3" destOrd="0" presId="urn:microsoft.com/office/officeart/2016/7/layout/BasicLinear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3A017B-CBA6-4C88-99AA-BB468A177A56}" type="doc">
      <dgm:prSet loTypeId="urn:microsoft.com/office/officeart/2018/2/layout/IconLabelList" loCatId="icon" qsTypeId="urn:microsoft.com/office/officeart/2005/8/quickstyle/simple3" qsCatId="simple" csTypeId="urn:microsoft.com/office/officeart/2005/8/colors/colorful1" csCatId="colorful" phldr="1"/>
      <dgm:spPr/>
      <dgm:t>
        <a:bodyPr/>
        <a:lstStyle/>
        <a:p>
          <a:endParaRPr lang="en-US"/>
        </a:p>
      </dgm:t>
    </dgm:pt>
    <dgm:pt modelId="{647DC057-0AC4-4B80-B104-2AD529BC4EA5}">
      <dgm:prSet custT="1"/>
      <dgm:spPr/>
      <dgm:t>
        <a:bodyPr/>
        <a:lstStyle/>
        <a:p>
          <a:pPr>
            <a:lnSpc>
              <a:spcPct val="100000"/>
            </a:lnSpc>
          </a:pPr>
          <a:r>
            <a:rPr lang="en-NG" sz="1800" b="1" dirty="0"/>
            <a:t>User Awareness &amp; Training</a:t>
          </a:r>
          <a:r>
            <a:rPr lang="en-US" sz="1800" b="1" dirty="0"/>
            <a:t>: </a:t>
          </a:r>
          <a:r>
            <a:rPr lang="en-NG" sz="1800" dirty="0"/>
            <a:t>Regularly educate users on how to identify phishing and </a:t>
          </a:r>
          <a:r>
            <a:rPr lang="en-US" sz="1800" dirty="0"/>
            <a:t>Q</a:t>
          </a:r>
          <a:r>
            <a:rPr lang="en-NG" sz="1800" dirty="0" err="1"/>
            <a:t>uishing</a:t>
          </a:r>
          <a:r>
            <a:rPr lang="en-NG" sz="1800" dirty="0"/>
            <a:t> attempts.</a:t>
          </a:r>
          <a:endParaRPr lang="en-US" sz="1800" dirty="0"/>
        </a:p>
      </dgm:t>
    </dgm:pt>
    <dgm:pt modelId="{CC31FEE2-9740-497A-8330-680245EC9908}" type="parTrans" cxnId="{5DCA5078-A033-4744-B640-83D7B7A9DAEC}">
      <dgm:prSet/>
      <dgm:spPr/>
      <dgm:t>
        <a:bodyPr/>
        <a:lstStyle/>
        <a:p>
          <a:endParaRPr lang="en-US" sz="1800"/>
        </a:p>
      </dgm:t>
    </dgm:pt>
    <dgm:pt modelId="{152D7122-6621-423A-B98D-D0EC341F6B54}" type="sibTrans" cxnId="{5DCA5078-A033-4744-B640-83D7B7A9DAEC}">
      <dgm:prSet/>
      <dgm:spPr/>
      <dgm:t>
        <a:bodyPr/>
        <a:lstStyle/>
        <a:p>
          <a:endParaRPr lang="en-US" sz="1800"/>
        </a:p>
      </dgm:t>
    </dgm:pt>
    <dgm:pt modelId="{471E51F4-F207-458D-BF67-4B069A63E099}">
      <dgm:prSet custT="1"/>
      <dgm:spPr/>
      <dgm:t>
        <a:bodyPr/>
        <a:lstStyle/>
        <a:p>
          <a:pPr>
            <a:lnSpc>
              <a:spcPct val="100000"/>
            </a:lnSpc>
          </a:pPr>
          <a:r>
            <a:rPr lang="en-NG" sz="1800" b="1" dirty="0"/>
            <a:t>Verify Suspicious Links</a:t>
          </a:r>
          <a:r>
            <a:rPr lang="en-US" sz="1800" b="1" dirty="0"/>
            <a:t>: </a:t>
          </a:r>
          <a:r>
            <a:rPr lang="en-NG" sz="1800" dirty="0"/>
            <a:t>Always check the source before clicking links or scanning QR codes.</a:t>
          </a:r>
          <a:endParaRPr lang="en-US" sz="1800" dirty="0"/>
        </a:p>
      </dgm:t>
    </dgm:pt>
    <dgm:pt modelId="{E3B6EBD5-257C-4DBD-9228-941D6EA7DF11}" type="parTrans" cxnId="{DCD61DAC-BDC5-4937-95B4-A398A4ADD19A}">
      <dgm:prSet/>
      <dgm:spPr/>
      <dgm:t>
        <a:bodyPr/>
        <a:lstStyle/>
        <a:p>
          <a:endParaRPr lang="en-US" sz="1800"/>
        </a:p>
      </dgm:t>
    </dgm:pt>
    <dgm:pt modelId="{9748481D-D8D4-4B9B-9FC1-3C6A6ED59F48}" type="sibTrans" cxnId="{DCD61DAC-BDC5-4937-95B4-A398A4ADD19A}">
      <dgm:prSet/>
      <dgm:spPr/>
      <dgm:t>
        <a:bodyPr/>
        <a:lstStyle/>
        <a:p>
          <a:endParaRPr lang="en-US" sz="1800"/>
        </a:p>
      </dgm:t>
    </dgm:pt>
    <dgm:pt modelId="{187B25A3-BD98-4EEA-931C-C39E74DC6180}">
      <dgm:prSet custT="1"/>
      <dgm:spPr/>
      <dgm:t>
        <a:bodyPr/>
        <a:lstStyle/>
        <a:p>
          <a:pPr>
            <a:lnSpc>
              <a:spcPct val="100000"/>
            </a:lnSpc>
          </a:pPr>
          <a:r>
            <a:rPr lang="en-NG" sz="1800" b="1"/>
            <a:t>Use Multi-Factor Authentication (MFA)</a:t>
          </a:r>
          <a:r>
            <a:rPr lang="en-US" sz="1800" b="1"/>
            <a:t>: </a:t>
          </a:r>
          <a:r>
            <a:rPr lang="en-NG" sz="1800"/>
            <a:t>Adds an extra layer of security beyond passwords.</a:t>
          </a:r>
          <a:endParaRPr lang="en-US" sz="1800"/>
        </a:p>
      </dgm:t>
    </dgm:pt>
    <dgm:pt modelId="{A3195F0C-FA1B-4B99-967F-3FA4DA5E7DB2}" type="parTrans" cxnId="{B0B059B1-FCDF-4A79-BCA6-649607F600FC}">
      <dgm:prSet/>
      <dgm:spPr/>
      <dgm:t>
        <a:bodyPr/>
        <a:lstStyle/>
        <a:p>
          <a:endParaRPr lang="en-US" sz="1800"/>
        </a:p>
      </dgm:t>
    </dgm:pt>
    <dgm:pt modelId="{FAD93B80-8708-4019-9271-24E1BEFF38CD}" type="sibTrans" cxnId="{B0B059B1-FCDF-4A79-BCA6-649607F600FC}">
      <dgm:prSet/>
      <dgm:spPr/>
      <dgm:t>
        <a:bodyPr/>
        <a:lstStyle/>
        <a:p>
          <a:endParaRPr lang="en-US" sz="1800"/>
        </a:p>
      </dgm:t>
    </dgm:pt>
    <dgm:pt modelId="{BA745F1E-77A2-411B-AB3B-BB300D311743}">
      <dgm:prSet custT="1"/>
      <dgm:spPr/>
      <dgm:t>
        <a:bodyPr/>
        <a:lstStyle/>
        <a:p>
          <a:pPr>
            <a:lnSpc>
              <a:spcPct val="100000"/>
            </a:lnSpc>
          </a:pPr>
          <a:r>
            <a:rPr lang="en-NG" sz="1800" b="1"/>
            <a:t>Email Filtering Tools</a:t>
          </a:r>
          <a:r>
            <a:rPr lang="en-US" sz="1800" b="1"/>
            <a:t>: </a:t>
          </a:r>
          <a:r>
            <a:rPr lang="en-NG" sz="1800"/>
            <a:t>Deploy anti-phishing tools to filter malicious emails and links.</a:t>
          </a:r>
          <a:endParaRPr lang="en-US" sz="1800"/>
        </a:p>
      </dgm:t>
    </dgm:pt>
    <dgm:pt modelId="{558CCF9E-43AC-4522-8A44-CE64615CE17C}" type="parTrans" cxnId="{482ADEDD-8AF5-4DF0-B597-2C4AFCDA7EE5}">
      <dgm:prSet/>
      <dgm:spPr/>
      <dgm:t>
        <a:bodyPr/>
        <a:lstStyle/>
        <a:p>
          <a:endParaRPr lang="en-US" sz="1800"/>
        </a:p>
      </dgm:t>
    </dgm:pt>
    <dgm:pt modelId="{67765D67-E609-4F09-91BF-1C59C63A55ED}" type="sibTrans" cxnId="{482ADEDD-8AF5-4DF0-B597-2C4AFCDA7EE5}">
      <dgm:prSet/>
      <dgm:spPr/>
      <dgm:t>
        <a:bodyPr/>
        <a:lstStyle/>
        <a:p>
          <a:endParaRPr lang="en-US" sz="1800"/>
        </a:p>
      </dgm:t>
    </dgm:pt>
    <dgm:pt modelId="{D8CD9B82-887C-410B-8209-E7922753EDEE}">
      <dgm:prSet custT="1"/>
      <dgm:spPr/>
      <dgm:t>
        <a:bodyPr/>
        <a:lstStyle/>
        <a:p>
          <a:pPr>
            <a:lnSpc>
              <a:spcPct val="100000"/>
            </a:lnSpc>
          </a:pPr>
          <a:r>
            <a:rPr lang="en-NG" sz="1800" b="1" dirty="0"/>
            <a:t>Mobile Device Security</a:t>
          </a:r>
          <a:r>
            <a:rPr lang="en-US" sz="1800" b="1" dirty="0"/>
            <a:t>: </a:t>
          </a:r>
          <a:r>
            <a:rPr lang="en-NG" sz="1800" dirty="0"/>
            <a:t>Protect mobile devices from malicious QR code scanning.</a:t>
          </a:r>
          <a:endParaRPr lang="en-US" sz="1800" dirty="0"/>
        </a:p>
      </dgm:t>
    </dgm:pt>
    <dgm:pt modelId="{FA69C68B-291F-455B-A214-5EED80815E9E}" type="parTrans" cxnId="{4F4883A7-7AFC-45B2-BBD1-CE0783473141}">
      <dgm:prSet/>
      <dgm:spPr/>
      <dgm:t>
        <a:bodyPr/>
        <a:lstStyle/>
        <a:p>
          <a:endParaRPr lang="en-US" sz="1800"/>
        </a:p>
      </dgm:t>
    </dgm:pt>
    <dgm:pt modelId="{CE8EFFBF-308E-475D-85C6-400F76526FEF}" type="sibTrans" cxnId="{4F4883A7-7AFC-45B2-BBD1-CE0783473141}">
      <dgm:prSet/>
      <dgm:spPr/>
      <dgm:t>
        <a:bodyPr/>
        <a:lstStyle/>
        <a:p>
          <a:endParaRPr lang="en-US" sz="1800"/>
        </a:p>
      </dgm:t>
    </dgm:pt>
    <dgm:pt modelId="{9D759A8F-9148-4CB7-9A44-DC774305744C}" type="pres">
      <dgm:prSet presAssocID="{603A017B-CBA6-4C88-99AA-BB468A177A56}" presName="root" presStyleCnt="0">
        <dgm:presLayoutVars>
          <dgm:dir/>
          <dgm:resizeHandles val="exact"/>
        </dgm:presLayoutVars>
      </dgm:prSet>
      <dgm:spPr/>
    </dgm:pt>
    <dgm:pt modelId="{B04CD337-698D-485E-B73B-0CBE54842CD9}" type="pres">
      <dgm:prSet presAssocID="{647DC057-0AC4-4B80-B104-2AD529BC4EA5}" presName="compNode" presStyleCnt="0"/>
      <dgm:spPr/>
    </dgm:pt>
    <dgm:pt modelId="{C17857E7-CB23-4318-B67F-D63F373E2E06}" type="pres">
      <dgm:prSet presAssocID="{647DC057-0AC4-4B80-B104-2AD529BC4EA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rget Audience"/>
        </a:ext>
      </dgm:extLst>
    </dgm:pt>
    <dgm:pt modelId="{CC2FDD14-4DE5-48A5-A011-A36029B41C9A}" type="pres">
      <dgm:prSet presAssocID="{647DC057-0AC4-4B80-B104-2AD529BC4EA5}" presName="spaceRect" presStyleCnt="0"/>
      <dgm:spPr/>
    </dgm:pt>
    <dgm:pt modelId="{C8FFE6B0-7E6C-46B1-9608-B26170D192CF}" type="pres">
      <dgm:prSet presAssocID="{647DC057-0AC4-4B80-B104-2AD529BC4EA5}" presName="textRect" presStyleLbl="revTx" presStyleIdx="0" presStyleCnt="5">
        <dgm:presLayoutVars>
          <dgm:chMax val="1"/>
          <dgm:chPref val="1"/>
        </dgm:presLayoutVars>
      </dgm:prSet>
      <dgm:spPr/>
    </dgm:pt>
    <dgm:pt modelId="{5C826FD7-F1BB-492A-B47B-DF513B93FBAA}" type="pres">
      <dgm:prSet presAssocID="{152D7122-6621-423A-B98D-D0EC341F6B54}" presName="sibTrans" presStyleCnt="0"/>
      <dgm:spPr/>
    </dgm:pt>
    <dgm:pt modelId="{B4678AAA-B383-4DC1-AFBB-13C1C845CA2C}" type="pres">
      <dgm:prSet presAssocID="{471E51F4-F207-458D-BF67-4B069A63E099}" presName="compNode" presStyleCnt="0"/>
      <dgm:spPr/>
    </dgm:pt>
    <dgm:pt modelId="{AE397DBA-38DD-4721-8726-9E2B4A214E1F}" type="pres">
      <dgm:prSet presAssocID="{471E51F4-F207-458D-BF67-4B069A63E09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nk"/>
        </a:ext>
      </dgm:extLst>
    </dgm:pt>
    <dgm:pt modelId="{635C4D0C-449F-4C40-A3E1-5D63D65E0957}" type="pres">
      <dgm:prSet presAssocID="{471E51F4-F207-458D-BF67-4B069A63E099}" presName="spaceRect" presStyleCnt="0"/>
      <dgm:spPr/>
    </dgm:pt>
    <dgm:pt modelId="{00147E5A-F38E-4F19-A30E-CF7F719F6DC4}" type="pres">
      <dgm:prSet presAssocID="{471E51F4-F207-458D-BF67-4B069A63E099}" presName="textRect" presStyleLbl="revTx" presStyleIdx="1" presStyleCnt="5">
        <dgm:presLayoutVars>
          <dgm:chMax val="1"/>
          <dgm:chPref val="1"/>
        </dgm:presLayoutVars>
      </dgm:prSet>
      <dgm:spPr/>
    </dgm:pt>
    <dgm:pt modelId="{2AEE49B9-F1B8-48D1-80B4-1C9982F64CC1}" type="pres">
      <dgm:prSet presAssocID="{9748481D-D8D4-4B9B-9FC1-3C6A6ED59F48}" presName="sibTrans" presStyleCnt="0"/>
      <dgm:spPr/>
    </dgm:pt>
    <dgm:pt modelId="{CA637401-2955-46C4-A922-B87E9413AF23}" type="pres">
      <dgm:prSet presAssocID="{187B25A3-BD98-4EEA-931C-C39E74DC6180}" presName="compNode" presStyleCnt="0"/>
      <dgm:spPr/>
    </dgm:pt>
    <dgm:pt modelId="{FD46FC1F-A6A2-4FAA-A4E4-090D9C93713A}" type="pres">
      <dgm:prSet presAssocID="{187B25A3-BD98-4EEA-931C-C39E74DC618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nlock"/>
        </a:ext>
      </dgm:extLst>
    </dgm:pt>
    <dgm:pt modelId="{339D05DE-3F4B-4F53-A163-C3E5E45DF0DD}" type="pres">
      <dgm:prSet presAssocID="{187B25A3-BD98-4EEA-931C-C39E74DC6180}" presName="spaceRect" presStyleCnt="0"/>
      <dgm:spPr/>
    </dgm:pt>
    <dgm:pt modelId="{B0F16C9A-CE99-4F73-802B-96F79ACDE04C}" type="pres">
      <dgm:prSet presAssocID="{187B25A3-BD98-4EEA-931C-C39E74DC6180}" presName="textRect" presStyleLbl="revTx" presStyleIdx="2" presStyleCnt="5">
        <dgm:presLayoutVars>
          <dgm:chMax val="1"/>
          <dgm:chPref val="1"/>
        </dgm:presLayoutVars>
      </dgm:prSet>
      <dgm:spPr/>
    </dgm:pt>
    <dgm:pt modelId="{4F210705-B736-4727-BFB3-9A663E94D300}" type="pres">
      <dgm:prSet presAssocID="{FAD93B80-8708-4019-9271-24E1BEFF38CD}" presName="sibTrans" presStyleCnt="0"/>
      <dgm:spPr/>
    </dgm:pt>
    <dgm:pt modelId="{EBE8B72C-07F2-4120-9885-DA204C88BECF}" type="pres">
      <dgm:prSet presAssocID="{BA745F1E-77A2-411B-AB3B-BB300D311743}" presName="compNode" presStyleCnt="0"/>
      <dgm:spPr/>
    </dgm:pt>
    <dgm:pt modelId="{26B77E44-C355-4D91-9C6E-861D8AAF3695}" type="pres">
      <dgm:prSet presAssocID="{BA745F1E-77A2-411B-AB3B-BB300D31174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Email"/>
        </a:ext>
      </dgm:extLst>
    </dgm:pt>
    <dgm:pt modelId="{1F4064AD-E8B5-4CD9-B4A4-9A838A22E730}" type="pres">
      <dgm:prSet presAssocID="{BA745F1E-77A2-411B-AB3B-BB300D311743}" presName="spaceRect" presStyleCnt="0"/>
      <dgm:spPr/>
    </dgm:pt>
    <dgm:pt modelId="{E7448147-7970-42C6-88BC-E545275C24DA}" type="pres">
      <dgm:prSet presAssocID="{BA745F1E-77A2-411B-AB3B-BB300D311743}" presName="textRect" presStyleLbl="revTx" presStyleIdx="3" presStyleCnt="5">
        <dgm:presLayoutVars>
          <dgm:chMax val="1"/>
          <dgm:chPref val="1"/>
        </dgm:presLayoutVars>
      </dgm:prSet>
      <dgm:spPr/>
    </dgm:pt>
    <dgm:pt modelId="{FE57B8EC-75C6-400B-B7BD-A39A1895B8F8}" type="pres">
      <dgm:prSet presAssocID="{67765D67-E609-4F09-91BF-1C59C63A55ED}" presName="sibTrans" presStyleCnt="0"/>
      <dgm:spPr/>
    </dgm:pt>
    <dgm:pt modelId="{92F4E068-D9B4-4CAA-8538-A17477BF7145}" type="pres">
      <dgm:prSet presAssocID="{D8CD9B82-887C-410B-8209-E7922753EDEE}" presName="compNode" presStyleCnt="0"/>
      <dgm:spPr/>
    </dgm:pt>
    <dgm:pt modelId="{5ECF2859-ADA2-483F-8843-F23C8033AADA}" type="pres">
      <dgm:prSet presAssocID="{D8CD9B82-887C-410B-8209-E7922753EDE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Lock"/>
        </a:ext>
      </dgm:extLst>
    </dgm:pt>
    <dgm:pt modelId="{666AB0B0-5845-45C4-B7EA-4608DBCFEBCF}" type="pres">
      <dgm:prSet presAssocID="{D8CD9B82-887C-410B-8209-E7922753EDEE}" presName="spaceRect" presStyleCnt="0"/>
      <dgm:spPr/>
    </dgm:pt>
    <dgm:pt modelId="{9F7EAB06-E551-40E6-AA5A-EA18FA07F196}" type="pres">
      <dgm:prSet presAssocID="{D8CD9B82-887C-410B-8209-E7922753EDEE}" presName="textRect" presStyleLbl="revTx" presStyleIdx="4" presStyleCnt="5">
        <dgm:presLayoutVars>
          <dgm:chMax val="1"/>
          <dgm:chPref val="1"/>
        </dgm:presLayoutVars>
      </dgm:prSet>
      <dgm:spPr/>
    </dgm:pt>
  </dgm:ptLst>
  <dgm:cxnLst>
    <dgm:cxn modelId="{86B87E11-8C75-406C-B4FA-8C04294FD661}" type="presOf" srcId="{187B25A3-BD98-4EEA-931C-C39E74DC6180}" destId="{B0F16C9A-CE99-4F73-802B-96F79ACDE04C}" srcOrd="0" destOrd="0" presId="urn:microsoft.com/office/officeart/2018/2/layout/IconLabelList"/>
    <dgm:cxn modelId="{71A06115-FEAC-401D-97DE-60CBFDB36838}" type="presOf" srcId="{BA745F1E-77A2-411B-AB3B-BB300D311743}" destId="{E7448147-7970-42C6-88BC-E545275C24DA}" srcOrd="0" destOrd="0" presId="urn:microsoft.com/office/officeart/2018/2/layout/IconLabelList"/>
    <dgm:cxn modelId="{C1E31B26-4A25-403E-B172-FDCFB98B2E04}" type="presOf" srcId="{603A017B-CBA6-4C88-99AA-BB468A177A56}" destId="{9D759A8F-9148-4CB7-9A44-DC774305744C}" srcOrd="0" destOrd="0" presId="urn:microsoft.com/office/officeart/2018/2/layout/IconLabelList"/>
    <dgm:cxn modelId="{9F213F3B-34C0-4962-9CE6-DD941DE97EA7}" type="presOf" srcId="{647DC057-0AC4-4B80-B104-2AD529BC4EA5}" destId="{C8FFE6B0-7E6C-46B1-9608-B26170D192CF}" srcOrd="0" destOrd="0" presId="urn:microsoft.com/office/officeart/2018/2/layout/IconLabelList"/>
    <dgm:cxn modelId="{876E3A5B-ABA8-4180-80A6-4AB6498186E9}" type="presOf" srcId="{471E51F4-F207-458D-BF67-4B069A63E099}" destId="{00147E5A-F38E-4F19-A30E-CF7F719F6DC4}" srcOrd="0" destOrd="0" presId="urn:microsoft.com/office/officeart/2018/2/layout/IconLabelList"/>
    <dgm:cxn modelId="{5DCA5078-A033-4744-B640-83D7B7A9DAEC}" srcId="{603A017B-CBA6-4C88-99AA-BB468A177A56}" destId="{647DC057-0AC4-4B80-B104-2AD529BC4EA5}" srcOrd="0" destOrd="0" parTransId="{CC31FEE2-9740-497A-8330-680245EC9908}" sibTransId="{152D7122-6621-423A-B98D-D0EC341F6B54}"/>
    <dgm:cxn modelId="{CD21D898-1A9F-4065-BFDA-5ACB9508C2C7}" type="presOf" srcId="{D8CD9B82-887C-410B-8209-E7922753EDEE}" destId="{9F7EAB06-E551-40E6-AA5A-EA18FA07F196}" srcOrd="0" destOrd="0" presId="urn:microsoft.com/office/officeart/2018/2/layout/IconLabelList"/>
    <dgm:cxn modelId="{4F4883A7-7AFC-45B2-BBD1-CE0783473141}" srcId="{603A017B-CBA6-4C88-99AA-BB468A177A56}" destId="{D8CD9B82-887C-410B-8209-E7922753EDEE}" srcOrd="4" destOrd="0" parTransId="{FA69C68B-291F-455B-A214-5EED80815E9E}" sibTransId="{CE8EFFBF-308E-475D-85C6-400F76526FEF}"/>
    <dgm:cxn modelId="{DCD61DAC-BDC5-4937-95B4-A398A4ADD19A}" srcId="{603A017B-CBA6-4C88-99AA-BB468A177A56}" destId="{471E51F4-F207-458D-BF67-4B069A63E099}" srcOrd="1" destOrd="0" parTransId="{E3B6EBD5-257C-4DBD-9228-941D6EA7DF11}" sibTransId="{9748481D-D8D4-4B9B-9FC1-3C6A6ED59F48}"/>
    <dgm:cxn modelId="{B0B059B1-FCDF-4A79-BCA6-649607F600FC}" srcId="{603A017B-CBA6-4C88-99AA-BB468A177A56}" destId="{187B25A3-BD98-4EEA-931C-C39E74DC6180}" srcOrd="2" destOrd="0" parTransId="{A3195F0C-FA1B-4B99-967F-3FA4DA5E7DB2}" sibTransId="{FAD93B80-8708-4019-9271-24E1BEFF38CD}"/>
    <dgm:cxn modelId="{482ADEDD-8AF5-4DF0-B597-2C4AFCDA7EE5}" srcId="{603A017B-CBA6-4C88-99AA-BB468A177A56}" destId="{BA745F1E-77A2-411B-AB3B-BB300D311743}" srcOrd="3" destOrd="0" parTransId="{558CCF9E-43AC-4522-8A44-CE64615CE17C}" sibTransId="{67765D67-E609-4F09-91BF-1C59C63A55ED}"/>
    <dgm:cxn modelId="{3F9AD162-3ACA-471E-AF4C-E8349923941A}" type="presParOf" srcId="{9D759A8F-9148-4CB7-9A44-DC774305744C}" destId="{B04CD337-698D-485E-B73B-0CBE54842CD9}" srcOrd="0" destOrd="0" presId="urn:microsoft.com/office/officeart/2018/2/layout/IconLabelList"/>
    <dgm:cxn modelId="{17879622-314B-4069-BAC6-6BF95B9CD88A}" type="presParOf" srcId="{B04CD337-698D-485E-B73B-0CBE54842CD9}" destId="{C17857E7-CB23-4318-B67F-D63F373E2E06}" srcOrd="0" destOrd="0" presId="urn:microsoft.com/office/officeart/2018/2/layout/IconLabelList"/>
    <dgm:cxn modelId="{518AD8DE-FDA1-4B8B-923A-67A4B9DFE12C}" type="presParOf" srcId="{B04CD337-698D-485E-B73B-0CBE54842CD9}" destId="{CC2FDD14-4DE5-48A5-A011-A36029B41C9A}" srcOrd="1" destOrd="0" presId="urn:microsoft.com/office/officeart/2018/2/layout/IconLabelList"/>
    <dgm:cxn modelId="{C9D18F8A-C9C6-4164-BA1A-29CEF139D8D8}" type="presParOf" srcId="{B04CD337-698D-485E-B73B-0CBE54842CD9}" destId="{C8FFE6B0-7E6C-46B1-9608-B26170D192CF}" srcOrd="2" destOrd="0" presId="urn:microsoft.com/office/officeart/2018/2/layout/IconLabelList"/>
    <dgm:cxn modelId="{5F5831C9-5287-4C97-B109-0B90F859D43C}" type="presParOf" srcId="{9D759A8F-9148-4CB7-9A44-DC774305744C}" destId="{5C826FD7-F1BB-492A-B47B-DF513B93FBAA}" srcOrd="1" destOrd="0" presId="urn:microsoft.com/office/officeart/2018/2/layout/IconLabelList"/>
    <dgm:cxn modelId="{50453B64-AC12-4135-AC80-6DB57858CE68}" type="presParOf" srcId="{9D759A8F-9148-4CB7-9A44-DC774305744C}" destId="{B4678AAA-B383-4DC1-AFBB-13C1C845CA2C}" srcOrd="2" destOrd="0" presId="urn:microsoft.com/office/officeart/2018/2/layout/IconLabelList"/>
    <dgm:cxn modelId="{31CF43C6-9091-4E12-97FB-B7870EAC10BB}" type="presParOf" srcId="{B4678AAA-B383-4DC1-AFBB-13C1C845CA2C}" destId="{AE397DBA-38DD-4721-8726-9E2B4A214E1F}" srcOrd="0" destOrd="0" presId="urn:microsoft.com/office/officeart/2018/2/layout/IconLabelList"/>
    <dgm:cxn modelId="{7FFB8A19-4787-49DF-A821-28EA60B5F0A0}" type="presParOf" srcId="{B4678AAA-B383-4DC1-AFBB-13C1C845CA2C}" destId="{635C4D0C-449F-4C40-A3E1-5D63D65E0957}" srcOrd="1" destOrd="0" presId="urn:microsoft.com/office/officeart/2018/2/layout/IconLabelList"/>
    <dgm:cxn modelId="{B78FB7FD-1DFE-4B65-8821-D93648AEEF0D}" type="presParOf" srcId="{B4678AAA-B383-4DC1-AFBB-13C1C845CA2C}" destId="{00147E5A-F38E-4F19-A30E-CF7F719F6DC4}" srcOrd="2" destOrd="0" presId="urn:microsoft.com/office/officeart/2018/2/layout/IconLabelList"/>
    <dgm:cxn modelId="{A1EF14FC-D2C6-4B3E-B3CE-EC6F3CFE1622}" type="presParOf" srcId="{9D759A8F-9148-4CB7-9A44-DC774305744C}" destId="{2AEE49B9-F1B8-48D1-80B4-1C9982F64CC1}" srcOrd="3" destOrd="0" presId="urn:microsoft.com/office/officeart/2018/2/layout/IconLabelList"/>
    <dgm:cxn modelId="{10B5048A-8791-4D5B-9BD6-8DC23B527F17}" type="presParOf" srcId="{9D759A8F-9148-4CB7-9A44-DC774305744C}" destId="{CA637401-2955-46C4-A922-B87E9413AF23}" srcOrd="4" destOrd="0" presId="urn:microsoft.com/office/officeart/2018/2/layout/IconLabelList"/>
    <dgm:cxn modelId="{8ED7058C-ADEA-42F5-A021-1B02C9B08AB3}" type="presParOf" srcId="{CA637401-2955-46C4-A922-B87E9413AF23}" destId="{FD46FC1F-A6A2-4FAA-A4E4-090D9C93713A}" srcOrd="0" destOrd="0" presId="urn:microsoft.com/office/officeart/2018/2/layout/IconLabelList"/>
    <dgm:cxn modelId="{861E3B55-7105-46B1-8679-E39FEA8337E8}" type="presParOf" srcId="{CA637401-2955-46C4-A922-B87E9413AF23}" destId="{339D05DE-3F4B-4F53-A163-C3E5E45DF0DD}" srcOrd="1" destOrd="0" presId="urn:microsoft.com/office/officeart/2018/2/layout/IconLabelList"/>
    <dgm:cxn modelId="{46A66043-8449-4A67-9ED9-03E4ECFDFE70}" type="presParOf" srcId="{CA637401-2955-46C4-A922-B87E9413AF23}" destId="{B0F16C9A-CE99-4F73-802B-96F79ACDE04C}" srcOrd="2" destOrd="0" presId="urn:microsoft.com/office/officeart/2018/2/layout/IconLabelList"/>
    <dgm:cxn modelId="{E13A27B2-7637-4667-9ECD-45D44022E7E7}" type="presParOf" srcId="{9D759A8F-9148-4CB7-9A44-DC774305744C}" destId="{4F210705-B736-4727-BFB3-9A663E94D300}" srcOrd="5" destOrd="0" presId="urn:microsoft.com/office/officeart/2018/2/layout/IconLabelList"/>
    <dgm:cxn modelId="{0C2B626D-D335-463B-AE3B-1FCF61800CB7}" type="presParOf" srcId="{9D759A8F-9148-4CB7-9A44-DC774305744C}" destId="{EBE8B72C-07F2-4120-9885-DA204C88BECF}" srcOrd="6" destOrd="0" presId="urn:microsoft.com/office/officeart/2018/2/layout/IconLabelList"/>
    <dgm:cxn modelId="{8A668E7D-8F04-4495-BE90-C84C711687F9}" type="presParOf" srcId="{EBE8B72C-07F2-4120-9885-DA204C88BECF}" destId="{26B77E44-C355-4D91-9C6E-861D8AAF3695}" srcOrd="0" destOrd="0" presId="urn:microsoft.com/office/officeart/2018/2/layout/IconLabelList"/>
    <dgm:cxn modelId="{9A4519C2-A1AC-4316-951B-20CD3C5F31F2}" type="presParOf" srcId="{EBE8B72C-07F2-4120-9885-DA204C88BECF}" destId="{1F4064AD-E8B5-4CD9-B4A4-9A838A22E730}" srcOrd="1" destOrd="0" presId="urn:microsoft.com/office/officeart/2018/2/layout/IconLabelList"/>
    <dgm:cxn modelId="{8276CD34-5AB0-4DE3-B2AB-B8C09982F8AF}" type="presParOf" srcId="{EBE8B72C-07F2-4120-9885-DA204C88BECF}" destId="{E7448147-7970-42C6-88BC-E545275C24DA}" srcOrd="2" destOrd="0" presId="urn:microsoft.com/office/officeart/2018/2/layout/IconLabelList"/>
    <dgm:cxn modelId="{AB6CFFDA-3BE8-4FAF-8A18-F3E8EB164919}" type="presParOf" srcId="{9D759A8F-9148-4CB7-9A44-DC774305744C}" destId="{FE57B8EC-75C6-400B-B7BD-A39A1895B8F8}" srcOrd="7" destOrd="0" presId="urn:microsoft.com/office/officeart/2018/2/layout/IconLabelList"/>
    <dgm:cxn modelId="{4A764671-2EB3-40AF-9581-EC3A94866B02}" type="presParOf" srcId="{9D759A8F-9148-4CB7-9A44-DC774305744C}" destId="{92F4E068-D9B4-4CAA-8538-A17477BF7145}" srcOrd="8" destOrd="0" presId="urn:microsoft.com/office/officeart/2018/2/layout/IconLabelList"/>
    <dgm:cxn modelId="{DC7DB1B2-EE62-4DB6-B95C-B3857DAC704F}" type="presParOf" srcId="{92F4E068-D9B4-4CAA-8538-A17477BF7145}" destId="{5ECF2859-ADA2-483F-8843-F23C8033AADA}" srcOrd="0" destOrd="0" presId="urn:microsoft.com/office/officeart/2018/2/layout/IconLabelList"/>
    <dgm:cxn modelId="{D24DFF88-DDD2-46C7-8BF5-5A3013FA515B}" type="presParOf" srcId="{92F4E068-D9B4-4CAA-8538-A17477BF7145}" destId="{666AB0B0-5845-45C4-B7EA-4608DBCFEBCF}" srcOrd="1" destOrd="0" presId="urn:microsoft.com/office/officeart/2018/2/layout/IconLabelList"/>
    <dgm:cxn modelId="{6CC028AA-4C16-40EE-80B3-72F910FB246C}" type="presParOf" srcId="{92F4E068-D9B4-4CAA-8538-A17477BF7145}" destId="{9F7EAB06-E551-40E6-AA5A-EA18FA07F19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4780E7-D14F-4458-8DC8-E68332717FE0}" type="doc">
      <dgm:prSet loTypeId="urn:microsoft.com/office/officeart/2016/7/layout/HorizontalActionList" loCatId="List" qsTypeId="urn:microsoft.com/office/officeart/2005/8/quickstyle/simple1" qsCatId="simple" csTypeId="urn:microsoft.com/office/officeart/2005/8/colors/colorful1" csCatId="colorful"/>
      <dgm:spPr/>
      <dgm:t>
        <a:bodyPr/>
        <a:lstStyle/>
        <a:p>
          <a:endParaRPr lang="en-US"/>
        </a:p>
      </dgm:t>
    </dgm:pt>
    <dgm:pt modelId="{35002991-A7E1-4BD1-B38C-0CB87C99F5AB}">
      <dgm:prSet/>
      <dgm:spPr/>
      <dgm:t>
        <a:bodyPr/>
        <a:lstStyle/>
        <a:p>
          <a:r>
            <a:rPr lang="en-US"/>
            <a:t>Ensure</a:t>
          </a:r>
        </a:p>
      </dgm:t>
    </dgm:pt>
    <dgm:pt modelId="{2B671701-9450-483D-86C8-37E9E31C5BF2}" type="parTrans" cxnId="{68F4772E-1C7F-4D77-9EDB-58A02DABFE86}">
      <dgm:prSet/>
      <dgm:spPr/>
      <dgm:t>
        <a:bodyPr/>
        <a:lstStyle/>
        <a:p>
          <a:endParaRPr lang="en-US"/>
        </a:p>
      </dgm:t>
    </dgm:pt>
    <dgm:pt modelId="{65A50711-E28E-4BF1-B8DC-E4AB4BC60D16}" type="sibTrans" cxnId="{68F4772E-1C7F-4D77-9EDB-58A02DABFE86}">
      <dgm:prSet/>
      <dgm:spPr/>
      <dgm:t>
        <a:bodyPr/>
        <a:lstStyle/>
        <a:p>
          <a:endParaRPr lang="en-US"/>
        </a:p>
      </dgm:t>
    </dgm:pt>
    <dgm:pt modelId="{115B5BCC-8CB7-4EA2-A517-9DB158F6EFC1}">
      <dgm:prSet/>
      <dgm:spPr/>
      <dgm:t>
        <a:bodyPr/>
        <a:lstStyle/>
        <a:p>
          <a:r>
            <a:rPr lang="en-US" dirty="0"/>
            <a:t>Ongoing Security Awareness Campaigns:</a:t>
          </a:r>
          <a:br>
            <a:rPr lang="en-US" dirty="0"/>
          </a:br>
          <a:r>
            <a:rPr lang="en-US" dirty="0"/>
            <a:t>Ensure continuous cybersecurity education through workshops, newsletters, and simulations to reinforce awareness.</a:t>
          </a:r>
        </a:p>
      </dgm:t>
    </dgm:pt>
    <dgm:pt modelId="{F60682B8-02EA-4421-B56A-3C39E67F78BE}" type="parTrans" cxnId="{03C1C24A-C0A8-4F2B-ABE0-3AA9788D6E00}">
      <dgm:prSet/>
      <dgm:spPr/>
      <dgm:t>
        <a:bodyPr/>
        <a:lstStyle/>
        <a:p>
          <a:endParaRPr lang="en-US"/>
        </a:p>
      </dgm:t>
    </dgm:pt>
    <dgm:pt modelId="{DB409650-36A1-443E-BA2D-F1F70273B976}" type="sibTrans" cxnId="{03C1C24A-C0A8-4F2B-ABE0-3AA9788D6E00}">
      <dgm:prSet/>
      <dgm:spPr/>
      <dgm:t>
        <a:bodyPr/>
        <a:lstStyle/>
        <a:p>
          <a:endParaRPr lang="en-US"/>
        </a:p>
      </dgm:t>
    </dgm:pt>
    <dgm:pt modelId="{A59FFDC7-8FA0-48C9-BA9A-AB35CC67A938}">
      <dgm:prSet/>
      <dgm:spPr/>
      <dgm:t>
        <a:bodyPr/>
        <a:lstStyle/>
        <a:p>
          <a:r>
            <a:rPr lang="en-US"/>
            <a:t>Conduct</a:t>
          </a:r>
        </a:p>
      </dgm:t>
    </dgm:pt>
    <dgm:pt modelId="{5E8C9966-DCB7-42BB-89D5-02581564E906}" type="parTrans" cxnId="{418105F1-5EBD-4EB8-B64D-0ED75CDE0019}">
      <dgm:prSet/>
      <dgm:spPr/>
      <dgm:t>
        <a:bodyPr/>
        <a:lstStyle/>
        <a:p>
          <a:endParaRPr lang="en-US"/>
        </a:p>
      </dgm:t>
    </dgm:pt>
    <dgm:pt modelId="{9DC3E216-B3E5-4131-8D35-52B23DBAC8DD}" type="sibTrans" cxnId="{418105F1-5EBD-4EB8-B64D-0ED75CDE0019}">
      <dgm:prSet/>
      <dgm:spPr/>
      <dgm:t>
        <a:bodyPr/>
        <a:lstStyle/>
        <a:p>
          <a:endParaRPr lang="en-US"/>
        </a:p>
      </dgm:t>
    </dgm:pt>
    <dgm:pt modelId="{0239DDB2-432D-4FDF-BCEE-251C2A7B6F04}">
      <dgm:prSet/>
      <dgm:spPr/>
      <dgm:t>
        <a:bodyPr/>
        <a:lstStyle/>
        <a:p>
          <a:r>
            <a:rPr lang="en-US"/>
            <a:t>Regular Phishing and Quishing Simulations:</a:t>
          </a:r>
          <a:br>
            <a:rPr lang="en-US"/>
          </a:br>
          <a:r>
            <a:rPr lang="en-US"/>
            <a:t>Conduct regular tests to assess and improve employee response to these types of attacks.</a:t>
          </a:r>
        </a:p>
      </dgm:t>
    </dgm:pt>
    <dgm:pt modelId="{23D8D41D-74BB-42C9-9ECA-C889C2D2D4E8}" type="parTrans" cxnId="{1D444DE8-6E6B-4B85-A0BE-E57836BBB524}">
      <dgm:prSet/>
      <dgm:spPr/>
      <dgm:t>
        <a:bodyPr/>
        <a:lstStyle/>
        <a:p>
          <a:endParaRPr lang="en-US"/>
        </a:p>
      </dgm:t>
    </dgm:pt>
    <dgm:pt modelId="{7CE05076-5CC2-438F-82AE-F282261FE3FA}" type="sibTrans" cxnId="{1D444DE8-6E6B-4B85-A0BE-E57836BBB524}">
      <dgm:prSet/>
      <dgm:spPr/>
      <dgm:t>
        <a:bodyPr/>
        <a:lstStyle/>
        <a:p>
          <a:endParaRPr lang="en-US"/>
        </a:p>
      </dgm:t>
    </dgm:pt>
    <dgm:pt modelId="{E89F58D8-9645-42EC-9952-C9E702089907}">
      <dgm:prSet/>
      <dgm:spPr/>
      <dgm:t>
        <a:bodyPr/>
        <a:lstStyle/>
        <a:p>
          <a:r>
            <a:rPr lang="en-US"/>
            <a:t>Promote</a:t>
          </a:r>
          <a:endParaRPr lang="en-US" dirty="0"/>
        </a:p>
      </dgm:t>
    </dgm:pt>
    <dgm:pt modelId="{04340CB1-8F46-4B3C-81E9-5BBC8D6E6973}" type="parTrans" cxnId="{9BE8C14F-7382-4F6E-971D-8C492DEF73D7}">
      <dgm:prSet/>
      <dgm:spPr/>
      <dgm:t>
        <a:bodyPr/>
        <a:lstStyle/>
        <a:p>
          <a:endParaRPr lang="en-US"/>
        </a:p>
      </dgm:t>
    </dgm:pt>
    <dgm:pt modelId="{6DAB5CE9-49DD-4E1F-ADEA-F686CA7DD09B}" type="sibTrans" cxnId="{9BE8C14F-7382-4F6E-971D-8C492DEF73D7}">
      <dgm:prSet/>
      <dgm:spPr/>
      <dgm:t>
        <a:bodyPr/>
        <a:lstStyle/>
        <a:p>
          <a:endParaRPr lang="en-US"/>
        </a:p>
      </dgm:t>
    </dgm:pt>
    <dgm:pt modelId="{90D4BA28-EE9F-47A8-B7E0-DE408BEB8936}">
      <dgm:prSet/>
      <dgm:spPr/>
      <dgm:t>
        <a:bodyPr/>
        <a:lstStyle/>
        <a:p>
          <a:r>
            <a:rPr lang="en-US"/>
            <a:t>Promote Zero Trust Principles:</a:t>
          </a:r>
          <a:br>
            <a:rPr lang="en-US"/>
          </a:br>
          <a:r>
            <a:rPr lang="en-US"/>
            <a:t>Encourage employees to verify all communications, even if they seem legitimate, and avoid blind trust.</a:t>
          </a:r>
        </a:p>
      </dgm:t>
    </dgm:pt>
    <dgm:pt modelId="{E9708391-FFF2-4AE3-AF60-B23A39393F68}" type="parTrans" cxnId="{95429DF5-6CF2-4DD5-8DB4-63133D19C95B}">
      <dgm:prSet/>
      <dgm:spPr/>
      <dgm:t>
        <a:bodyPr/>
        <a:lstStyle/>
        <a:p>
          <a:endParaRPr lang="en-US"/>
        </a:p>
      </dgm:t>
    </dgm:pt>
    <dgm:pt modelId="{EAACD43D-A24B-483F-A5F3-85FA780FF45D}" type="sibTrans" cxnId="{95429DF5-6CF2-4DD5-8DB4-63133D19C95B}">
      <dgm:prSet/>
      <dgm:spPr/>
      <dgm:t>
        <a:bodyPr/>
        <a:lstStyle/>
        <a:p>
          <a:endParaRPr lang="en-US"/>
        </a:p>
      </dgm:t>
    </dgm:pt>
    <dgm:pt modelId="{C0A3CF39-844C-46A2-AE7F-CB2867460A11}">
      <dgm:prSet/>
      <dgm:spPr/>
      <dgm:t>
        <a:bodyPr/>
        <a:lstStyle/>
        <a:p>
          <a:r>
            <a:rPr lang="en-US" dirty="0"/>
            <a:t>Invest in</a:t>
          </a:r>
        </a:p>
      </dgm:t>
    </dgm:pt>
    <dgm:pt modelId="{98663A68-39A4-4AD6-8C5E-08C4EDC51DB4}" type="parTrans" cxnId="{D0DE4E3A-EEB7-43F4-AFAE-3F8800DC6ED1}">
      <dgm:prSet/>
      <dgm:spPr/>
      <dgm:t>
        <a:bodyPr/>
        <a:lstStyle/>
        <a:p>
          <a:endParaRPr lang="en-US"/>
        </a:p>
      </dgm:t>
    </dgm:pt>
    <dgm:pt modelId="{B475B2C2-FB16-46A9-8D41-803DE385BE34}" type="sibTrans" cxnId="{D0DE4E3A-EEB7-43F4-AFAE-3F8800DC6ED1}">
      <dgm:prSet/>
      <dgm:spPr/>
      <dgm:t>
        <a:bodyPr/>
        <a:lstStyle/>
        <a:p>
          <a:endParaRPr lang="en-US"/>
        </a:p>
      </dgm:t>
    </dgm:pt>
    <dgm:pt modelId="{CD580821-BB23-4608-9501-D8CCB1F3D4BE}">
      <dgm:prSet/>
      <dgm:spPr/>
      <dgm:t>
        <a:bodyPr/>
        <a:lstStyle/>
        <a:p>
          <a:r>
            <a:rPr lang="en-US"/>
            <a:t>Invest in Security Technology:</a:t>
          </a:r>
          <a:br>
            <a:rPr lang="en-US"/>
          </a:br>
          <a:r>
            <a:rPr lang="en-US"/>
            <a:t>Use tools like secure QR code generators, email filters, and behavioral analytics to detect and block social engineering threats.</a:t>
          </a:r>
        </a:p>
      </dgm:t>
    </dgm:pt>
    <dgm:pt modelId="{82C66C8D-61D1-4CDE-984F-5D09C97C1350}" type="parTrans" cxnId="{41F22A3B-C27F-4DE8-ACE1-E851535DB2C1}">
      <dgm:prSet/>
      <dgm:spPr/>
      <dgm:t>
        <a:bodyPr/>
        <a:lstStyle/>
        <a:p>
          <a:endParaRPr lang="en-US"/>
        </a:p>
      </dgm:t>
    </dgm:pt>
    <dgm:pt modelId="{571BF6DF-2C67-4FF3-B0DE-E3D2745C690A}" type="sibTrans" cxnId="{41F22A3B-C27F-4DE8-ACE1-E851535DB2C1}">
      <dgm:prSet/>
      <dgm:spPr/>
      <dgm:t>
        <a:bodyPr/>
        <a:lstStyle/>
        <a:p>
          <a:endParaRPr lang="en-US"/>
        </a:p>
      </dgm:t>
    </dgm:pt>
    <dgm:pt modelId="{61A2ABB2-8B36-4F0E-8DA8-3255BB545297}">
      <dgm:prSet/>
      <dgm:spPr/>
      <dgm:t>
        <a:bodyPr/>
        <a:lstStyle/>
        <a:p>
          <a:r>
            <a:rPr lang="en-US"/>
            <a:t>Develop</a:t>
          </a:r>
        </a:p>
      </dgm:t>
    </dgm:pt>
    <dgm:pt modelId="{16212915-D10F-4E47-9E68-E42A9311997A}" type="parTrans" cxnId="{D7D9B28C-69F0-4091-AEDC-4EFBA00271EE}">
      <dgm:prSet/>
      <dgm:spPr/>
      <dgm:t>
        <a:bodyPr/>
        <a:lstStyle/>
        <a:p>
          <a:endParaRPr lang="en-US"/>
        </a:p>
      </dgm:t>
    </dgm:pt>
    <dgm:pt modelId="{E05410F8-3CB3-4FAB-B178-DED1229BAA8C}" type="sibTrans" cxnId="{D7D9B28C-69F0-4091-AEDC-4EFBA00271EE}">
      <dgm:prSet/>
      <dgm:spPr/>
      <dgm:t>
        <a:bodyPr/>
        <a:lstStyle/>
        <a:p>
          <a:endParaRPr lang="en-US"/>
        </a:p>
      </dgm:t>
    </dgm:pt>
    <dgm:pt modelId="{F8A258CA-B8BB-446B-92D7-A252E6E0809A}">
      <dgm:prSet/>
      <dgm:spPr/>
      <dgm:t>
        <a:bodyPr/>
        <a:lstStyle/>
        <a:p>
          <a:r>
            <a:rPr lang="en-US" dirty="0"/>
            <a:t>Incident Response Plans:</a:t>
          </a:r>
          <a:br>
            <a:rPr lang="en-US" dirty="0"/>
          </a:br>
          <a:r>
            <a:rPr lang="en-US" dirty="0"/>
            <a:t>Develop a strong incident response plan to quickly handle and recover from social engineering attacks, minimizing damage.</a:t>
          </a:r>
        </a:p>
      </dgm:t>
    </dgm:pt>
    <dgm:pt modelId="{9B36B69E-7403-44BA-B1F0-653397DFF981}" type="parTrans" cxnId="{996C9611-FC66-477A-8831-442A30952129}">
      <dgm:prSet/>
      <dgm:spPr/>
      <dgm:t>
        <a:bodyPr/>
        <a:lstStyle/>
        <a:p>
          <a:endParaRPr lang="en-US"/>
        </a:p>
      </dgm:t>
    </dgm:pt>
    <dgm:pt modelId="{EDAD443E-8F44-4BA3-86D1-620598A62E87}" type="sibTrans" cxnId="{996C9611-FC66-477A-8831-442A30952129}">
      <dgm:prSet/>
      <dgm:spPr/>
      <dgm:t>
        <a:bodyPr/>
        <a:lstStyle/>
        <a:p>
          <a:endParaRPr lang="en-US"/>
        </a:p>
      </dgm:t>
    </dgm:pt>
    <dgm:pt modelId="{C616B9E5-FD2C-4EAA-81C1-A2873A1AC0F9}" type="pres">
      <dgm:prSet presAssocID="{944780E7-D14F-4458-8DC8-E68332717FE0}" presName="Name0" presStyleCnt="0">
        <dgm:presLayoutVars>
          <dgm:dir/>
          <dgm:animLvl val="lvl"/>
          <dgm:resizeHandles val="exact"/>
        </dgm:presLayoutVars>
      </dgm:prSet>
      <dgm:spPr/>
    </dgm:pt>
    <dgm:pt modelId="{D6D8B421-4589-4C14-AB99-8EE58F5A2C70}" type="pres">
      <dgm:prSet presAssocID="{35002991-A7E1-4BD1-B38C-0CB87C99F5AB}" presName="composite" presStyleCnt="0"/>
      <dgm:spPr/>
    </dgm:pt>
    <dgm:pt modelId="{C2A51BAC-5A48-4593-81B9-18A8FC8B72B6}" type="pres">
      <dgm:prSet presAssocID="{35002991-A7E1-4BD1-B38C-0CB87C99F5AB}" presName="parTx" presStyleLbl="alignNode1" presStyleIdx="0" presStyleCnt="5">
        <dgm:presLayoutVars>
          <dgm:chMax val="0"/>
          <dgm:chPref val="0"/>
        </dgm:presLayoutVars>
      </dgm:prSet>
      <dgm:spPr/>
    </dgm:pt>
    <dgm:pt modelId="{2CAE58A4-DBA7-485E-B9CF-2CDDA9DF4AB9}" type="pres">
      <dgm:prSet presAssocID="{35002991-A7E1-4BD1-B38C-0CB87C99F5AB}" presName="desTx" presStyleLbl="alignAccFollowNode1" presStyleIdx="0" presStyleCnt="5">
        <dgm:presLayoutVars/>
      </dgm:prSet>
      <dgm:spPr/>
    </dgm:pt>
    <dgm:pt modelId="{1FEE3013-1E1B-4B5B-8A6D-6C4738B71837}" type="pres">
      <dgm:prSet presAssocID="{65A50711-E28E-4BF1-B8DC-E4AB4BC60D16}" presName="space" presStyleCnt="0"/>
      <dgm:spPr/>
    </dgm:pt>
    <dgm:pt modelId="{02252EDD-481A-484F-865D-C1FD8B9BFD76}" type="pres">
      <dgm:prSet presAssocID="{A59FFDC7-8FA0-48C9-BA9A-AB35CC67A938}" presName="composite" presStyleCnt="0"/>
      <dgm:spPr/>
    </dgm:pt>
    <dgm:pt modelId="{5CE49987-AECF-42D1-A338-B90F90990E57}" type="pres">
      <dgm:prSet presAssocID="{A59FFDC7-8FA0-48C9-BA9A-AB35CC67A938}" presName="parTx" presStyleLbl="alignNode1" presStyleIdx="1" presStyleCnt="5">
        <dgm:presLayoutVars>
          <dgm:chMax val="0"/>
          <dgm:chPref val="0"/>
        </dgm:presLayoutVars>
      </dgm:prSet>
      <dgm:spPr/>
    </dgm:pt>
    <dgm:pt modelId="{F546D623-8BF0-4CB3-BBFC-62001B6F63AC}" type="pres">
      <dgm:prSet presAssocID="{A59FFDC7-8FA0-48C9-BA9A-AB35CC67A938}" presName="desTx" presStyleLbl="alignAccFollowNode1" presStyleIdx="1" presStyleCnt="5">
        <dgm:presLayoutVars/>
      </dgm:prSet>
      <dgm:spPr/>
    </dgm:pt>
    <dgm:pt modelId="{724BED44-77D6-4B86-A778-7E556A63918E}" type="pres">
      <dgm:prSet presAssocID="{9DC3E216-B3E5-4131-8D35-52B23DBAC8DD}" presName="space" presStyleCnt="0"/>
      <dgm:spPr/>
    </dgm:pt>
    <dgm:pt modelId="{5912CC42-FC01-4A6C-A30A-70F6583F6962}" type="pres">
      <dgm:prSet presAssocID="{E89F58D8-9645-42EC-9952-C9E702089907}" presName="composite" presStyleCnt="0"/>
      <dgm:spPr/>
    </dgm:pt>
    <dgm:pt modelId="{5092F197-8507-43B2-AA01-6546E39761FC}" type="pres">
      <dgm:prSet presAssocID="{E89F58D8-9645-42EC-9952-C9E702089907}" presName="parTx" presStyleLbl="alignNode1" presStyleIdx="2" presStyleCnt="5">
        <dgm:presLayoutVars>
          <dgm:chMax val="0"/>
          <dgm:chPref val="0"/>
        </dgm:presLayoutVars>
      </dgm:prSet>
      <dgm:spPr/>
    </dgm:pt>
    <dgm:pt modelId="{5369C107-9463-4F61-B6CB-B14969B3462A}" type="pres">
      <dgm:prSet presAssocID="{E89F58D8-9645-42EC-9952-C9E702089907}" presName="desTx" presStyleLbl="alignAccFollowNode1" presStyleIdx="2" presStyleCnt="5">
        <dgm:presLayoutVars/>
      </dgm:prSet>
      <dgm:spPr/>
    </dgm:pt>
    <dgm:pt modelId="{B2DE93A0-C2B7-4324-8332-27964234A2A0}" type="pres">
      <dgm:prSet presAssocID="{6DAB5CE9-49DD-4E1F-ADEA-F686CA7DD09B}" presName="space" presStyleCnt="0"/>
      <dgm:spPr/>
    </dgm:pt>
    <dgm:pt modelId="{A66C65FE-DD57-434A-899A-67FF596E6032}" type="pres">
      <dgm:prSet presAssocID="{C0A3CF39-844C-46A2-AE7F-CB2867460A11}" presName="composite" presStyleCnt="0"/>
      <dgm:spPr/>
    </dgm:pt>
    <dgm:pt modelId="{9961C268-1E48-40C3-8E55-5BB83809781C}" type="pres">
      <dgm:prSet presAssocID="{C0A3CF39-844C-46A2-AE7F-CB2867460A11}" presName="parTx" presStyleLbl="alignNode1" presStyleIdx="3" presStyleCnt="5">
        <dgm:presLayoutVars>
          <dgm:chMax val="0"/>
          <dgm:chPref val="0"/>
        </dgm:presLayoutVars>
      </dgm:prSet>
      <dgm:spPr/>
    </dgm:pt>
    <dgm:pt modelId="{6DBA4A62-3741-4191-8DF9-8CF6D0C4F26D}" type="pres">
      <dgm:prSet presAssocID="{C0A3CF39-844C-46A2-AE7F-CB2867460A11}" presName="desTx" presStyleLbl="alignAccFollowNode1" presStyleIdx="3" presStyleCnt="5">
        <dgm:presLayoutVars/>
      </dgm:prSet>
      <dgm:spPr/>
    </dgm:pt>
    <dgm:pt modelId="{583CD420-8A91-464D-8F44-3320490D1584}" type="pres">
      <dgm:prSet presAssocID="{B475B2C2-FB16-46A9-8D41-803DE385BE34}" presName="space" presStyleCnt="0"/>
      <dgm:spPr/>
    </dgm:pt>
    <dgm:pt modelId="{5CFD9AFC-8A73-419E-A1A3-CC492DB1179D}" type="pres">
      <dgm:prSet presAssocID="{61A2ABB2-8B36-4F0E-8DA8-3255BB545297}" presName="composite" presStyleCnt="0"/>
      <dgm:spPr/>
    </dgm:pt>
    <dgm:pt modelId="{59425312-F24B-4C07-92B3-674920C42EA5}" type="pres">
      <dgm:prSet presAssocID="{61A2ABB2-8B36-4F0E-8DA8-3255BB545297}" presName="parTx" presStyleLbl="alignNode1" presStyleIdx="4" presStyleCnt="5">
        <dgm:presLayoutVars>
          <dgm:chMax val="0"/>
          <dgm:chPref val="0"/>
        </dgm:presLayoutVars>
      </dgm:prSet>
      <dgm:spPr/>
    </dgm:pt>
    <dgm:pt modelId="{DD9ED26F-2055-42DA-87B2-409ED310F851}" type="pres">
      <dgm:prSet presAssocID="{61A2ABB2-8B36-4F0E-8DA8-3255BB545297}" presName="desTx" presStyleLbl="alignAccFollowNode1" presStyleIdx="4" presStyleCnt="5">
        <dgm:presLayoutVars/>
      </dgm:prSet>
      <dgm:spPr/>
    </dgm:pt>
  </dgm:ptLst>
  <dgm:cxnLst>
    <dgm:cxn modelId="{F7E9FC00-E201-4631-946C-E7786030F7F9}" type="presOf" srcId="{35002991-A7E1-4BD1-B38C-0CB87C99F5AB}" destId="{C2A51BAC-5A48-4593-81B9-18A8FC8B72B6}" srcOrd="0" destOrd="0" presId="urn:microsoft.com/office/officeart/2016/7/layout/HorizontalActionList"/>
    <dgm:cxn modelId="{7E91E00D-E77F-46FB-802C-762F89AC425F}" type="presOf" srcId="{944780E7-D14F-4458-8DC8-E68332717FE0}" destId="{C616B9E5-FD2C-4EAA-81C1-A2873A1AC0F9}" srcOrd="0" destOrd="0" presId="urn:microsoft.com/office/officeart/2016/7/layout/HorizontalActionList"/>
    <dgm:cxn modelId="{996C9611-FC66-477A-8831-442A30952129}" srcId="{61A2ABB2-8B36-4F0E-8DA8-3255BB545297}" destId="{F8A258CA-B8BB-446B-92D7-A252E6E0809A}" srcOrd="0" destOrd="0" parTransId="{9B36B69E-7403-44BA-B1F0-653397DFF981}" sibTransId="{EDAD443E-8F44-4BA3-86D1-620598A62E87}"/>
    <dgm:cxn modelId="{4EEE8D13-BB17-4EB3-B29B-C8C00B957993}" type="presOf" srcId="{0239DDB2-432D-4FDF-BCEE-251C2A7B6F04}" destId="{F546D623-8BF0-4CB3-BBFC-62001B6F63AC}" srcOrd="0" destOrd="0" presId="urn:microsoft.com/office/officeart/2016/7/layout/HorizontalActionList"/>
    <dgm:cxn modelId="{6F2E432C-4A43-4918-8565-6E95B94FD078}" type="presOf" srcId="{A59FFDC7-8FA0-48C9-BA9A-AB35CC67A938}" destId="{5CE49987-AECF-42D1-A338-B90F90990E57}" srcOrd="0" destOrd="0" presId="urn:microsoft.com/office/officeart/2016/7/layout/HorizontalActionList"/>
    <dgm:cxn modelId="{68F4772E-1C7F-4D77-9EDB-58A02DABFE86}" srcId="{944780E7-D14F-4458-8DC8-E68332717FE0}" destId="{35002991-A7E1-4BD1-B38C-0CB87C99F5AB}" srcOrd="0" destOrd="0" parTransId="{2B671701-9450-483D-86C8-37E9E31C5BF2}" sibTransId="{65A50711-E28E-4BF1-B8DC-E4AB4BC60D16}"/>
    <dgm:cxn modelId="{D0DE4E3A-EEB7-43F4-AFAE-3F8800DC6ED1}" srcId="{944780E7-D14F-4458-8DC8-E68332717FE0}" destId="{C0A3CF39-844C-46A2-AE7F-CB2867460A11}" srcOrd="3" destOrd="0" parTransId="{98663A68-39A4-4AD6-8C5E-08C4EDC51DB4}" sibTransId="{B475B2C2-FB16-46A9-8D41-803DE385BE34}"/>
    <dgm:cxn modelId="{41F22A3B-C27F-4DE8-ACE1-E851535DB2C1}" srcId="{C0A3CF39-844C-46A2-AE7F-CB2867460A11}" destId="{CD580821-BB23-4608-9501-D8CCB1F3D4BE}" srcOrd="0" destOrd="0" parTransId="{82C66C8D-61D1-4CDE-984F-5D09C97C1350}" sibTransId="{571BF6DF-2C67-4FF3-B0DE-E3D2745C690A}"/>
    <dgm:cxn modelId="{F45D8D67-A01B-4C7E-87D5-C792E9C3A023}" type="presOf" srcId="{CD580821-BB23-4608-9501-D8CCB1F3D4BE}" destId="{6DBA4A62-3741-4191-8DF9-8CF6D0C4F26D}" srcOrd="0" destOrd="0" presId="urn:microsoft.com/office/officeart/2016/7/layout/HorizontalActionList"/>
    <dgm:cxn modelId="{03C1C24A-C0A8-4F2B-ABE0-3AA9788D6E00}" srcId="{35002991-A7E1-4BD1-B38C-0CB87C99F5AB}" destId="{115B5BCC-8CB7-4EA2-A517-9DB158F6EFC1}" srcOrd="0" destOrd="0" parTransId="{F60682B8-02EA-4421-B56A-3C39E67F78BE}" sibTransId="{DB409650-36A1-443E-BA2D-F1F70273B976}"/>
    <dgm:cxn modelId="{817D214B-4822-49C4-8570-2AAE5C494754}" type="presOf" srcId="{C0A3CF39-844C-46A2-AE7F-CB2867460A11}" destId="{9961C268-1E48-40C3-8E55-5BB83809781C}" srcOrd="0" destOrd="0" presId="urn:microsoft.com/office/officeart/2016/7/layout/HorizontalActionList"/>
    <dgm:cxn modelId="{9BE8C14F-7382-4F6E-971D-8C492DEF73D7}" srcId="{944780E7-D14F-4458-8DC8-E68332717FE0}" destId="{E89F58D8-9645-42EC-9952-C9E702089907}" srcOrd="2" destOrd="0" parTransId="{04340CB1-8F46-4B3C-81E9-5BBC8D6E6973}" sibTransId="{6DAB5CE9-49DD-4E1F-ADEA-F686CA7DD09B}"/>
    <dgm:cxn modelId="{6D066570-EF8C-4AA5-8B63-0E978DFCDAF1}" type="presOf" srcId="{E89F58D8-9645-42EC-9952-C9E702089907}" destId="{5092F197-8507-43B2-AA01-6546E39761FC}" srcOrd="0" destOrd="0" presId="urn:microsoft.com/office/officeart/2016/7/layout/HorizontalActionList"/>
    <dgm:cxn modelId="{EEB01572-BC13-4FA5-BEA6-3AC7CE7FA8E1}" type="presOf" srcId="{61A2ABB2-8B36-4F0E-8DA8-3255BB545297}" destId="{59425312-F24B-4C07-92B3-674920C42EA5}" srcOrd="0" destOrd="0" presId="urn:microsoft.com/office/officeart/2016/7/layout/HorizontalActionList"/>
    <dgm:cxn modelId="{D7D9B28C-69F0-4091-AEDC-4EFBA00271EE}" srcId="{944780E7-D14F-4458-8DC8-E68332717FE0}" destId="{61A2ABB2-8B36-4F0E-8DA8-3255BB545297}" srcOrd="4" destOrd="0" parTransId="{16212915-D10F-4E47-9E68-E42A9311997A}" sibTransId="{E05410F8-3CB3-4FAB-B178-DED1229BAA8C}"/>
    <dgm:cxn modelId="{C84622A3-4B22-49AF-8258-EC8EA6D1A8EE}" type="presOf" srcId="{90D4BA28-EE9F-47A8-B7E0-DE408BEB8936}" destId="{5369C107-9463-4F61-B6CB-B14969B3462A}" srcOrd="0" destOrd="0" presId="urn:microsoft.com/office/officeart/2016/7/layout/HorizontalActionList"/>
    <dgm:cxn modelId="{6831A2C2-0BF4-4988-B005-DB84EF1673A5}" type="presOf" srcId="{F8A258CA-B8BB-446B-92D7-A252E6E0809A}" destId="{DD9ED26F-2055-42DA-87B2-409ED310F851}" srcOrd="0" destOrd="0" presId="urn:microsoft.com/office/officeart/2016/7/layout/HorizontalActionList"/>
    <dgm:cxn modelId="{1D444DE8-6E6B-4B85-A0BE-E57836BBB524}" srcId="{A59FFDC7-8FA0-48C9-BA9A-AB35CC67A938}" destId="{0239DDB2-432D-4FDF-BCEE-251C2A7B6F04}" srcOrd="0" destOrd="0" parTransId="{23D8D41D-74BB-42C9-9ECA-C889C2D2D4E8}" sibTransId="{7CE05076-5CC2-438F-82AE-F282261FE3FA}"/>
    <dgm:cxn modelId="{A1F743EA-051B-403D-98BE-EF444A53DB88}" type="presOf" srcId="{115B5BCC-8CB7-4EA2-A517-9DB158F6EFC1}" destId="{2CAE58A4-DBA7-485E-B9CF-2CDDA9DF4AB9}" srcOrd="0" destOrd="0" presId="urn:microsoft.com/office/officeart/2016/7/layout/HorizontalActionList"/>
    <dgm:cxn modelId="{418105F1-5EBD-4EB8-B64D-0ED75CDE0019}" srcId="{944780E7-D14F-4458-8DC8-E68332717FE0}" destId="{A59FFDC7-8FA0-48C9-BA9A-AB35CC67A938}" srcOrd="1" destOrd="0" parTransId="{5E8C9966-DCB7-42BB-89D5-02581564E906}" sibTransId="{9DC3E216-B3E5-4131-8D35-52B23DBAC8DD}"/>
    <dgm:cxn modelId="{95429DF5-6CF2-4DD5-8DB4-63133D19C95B}" srcId="{E89F58D8-9645-42EC-9952-C9E702089907}" destId="{90D4BA28-EE9F-47A8-B7E0-DE408BEB8936}" srcOrd="0" destOrd="0" parTransId="{E9708391-FFF2-4AE3-AF60-B23A39393F68}" sibTransId="{EAACD43D-A24B-483F-A5F3-85FA780FF45D}"/>
    <dgm:cxn modelId="{BB088FF0-6FA2-4859-B82B-FA793BCB3AED}" type="presParOf" srcId="{C616B9E5-FD2C-4EAA-81C1-A2873A1AC0F9}" destId="{D6D8B421-4589-4C14-AB99-8EE58F5A2C70}" srcOrd="0" destOrd="0" presId="urn:microsoft.com/office/officeart/2016/7/layout/HorizontalActionList"/>
    <dgm:cxn modelId="{ED7159A5-1D31-4526-88C7-5EBBBEF3A0E2}" type="presParOf" srcId="{D6D8B421-4589-4C14-AB99-8EE58F5A2C70}" destId="{C2A51BAC-5A48-4593-81B9-18A8FC8B72B6}" srcOrd="0" destOrd="0" presId="urn:microsoft.com/office/officeart/2016/7/layout/HorizontalActionList"/>
    <dgm:cxn modelId="{8830B357-AD66-489A-89FE-1CC4C43592AD}" type="presParOf" srcId="{D6D8B421-4589-4C14-AB99-8EE58F5A2C70}" destId="{2CAE58A4-DBA7-485E-B9CF-2CDDA9DF4AB9}" srcOrd="1" destOrd="0" presId="urn:microsoft.com/office/officeart/2016/7/layout/HorizontalActionList"/>
    <dgm:cxn modelId="{AF8DEFE5-5BB5-457D-9366-65C529884D00}" type="presParOf" srcId="{C616B9E5-FD2C-4EAA-81C1-A2873A1AC0F9}" destId="{1FEE3013-1E1B-4B5B-8A6D-6C4738B71837}" srcOrd="1" destOrd="0" presId="urn:microsoft.com/office/officeart/2016/7/layout/HorizontalActionList"/>
    <dgm:cxn modelId="{DE77A641-9A1C-4F2F-B578-A2D01D790EB2}" type="presParOf" srcId="{C616B9E5-FD2C-4EAA-81C1-A2873A1AC0F9}" destId="{02252EDD-481A-484F-865D-C1FD8B9BFD76}" srcOrd="2" destOrd="0" presId="urn:microsoft.com/office/officeart/2016/7/layout/HorizontalActionList"/>
    <dgm:cxn modelId="{304427F3-57E4-4282-8345-C8D1BF51B597}" type="presParOf" srcId="{02252EDD-481A-484F-865D-C1FD8B9BFD76}" destId="{5CE49987-AECF-42D1-A338-B90F90990E57}" srcOrd="0" destOrd="0" presId="urn:microsoft.com/office/officeart/2016/7/layout/HorizontalActionList"/>
    <dgm:cxn modelId="{E720F186-2B83-48BC-B8F6-39BD0187E3C8}" type="presParOf" srcId="{02252EDD-481A-484F-865D-C1FD8B9BFD76}" destId="{F546D623-8BF0-4CB3-BBFC-62001B6F63AC}" srcOrd="1" destOrd="0" presId="urn:microsoft.com/office/officeart/2016/7/layout/HorizontalActionList"/>
    <dgm:cxn modelId="{4E0C98C7-73F7-4317-AA26-074588B3F336}" type="presParOf" srcId="{C616B9E5-FD2C-4EAA-81C1-A2873A1AC0F9}" destId="{724BED44-77D6-4B86-A778-7E556A63918E}" srcOrd="3" destOrd="0" presId="urn:microsoft.com/office/officeart/2016/7/layout/HorizontalActionList"/>
    <dgm:cxn modelId="{0C3DC4CF-C8D3-45AC-88AE-B1969DA8ED51}" type="presParOf" srcId="{C616B9E5-FD2C-4EAA-81C1-A2873A1AC0F9}" destId="{5912CC42-FC01-4A6C-A30A-70F6583F6962}" srcOrd="4" destOrd="0" presId="urn:microsoft.com/office/officeart/2016/7/layout/HorizontalActionList"/>
    <dgm:cxn modelId="{CE24EE0B-F118-459B-8129-543618C9B4D8}" type="presParOf" srcId="{5912CC42-FC01-4A6C-A30A-70F6583F6962}" destId="{5092F197-8507-43B2-AA01-6546E39761FC}" srcOrd="0" destOrd="0" presId="urn:microsoft.com/office/officeart/2016/7/layout/HorizontalActionList"/>
    <dgm:cxn modelId="{F23F4FCF-8D19-4A54-8124-2EA5A451ABD3}" type="presParOf" srcId="{5912CC42-FC01-4A6C-A30A-70F6583F6962}" destId="{5369C107-9463-4F61-B6CB-B14969B3462A}" srcOrd="1" destOrd="0" presId="urn:microsoft.com/office/officeart/2016/7/layout/HorizontalActionList"/>
    <dgm:cxn modelId="{98D8F244-8CAA-46A6-A06E-E668911CBC7D}" type="presParOf" srcId="{C616B9E5-FD2C-4EAA-81C1-A2873A1AC0F9}" destId="{B2DE93A0-C2B7-4324-8332-27964234A2A0}" srcOrd="5" destOrd="0" presId="urn:microsoft.com/office/officeart/2016/7/layout/HorizontalActionList"/>
    <dgm:cxn modelId="{DD02A6D7-1AAF-425C-B1E7-3BC10AF797D1}" type="presParOf" srcId="{C616B9E5-FD2C-4EAA-81C1-A2873A1AC0F9}" destId="{A66C65FE-DD57-434A-899A-67FF596E6032}" srcOrd="6" destOrd="0" presId="urn:microsoft.com/office/officeart/2016/7/layout/HorizontalActionList"/>
    <dgm:cxn modelId="{8CA3F3B9-FA7D-4041-9635-345A4E4BE9C6}" type="presParOf" srcId="{A66C65FE-DD57-434A-899A-67FF596E6032}" destId="{9961C268-1E48-40C3-8E55-5BB83809781C}" srcOrd="0" destOrd="0" presId="urn:microsoft.com/office/officeart/2016/7/layout/HorizontalActionList"/>
    <dgm:cxn modelId="{08B0766F-B07B-4AE0-8390-5D9A24AE6003}" type="presParOf" srcId="{A66C65FE-DD57-434A-899A-67FF596E6032}" destId="{6DBA4A62-3741-4191-8DF9-8CF6D0C4F26D}" srcOrd="1" destOrd="0" presId="urn:microsoft.com/office/officeart/2016/7/layout/HorizontalActionList"/>
    <dgm:cxn modelId="{372E0B5A-3739-4CD2-A35C-D461A2DE985B}" type="presParOf" srcId="{C616B9E5-FD2C-4EAA-81C1-A2873A1AC0F9}" destId="{583CD420-8A91-464D-8F44-3320490D1584}" srcOrd="7" destOrd="0" presId="urn:microsoft.com/office/officeart/2016/7/layout/HorizontalActionList"/>
    <dgm:cxn modelId="{F18F5116-57FA-4C1A-A382-6B8ED1894C8E}" type="presParOf" srcId="{C616B9E5-FD2C-4EAA-81C1-A2873A1AC0F9}" destId="{5CFD9AFC-8A73-419E-A1A3-CC492DB1179D}" srcOrd="8" destOrd="0" presId="urn:microsoft.com/office/officeart/2016/7/layout/HorizontalActionList"/>
    <dgm:cxn modelId="{5E9B3635-5173-42AE-A9C2-7BA1A5EEEFD2}" type="presParOf" srcId="{5CFD9AFC-8A73-419E-A1A3-CC492DB1179D}" destId="{59425312-F24B-4C07-92B3-674920C42EA5}" srcOrd="0" destOrd="0" presId="urn:microsoft.com/office/officeart/2016/7/layout/HorizontalActionList"/>
    <dgm:cxn modelId="{D975CAAA-8356-460D-905E-F0A787586F41}" type="presParOf" srcId="{5CFD9AFC-8A73-419E-A1A3-CC492DB1179D}" destId="{DD9ED26F-2055-42DA-87B2-409ED310F85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39E2BC-6C2E-42CB-9C0E-E0956B7259DC}">
      <dsp:nvSpPr>
        <dsp:cNvPr id="0" name=""/>
        <dsp:cNvSpPr/>
      </dsp:nvSpPr>
      <dsp:spPr>
        <a:xfrm>
          <a:off x="106945" y="289525"/>
          <a:ext cx="1281520" cy="128152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A31B46-9FD8-4990-9400-6FCFAF13EAA8}">
      <dsp:nvSpPr>
        <dsp:cNvPr id="0" name=""/>
        <dsp:cNvSpPr/>
      </dsp:nvSpPr>
      <dsp:spPr>
        <a:xfrm>
          <a:off x="376065" y="558644"/>
          <a:ext cx="743281" cy="7432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C1AD3E-626B-4740-A8AA-41B9594B1826}">
      <dsp:nvSpPr>
        <dsp:cNvPr id="0" name=""/>
        <dsp:cNvSpPr/>
      </dsp:nvSpPr>
      <dsp:spPr>
        <a:xfrm>
          <a:off x="1663077" y="289525"/>
          <a:ext cx="3020726" cy="1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NG" sz="1600" b="1" i="0" kern="1200" baseline="0"/>
            <a:t>Human Vulnerability:</a:t>
          </a:r>
          <a:br>
            <a:rPr lang="en-NG" sz="1600" b="0" i="0" kern="1200" baseline="0"/>
          </a:br>
          <a:r>
            <a:rPr lang="en-NG" sz="1600" b="0" i="0" kern="1200" baseline="0"/>
            <a:t>Social engineering exploits human emotions like trust, fear, and urgency, making even well-trained employees vulnerable.</a:t>
          </a:r>
          <a:endParaRPr lang="en-US" sz="1600" kern="1200"/>
        </a:p>
      </dsp:txBody>
      <dsp:txXfrm>
        <a:off x="1663077" y="289525"/>
        <a:ext cx="3020726" cy="1281520"/>
      </dsp:txXfrm>
    </dsp:sp>
    <dsp:sp modelId="{0D0A56FF-992A-4BB9-A1B4-2AE6E59FA5E2}">
      <dsp:nvSpPr>
        <dsp:cNvPr id="0" name=""/>
        <dsp:cNvSpPr/>
      </dsp:nvSpPr>
      <dsp:spPr>
        <a:xfrm>
          <a:off x="5210143" y="289525"/>
          <a:ext cx="1281520" cy="128152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626876-5B39-4E34-9309-F95975C7F8B8}">
      <dsp:nvSpPr>
        <dsp:cNvPr id="0" name=""/>
        <dsp:cNvSpPr/>
      </dsp:nvSpPr>
      <dsp:spPr>
        <a:xfrm>
          <a:off x="5479262" y="558644"/>
          <a:ext cx="743281" cy="7432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B771FD-10A9-4832-8F26-08F956011BB2}">
      <dsp:nvSpPr>
        <dsp:cNvPr id="0" name=""/>
        <dsp:cNvSpPr/>
      </dsp:nvSpPr>
      <dsp:spPr>
        <a:xfrm>
          <a:off x="6766275" y="289525"/>
          <a:ext cx="3020726" cy="1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NG" sz="1600" b="1" i="0" kern="1200" baseline="0"/>
            <a:t>Evolving Attack Methods:</a:t>
          </a:r>
          <a:br>
            <a:rPr lang="en-NG" sz="1600" b="0" i="0" kern="1200" baseline="0"/>
          </a:br>
          <a:r>
            <a:rPr lang="en-NG" sz="1600" b="0" i="0" kern="1200" baseline="0"/>
            <a:t>New techniques, such as Quishing, emerge quickly, making it difficult to keep up with the latest threats.</a:t>
          </a:r>
          <a:endParaRPr lang="en-US" sz="1600" kern="1200"/>
        </a:p>
      </dsp:txBody>
      <dsp:txXfrm>
        <a:off x="6766275" y="289525"/>
        <a:ext cx="3020726" cy="1281520"/>
      </dsp:txXfrm>
    </dsp:sp>
    <dsp:sp modelId="{E4E54991-C380-4251-9D18-6A5918EC82E9}">
      <dsp:nvSpPr>
        <dsp:cNvPr id="0" name=""/>
        <dsp:cNvSpPr/>
      </dsp:nvSpPr>
      <dsp:spPr>
        <a:xfrm>
          <a:off x="106945" y="2214606"/>
          <a:ext cx="1281520" cy="128152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F112C2-7D52-4746-9C2D-018612DCAF19}">
      <dsp:nvSpPr>
        <dsp:cNvPr id="0" name=""/>
        <dsp:cNvSpPr/>
      </dsp:nvSpPr>
      <dsp:spPr>
        <a:xfrm>
          <a:off x="376065" y="2483725"/>
          <a:ext cx="743281" cy="7432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D76DF7-AF96-4134-B0F6-87E4B5B5AB23}">
      <dsp:nvSpPr>
        <dsp:cNvPr id="0" name=""/>
        <dsp:cNvSpPr/>
      </dsp:nvSpPr>
      <dsp:spPr>
        <a:xfrm>
          <a:off x="1663077" y="2214606"/>
          <a:ext cx="3020726" cy="1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NG" sz="1600" b="1" i="0" kern="1200" baseline="0"/>
            <a:t>Widespread Use of QR Codes:</a:t>
          </a:r>
          <a:br>
            <a:rPr lang="en-NG" sz="1600" b="0" i="0" kern="1200" baseline="0"/>
          </a:br>
          <a:r>
            <a:rPr lang="en-NG" sz="1600" b="0" i="0" kern="1200" baseline="0"/>
            <a:t>The growing popularity of QR codes in legitimate services increases the risk of malicious use without users being aware.</a:t>
          </a:r>
          <a:endParaRPr lang="en-US" sz="1600" kern="1200"/>
        </a:p>
      </dsp:txBody>
      <dsp:txXfrm>
        <a:off x="1663077" y="2214606"/>
        <a:ext cx="3020726" cy="1281520"/>
      </dsp:txXfrm>
    </dsp:sp>
    <dsp:sp modelId="{D27C2D68-A568-4496-968D-EE39070BBB7A}">
      <dsp:nvSpPr>
        <dsp:cNvPr id="0" name=""/>
        <dsp:cNvSpPr/>
      </dsp:nvSpPr>
      <dsp:spPr>
        <a:xfrm>
          <a:off x="5210143" y="2214606"/>
          <a:ext cx="1281520" cy="128152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C25843-F5AB-4A38-84B6-28E345996E34}">
      <dsp:nvSpPr>
        <dsp:cNvPr id="0" name=""/>
        <dsp:cNvSpPr/>
      </dsp:nvSpPr>
      <dsp:spPr>
        <a:xfrm>
          <a:off x="5479262" y="2483725"/>
          <a:ext cx="743281" cy="74328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794144-4287-41A4-B5F4-899449A153A5}">
      <dsp:nvSpPr>
        <dsp:cNvPr id="0" name=""/>
        <dsp:cNvSpPr/>
      </dsp:nvSpPr>
      <dsp:spPr>
        <a:xfrm>
          <a:off x="6766275" y="2214606"/>
          <a:ext cx="3020726" cy="1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NG" sz="1600" b="1" i="0" kern="1200" baseline="0"/>
            <a:t>Lack of User Awareness:</a:t>
          </a:r>
          <a:br>
            <a:rPr lang="en-NG" sz="1600" b="0" i="0" kern="1200" baseline="0"/>
          </a:br>
          <a:r>
            <a:rPr lang="en-NG" sz="1600" b="0" i="0" kern="1200" baseline="0"/>
            <a:t>Many employees and users are unaware of the risks posed by seemingly innocent actions like scanning a QR code.</a:t>
          </a:r>
          <a:endParaRPr lang="en-US" sz="1600" kern="1200"/>
        </a:p>
      </dsp:txBody>
      <dsp:txXfrm>
        <a:off x="6766275" y="2214606"/>
        <a:ext cx="3020726" cy="12815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F6EE53-968D-4FD7-8D4A-3A0813671646}">
      <dsp:nvSpPr>
        <dsp:cNvPr id="0" name=""/>
        <dsp:cNvSpPr/>
      </dsp:nvSpPr>
      <dsp:spPr>
        <a:xfrm>
          <a:off x="3380" y="0"/>
          <a:ext cx="2682227" cy="3296239"/>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117" tIns="330200" rIns="209117" bIns="330200" numCol="1" spcCol="1270" anchor="t" anchorCtr="0">
          <a:noAutofit/>
        </a:bodyPr>
        <a:lstStyle/>
        <a:p>
          <a:pPr marL="0" lvl="0" indent="0" algn="l" defTabSz="711200">
            <a:lnSpc>
              <a:spcPct val="90000"/>
            </a:lnSpc>
            <a:spcBef>
              <a:spcPct val="0"/>
            </a:spcBef>
            <a:spcAft>
              <a:spcPct val="35000"/>
            </a:spcAft>
            <a:buNone/>
          </a:pPr>
          <a:r>
            <a:rPr lang="en-NG" sz="1600" b="1" i="0" kern="1200" baseline="0" dirty="0"/>
            <a:t>Financial Gain:</a:t>
          </a:r>
          <a:br>
            <a:rPr lang="en-NG" sz="1600" b="0" i="0" kern="1200" baseline="0" dirty="0"/>
          </a:br>
          <a:r>
            <a:rPr lang="en-NG" sz="1600" b="0" i="0" kern="1200" baseline="0" dirty="0"/>
            <a:t>Attackers often seek to steal sensitive information, such as bank details, to gain financial rewards.</a:t>
          </a:r>
          <a:endParaRPr lang="en-US" sz="1600" kern="1200" dirty="0"/>
        </a:p>
      </dsp:txBody>
      <dsp:txXfrm>
        <a:off x="3380" y="1252570"/>
        <a:ext cx="2682227" cy="1977743"/>
      </dsp:txXfrm>
    </dsp:sp>
    <dsp:sp modelId="{5F69A4F0-810E-470D-B98D-F8A29A3417D2}">
      <dsp:nvSpPr>
        <dsp:cNvPr id="0" name=""/>
        <dsp:cNvSpPr/>
      </dsp:nvSpPr>
      <dsp:spPr>
        <a:xfrm>
          <a:off x="850058" y="329623"/>
          <a:ext cx="988871" cy="988871"/>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096" tIns="12700" rIns="77096"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994875" y="474440"/>
        <a:ext cx="699237" cy="699237"/>
      </dsp:txXfrm>
    </dsp:sp>
    <dsp:sp modelId="{73E48847-A381-4FED-8DAB-29099011368B}">
      <dsp:nvSpPr>
        <dsp:cNvPr id="0" name=""/>
        <dsp:cNvSpPr/>
      </dsp:nvSpPr>
      <dsp:spPr>
        <a:xfrm>
          <a:off x="3380" y="3296167"/>
          <a:ext cx="2682227" cy="72"/>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D97309-6236-4AD4-9A55-54D6F3DB31A2}">
      <dsp:nvSpPr>
        <dsp:cNvPr id="0" name=""/>
        <dsp:cNvSpPr/>
      </dsp:nvSpPr>
      <dsp:spPr>
        <a:xfrm>
          <a:off x="2953830" y="0"/>
          <a:ext cx="2682227" cy="3296239"/>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117" tIns="330200" rIns="209117" bIns="330200" numCol="1" spcCol="1270" anchor="t" anchorCtr="0">
          <a:noAutofit/>
        </a:bodyPr>
        <a:lstStyle/>
        <a:p>
          <a:pPr marL="0" lvl="0" indent="0" algn="l" defTabSz="711200">
            <a:lnSpc>
              <a:spcPct val="90000"/>
            </a:lnSpc>
            <a:spcBef>
              <a:spcPct val="0"/>
            </a:spcBef>
            <a:spcAft>
              <a:spcPct val="35000"/>
            </a:spcAft>
            <a:buNone/>
          </a:pPr>
          <a:r>
            <a:rPr lang="en-NG" sz="1600" b="1" i="0" kern="1200" baseline="0"/>
            <a:t>Corporate Espionage:</a:t>
          </a:r>
          <a:br>
            <a:rPr lang="en-NG" sz="1600" b="0" i="0" kern="1200" baseline="0"/>
          </a:br>
          <a:r>
            <a:rPr lang="en-NG" sz="1600" b="0" i="0" kern="1200" baseline="0"/>
            <a:t>Some attacks aim to steal intellectual property or sensitive corporate data for competitive advantage.</a:t>
          </a:r>
          <a:endParaRPr lang="en-US" sz="1600" kern="1200" dirty="0"/>
        </a:p>
      </dsp:txBody>
      <dsp:txXfrm>
        <a:off x="2953830" y="1252570"/>
        <a:ext cx="2682227" cy="1977743"/>
      </dsp:txXfrm>
    </dsp:sp>
    <dsp:sp modelId="{0187F17B-2D2D-4A39-9058-D4A70D6700F5}">
      <dsp:nvSpPr>
        <dsp:cNvPr id="0" name=""/>
        <dsp:cNvSpPr/>
      </dsp:nvSpPr>
      <dsp:spPr>
        <a:xfrm>
          <a:off x="3800508" y="329623"/>
          <a:ext cx="988871" cy="988871"/>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096" tIns="12700" rIns="77096"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945325" y="474440"/>
        <a:ext cx="699237" cy="699237"/>
      </dsp:txXfrm>
    </dsp:sp>
    <dsp:sp modelId="{50A5B7C8-90B1-49A3-9E35-18D1DF1938F3}">
      <dsp:nvSpPr>
        <dsp:cNvPr id="0" name=""/>
        <dsp:cNvSpPr/>
      </dsp:nvSpPr>
      <dsp:spPr>
        <a:xfrm>
          <a:off x="2953830" y="3296167"/>
          <a:ext cx="2682227" cy="72"/>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F7BB97-B94E-4D21-A25A-4A45744443B9}">
      <dsp:nvSpPr>
        <dsp:cNvPr id="0" name=""/>
        <dsp:cNvSpPr/>
      </dsp:nvSpPr>
      <dsp:spPr>
        <a:xfrm>
          <a:off x="5904280" y="0"/>
          <a:ext cx="2682227" cy="3296239"/>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117" tIns="330200" rIns="209117" bIns="330200" numCol="1" spcCol="1270" anchor="t" anchorCtr="0">
          <a:noAutofit/>
        </a:bodyPr>
        <a:lstStyle/>
        <a:p>
          <a:pPr marL="0" lvl="0" indent="0" algn="l" defTabSz="711200">
            <a:lnSpc>
              <a:spcPct val="90000"/>
            </a:lnSpc>
            <a:spcBef>
              <a:spcPct val="0"/>
            </a:spcBef>
            <a:spcAft>
              <a:spcPct val="35000"/>
            </a:spcAft>
            <a:buNone/>
          </a:pPr>
          <a:r>
            <a:rPr lang="en-NG" sz="1600" b="1" i="0" kern="1200" baseline="0" dirty="0"/>
            <a:t>Data Theft:</a:t>
          </a:r>
          <a:br>
            <a:rPr lang="en-NG" sz="1600" b="0" i="0" kern="1200" baseline="0" dirty="0"/>
          </a:br>
          <a:r>
            <a:rPr lang="en-NG" sz="1600" b="0" i="0" kern="1200" baseline="0" dirty="0"/>
            <a:t>Cybercriminals aim to harvest user credentials, personal information, or trade secrets for exploitation or sale.</a:t>
          </a:r>
          <a:endParaRPr lang="en-US" sz="1600" kern="1200" dirty="0"/>
        </a:p>
      </dsp:txBody>
      <dsp:txXfrm>
        <a:off x="5904280" y="1252570"/>
        <a:ext cx="2682227" cy="1977743"/>
      </dsp:txXfrm>
    </dsp:sp>
    <dsp:sp modelId="{57D6F0D2-15B3-4123-97A8-DE2CF35A2E32}">
      <dsp:nvSpPr>
        <dsp:cNvPr id="0" name=""/>
        <dsp:cNvSpPr/>
      </dsp:nvSpPr>
      <dsp:spPr>
        <a:xfrm>
          <a:off x="6750958" y="329623"/>
          <a:ext cx="988871" cy="988871"/>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096" tIns="12700" rIns="77096"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endParaRPr lang="en-US" sz="4800" kern="1200" dirty="0"/>
        </a:p>
      </dsp:txBody>
      <dsp:txXfrm>
        <a:off x="6895775" y="474440"/>
        <a:ext cx="699237" cy="699237"/>
      </dsp:txXfrm>
    </dsp:sp>
    <dsp:sp modelId="{78F65300-2BEC-4818-90F8-85BD0A174B31}">
      <dsp:nvSpPr>
        <dsp:cNvPr id="0" name=""/>
        <dsp:cNvSpPr/>
      </dsp:nvSpPr>
      <dsp:spPr>
        <a:xfrm>
          <a:off x="5904280" y="3296167"/>
          <a:ext cx="2682227" cy="72"/>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CB00AA-D068-4813-A1C7-4C97154F48EE}">
      <dsp:nvSpPr>
        <dsp:cNvPr id="0" name=""/>
        <dsp:cNvSpPr/>
      </dsp:nvSpPr>
      <dsp:spPr>
        <a:xfrm>
          <a:off x="8854730" y="0"/>
          <a:ext cx="2682227" cy="3296239"/>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117" tIns="330200" rIns="209117" bIns="330200" numCol="1" spcCol="1270" anchor="t" anchorCtr="0">
          <a:noAutofit/>
        </a:bodyPr>
        <a:lstStyle/>
        <a:p>
          <a:pPr marL="0" lvl="0" indent="0" algn="l" defTabSz="711200">
            <a:lnSpc>
              <a:spcPct val="90000"/>
            </a:lnSpc>
            <a:spcBef>
              <a:spcPct val="0"/>
            </a:spcBef>
            <a:spcAft>
              <a:spcPct val="35000"/>
            </a:spcAft>
            <a:buNone/>
          </a:pPr>
          <a:r>
            <a:rPr lang="en-NG" sz="1600" b="1" i="0" kern="1200" baseline="0" dirty="0"/>
            <a:t>System Disruption:</a:t>
          </a:r>
          <a:br>
            <a:rPr lang="en-NG" sz="1600" b="0" i="0" kern="1200" baseline="0" dirty="0"/>
          </a:br>
          <a:r>
            <a:rPr lang="en-NG" sz="1600" b="0" i="0" kern="1200" baseline="0" dirty="0"/>
            <a:t>In some cases, the goal is to disrupt operations, causing downtime and loss of business continuity.</a:t>
          </a:r>
          <a:endParaRPr lang="en-US" sz="1600" kern="1200" dirty="0"/>
        </a:p>
      </dsp:txBody>
      <dsp:txXfrm>
        <a:off x="8854730" y="1252570"/>
        <a:ext cx="2682227" cy="1977743"/>
      </dsp:txXfrm>
    </dsp:sp>
    <dsp:sp modelId="{DE934598-164C-46E7-9232-7F6D54784833}">
      <dsp:nvSpPr>
        <dsp:cNvPr id="0" name=""/>
        <dsp:cNvSpPr/>
      </dsp:nvSpPr>
      <dsp:spPr>
        <a:xfrm>
          <a:off x="9701408" y="329623"/>
          <a:ext cx="988871" cy="988871"/>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096" tIns="12700" rIns="77096"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9846225" y="474440"/>
        <a:ext cx="699237" cy="699237"/>
      </dsp:txXfrm>
    </dsp:sp>
    <dsp:sp modelId="{0DFA15BF-CA2C-4EC1-AD49-10E254FD565F}">
      <dsp:nvSpPr>
        <dsp:cNvPr id="0" name=""/>
        <dsp:cNvSpPr/>
      </dsp:nvSpPr>
      <dsp:spPr>
        <a:xfrm>
          <a:off x="8854730" y="3296167"/>
          <a:ext cx="2682227" cy="72"/>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7857E7-CB23-4318-B67F-D63F373E2E06}">
      <dsp:nvSpPr>
        <dsp:cNvPr id="0" name=""/>
        <dsp:cNvSpPr/>
      </dsp:nvSpPr>
      <dsp:spPr>
        <a:xfrm>
          <a:off x="1357023" y="768612"/>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8FFE6B0-7E6C-46B1-9608-B26170D192CF}">
      <dsp:nvSpPr>
        <dsp:cNvPr id="0" name=""/>
        <dsp:cNvSpPr/>
      </dsp:nvSpPr>
      <dsp:spPr>
        <a:xfrm>
          <a:off x="862023" y="2102780"/>
          <a:ext cx="1800000" cy="21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NG" sz="1800" b="1" kern="1200" dirty="0"/>
            <a:t>User Awareness &amp; Training</a:t>
          </a:r>
          <a:r>
            <a:rPr lang="en-US" sz="1800" b="1" kern="1200" dirty="0"/>
            <a:t>: </a:t>
          </a:r>
          <a:r>
            <a:rPr lang="en-NG" sz="1800" kern="1200" dirty="0"/>
            <a:t>Regularly educate users on how to identify phishing and </a:t>
          </a:r>
          <a:r>
            <a:rPr lang="en-US" sz="1800" kern="1200" dirty="0"/>
            <a:t>Q</a:t>
          </a:r>
          <a:r>
            <a:rPr lang="en-NG" sz="1800" kern="1200" dirty="0" err="1"/>
            <a:t>uishing</a:t>
          </a:r>
          <a:r>
            <a:rPr lang="en-NG" sz="1800" kern="1200" dirty="0"/>
            <a:t> attempts.</a:t>
          </a:r>
          <a:endParaRPr lang="en-US" sz="1800" kern="1200" dirty="0"/>
        </a:p>
      </dsp:txBody>
      <dsp:txXfrm>
        <a:off x="862023" y="2102780"/>
        <a:ext cx="1800000" cy="2160000"/>
      </dsp:txXfrm>
    </dsp:sp>
    <dsp:sp modelId="{AE397DBA-38DD-4721-8726-9E2B4A214E1F}">
      <dsp:nvSpPr>
        <dsp:cNvPr id="0" name=""/>
        <dsp:cNvSpPr/>
      </dsp:nvSpPr>
      <dsp:spPr>
        <a:xfrm>
          <a:off x="3472023" y="768612"/>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0147E5A-F38E-4F19-A30E-CF7F719F6DC4}">
      <dsp:nvSpPr>
        <dsp:cNvPr id="0" name=""/>
        <dsp:cNvSpPr/>
      </dsp:nvSpPr>
      <dsp:spPr>
        <a:xfrm>
          <a:off x="2977023" y="2102780"/>
          <a:ext cx="1800000" cy="21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NG" sz="1800" b="1" kern="1200" dirty="0"/>
            <a:t>Verify Suspicious Links</a:t>
          </a:r>
          <a:r>
            <a:rPr lang="en-US" sz="1800" b="1" kern="1200" dirty="0"/>
            <a:t>: </a:t>
          </a:r>
          <a:r>
            <a:rPr lang="en-NG" sz="1800" kern="1200" dirty="0"/>
            <a:t>Always check the source before clicking links or scanning QR codes.</a:t>
          </a:r>
          <a:endParaRPr lang="en-US" sz="1800" kern="1200" dirty="0"/>
        </a:p>
      </dsp:txBody>
      <dsp:txXfrm>
        <a:off x="2977023" y="2102780"/>
        <a:ext cx="1800000" cy="2160000"/>
      </dsp:txXfrm>
    </dsp:sp>
    <dsp:sp modelId="{FD46FC1F-A6A2-4FAA-A4E4-090D9C93713A}">
      <dsp:nvSpPr>
        <dsp:cNvPr id="0" name=""/>
        <dsp:cNvSpPr/>
      </dsp:nvSpPr>
      <dsp:spPr>
        <a:xfrm>
          <a:off x="5587023" y="768612"/>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0F16C9A-CE99-4F73-802B-96F79ACDE04C}">
      <dsp:nvSpPr>
        <dsp:cNvPr id="0" name=""/>
        <dsp:cNvSpPr/>
      </dsp:nvSpPr>
      <dsp:spPr>
        <a:xfrm>
          <a:off x="5092023" y="2102780"/>
          <a:ext cx="1800000" cy="21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NG" sz="1800" b="1" kern="1200"/>
            <a:t>Use Multi-Factor Authentication (MFA)</a:t>
          </a:r>
          <a:r>
            <a:rPr lang="en-US" sz="1800" b="1" kern="1200"/>
            <a:t>: </a:t>
          </a:r>
          <a:r>
            <a:rPr lang="en-NG" sz="1800" kern="1200"/>
            <a:t>Adds an extra layer of security beyond passwords.</a:t>
          </a:r>
          <a:endParaRPr lang="en-US" sz="1800" kern="1200"/>
        </a:p>
      </dsp:txBody>
      <dsp:txXfrm>
        <a:off x="5092023" y="2102780"/>
        <a:ext cx="1800000" cy="2160000"/>
      </dsp:txXfrm>
    </dsp:sp>
    <dsp:sp modelId="{26B77E44-C355-4D91-9C6E-861D8AAF3695}">
      <dsp:nvSpPr>
        <dsp:cNvPr id="0" name=""/>
        <dsp:cNvSpPr/>
      </dsp:nvSpPr>
      <dsp:spPr>
        <a:xfrm>
          <a:off x="7702023" y="768612"/>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7448147-7970-42C6-88BC-E545275C24DA}">
      <dsp:nvSpPr>
        <dsp:cNvPr id="0" name=""/>
        <dsp:cNvSpPr/>
      </dsp:nvSpPr>
      <dsp:spPr>
        <a:xfrm>
          <a:off x="7207023" y="2102780"/>
          <a:ext cx="1800000" cy="21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NG" sz="1800" b="1" kern="1200"/>
            <a:t>Email Filtering Tools</a:t>
          </a:r>
          <a:r>
            <a:rPr lang="en-US" sz="1800" b="1" kern="1200"/>
            <a:t>: </a:t>
          </a:r>
          <a:r>
            <a:rPr lang="en-NG" sz="1800" kern="1200"/>
            <a:t>Deploy anti-phishing tools to filter malicious emails and links.</a:t>
          </a:r>
          <a:endParaRPr lang="en-US" sz="1800" kern="1200"/>
        </a:p>
      </dsp:txBody>
      <dsp:txXfrm>
        <a:off x="7207023" y="2102780"/>
        <a:ext cx="1800000" cy="2160000"/>
      </dsp:txXfrm>
    </dsp:sp>
    <dsp:sp modelId="{5ECF2859-ADA2-483F-8843-F23C8033AADA}">
      <dsp:nvSpPr>
        <dsp:cNvPr id="0" name=""/>
        <dsp:cNvSpPr/>
      </dsp:nvSpPr>
      <dsp:spPr>
        <a:xfrm>
          <a:off x="9817023" y="768612"/>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F7EAB06-E551-40E6-AA5A-EA18FA07F196}">
      <dsp:nvSpPr>
        <dsp:cNvPr id="0" name=""/>
        <dsp:cNvSpPr/>
      </dsp:nvSpPr>
      <dsp:spPr>
        <a:xfrm>
          <a:off x="9322023" y="2102780"/>
          <a:ext cx="1800000" cy="21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NG" sz="1800" b="1" kern="1200" dirty="0"/>
            <a:t>Mobile Device Security</a:t>
          </a:r>
          <a:r>
            <a:rPr lang="en-US" sz="1800" b="1" kern="1200" dirty="0"/>
            <a:t>: </a:t>
          </a:r>
          <a:r>
            <a:rPr lang="en-NG" sz="1800" kern="1200" dirty="0"/>
            <a:t>Protect mobile devices from malicious QR code scanning.</a:t>
          </a:r>
          <a:endParaRPr lang="en-US" sz="1800" kern="1200" dirty="0"/>
        </a:p>
      </dsp:txBody>
      <dsp:txXfrm>
        <a:off x="9322023" y="2102780"/>
        <a:ext cx="1800000" cy="216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51BAC-5A48-4593-81B9-18A8FC8B72B6}">
      <dsp:nvSpPr>
        <dsp:cNvPr id="0" name=""/>
        <dsp:cNvSpPr/>
      </dsp:nvSpPr>
      <dsp:spPr>
        <a:xfrm>
          <a:off x="8741" y="311144"/>
          <a:ext cx="2285810" cy="685743"/>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630" tIns="180630" rIns="180630" bIns="180630" numCol="1" spcCol="1270" anchor="ctr" anchorCtr="0">
          <a:noAutofit/>
        </a:bodyPr>
        <a:lstStyle/>
        <a:p>
          <a:pPr marL="0" lvl="0" indent="0" algn="ctr" defTabSz="1066800">
            <a:lnSpc>
              <a:spcPct val="90000"/>
            </a:lnSpc>
            <a:spcBef>
              <a:spcPct val="0"/>
            </a:spcBef>
            <a:spcAft>
              <a:spcPct val="35000"/>
            </a:spcAft>
            <a:buNone/>
          </a:pPr>
          <a:r>
            <a:rPr lang="en-US" sz="2400" kern="1200"/>
            <a:t>Ensure</a:t>
          </a:r>
        </a:p>
      </dsp:txBody>
      <dsp:txXfrm>
        <a:off x="8741" y="311144"/>
        <a:ext cx="2285810" cy="685743"/>
      </dsp:txXfrm>
    </dsp:sp>
    <dsp:sp modelId="{2CAE58A4-DBA7-485E-B9CF-2CDDA9DF4AB9}">
      <dsp:nvSpPr>
        <dsp:cNvPr id="0" name=""/>
        <dsp:cNvSpPr/>
      </dsp:nvSpPr>
      <dsp:spPr>
        <a:xfrm>
          <a:off x="8741" y="996887"/>
          <a:ext cx="2285810" cy="3609201"/>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5787" tIns="225787" rIns="225787" bIns="225787" numCol="1" spcCol="1270" anchor="t" anchorCtr="0">
          <a:noAutofit/>
        </a:bodyPr>
        <a:lstStyle/>
        <a:p>
          <a:pPr marL="0" lvl="0" indent="0" algn="l" defTabSz="800100">
            <a:lnSpc>
              <a:spcPct val="90000"/>
            </a:lnSpc>
            <a:spcBef>
              <a:spcPct val="0"/>
            </a:spcBef>
            <a:spcAft>
              <a:spcPct val="35000"/>
            </a:spcAft>
            <a:buNone/>
          </a:pPr>
          <a:r>
            <a:rPr lang="en-US" sz="1800" kern="1200" dirty="0"/>
            <a:t>Ongoing Security Awareness Campaigns:</a:t>
          </a:r>
          <a:br>
            <a:rPr lang="en-US" sz="1800" kern="1200" dirty="0"/>
          </a:br>
          <a:r>
            <a:rPr lang="en-US" sz="1800" kern="1200" dirty="0"/>
            <a:t>Ensure continuous cybersecurity education through workshops, newsletters, and simulations to reinforce awareness.</a:t>
          </a:r>
        </a:p>
      </dsp:txBody>
      <dsp:txXfrm>
        <a:off x="8741" y="996887"/>
        <a:ext cx="2285810" cy="3609201"/>
      </dsp:txXfrm>
    </dsp:sp>
    <dsp:sp modelId="{5CE49987-AECF-42D1-A338-B90F90990E57}">
      <dsp:nvSpPr>
        <dsp:cNvPr id="0" name=""/>
        <dsp:cNvSpPr/>
      </dsp:nvSpPr>
      <dsp:spPr>
        <a:xfrm>
          <a:off x="2402446" y="311144"/>
          <a:ext cx="2285810" cy="685743"/>
        </a:xfrm>
        <a:prstGeom prst="rect">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630" tIns="180630" rIns="180630" bIns="180630" numCol="1" spcCol="1270" anchor="ctr" anchorCtr="0">
          <a:noAutofit/>
        </a:bodyPr>
        <a:lstStyle/>
        <a:p>
          <a:pPr marL="0" lvl="0" indent="0" algn="ctr" defTabSz="1066800">
            <a:lnSpc>
              <a:spcPct val="90000"/>
            </a:lnSpc>
            <a:spcBef>
              <a:spcPct val="0"/>
            </a:spcBef>
            <a:spcAft>
              <a:spcPct val="35000"/>
            </a:spcAft>
            <a:buNone/>
          </a:pPr>
          <a:r>
            <a:rPr lang="en-US" sz="2400" kern="1200"/>
            <a:t>Conduct</a:t>
          </a:r>
        </a:p>
      </dsp:txBody>
      <dsp:txXfrm>
        <a:off x="2402446" y="311144"/>
        <a:ext cx="2285810" cy="685743"/>
      </dsp:txXfrm>
    </dsp:sp>
    <dsp:sp modelId="{F546D623-8BF0-4CB3-BBFC-62001B6F63AC}">
      <dsp:nvSpPr>
        <dsp:cNvPr id="0" name=""/>
        <dsp:cNvSpPr/>
      </dsp:nvSpPr>
      <dsp:spPr>
        <a:xfrm>
          <a:off x="2402446" y="996887"/>
          <a:ext cx="2285810" cy="3609201"/>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5787" tIns="225787" rIns="225787" bIns="225787" numCol="1" spcCol="1270" anchor="t" anchorCtr="0">
          <a:noAutofit/>
        </a:bodyPr>
        <a:lstStyle/>
        <a:p>
          <a:pPr marL="0" lvl="0" indent="0" algn="l" defTabSz="800100">
            <a:lnSpc>
              <a:spcPct val="90000"/>
            </a:lnSpc>
            <a:spcBef>
              <a:spcPct val="0"/>
            </a:spcBef>
            <a:spcAft>
              <a:spcPct val="35000"/>
            </a:spcAft>
            <a:buNone/>
          </a:pPr>
          <a:r>
            <a:rPr lang="en-US" sz="1800" kern="1200"/>
            <a:t>Regular Phishing and Quishing Simulations:</a:t>
          </a:r>
          <a:br>
            <a:rPr lang="en-US" sz="1800" kern="1200"/>
          </a:br>
          <a:r>
            <a:rPr lang="en-US" sz="1800" kern="1200"/>
            <a:t>Conduct regular tests to assess and improve employee response to these types of attacks.</a:t>
          </a:r>
        </a:p>
      </dsp:txBody>
      <dsp:txXfrm>
        <a:off x="2402446" y="996887"/>
        <a:ext cx="2285810" cy="3609201"/>
      </dsp:txXfrm>
    </dsp:sp>
    <dsp:sp modelId="{5092F197-8507-43B2-AA01-6546E39761FC}">
      <dsp:nvSpPr>
        <dsp:cNvPr id="0" name=""/>
        <dsp:cNvSpPr/>
      </dsp:nvSpPr>
      <dsp:spPr>
        <a:xfrm>
          <a:off x="4796150" y="311144"/>
          <a:ext cx="2285810" cy="685743"/>
        </a:xfrm>
        <a:prstGeom prst="rect">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630" tIns="180630" rIns="180630" bIns="180630" numCol="1" spcCol="1270" anchor="ctr" anchorCtr="0">
          <a:noAutofit/>
        </a:bodyPr>
        <a:lstStyle/>
        <a:p>
          <a:pPr marL="0" lvl="0" indent="0" algn="ctr" defTabSz="1066800">
            <a:lnSpc>
              <a:spcPct val="90000"/>
            </a:lnSpc>
            <a:spcBef>
              <a:spcPct val="0"/>
            </a:spcBef>
            <a:spcAft>
              <a:spcPct val="35000"/>
            </a:spcAft>
            <a:buNone/>
          </a:pPr>
          <a:r>
            <a:rPr lang="en-US" sz="2400" kern="1200"/>
            <a:t>Promote</a:t>
          </a:r>
          <a:endParaRPr lang="en-US" sz="2400" kern="1200" dirty="0"/>
        </a:p>
      </dsp:txBody>
      <dsp:txXfrm>
        <a:off x="4796150" y="311144"/>
        <a:ext cx="2285810" cy="685743"/>
      </dsp:txXfrm>
    </dsp:sp>
    <dsp:sp modelId="{5369C107-9463-4F61-B6CB-B14969B3462A}">
      <dsp:nvSpPr>
        <dsp:cNvPr id="0" name=""/>
        <dsp:cNvSpPr/>
      </dsp:nvSpPr>
      <dsp:spPr>
        <a:xfrm>
          <a:off x="4796150" y="996887"/>
          <a:ext cx="2285810" cy="3609201"/>
        </a:xfrm>
        <a:prstGeom prst="rect">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5787" tIns="225787" rIns="225787" bIns="225787" numCol="1" spcCol="1270" anchor="t" anchorCtr="0">
          <a:noAutofit/>
        </a:bodyPr>
        <a:lstStyle/>
        <a:p>
          <a:pPr marL="0" lvl="0" indent="0" algn="l" defTabSz="800100">
            <a:lnSpc>
              <a:spcPct val="90000"/>
            </a:lnSpc>
            <a:spcBef>
              <a:spcPct val="0"/>
            </a:spcBef>
            <a:spcAft>
              <a:spcPct val="35000"/>
            </a:spcAft>
            <a:buNone/>
          </a:pPr>
          <a:r>
            <a:rPr lang="en-US" sz="1800" kern="1200"/>
            <a:t>Promote Zero Trust Principles:</a:t>
          </a:r>
          <a:br>
            <a:rPr lang="en-US" sz="1800" kern="1200"/>
          </a:br>
          <a:r>
            <a:rPr lang="en-US" sz="1800" kern="1200"/>
            <a:t>Encourage employees to verify all communications, even if they seem legitimate, and avoid blind trust.</a:t>
          </a:r>
        </a:p>
      </dsp:txBody>
      <dsp:txXfrm>
        <a:off x="4796150" y="996887"/>
        <a:ext cx="2285810" cy="3609201"/>
      </dsp:txXfrm>
    </dsp:sp>
    <dsp:sp modelId="{9961C268-1E48-40C3-8E55-5BB83809781C}">
      <dsp:nvSpPr>
        <dsp:cNvPr id="0" name=""/>
        <dsp:cNvSpPr/>
      </dsp:nvSpPr>
      <dsp:spPr>
        <a:xfrm>
          <a:off x="7189855" y="311144"/>
          <a:ext cx="2285810" cy="685743"/>
        </a:xfrm>
        <a:prstGeom prst="rect">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630" tIns="180630" rIns="180630" bIns="180630" numCol="1" spcCol="1270" anchor="ctr" anchorCtr="0">
          <a:noAutofit/>
        </a:bodyPr>
        <a:lstStyle/>
        <a:p>
          <a:pPr marL="0" lvl="0" indent="0" algn="ctr" defTabSz="1066800">
            <a:lnSpc>
              <a:spcPct val="90000"/>
            </a:lnSpc>
            <a:spcBef>
              <a:spcPct val="0"/>
            </a:spcBef>
            <a:spcAft>
              <a:spcPct val="35000"/>
            </a:spcAft>
            <a:buNone/>
          </a:pPr>
          <a:r>
            <a:rPr lang="en-US" sz="2400" kern="1200" dirty="0"/>
            <a:t>Invest in</a:t>
          </a:r>
        </a:p>
      </dsp:txBody>
      <dsp:txXfrm>
        <a:off x="7189855" y="311144"/>
        <a:ext cx="2285810" cy="685743"/>
      </dsp:txXfrm>
    </dsp:sp>
    <dsp:sp modelId="{6DBA4A62-3741-4191-8DF9-8CF6D0C4F26D}">
      <dsp:nvSpPr>
        <dsp:cNvPr id="0" name=""/>
        <dsp:cNvSpPr/>
      </dsp:nvSpPr>
      <dsp:spPr>
        <a:xfrm>
          <a:off x="7189855" y="996887"/>
          <a:ext cx="2285810" cy="3609201"/>
        </a:xfrm>
        <a:prstGeom prst="rect">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5787" tIns="225787" rIns="225787" bIns="225787" numCol="1" spcCol="1270" anchor="t" anchorCtr="0">
          <a:noAutofit/>
        </a:bodyPr>
        <a:lstStyle/>
        <a:p>
          <a:pPr marL="0" lvl="0" indent="0" algn="l" defTabSz="800100">
            <a:lnSpc>
              <a:spcPct val="90000"/>
            </a:lnSpc>
            <a:spcBef>
              <a:spcPct val="0"/>
            </a:spcBef>
            <a:spcAft>
              <a:spcPct val="35000"/>
            </a:spcAft>
            <a:buNone/>
          </a:pPr>
          <a:r>
            <a:rPr lang="en-US" sz="1800" kern="1200"/>
            <a:t>Invest in Security Technology:</a:t>
          </a:r>
          <a:br>
            <a:rPr lang="en-US" sz="1800" kern="1200"/>
          </a:br>
          <a:r>
            <a:rPr lang="en-US" sz="1800" kern="1200"/>
            <a:t>Use tools like secure QR code generators, email filters, and behavioral analytics to detect and block social engineering threats.</a:t>
          </a:r>
        </a:p>
      </dsp:txBody>
      <dsp:txXfrm>
        <a:off x="7189855" y="996887"/>
        <a:ext cx="2285810" cy="3609201"/>
      </dsp:txXfrm>
    </dsp:sp>
    <dsp:sp modelId="{59425312-F24B-4C07-92B3-674920C42EA5}">
      <dsp:nvSpPr>
        <dsp:cNvPr id="0" name=""/>
        <dsp:cNvSpPr/>
      </dsp:nvSpPr>
      <dsp:spPr>
        <a:xfrm>
          <a:off x="9583560" y="311144"/>
          <a:ext cx="2285810" cy="685743"/>
        </a:xfrm>
        <a:prstGeom prst="rect">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630" tIns="180630" rIns="180630" bIns="180630" numCol="1" spcCol="1270" anchor="ctr" anchorCtr="0">
          <a:noAutofit/>
        </a:bodyPr>
        <a:lstStyle/>
        <a:p>
          <a:pPr marL="0" lvl="0" indent="0" algn="ctr" defTabSz="1066800">
            <a:lnSpc>
              <a:spcPct val="90000"/>
            </a:lnSpc>
            <a:spcBef>
              <a:spcPct val="0"/>
            </a:spcBef>
            <a:spcAft>
              <a:spcPct val="35000"/>
            </a:spcAft>
            <a:buNone/>
          </a:pPr>
          <a:r>
            <a:rPr lang="en-US" sz="2400" kern="1200"/>
            <a:t>Develop</a:t>
          </a:r>
        </a:p>
      </dsp:txBody>
      <dsp:txXfrm>
        <a:off x="9583560" y="311144"/>
        <a:ext cx="2285810" cy="685743"/>
      </dsp:txXfrm>
    </dsp:sp>
    <dsp:sp modelId="{DD9ED26F-2055-42DA-87B2-409ED310F851}">
      <dsp:nvSpPr>
        <dsp:cNvPr id="0" name=""/>
        <dsp:cNvSpPr/>
      </dsp:nvSpPr>
      <dsp:spPr>
        <a:xfrm>
          <a:off x="9583560" y="996887"/>
          <a:ext cx="2285810" cy="3609201"/>
        </a:xfrm>
        <a:prstGeom prst="rect">
          <a:avLst/>
        </a:prstGeom>
        <a:solidFill>
          <a:schemeClr val="accent6">
            <a:tint val="40000"/>
            <a:alpha val="90000"/>
            <a:hueOff val="0"/>
            <a:satOff val="0"/>
            <a:lumOff val="0"/>
            <a:alphaOff val="0"/>
          </a:schemeClr>
        </a:solidFill>
        <a:ln w="19050" cap="rnd"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5787" tIns="225787" rIns="225787" bIns="225787" numCol="1" spcCol="1270" anchor="t" anchorCtr="0">
          <a:noAutofit/>
        </a:bodyPr>
        <a:lstStyle/>
        <a:p>
          <a:pPr marL="0" lvl="0" indent="0" algn="l" defTabSz="800100">
            <a:lnSpc>
              <a:spcPct val="90000"/>
            </a:lnSpc>
            <a:spcBef>
              <a:spcPct val="0"/>
            </a:spcBef>
            <a:spcAft>
              <a:spcPct val="35000"/>
            </a:spcAft>
            <a:buNone/>
          </a:pPr>
          <a:r>
            <a:rPr lang="en-US" sz="1800" kern="1200" dirty="0"/>
            <a:t>Incident Response Plans:</a:t>
          </a:r>
          <a:br>
            <a:rPr lang="en-US" sz="1800" kern="1200" dirty="0"/>
          </a:br>
          <a:r>
            <a:rPr lang="en-US" sz="1800" kern="1200" dirty="0"/>
            <a:t>Develop a strong incident response plan to quickly handle and recover from social engineering attacks, minimizing damage.</a:t>
          </a:r>
        </a:p>
      </dsp:txBody>
      <dsp:txXfrm>
        <a:off x="9583560" y="996887"/>
        <a:ext cx="2285810" cy="3609201"/>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3E724E-788A-4C8B-ACD6-37D2464DF7B9}" type="datetimeFigureOut">
              <a:rPr lang="en-NG" smtClean="0"/>
              <a:t>08/09/2024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7B0D1003-5943-4B5E-8801-B7D7D7418A71}" type="slidenum">
              <a:rPr lang="en-NG" smtClean="0"/>
              <a:t>‹#›</a:t>
            </a:fld>
            <a:endParaRPr lang="en-NG"/>
          </a:p>
        </p:txBody>
      </p:sp>
    </p:spTree>
    <p:extLst>
      <p:ext uri="{BB962C8B-B14F-4D97-AF65-F5344CB8AC3E}">
        <p14:creationId xmlns:p14="http://schemas.microsoft.com/office/powerpoint/2010/main" val="75192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3E724E-788A-4C8B-ACD6-37D2464DF7B9}" type="datetimeFigureOut">
              <a:rPr lang="en-NG" smtClean="0"/>
              <a:t>08/09/2024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7B0D1003-5943-4B5E-8801-B7D7D7418A71}" type="slidenum">
              <a:rPr lang="en-NG" smtClean="0"/>
              <a:t>‹#›</a:t>
            </a:fld>
            <a:endParaRPr lang="en-NG"/>
          </a:p>
        </p:txBody>
      </p:sp>
    </p:spTree>
    <p:extLst>
      <p:ext uri="{BB962C8B-B14F-4D97-AF65-F5344CB8AC3E}">
        <p14:creationId xmlns:p14="http://schemas.microsoft.com/office/powerpoint/2010/main" val="4113632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3E724E-788A-4C8B-ACD6-37D2464DF7B9}" type="datetimeFigureOut">
              <a:rPr lang="en-NG" smtClean="0"/>
              <a:t>08/09/2024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7B0D1003-5943-4B5E-8801-B7D7D7418A71}" type="slidenum">
              <a:rPr lang="en-NG" smtClean="0"/>
              <a:t>‹#›</a:t>
            </a:fld>
            <a:endParaRPr lang="en-NG"/>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01377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3E724E-788A-4C8B-ACD6-37D2464DF7B9}" type="datetimeFigureOut">
              <a:rPr lang="en-NG" smtClean="0"/>
              <a:t>08/09/2024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7B0D1003-5943-4B5E-8801-B7D7D7418A71}" type="slidenum">
              <a:rPr lang="en-NG" smtClean="0"/>
              <a:t>‹#›</a:t>
            </a:fld>
            <a:endParaRPr lang="en-NG"/>
          </a:p>
        </p:txBody>
      </p:sp>
    </p:spTree>
    <p:extLst>
      <p:ext uri="{BB962C8B-B14F-4D97-AF65-F5344CB8AC3E}">
        <p14:creationId xmlns:p14="http://schemas.microsoft.com/office/powerpoint/2010/main" val="265102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3E724E-788A-4C8B-ACD6-37D2464DF7B9}" type="datetimeFigureOut">
              <a:rPr lang="en-NG" smtClean="0"/>
              <a:t>08/09/2024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7B0D1003-5943-4B5E-8801-B7D7D7418A71}" type="slidenum">
              <a:rPr lang="en-NG" smtClean="0"/>
              <a:t>‹#›</a:t>
            </a:fld>
            <a:endParaRPr lang="en-NG"/>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77186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3E724E-788A-4C8B-ACD6-37D2464DF7B9}" type="datetimeFigureOut">
              <a:rPr lang="en-NG" smtClean="0"/>
              <a:t>08/09/2024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7B0D1003-5943-4B5E-8801-B7D7D7418A71}" type="slidenum">
              <a:rPr lang="en-NG" smtClean="0"/>
              <a:t>‹#›</a:t>
            </a:fld>
            <a:endParaRPr lang="en-NG"/>
          </a:p>
        </p:txBody>
      </p:sp>
    </p:spTree>
    <p:extLst>
      <p:ext uri="{BB962C8B-B14F-4D97-AF65-F5344CB8AC3E}">
        <p14:creationId xmlns:p14="http://schemas.microsoft.com/office/powerpoint/2010/main" val="40467831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3E724E-788A-4C8B-ACD6-37D2464DF7B9}" type="datetimeFigureOut">
              <a:rPr lang="en-NG" smtClean="0"/>
              <a:t>08/09/2024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7B0D1003-5943-4B5E-8801-B7D7D7418A71}" type="slidenum">
              <a:rPr lang="en-NG" smtClean="0"/>
              <a:t>‹#›</a:t>
            </a:fld>
            <a:endParaRPr lang="en-NG"/>
          </a:p>
        </p:txBody>
      </p:sp>
    </p:spTree>
    <p:extLst>
      <p:ext uri="{BB962C8B-B14F-4D97-AF65-F5344CB8AC3E}">
        <p14:creationId xmlns:p14="http://schemas.microsoft.com/office/powerpoint/2010/main" val="2331327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3E724E-788A-4C8B-ACD6-37D2464DF7B9}" type="datetimeFigureOut">
              <a:rPr lang="en-NG" smtClean="0"/>
              <a:t>08/09/2024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7B0D1003-5943-4B5E-8801-B7D7D7418A71}" type="slidenum">
              <a:rPr lang="en-NG" smtClean="0"/>
              <a:t>‹#›</a:t>
            </a:fld>
            <a:endParaRPr lang="en-NG"/>
          </a:p>
        </p:txBody>
      </p:sp>
    </p:spTree>
    <p:extLst>
      <p:ext uri="{BB962C8B-B14F-4D97-AF65-F5344CB8AC3E}">
        <p14:creationId xmlns:p14="http://schemas.microsoft.com/office/powerpoint/2010/main" val="1108637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3E724E-788A-4C8B-ACD6-37D2464DF7B9}" type="datetimeFigureOut">
              <a:rPr lang="en-NG" smtClean="0"/>
              <a:t>08/09/2024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7B0D1003-5943-4B5E-8801-B7D7D7418A71}" type="slidenum">
              <a:rPr lang="en-NG" smtClean="0"/>
              <a:t>‹#›</a:t>
            </a:fld>
            <a:endParaRPr lang="en-NG"/>
          </a:p>
        </p:txBody>
      </p:sp>
    </p:spTree>
    <p:extLst>
      <p:ext uri="{BB962C8B-B14F-4D97-AF65-F5344CB8AC3E}">
        <p14:creationId xmlns:p14="http://schemas.microsoft.com/office/powerpoint/2010/main" val="2126405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3E724E-788A-4C8B-ACD6-37D2464DF7B9}" type="datetimeFigureOut">
              <a:rPr lang="en-NG" smtClean="0"/>
              <a:t>08/09/2024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7B0D1003-5943-4B5E-8801-B7D7D7418A71}" type="slidenum">
              <a:rPr lang="en-NG" smtClean="0"/>
              <a:t>‹#›</a:t>
            </a:fld>
            <a:endParaRPr lang="en-NG"/>
          </a:p>
        </p:txBody>
      </p:sp>
    </p:spTree>
    <p:extLst>
      <p:ext uri="{BB962C8B-B14F-4D97-AF65-F5344CB8AC3E}">
        <p14:creationId xmlns:p14="http://schemas.microsoft.com/office/powerpoint/2010/main" val="1156833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3E724E-788A-4C8B-ACD6-37D2464DF7B9}" type="datetimeFigureOut">
              <a:rPr lang="en-NG" smtClean="0"/>
              <a:t>08/09/2024</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7B0D1003-5943-4B5E-8801-B7D7D7418A71}" type="slidenum">
              <a:rPr lang="en-NG" smtClean="0"/>
              <a:t>‹#›</a:t>
            </a:fld>
            <a:endParaRPr lang="en-NG"/>
          </a:p>
        </p:txBody>
      </p:sp>
    </p:spTree>
    <p:extLst>
      <p:ext uri="{BB962C8B-B14F-4D97-AF65-F5344CB8AC3E}">
        <p14:creationId xmlns:p14="http://schemas.microsoft.com/office/powerpoint/2010/main" val="462469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3E724E-788A-4C8B-ACD6-37D2464DF7B9}" type="datetimeFigureOut">
              <a:rPr lang="en-NG" smtClean="0"/>
              <a:t>08/09/2024</a:t>
            </a:fld>
            <a:endParaRPr lang="en-NG"/>
          </a:p>
        </p:txBody>
      </p:sp>
      <p:sp>
        <p:nvSpPr>
          <p:cNvPr id="8" name="Footer Placeholder 7"/>
          <p:cNvSpPr>
            <a:spLocks noGrp="1"/>
          </p:cNvSpPr>
          <p:nvPr>
            <p:ph type="ftr" sz="quarter" idx="11"/>
          </p:nvPr>
        </p:nvSpPr>
        <p:spPr/>
        <p:txBody>
          <a:bodyPr/>
          <a:lstStyle/>
          <a:p>
            <a:endParaRPr lang="en-NG"/>
          </a:p>
        </p:txBody>
      </p:sp>
      <p:sp>
        <p:nvSpPr>
          <p:cNvPr id="9" name="Slide Number Placeholder 8"/>
          <p:cNvSpPr>
            <a:spLocks noGrp="1"/>
          </p:cNvSpPr>
          <p:nvPr>
            <p:ph type="sldNum" sz="quarter" idx="12"/>
          </p:nvPr>
        </p:nvSpPr>
        <p:spPr/>
        <p:txBody>
          <a:bodyPr/>
          <a:lstStyle/>
          <a:p>
            <a:fld id="{7B0D1003-5943-4B5E-8801-B7D7D7418A71}" type="slidenum">
              <a:rPr lang="en-NG" smtClean="0"/>
              <a:t>‹#›</a:t>
            </a:fld>
            <a:endParaRPr lang="en-NG"/>
          </a:p>
        </p:txBody>
      </p:sp>
    </p:spTree>
    <p:extLst>
      <p:ext uri="{BB962C8B-B14F-4D97-AF65-F5344CB8AC3E}">
        <p14:creationId xmlns:p14="http://schemas.microsoft.com/office/powerpoint/2010/main" val="3928340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3E724E-788A-4C8B-ACD6-37D2464DF7B9}" type="datetimeFigureOut">
              <a:rPr lang="en-NG" smtClean="0"/>
              <a:t>08/09/2024</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7B0D1003-5943-4B5E-8801-B7D7D7418A71}" type="slidenum">
              <a:rPr lang="en-NG" smtClean="0"/>
              <a:t>‹#›</a:t>
            </a:fld>
            <a:endParaRPr lang="en-NG"/>
          </a:p>
        </p:txBody>
      </p:sp>
    </p:spTree>
    <p:extLst>
      <p:ext uri="{BB962C8B-B14F-4D97-AF65-F5344CB8AC3E}">
        <p14:creationId xmlns:p14="http://schemas.microsoft.com/office/powerpoint/2010/main" val="1253093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3E724E-788A-4C8B-ACD6-37D2464DF7B9}" type="datetimeFigureOut">
              <a:rPr lang="en-NG" smtClean="0"/>
              <a:t>08/09/2024</a:t>
            </a:fld>
            <a:endParaRPr lang="en-NG"/>
          </a:p>
        </p:txBody>
      </p:sp>
      <p:sp>
        <p:nvSpPr>
          <p:cNvPr id="3" name="Footer Placeholder 2"/>
          <p:cNvSpPr>
            <a:spLocks noGrp="1"/>
          </p:cNvSpPr>
          <p:nvPr>
            <p:ph type="ftr" sz="quarter" idx="11"/>
          </p:nvPr>
        </p:nvSpPr>
        <p:spPr/>
        <p:txBody>
          <a:bodyPr/>
          <a:lstStyle/>
          <a:p>
            <a:endParaRPr lang="en-NG"/>
          </a:p>
        </p:txBody>
      </p:sp>
      <p:sp>
        <p:nvSpPr>
          <p:cNvPr id="4" name="Slide Number Placeholder 3"/>
          <p:cNvSpPr>
            <a:spLocks noGrp="1"/>
          </p:cNvSpPr>
          <p:nvPr>
            <p:ph type="sldNum" sz="quarter" idx="12"/>
          </p:nvPr>
        </p:nvSpPr>
        <p:spPr/>
        <p:txBody>
          <a:bodyPr/>
          <a:lstStyle/>
          <a:p>
            <a:fld id="{7B0D1003-5943-4B5E-8801-B7D7D7418A71}" type="slidenum">
              <a:rPr lang="en-NG" smtClean="0"/>
              <a:t>‹#›</a:t>
            </a:fld>
            <a:endParaRPr lang="en-NG"/>
          </a:p>
        </p:txBody>
      </p:sp>
    </p:spTree>
    <p:extLst>
      <p:ext uri="{BB962C8B-B14F-4D97-AF65-F5344CB8AC3E}">
        <p14:creationId xmlns:p14="http://schemas.microsoft.com/office/powerpoint/2010/main" val="828218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3E724E-788A-4C8B-ACD6-37D2464DF7B9}" type="datetimeFigureOut">
              <a:rPr lang="en-NG" smtClean="0"/>
              <a:t>08/09/2024</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7B0D1003-5943-4B5E-8801-B7D7D7418A71}" type="slidenum">
              <a:rPr lang="en-NG" smtClean="0"/>
              <a:t>‹#›</a:t>
            </a:fld>
            <a:endParaRPr lang="en-NG"/>
          </a:p>
        </p:txBody>
      </p:sp>
    </p:spTree>
    <p:extLst>
      <p:ext uri="{BB962C8B-B14F-4D97-AF65-F5344CB8AC3E}">
        <p14:creationId xmlns:p14="http://schemas.microsoft.com/office/powerpoint/2010/main" val="1669954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3E724E-788A-4C8B-ACD6-37D2464DF7B9}" type="datetimeFigureOut">
              <a:rPr lang="en-NG" smtClean="0"/>
              <a:t>08/09/2024</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7B0D1003-5943-4B5E-8801-B7D7D7418A71}" type="slidenum">
              <a:rPr lang="en-NG" smtClean="0"/>
              <a:t>‹#›</a:t>
            </a:fld>
            <a:endParaRPr lang="en-NG"/>
          </a:p>
        </p:txBody>
      </p:sp>
    </p:spTree>
    <p:extLst>
      <p:ext uri="{BB962C8B-B14F-4D97-AF65-F5344CB8AC3E}">
        <p14:creationId xmlns:p14="http://schemas.microsoft.com/office/powerpoint/2010/main" val="1007897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83E724E-788A-4C8B-ACD6-37D2464DF7B9}" type="datetimeFigureOut">
              <a:rPr lang="en-NG" smtClean="0"/>
              <a:t>08/09/2024</a:t>
            </a:fld>
            <a:endParaRPr lang="en-NG"/>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NG"/>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B0D1003-5943-4B5E-8801-B7D7D7418A71}" type="slidenum">
              <a:rPr lang="en-NG" smtClean="0"/>
              <a:t>‹#›</a:t>
            </a:fld>
            <a:endParaRPr lang="en-NG"/>
          </a:p>
        </p:txBody>
      </p:sp>
    </p:spTree>
    <p:extLst>
      <p:ext uri="{BB962C8B-B14F-4D97-AF65-F5344CB8AC3E}">
        <p14:creationId xmlns:p14="http://schemas.microsoft.com/office/powerpoint/2010/main" val="106365017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eeboodah.win/" TargetMode="Externa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1.svg"/><Relationship Id="rId7" Type="http://schemas.openxmlformats.org/officeDocument/2006/relationships/diagramColors" Target="../diagrams/colors2.xml"/><Relationship Id="rId2" Type="http://schemas.openxmlformats.org/officeDocument/2006/relationships/image" Target="../media/image40.png"/><Relationship Id="rId1" Type="http://schemas.openxmlformats.org/officeDocument/2006/relationships/slideLayout" Target="../slideLayouts/slideLayout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8" Type="http://schemas.openxmlformats.org/officeDocument/2006/relationships/image" Target="../media/image51.svg"/><Relationship Id="rId13" Type="http://schemas.openxmlformats.org/officeDocument/2006/relationships/image" Target="../media/image56.png"/><Relationship Id="rId3" Type="http://schemas.openxmlformats.org/officeDocument/2006/relationships/diagramLayout" Target="../diagrams/layout4.xml"/><Relationship Id="rId7" Type="http://schemas.openxmlformats.org/officeDocument/2006/relationships/image" Target="../media/image50.png"/><Relationship Id="rId12" Type="http://schemas.openxmlformats.org/officeDocument/2006/relationships/image" Target="../media/image55.svg"/><Relationship Id="rId2" Type="http://schemas.openxmlformats.org/officeDocument/2006/relationships/diagramData" Target="../diagrams/data4.xml"/><Relationship Id="rId16" Type="http://schemas.openxmlformats.org/officeDocument/2006/relationships/image" Target="../media/image59.svg"/><Relationship Id="rId1" Type="http://schemas.openxmlformats.org/officeDocument/2006/relationships/slideLayout" Target="../slideLayouts/slideLayout3.xml"/><Relationship Id="rId6" Type="http://schemas.microsoft.com/office/2007/relationships/diagramDrawing" Target="../diagrams/drawing4.xml"/><Relationship Id="rId11" Type="http://schemas.openxmlformats.org/officeDocument/2006/relationships/image" Target="../media/image54.png"/><Relationship Id="rId5" Type="http://schemas.openxmlformats.org/officeDocument/2006/relationships/diagramColors" Target="../diagrams/colors4.xml"/><Relationship Id="rId15" Type="http://schemas.openxmlformats.org/officeDocument/2006/relationships/image" Target="../media/image58.png"/><Relationship Id="rId10" Type="http://schemas.openxmlformats.org/officeDocument/2006/relationships/image" Target="../media/image53.svg"/><Relationship Id="rId4" Type="http://schemas.openxmlformats.org/officeDocument/2006/relationships/diagramQuickStyle" Target="../diagrams/quickStyle4.xml"/><Relationship Id="rId9" Type="http://schemas.openxmlformats.org/officeDocument/2006/relationships/image" Target="../media/image52.png"/><Relationship Id="rId14" Type="http://schemas.openxmlformats.org/officeDocument/2006/relationships/image" Target="../media/image57.svg"/></Relationships>
</file>

<file path=ppt/slides/_rels/slide25.xml.rels><?xml version="1.0" encoding="UTF-8" standalone="yes"?>
<Relationships xmlns="http://schemas.openxmlformats.org/package/2006/relationships"><Relationship Id="rId3" Type="http://schemas.openxmlformats.org/officeDocument/2006/relationships/image" Target="../media/image61.svg"/><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63.svg"/><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B55FB-FCC6-7583-80D7-D66D438C2745}"/>
              </a:ext>
            </a:extLst>
          </p:cNvPr>
          <p:cNvSpPr>
            <a:spLocks noGrp="1"/>
          </p:cNvSpPr>
          <p:nvPr>
            <p:ph type="ctrTitle"/>
          </p:nvPr>
        </p:nvSpPr>
        <p:spPr>
          <a:xfrm>
            <a:off x="4974337" y="1265314"/>
            <a:ext cx="4299666" cy="3249131"/>
          </a:xfrm>
        </p:spPr>
        <p:txBody>
          <a:bodyPr>
            <a:normAutofit/>
          </a:bodyPr>
          <a:lstStyle/>
          <a:p>
            <a:pPr algn="l">
              <a:lnSpc>
                <a:spcPct val="90000"/>
              </a:lnSpc>
            </a:pPr>
            <a:r>
              <a:rPr lang="en-NG" dirty="0">
                <a:effectLst/>
                <a:latin typeface="Britannic Bold" panose="020B0903060703020204" pitchFamily="34" charset="0"/>
                <a:ea typeface="Aptos" panose="020B0004020202020204" pitchFamily="34" charset="0"/>
                <a:cs typeface="Times New Roman" panose="02020603050405020304" pitchFamily="18" charset="0"/>
              </a:rPr>
              <a:t>SOCIAL ENGINEERING AND PHISHING:</a:t>
            </a:r>
            <a:endParaRPr lang="en-NG" dirty="0"/>
          </a:p>
        </p:txBody>
      </p:sp>
      <p:sp>
        <p:nvSpPr>
          <p:cNvPr id="3" name="Subtitle 2">
            <a:extLst>
              <a:ext uri="{FF2B5EF4-FFF2-40B4-BE49-F238E27FC236}">
                <a16:creationId xmlns:a16="http://schemas.microsoft.com/office/drawing/2014/main" id="{622F90EA-4111-46AB-ED67-5B78040A5910}"/>
              </a:ext>
            </a:extLst>
          </p:cNvPr>
          <p:cNvSpPr>
            <a:spLocks noGrp="1"/>
          </p:cNvSpPr>
          <p:nvPr>
            <p:ph type="subTitle" idx="1"/>
          </p:nvPr>
        </p:nvSpPr>
        <p:spPr>
          <a:xfrm>
            <a:off x="4974336" y="4514446"/>
            <a:ext cx="4299666" cy="871042"/>
          </a:xfrm>
        </p:spPr>
        <p:txBody>
          <a:bodyPr>
            <a:normAutofit/>
          </a:bodyPr>
          <a:lstStyle/>
          <a:p>
            <a:pPr algn="l"/>
            <a:r>
              <a:rPr lang="en-US" sz="2400" dirty="0"/>
              <a:t>A Cyber Attack</a:t>
            </a:r>
            <a:endParaRPr lang="en-NG" sz="2400" dirty="0"/>
          </a:p>
        </p:txBody>
      </p:sp>
      <p:sp>
        <p:nvSpPr>
          <p:cNvPr id="10" name="Isosceles Triangle 9">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pic>
        <p:nvPicPr>
          <p:cNvPr id="7" name="Graphic 6" descr="Internet">
            <a:extLst>
              <a:ext uri="{FF2B5EF4-FFF2-40B4-BE49-F238E27FC236}">
                <a16:creationId xmlns:a16="http://schemas.microsoft.com/office/drawing/2014/main" id="{3768AC30-BB23-E3FA-BC0E-BC8FF3CF83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228485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nodeType="withEffect">
                                  <p:stCondLst>
                                    <p:cond delay="500"/>
                                  </p:stCondLst>
                                  <p:iterate>
                                    <p:tmPct val="10000"/>
                                  </p:iterate>
                                  <p:childTnLst>
                                    <p:set>
                                      <p:cBhvr>
                                        <p:cTn id="12" dur="1" fill="hold">
                                          <p:stCondLst>
                                            <p:cond delay="0"/>
                                          </p:stCondLst>
                                        </p:cTn>
                                        <p:tgtEl>
                                          <p:spTgt spid="7"/>
                                        </p:tgtEl>
                                        <p:attrNameLst>
                                          <p:attrName>style.visibility</p:attrName>
                                        </p:attrNameLst>
                                      </p:cBhvr>
                                      <p:to>
                                        <p:strVal val="visible"/>
                                      </p:to>
                                    </p:set>
                                    <p:animEffect transition="in" filter="fade">
                                      <p:cBhvr>
                                        <p:cTn id="13"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47750780-442A-9F1C-5A8F-C982CEEBD0B7}"/>
              </a:ext>
            </a:extLst>
          </p:cNvPr>
          <p:cNvSpPr>
            <a:spLocks noGrp="1"/>
          </p:cNvSpPr>
          <p:nvPr>
            <p:ph type="title"/>
          </p:nvPr>
        </p:nvSpPr>
        <p:spPr>
          <a:xfrm>
            <a:off x="187372" y="1402223"/>
            <a:ext cx="4835531" cy="1589031"/>
          </a:xfrm>
        </p:spPr>
        <p:txBody>
          <a:bodyPr anchor="ctr">
            <a:normAutofit/>
          </a:bodyPr>
          <a:lstStyle/>
          <a:p>
            <a:pPr>
              <a:lnSpc>
                <a:spcPct val="90000"/>
              </a:lnSpc>
            </a:pPr>
            <a:r>
              <a:rPr lang="en-NG" sz="3100" b="1" kern="100" dirty="0">
                <a:solidFill>
                  <a:schemeClr val="bg1"/>
                </a:solidFill>
                <a:effectLst/>
                <a:ea typeface="Aptos" panose="020B0004020202020204" pitchFamily="34" charset="0"/>
                <a:cs typeface="Times New Roman" panose="02020603050405020304" pitchFamily="18" charset="0"/>
              </a:rPr>
              <a:t>After you sign into the </a:t>
            </a:r>
            <a:r>
              <a:rPr lang="en-NG" sz="3100" b="1" kern="100" dirty="0" err="1">
                <a:solidFill>
                  <a:schemeClr val="bg1"/>
                </a:solidFill>
                <a:effectLst/>
                <a:ea typeface="Aptos" panose="020B0004020202020204" pitchFamily="34" charset="0"/>
                <a:cs typeface="Times New Roman" panose="02020603050405020304" pitchFamily="18" charset="0"/>
              </a:rPr>
              <a:t>QRcode</a:t>
            </a:r>
            <a:r>
              <a:rPr lang="en-NG" sz="3100" b="1" kern="100" dirty="0">
                <a:solidFill>
                  <a:schemeClr val="bg1"/>
                </a:solidFill>
                <a:effectLst/>
                <a:ea typeface="Aptos" panose="020B0004020202020204" pitchFamily="34" charset="0"/>
                <a:cs typeface="Times New Roman" panose="02020603050405020304" pitchFamily="18" charset="0"/>
              </a:rPr>
              <a:t> generator account </a:t>
            </a:r>
            <a:endParaRPr lang="en-NG" sz="3100" b="1" dirty="0">
              <a:solidFill>
                <a:schemeClr val="bg1"/>
              </a:solidFill>
            </a:endParaRPr>
          </a:p>
        </p:txBody>
      </p:sp>
      <p:pic>
        <p:nvPicPr>
          <p:cNvPr id="4" name="Content Placeholder 3">
            <a:extLst>
              <a:ext uri="{FF2B5EF4-FFF2-40B4-BE49-F238E27FC236}">
                <a16:creationId xmlns:a16="http://schemas.microsoft.com/office/drawing/2014/main" id="{13638081-8BEA-7500-976C-DDB403BB5103}"/>
              </a:ext>
            </a:extLst>
          </p:cNvPr>
          <p:cNvPicPr>
            <a:picLocks noChangeAspect="1"/>
          </p:cNvPicPr>
          <p:nvPr/>
        </p:nvPicPr>
        <p:blipFill>
          <a:blip r:embed="rId2"/>
          <a:stretch>
            <a:fillRect/>
          </a:stretch>
        </p:blipFill>
        <p:spPr>
          <a:xfrm>
            <a:off x="6468755" y="972608"/>
            <a:ext cx="4397991" cy="4900269"/>
          </a:xfrm>
          <a:prstGeom prst="rect">
            <a:avLst/>
          </a:prstGeom>
        </p:spPr>
      </p:pic>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053742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6" presetClass="entr" presetSubtype="16"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5EA39187-0197-4C1D-BE4A-06B353C7B2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3" name="Straight Connector 22">
              <a:extLst>
                <a:ext uri="{FF2B5EF4-FFF2-40B4-BE49-F238E27FC236}">
                  <a16:creationId xmlns:a16="http://schemas.microsoft.com/office/drawing/2014/main" id="{9E0FD730-D6BC-440A-89CF-7AA0C22C2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31382DE6-64CB-4577-89E8-47941290A9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3ABD17EF-A676-4770-A8C8-E83BA0230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sp>
          <p:nvSpPr>
            <p:cNvPr id="26" name="Rectangle 25">
              <a:extLst>
                <a:ext uri="{FF2B5EF4-FFF2-40B4-BE49-F238E27FC236}">
                  <a16:creationId xmlns:a16="http://schemas.microsoft.com/office/drawing/2014/main" id="{380D4582-A9DE-4A6E-8537-EFC4F860C3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sp>
          <p:nvSpPr>
            <p:cNvPr id="27" name="Isosceles Triangle 26">
              <a:extLst>
                <a:ext uri="{FF2B5EF4-FFF2-40B4-BE49-F238E27FC236}">
                  <a16:creationId xmlns:a16="http://schemas.microsoft.com/office/drawing/2014/main" id="{D66B8CF3-0959-4E8D-8F3A-AF62F21D9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sp>
          <p:nvSpPr>
            <p:cNvPr id="28" name="Rectangle 27">
              <a:extLst>
                <a:ext uri="{FF2B5EF4-FFF2-40B4-BE49-F238E27FC236}">
                  <a16:creationId xmlns:a16="http://schemas.microsoft.com/office/drawing/2014/main" id="{97D4D559-2783-4E84-BB73-7F51D0235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sp>
          <p:nvSpPr>
            <p:cNvPr id="29" name="Rectangle 28">
              <a:extLst>
                <a:ext uri="{FF2B5EF4-FFF2-40B4-BE49-F238E27FC236}">
                  <a16:creationId xmlns:a16="http://schemas.microsoft.com/office/drawing/2014/main" id="{8834FE36-E841-40B5-9465-1CFC99ED5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sp>
          <p:nvSpPr>
            <p:cNvPr id="30" name="Rectangle 29">
              <a:extLst>
                <a:ext uri="{FF2B5EF4-FFF2-40B4-BE49-F238E27FC236}">
                  <a16:creationId xmlns:a16="http://schemas.microsoft.com/office/drawing/2014/main" id="{1A4197A1-AE79-4DC1-9E3A-845B40BA8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sp>
          <p:nvSpPr>
            <p:cNvPr id="31" name="Isosceles Triangle 30">
              <a:extLst>
                <a:ext uri="{FF2B5EF4-FFF2-40B4-BE49-F238E27FC236}">
                  <a16:creationId xmlns:a16="http://schemas.microsoft.com/office/drawing/2014/main" id="{326F6688-CBD0-42EE-9B90-25100FE89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sp>
          <p:nvSpPr>
            <p:cNvPr id="32" name="Isosceles Triangle 31">
              <a:extLst>
                <a:ext uri="{FF2B5EF4-FFF2-40B4-BE49-F238E27FC236}">
                  <a16:creationId xmlns:a16="http://schemas.microsoft.com/office/drawing/2014/main" id="{EF23F9BB-FC2E-48BA-8E63-A4436C28D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grpSp>
      <p:sp useBgFill="1">
        <p:nvSpPr>
          <p:cNvPr id="34" name="Rectangle 33">
            <a:extLst>
              <a:ext uri="{FF2B5EF4-FFF2-40B4-BE49-F238E27FC236}">
                <a16:creationId xmlns:a16="http://schemas.microsoft.com/office/drawing/2014/main" id="{7815DC60-3142-4171-B7AD-13B6FD265C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4" name="Content Placeholder 3">
            <a:extLst>
              <a:ext uri="{FF2B5EF4-FFF2-40B4-BE49-F238E27FC236}">
                <a16:creationId xmlns:a16="http://schemas.microsoft.com/office/drawing/2014/main" id="{13638081-8BEA-7500-976C-DDB403BB5103}"/>
              </a:ext>
            </a:extLst>
          </p:cNvPr>
          <p:cNvPicPr>
            <a:picLocks noChangeAspect="1"/>
          </p:cNvPicPr>
          <p:nvPr/>
        </p:nvPicPr>
        <p:blipFill>
          <a:blip r:embed="rId2"/>
          <a:srcRect r="4177"/>
          <a:stretch/>
        </p:blipFill>
        <p:spPr>
          <a:xfrm>
            <a:off x="20" y="-1"/>
            <a:ext cx="5897982" cy="6858000"/>
          </a:xfrm>
          <a:custGeom>
            <a:avLst/>
            <a:gdLst/>
            <a:ahLst/>
            <a:cxnLst/>
            <a:rect l="l" t="t" r="r" b="b"/>
            <a:pathLst>
              <a:path w="5898002" h="6858000">
                <a:moveTo>
                  <a:pt x="0" y="0"/>
                </a:moveTo>
                <a:lnTo>
                  <a:pt x="5898002" y="0"/>
                </a:lnTo>
                <a:lnTo>
                  <a:pt x="4873624" y="6858000"/>
                </a:lnTo>
                <a:lnTo>
                  <a:pt x="0" y="6858000"/>
                </a:lnTo>
                <a:close/>
              </a:path>
            </a:pathLst>
          </a:custGeom>
        </p:spPr>
      </p:pic>
      <p:pic>
        <p:nvPicPr>
          <p:cNvPr id="6" name="Picture 5">
            <a:extLst>
              <a:ext uri="{FF2B5EF4-FFF2-40B4-BE49-F238E27FC236}">
                <a16:creationId xmlns:a16="http://schemas.microsoft.com/office/drawing/2014/main" id="{D05EDB9E-9CD2-17A7-8C9D-6F4FB3972A23}"/>
              </a:ext>
            </a:extLst>
          </p:cNvPr>
          <p:cNvPicPr>
            <a:picLocks noChangeAspect="1"/>
          </p:cNvPicPr>
          <p:nvPr/>
        </p:nvPicPr>
        <p:blipFill>
          <a:blip r:embed="rId3"/>
          <a:srcRect t="2050" r="2" b="2"/>
          <a:stretch/>
        </p:blipFill>
        <p:spPr>
          <a:xfrm>
            <a:off x="4869095" y="-1"/>
            <a:ext cx="7312272" cy="6858000"/>
          </a:xfrm>
          <a:custGeom>
            <a:avLst/>
            <a:gdLst/>
            <a:ahLst/>
            <a:cxnLst/>
            <a:rect l="l" t="t" r="r" b="b"/>
            <a:pathLst>
              <a:path w="7312272" h="6858000">
                <a:moveTo>
                  <a:pt x="1024379" y="0"/>
                </a:moveTo>
                <a:lnTo>
                  <a:pt x="7312272" y="0"/>
                </a:lnTo>
                <a:lnTo>
                  <a:pt x="7312272" y="6858000"/>
                </a:lnTo>
                <a:lnTo>
                  <a:pt x="0" y="6858000"/>
                </a:lnTo>
                <a:close/>
              </a:path>
            </a:pathLst>
          </a:custGeom>
        </p:spPr>
      </p:pic>
      <p:sp>
        <p:nvSpPr>
          <p:cNvPr id="36" name="Freeform 52">
            <a:extLst>
              <a:ext uri="{FF2B5EF4-FFF2-40B4-BE49-F238E27FC236}">
                <a16:creationId xmlns:a16="http://schemas.microsoft.com/office/drawing/2014/main" id="{3A459D44-E95C-4AB2-9D79-7C182560C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649" y="3576483"/>
            <a:ext cx="8522979" cy="3281517"/>
          </a:xfrm>
          <a:custGeom>
            <a:avLst/>
            <a:gdLst>
              <a:gd name="connsiteX0" fmla="*/ 8516100 w 8522979"/>
              <a:gd name="connsiteY0" fmla="*/ 0 h 3281517"/>
              <a:gd name="connsiteX1" fmla="*/ 8522979 w 8522979"/>
              <a:gd name="connsiteY1" fmla="*/ 3281517 h 3281517"/>
              <a:gd name="connsiteX2" fmla="*/ 650153 w 8522979"/>
              <a:gd name="connsiteY2" fmla="*/ 3281517 h 3281517"/>
              <a:gd name="connsiteX3" fmla="*/ 0 w 8522979"/>
              <a:gd name="connsiteY3" fmla="*/ 3003752 h 3281517"/>
              <a:gd name="connsiteX4" fmla="*/ 879142 w 8522979"/>
              <a:gd name="connsiteY4" fmla="*/ 690551 h 3281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22979" h="3281517">
                <a:moveTo>
                  <a:pt x="8516100" y="0"/>
                </a:moveTo>
                <a:lnTo>
                  <a:pt x="8522979" y="3281517"/>
                </a:lnTo>
                <a:lnTo>
                  <a:pt x="650153" y="3281517"/>
                </a:lnTo>
                <a:lnTo>
                  <a:pt x="0" y="3003752"/>
                </a:lnTo>
                <a:lnTo>
                  <a:pt x="879142" y="690551"/>
                </a:lnTo>
                <a:close/>
              </a:path>
            </a:pathLst>
          </a:cu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itle 1">
            <a:extLst>
              <a:ext uri="{FF2B5EF4-FFF2-40B4-BE49-F238E27FC236}">
                <a16:creationId xmlns:a16="http://schemas.microsoft.com/office/drawing/2014/main" id="{47750780-442A-9F1C-5A8F-C982CEEBD0B7}"/>
              </a:ext>
            </a:extLst>
          </p:cNvPr>
          <p:cNvSpPr>
            <a:spLocks noGrp="1"/>
          </p:cNvSpPr>
          <p:nvPr>
            <p:ph type="title"/>
          </p:nvPr>
        </p:nvSpPr>
        <p:spPr>
          <a:xfrm>
            <a:off x="4092401" y="4267830"/>
            <a:ext cx="5870465" cy="1329677"/>
          </a:xfrm>
        </p:spPr>
        <p:txBody>
          <a:bodyPr vert="horz" lIns="91440" tIns="45720" rIns="91440" bIns="45720" rtlCol="0" anchor="b">
            <a:normAutofit/>
          </a:bodyPr>
          <a:lstStyle/>
          <a:p>
            <a:pPr algn="r">
              <a:lnSpc>
                <a:spcPct val="90000"/>
              </a:lnSpc>
            </a:pPr>
            <a:r>
              <a:rPr lang="en-US" sz="3400" b="1" dirty="0">
                <a:effectLst/>
              </a:rPr>
              <a:t>After you sign into the </a:t>
            </a:r>
            <a:r>
              <a:rPr lang="en-US" sz="3400" b="1" dirty="0" err="1">
                <a:effectLst/>
              </a:rPr>
              <a:t>QRcode</a:t>
            </a:r>
            <a:r>
              <a:rPr lang="en-US" sz="3400" b="1" dirty="0">
                <a:effectLst/>
              </a:rPr>
              <a:t> generator account </a:t>
            </a:r>
            <a:endParaRPr lang="en-US" sz="3400" b="1" dirty="0"/>
          </a:p>
        </p:txBody>
      </p:sp>
      <p:sp>
        <p:nvSpPr>
          <p:cNvPr id="5" name="Title 1">
            <a:extLst>
              <a:ext uri="{FF2B5EF4-FFF2-40B4-BE49-F238E27FC236}">
                <a16:creationId xmlns:a16="http://schemas.microsoft.com/office/drawing/2014/main" id="{A7A0CF4F-1C3C-F5F5-82E6-9613082854D5}"/>
              </a:ext>
            </a:extLst>
          </p:cNvPr>
          <p:cNvSpPr txBox="1">
            <a:spLocks/>
          </p:cNvSpPr>
          <p:nvPr/>
        </p:nvSpPr>
        <p:spPr>
          <a:xfrm>
            <a:off x="4092401" y="5597505"/>
            <a:ext cx="5870465" cy="39096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spcBef>
                <a:spcPts val="1000"/>
              </a:spcBef>
              <a:buClr>
                <a:schemeClr val="accent1"/>
              </a:buClr>
              <a:buSzPct val="80000"/>
            </a:pPr>
            <a:r>
              <a:rPr lang="en-US" sz="1600" b="1">
                <a:solidFill>
                  <a:schemeClr val="tx1"/>
                </a:solidFill>
                <a:effectLst/>
                <a:latin typeface="+mn-lt"/>
                <a:ea typeface="+mn-ea"/>
                <a:cs typeface="+mn-cs"/>
              </a:rPr>
              <a:t>Click personal ... then Get started</a:t>
            </a:r>
          </a:p>
        </p:txBody>
      </p:sp>
    </p:spTree>
    <p:extLst>
      <p:ext uri="{BB962C8B-B14F-4D97-AF65-F5344CB8AC3E}">
        <p14:creationId xmlns:p14="http://schemas.microsoft.com/office/powerpoint/2010/main" val="21787190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70004-7B4F-FEA3-F9D6-41A8F286EDAE}"/>
              </a:ext>
            </a:extLst>
          </p:cNvPr>
          <p:cNvSpPr>
            <a:spLocks noGrp="1"/>
          </p:cNvSpPr>
          <p:nvPr>
            <p:ph type="title"/>
          </p:nvPr>
        </p:nvSpPr>
        <p:spPr>
          <a:xfrm>
            <a:off x="677334" y="460306"/>
            <a:ext cx="2858968" cy="668694"/>
          </a:xfrm>
        </p:spPr>
        <p:txBody>
          <a:bodyPr>
            <a:normAutofit/>
          </a:bodyPr>
          <a:lstStyle/>
          <a:p>
            <a:r>
              <a:rPr lang="en-US" sz="2800" b="1" kern="100" dirty="0">
                <a:solidFill>
                  <a:schemeClr val="bg2">
                    <a:lumMod val="10000"/>
                  </a:schemeClr>
                </a:solidFill>
                <a:latin typeface="Aptos" panose="020B0004020202020204" pitchFamily="34" charset="0"/>
                <a:ea typeface="Aptos" panose="020B0004020202020204" pitchFamily="34" charset="0"/>
                <a:cs typeface="Times New Roman" panose="02020603050405020304" pitchFamily="18" charset="0"/>
              </a:rPr>
              <a:t>Select</a:t>
            </a:r>
            <a:r>
              <a:rPr lang="en-NG" sz="2800" b="1" kern="100" dirty="0">
                <a:solidFill>
                  <a:schemeClr val="bg2">
                    <a:lumMod val="10000"/>
                  </a:schemeClr>
                </a:solidFill>
                <a:effectLst/>
                <a:latin typeface="Aptos" panose="020B0004020202020204" pitchFamily="34" charset="0"/>
                <a:ea typeface="Aptos" panose="020B0004020202020204" pitchFamily="34" charset="0"/>
                <a:cs typeface="Times New Roman" panose="02020603050405020304" pitchFamily="18" charset="0"/>
              </a:rPr>
              <a:t> website</a:t>
            </a:r>
            <a:r>
              <a:rPr lang="en-US" sz="2800" b="1" kern="100" dirty="0">
                <a:solidFill>
                  <a:schemeClr val="bg2">
                    <a:lumMod val="10000"/>
                  </a:schemeClr>
                </a:solidFill>
                <a:effectLst/>
                <a:latin typeface="Aptos" panose="020B0004020202020204" pitchFamily="34" charset="0"/>
                <a:ea typeface="Aptos" panose="020B0004020202020204" pitchFamily="34" charset="0"/>
                <a:cs typeface="Times New Roman" panose="02020603050405020304" pitchFamily="18" charset="0"/>
              </a:rPr>
              <a:t>:</a:t>
            </a:r>
            <a:endParaRPr lang="en-NG" sz="4800" b="1" dirty="0">
              <a:solidFill>
                <a:schemeClr val="bg2">
                  <a:lumMod val="10000"/>
                </a:schemeClr>
              </a:solidFill>
            </a:endParaRPr>
          </a:p>
        </p:txBody>
      </p:sp>
      <p:pic>
        <p:nvPicPr>
          <p:cNvPr id="4" name="Picture 3">
            <a:extLst>
              <a:ext uri="{FF2B5EF4-FFF2-40B4-BE49-F238E27FC236}">
                <a16:creationId xmlns:a16="http://schemas.microsoft.com/office/drawing/2014/main" id="{8C9D25BB-A284-8E6D-D392-9BCD0B8DDABC}"/>
              </a:ext>
            </a:extLst>
          </p:cNvPr>
          <p:cNvPicPr>
            <a:picLocks noChangeAspect="1"/>
          </p:cNvPicPr>
          <p:nvPr/>
        </p:nvPicPr>
        <p:blipFill>
          <a:blip r:embed="rId2"/>
          <a:stretch>
            <a:fillRect/>
          </a:stretch>
        </p:blipFill>
        <p:spPr>
          <a:xfrm>
            <a:off x="253980" y="1143485"/>
            <a:ext cx="4846288" cy="5123961"/>
          </a:xfrm>
          <a:prstGeom prst="rect">
            <a:avLst/>
          </a:prstGeom>
        </p:spPr>
      </p:pic>
      <p:sp>
        <p:nvSpPr>
          <p:cNvPr id="5" name="Title 1">
            <a:extLst>
              <a:ext uri="{FF2B5EF4-FFF2-40B4-BE49-F238E27FC236}">
                <a16:creationId xmlns:a16="http://schemas.microsoft.com/office/drawing/2014/main" id="{BD27F813-39A9-5BEA-D040-6EB045237341}"/>
              </a:ext>
            </a:extLst>
          </p:cNvPr>
          <p:cNvSpPr txBox="1">
            <a:spLocks/>
          </p:cNvSpPr>
          <p:nvPr/>
        </p:nvSpPr>
        <p:spPr>
          <a:xfrm>
            <a:off x="5318451" y="304790"/>
            <a:ext cx="6830013" cy="66869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15000"/>
              </a:lnSpc>
              <a:spcAft>
                <a:spcPts val="800"/>
              </a:spcAft>
            </a:pPr>
            <a:r>
              <a:rPr lang="en-NG" sz="1600" b="1" kern="100" dirty="0">
                <a:solidFill>
                  <a:schemeClr val="tx1"/>
                </a:solidFill>
                <a:effectLst/>
                <a:ea typeface="Aptos" panose="020B0004020202020204" pitchFamily="34" charset="0"/>
                <a:cs typeface="Times New Roman" panose="02020603050405020304" pitchFamily="18" charset="0"/>
              </a:rPr>
              <a:t>Now input the URL into the website column: </a:t>
            </a:r>
            <a:r>
              <a:rPr lang="en-NG" sz="1600" b="1" i="1" u="sng" kern="100" dirty="0">
                <a:solidFill>
                  <a:schemeClr val="tx1"/>
                </a:solidFill>
                <a:effectLst/>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https://deeboodah.win</a:t>
            </a:r>
            <a:endParaRPr lang="en-NG" sz="1600" b="1" i="1" kern="100" dirty="0">
              <a:solidFill>
                <a:schemeClr val="tx1"/>
              </a:solidFill>
              <a:effectLst/>
              <a:ea typeface="Aptos" panose="020B000402020202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5EB19D64-62D4-8BF8-1ED0-404ED2ACF356}"/>
              </a:ext>
            </a:extLst>
          </p:cNvPr>
          <p:cNvPicPr>
            <a:picLocks noChangeAspect="1"/>
          </p:cNvPicPr>
          <p:nvPr/>
        </p:nvPicPr>
        <p:blipFill>
          <a:blip r:embed="rId4"/>
          <a:stretch>
            <a:fillRect/>
          </a:stretch>
        </p:blipFill>
        <p:spPr>
          <a:xfrm>
            <a:off x="5394365" y="1278293"/>
            <a:ext cx="6390197" cy="4553339"/>
          </a:xfrm>
          <a:prstGeom prst="rect">
            <a:avLst/>
          </a:prstGeom>
        </p:spPr>
      </p:pic>
      <p:sp>
        <p:nvSpPr>
          <p:cNvPr id="7" name="Rectangle 6">
            <a:extLst>
              <a:ext uri="{FF2B5EF4-FFF2-40B4-BE49-F238E27FC236}">
                <a16:creationId xmlns:a16="http://schemas.microsoft.com/office/drawing/2014/main" id="{5E8CE10D-BF4E-1345-0E75-9D133551D0EA}"/>
              </a:ext>
            </a:extLst>
          </p:cNvPr>
          <p:cNvSpPr/>
          <p:nvPr/>
        </p:nvSpPr>
        <p:spPr>
          <a:xfrm>
            <a:off x="5271798" y="1"/>
            <a:ext cx="46654"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NG"/>
          </a:p>
        </p:txBody>
      </p:sp>
      <p:sp>
        <p:nvSpPr>
          <p:cNvPr id="8" name="Title 1">
            <a:extLst>
              <a:ext uri="{FF2B5EF4-FFF2-40B4-BE49-F238E27FC236}">
                <a16:creationId xmlns:a16="http://schemas.microsoft.com/office/drawing/2014/main" id="{BAE7BA98-3F65-1995-6E00-769EA0B88611}"/>
              </a:ext>
            </a:extLst>
          </p:cNvPr>
          <p:cNvSpPr txBox="1">
            <a:spLocks/>
          </p:cNvSpPr>
          <p:nvPr/>
        </p:nvSpPr>
        <p:spPr>
          <a:xfrm>
            <a:off x="829734" y="6248395"/>
            <a:ext cx="2858968" cy="50697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15000"/>
              </a:lnSpc>
              <a:spcAft>
                <a:spcPts val="800"/>
              </a:spcAft>
            </a:pPr>
            <a:r>
              <a:rPr lang="en-NG" sz="2800" b="1" kern="100" dirty="0">
                <a:solidFill>
                  <a:schemeClr val="tx1"/>
                </a:solidFill>
                <a:effectLst/>
                <a:ea typeface="Aptos" panose="020B0004020202020204" pitchFamily="34" charset="0"/>
                <a:cs typeface="Times New Roman" panose="02020603050405020304" pitchFamily="18" charset="0"/>
              </a:rPr>
              <a:t>Then click next.</a:t>
            </a:r>
          </a:p>
        </p:txBody>
      </p:sp>
      <p:sp>
        <p:nvSpPr>
          <p:cNvPr id="9" name="Title 1">
            <a:extLst>
              <a:ext uri="{FF2B5EF4-FFF2-40B4-BE49-F238E27FC236}">
                <a16:creationId xmlns:a16="http://schemas.microsoft.com/office/drawing/2014/main" id="{140E1ECC-D08E-00FF-C92D-482B21301C45}"/>
              </a:ext>
            </a:extLst>
          </p:cNvPr>
          <p:cNvSpPr txBox="1">
            <a:spLocks/>
          </p:cNvSpPr>
          <p:nvPr/>
        </p:nvSpPr>
        <p:spPr>
          <a:xfrm>
            <a:off x="7494898" y="5990251"/>
            <a:ext cx="2858968" cy="50697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15000"/>
              </a:lnSpc>
              <a:spcAft>
                <a:spcPts val="800"/>
              </a:spcAft>
            </a:pPr>
            <a:r>
              <a:rPr lang="en-NG" sz="2800" b="1" kern="100" dirty="0">
                <a:solidFill>
                  <a:schemeClr val="tx1"/>
                </a:solidFill>
                <a:effectLst/>
                <a:ea typeface="Aptos" panose="020B0004020202020204" pitchFamily="34" charset="0"/>
                <a:cs typeface="Times New Roman" panose="02020603050405020304" pitchFamily="18" charset="0"/>
              </a:rPr>
              <a:t>Then click next.</a:t>
            </a:r>
          </a:p>
        </p:txBody>
      </p:sp>
    </p:spTree>
    <p:extLst>
      <p:ext uri="{BB962C8B-B14F-4D97-AF65-F5344CB8AC3E}">
        <p14:creationId xmlns:p14="http://schemas.microsoft.com/office/powerpoint/2010/main" val="3046798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4BAFE-F7DC-EFF6-5C66-8C0D8E35B6E3}"/>
              </a:ext>
            </a:extLst>
          </p:cNvPr>
          <p:cNvSpPr>
            <a:spLocks noGrp="1"/>
          </p:cNvSpPr>
          <p:nvPr>
            <p:ph type="title"/>
          </p:nvPr>
        </p:nvSpPr>
        <p:spPr>
          <a:xfrm>
            <a:off x="1694371" y="609601"/>
            <a:ext cx="5984723" cy="706016"/>
          </a:xfrm>
        </p:spPr>
        <p:txBody>
          <a:bodyPr/>
          <a:lstStyle/>
          <a:p>
            <a:r>
              <a:rPr lang="en-US" b="1" dirty="0">
                <a:solidFill>
                  <a:schemeClr val="accent5">
                    <a:lumMod val="75000"/>
                  </a:schemeClr>
                </a:solidFill>
              </a:rPr>
              <a:t>The QR code will generate</a:t>
            </a:r>
            <a:endParaRPr lang="en-NG" b="1" dirty="0">
              <a:solidFill>
                <a:schemeClr val="accent5">
                  <a:lumMod val="75000"/>
                </a:schemeClr>
              </a:solidFill>
            </a:endParaRPr>
          </a:p>
        </p:txBody>
      </p:sp>
      <p:pic>
        <p:nvPicPr>
          <p:cNvPr id="4" name="Picture 3">
            <a:extLst>
              <a:ext uri="{FF2B5EF4-FFF2-40B4-BE49-F238E27FC236}">
                <a16:creationId xmlns:a16="http://schemas.microsoft.com/office/drawing/2014/main" id="{6E3BA1EE-5122-50C4-3F43-DAC2A21318B0}"/>
              </a:ext>
            </a:extLst>
          </p:cNvPr>
          <p:cNvPicPr>
            <a:picLocks noChangeAspect="1"/>
          </p:cNvPicPr>
          <p:nvPr/>
        </p:nvPicPr>
        <p:blipFill>
          <a:blip r:embed="rId2"/>
          <a:stretch>
            <a:fillRect/>
          </a:stretch>
        </p:blipFill>
        <p:spPr>
          <a:xfrm>
            <a:off x="1357768" y="1208918"/>
            <a:ext cx="8905905" cy="5039481"/>
          </a:xfrm>
          <a:prstGeom prst="rect">
            <a:avLst/>
          </a:prstGeom>
        </p:spPr>
      </p:pic>
    </p:spTree>
    <p:extLst>
      <p:ext uri="{BB962C8B-B14F-4D97-AF65-F5344CB8AC3E}">
        <p14:creationId xmlns:p14="http://schemas.microsoft.com/office/powerpoint/2010/main" val="1507162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6" presetClass="entr" presetSubtype="16"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9E79D-F401-1186-C911-0ED7D43EC9FE}"/>
              </a:ext>
            </a:extLst>
          </p:cNvPr>
          <p:cNvSpPr>
            <a:spLocks noGrp="1"/>
          </p:cNvSpPr>
          <p:nvPr>
            <p:ph type="title"/>
          </p:nvPr>
        </p:nvSpPr>
        <p:spPr>
          <a:xfrm>
            <a:off x="677334" y="413655"/>
            <a:ext cx="9474372" cy="929951"/>
          </a:xfrm>
        </p:spPr>
        <p:txBody>
          <a:bodyPr>
            <a:noAutofit/>
          </a:bodyPr>
          <a:lstStyle/>
          <a:p>
            <a:r>
              <a:rPr lang="en-NG" sz="2800" b="1" dirty="0">
                <a:solidFill>
                  <a:srgbClr val="0070C0"/>
                </a:solidFill>
                <a:effectLst/>
                <a:ea typeface="Aptos" panose="020B0004020202020204" pitchFamily="34" charset="0"/>
                <a:cs typeface="Times New Roman" panose="02020603050405020304" pitchFamily="18" charset="0"/>
              </a:rPr>
              <a:t>Then </a:t>
            </a:r>
            <a:r>
              <a:rPr lang="en-US" sz="2800" b="1" dirty="0">
                <a:solidFill>
                  <a:srgbClr val="0070C0"/>
                </a:solidFill>
                <a:effectLst/>
                <a:ea typeface="Aptos" panose="020B0004020202020204" pitchFamily="34" charset="0"/>
                <a:cs typeface="Times New Roman" panose="02020603050405020304" pitchFamily="18" charset="0"/>
              </a:rPr>
              <a:t>edit</a:t>
            </a:r>
            <a:r>
              <a:rPr lang="en-NG" sz="2800" b="1" dirty="0">
                <a:solidFill>
                  <a:srgbClr val="0070C0"/>
                </a:solidFill>
                <a:effectLst/>
                <a:ea typeface="Aptos" panose="020B0004020202020204" pitchFamily="34" charset="0"/>
                <a:cs typeface="Times New Roman" panose="02020603050405020304" pitchFamily="18" charset="0"/>
              </a:rPr>
              <a:t> “short </a:t>
            </a:r>
            <a:r>
              <a:rPr lang="en-US" sz="2800" b="1" dirty="0">
                <a:solidFill>
                  <a:srgbClr val="0070C0"/>
                </a:solidFill>
                <a:ea typeface="Aptos" panose="020B0004020202020204" pitchFamily="34" charset="0"/>
                <a:cs typeface="Times New Roman" panose="02020603050405020304" pitchFamily="18" charset="0"/>
              </a:rPr>
              <a:t>u</a:t>
            </a:r>
            <a:r>
              <a:rPr lang="en-NG" sz="2800" b="1" dirty="0">
                <a:solidFill>
                  <a:srgbClr val="0070C0"/>
                </a:solidFill>
                <a:effectLst/>
                <a:ea typeface="Aptos" panose="020B0004020202020204" pitchFamily="34" charset="0"/>
                <a:cs typeface="Times New Roman" panose="02020603050405020304" pitchFamily="18" charset="0"/>
              </a:rPr>
              <a:t>rl”: click edit it to wiffi-4-free.</a:t>
            </a:r>
            <a:br>
              <a:rPr lang="en-US" sz="2800" b="1" dirty="0">
                <a:solidFill>
                  <a:srgbClr val="0070C0"/>
                </a:solidFill>
                <a:effectLst/>
                <a:ea typeface="Aptos" panose="020B0004020202020204" pitchFamily="34" charset="0"/>
                <a:cs typeface="Times New Roman" panose="02020603050405020304" pitchFamily="18" charset="0"/>
              </a:rPr>
            </a:br>
            <a:r>
              <a:rPr lang="en-US" sz="2800" b="1" dirty="0">
                <a:solidFill>
                  <a:srgbClr val="0070C0"/>
                </a:solidFill>
                <a:effectLst/>
                <a:ea typeface="Aptos" panose="020B0004020202020204" pitchFamily="34" charset="0"/>
                <a:cs typeface="Times New Roman" panose="02020603050405020304" pitchFamily="18" charset="0"/>
              </a:rPr>
              <a:t>Or to suit your preference</a:t>
            </a:r>
            <a:r>
              <a:rPr lang="en-NG" sz="2800" b="1" dirty="0">
                <a:solidFill>
                  <a:srgbClr val="0070C0"/>
                </a:solidFill>
                <a:effectLst/>
                <a:ea typeface="Aptos" panose="020B0004020202020204" pitchFamily="34" charset="0"/>
                <a:cs typeface="Times New Roman" panose="02020603050405020304" pitchFamily="18" charset="0"/>
              </a:rPr>
              <a:t> </a:t>
            </a:r>
            <a:endParaRPr lang="en-NG" sz="2800" b="1" dirty="0">
              <a:solidFill>
                <a:srgbClr val="0070C0"/>
              </a:solidFill>
            </a:endParaRPr>
          </a:p>
        </p:txBody>
      </p:sp>
      <p:pic>
        <p:nvPicPr>
          <p:cNvPr id="4" name="Content Placeholder 3">
            <a:extLst>
              <a:ext uri="{FF2B5EF4-FFF2-40B4-BE49-F238E27FC236}">
                <a16:creationId xmlns:a16="http://schemas.microsoft.com/office/drawing/2014/main" id="{F40D1934-8848-9C1A-E8A3-0845BE5F81A6}"/>
              </a:ext>
            </a:extLst>
          </p:cNvPr>
          <p:cNvPicPr>
            <a:picLocks noGrp="1" noChangeAspect="1"/>
          </p:cNvPicPr>
          <p:nvPr>
            <p:ph idx="1"/>
          </p:nvPr>
        </p:nvPicPr>
        <p:blipFill>
          <a:blip r:embed="rId2"/>
          <a:stretch>
            <a:fillRect/>
          </a:stretch>
        </p:blipFill>
        <p:spPr>
          <a:xfrm>
            <a:off x="579202" y="1539551"/>
            <a:ext cx="10692177" cy="5057191"/>
          </a:xfrm>
          <a:prstGeom prst="rect">
            <a:avLst/>
          </a:prstGeom>
        </p:spPr>
      </p:pic>
    </p:spTree>
    <p:extLst>
      <p:ext uri="{BB962C8B-B14F-4D97-AF65-F5344CB8AC3E}">
        <p14:creationId xmlns:p14="http://schemas.microsoft.com/office/powerpoint/2010/main" val="1376079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155F4-4CB9-0E06-5F4E-A098DF7AE5D2}"/>
              </a:ext>
            </a:extLst>
          </p:cNvPr>
          <p:cNvSpPr>
            <a:spLocks noGrp="1"/>
          </p:cNvSpPr>
          <p:nvPr>
            <p:ph type="title"/>
          </p:nvPr>
        </p:nvSpPr>
        <p:spPr>
          <a:xfrm>
            <a:off x="677334" y="609600"/>
            <a:ext cx="8596668" cy="472751"/>
          </a:xfrm>
        </p:spPr>
        <p:txBody>
          <a:bodyPr>
            <a:noAutofit/>
          </a:bodyPr>
          <a:lstStyle/>
          <a:p>
            <a:r>
              <a:rPr lang="en-NG" sz="2800" b="1" kern="100" dirty="0">
                <a:effectLst/>
                <a:ea typeface="Aptos" panose="020B0004020202020204" pitchFamily="34" charset="0"/>
                <a:cs typeface="Times New Roman" panose="02020603050405020304" pitchFamily="18" charset="0"/>
              </a:rPr>
              <a:t>Save and Download the QR code.</a:t>
            </a:r>
            <a:endParaRPr lang="en-NG" sz="2800" b="1" dirty="0"/>
          </a:p>
        </p:txBody>
      </p:sp>
      <p:pic>
        <p:nvPicPr>
          <p:cNvPr id="4" name="Picture 3" descr="A screenshot of a computer&#10;&#10;Description automatically generated">
            <a:extLst>
              <a:ext uri="{FF2B5EF4-FFF2-40B4-BE49-F238E27FC236}">
                <a16:creationId xmlns:a16="http://schemas.microsoft.com/office/drawing/2014/main" id="{31CF8113-70A6-0C7E-54C2-745B52F9EFFF}"/>
              </a:ext>
            </a:extLst>
          </p:cNvPr>
          <p:cNvPicPr>
            <a:picLocks noChangeAspect="1"/>
          </p:cNvPicPr>
          <p:nvPr/>
        </p:nvPicPr>
        <p:blipFill>
          <a:blip r:embed="rId2"/>
          <a:stretch>
            <a:fillRect/>
          </a:stretch>
        </p:blipFill>
        <p:spPr>
          <a:xfrm>
            <a:off x="677333" y="1333240"/>
            <a:ext cx="9592485" cy="4915160"/>
          </a:xfrm>
          <a:prstGeom prst="rect">
            <a:avLst/>
          </a:prstGeom>
        </p:spPr>
      </p:pic>
    </p:spTree>
    <p:extLst>
      <p:ext uri="{BB962C8B-B14F-4D97-AF65-F5344CB8AC3E}">
        <p14:creationId xmlns:p14="http://schemas.microsoft.com/office/powerpoint/2010/main" val="3824981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6" presetClass="entr" presetSubtype="16"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circle(in)">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qr code on a white background">
            <a:extLst>
              <a:ext uri="{FF2B5EF4-FFF2-40B4-BE49-F238E27FC236}">
                <a16:creationId xmlns:a16="http://schemas.microsoft.com/office/drawing/2014/main" id="{AE208AA3-2C2F-F549-65FF-159AC64C63C4}"/>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230" y="385939"/>
            <a:ext cx="4400784" cy="6203686"/>
          </a:xfrm>
          <a:prstGeom prst="rect">
            <a:avLst/>
          </a:prstGeom>
        </p:spPr>
      </p:pic>
      <p:sp>
        <p:nvSpPr>
          <p:cNvPr id="8" name="Title 7">
            <a:extLst>
              <a:ext uri="{FF2B5EF4-FFF2-40B4-BE49-F238E27FC236}">
                <a16:creationId xmlns:a16="http://schemas.microsoft.com/office/drawing/2014/main" id="{508C7D8A-EE8A-5821-D133-A893DC10B0D0}"/>
              </a:ext>
            </a:extLst>
          </p:cNvPr>
          <p:cNvSpPr>
            <a:spLocks noGrp="1"/>
          </p:cNvSpPr>
          <p:nvPr>
            <p:ph type="title"/>
          </p:nvPr>
        </p:nvSpPr>
        <p:spPr>
          <a:xfrm>
            <a:off x="5318449" y="1587279"/>
            <a:ext cx="6667889" cy="1538475"/>
          </a:xfrm>
        </p:spPr>
        <p:txBody>
          <a:bodyPr>
            <a:normAutofit/>
          </a:bodyPr>
          <a:lstStyle/>
          <a:p>
            <a:pPr algn="ctr"/>
            <a:r>
              <a:rPr lang="en-US" sz="3200" b="1" dirty="0">
                <a:solidFill>
                  <a:srgbClr val="002060"/>
                </a:solidFill>
              </a:rPr>
              <a:t>Design the downloaded QR code to make it look legit.</a:t>
            </a:r>
            <a:endParaRPr lang="en-NG" sz="3200" b="1" dirty="0">
              <a:solidFill>
                <a:srgbClr val="002060"/>
              </a:solidFill>
            </a:endParaRPr>
          </a:p>
        </p:txBody>
      </p:sp>
    </p:spTree>
    <p:extLst>
      <p:ext uri="{BB962C8B-B14F-4D97-AF65-F5344CB8AC3E}">
        <p14:creationId xmlns:p14="http://schemas.microsoft.com/office/powerpoint/2010/main" val="1753471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par>
                                <p:cTn id="8" presetID="21" presetClass="entr" presetSubtype="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heel(1)">
                                      <p:cBhvr>
                                        <p:cTn id="1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403F8-56F3-0AA8-1828-1842D4D56281}"/>
              </a:ext>
            </a:extLst>
          </p:cNvPr>
          <p:cNvSpPr>
            <a:spLocks noGrp="1"/>
          </p:cNvSpPr>
          <p:nvPr>
            <p:ph type="title"/>
          </p:nvPr>
        </p:nvSpPr>
        <p:spPr>
          <a:xfrm>
            <a:off x="409575" y="238808"/>
            <a:ext cx="9115426" cy="1199468"/>
          </a:xfrm>
        </p:spPr>
        <p:txBody>
          <a:bodyPr>
            <a:normAutofit/>
          </a:bodyPr>
          <a:lstStyle/>
          <a:p>
            <a:r>
              <a:rPr lang="en-US" sz="3200" b="1" dirty="0">
                <a:solidFill>
                  <a:srgbClr val="002060"/>
                </a:solidFill>
              </a:rPr>
              <a:t>The campaign can be started by sending blast mail, on flyer etc.</a:t>
            </a:r>
            <a:endParaRPr lang="en-NG" sz="3200" b="1" dirty="0">
              <a:solidFill>
                <a:srgbClr val="002060"/>
              </a:solidFill>
            </a:endParaRPr>
          </a:p>
        </p:txBody>
      </p:sp>
      <p:sp>
        <p:nvSpPr>
          <p:cNvPr id="3" name="Text Placeholder 2">
            <a:extLst>
              <a:ext uri="{FF2B5EF4-FFF2-40B4-BE49-F238E27FC236}">
                <a16:creationId xmlns:a16="http://schemas.microsoft.com/office/drawing/2014/main" id="{FAEF227E-E72B-3ABE-5461-128303E021D9}"/>
              </a:ext>
            </a:extLst>
          </p:cNvPr>
          <p:cNvSpPr>
            <a:spLocks noGrp="1"/>
          </p:cNvSpPr>
          <p:nvPr>
            <p:ph type="body" idx="1"/>
          </p:nvPr>
        </p:nvSpPr>
        <p:spPr/>
        <p:txBody>
          <a:bodyPr/>
          <a:lstStyle/>
          <a:p>
            <a:endParaRPr lang="en-NG"/>
          </a:p>
        </p:txBody>
      </p:sp>
      <p:pic>
        <p:nvPicPr>
          <p:cNvPr id="5" name="Picture 4" descr="A screenshot of a computer&#10;&#10;Description automatically generated">
            <a:extLst>
              <a:ext uri="{FF2B5EF4-FFF2-40B4-BE49-F238E27FC236}">
                <a16:creationId xmlns:a16="http://schemas.microsoft.com/office/drawing/2014/main" id="{1280BFA0-19FC-1C7E-F697-10468560FE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575" y="1533757"/>
            <a:ext cx="9291337" cy="4957691"/>
          </a:xfrm>
          <a:prstGeom prst="rect">
            <a:avLst/>
          </a:prstGeom>
        </p:spPr>
      </p:pic>
      <p:sp>
        <p:nvSpPr>
          <p:cNvPr id="6" name="Title 1">
            <a:extLst>
              <a:ext uri="{FF2B5EF4-FFF2-40B4-BE49-F238E27FC236}">
                <a16:creationId xmlns:a16="http://schemas.microsoft.com/office/drawing/2014/main" id="{2DF159C2-83E0-7EC8-7420-2301EAB4EB2B}"/>
              </a:ext>
            </a:extLst>
          </p:cNvPr>
          <p:cNvSpPr txBox="1">
            <a:spLocks/>
          </p:cNvSpPr>
          <p:nvPr/>
        </p:nvSpPr>
        <p:spPr>
          <a:xfrm>
            <a:off x="5314950" y="6072347"/>
            <a:ext cx="4191000" cy="419101"/>
          </a:xfrm>
          <a:prstGeom prst="rect">
            <a:avLst/>
          </a:prstGeom>
        </p:spPr>
        <p:txBody>
          <a:bodyPr vert="horz" lIns="91440" tIns="45720" rIns="91440" bIns="45720" rtlCol="0" anchor="b">
            <a:normAutofit fontScale="92500"/>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rgbClr val="FF0000"/>
                </a:solidFill>
              </a:rPr>
              <a:t>Note: Example of the mail received </a:t>
            </a:r>
            <a:endParaRPr lang="en-NG" sz="2000" b="1" dirty="0">
              <a:solidFill>
                <a:srgbClr val="FF0000"/>
              </a:solidFill>
            </a:endParaRPr>
          </a:p>
        </p:txBody>
      </p:sp>
    </p:spTree>
    <p:extLst>
      <p:ext uri="{BB962C8B-B14F-4D97-AF65-F5344CB8AC3E}">
        <p14:creationId xmlns:p14="http://schemas.microsoft.com/office/powerpoint/2010/main" val="382816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BDFF7-ECED-8EE5-82D8-18AB142C75D0}"/>
              </a:ext>
            </a:extLst>
          </p:cNvPr>
          <p:cNvSpPr>
            <a:spLocks noGrp="1"/>
          </p:cNvSpPr>
          <p:nvPr>
            <p:ph type="title"/>
          </p:nvPr>
        </p:nvSpPr>
        <p:spPr>
          <a:xfrm>
            <a:off x="379802" y="257175"/>
            <a:ext cx="11432395" cy="1277499"/>
          </a:xfrm>
        </p:spPr>
        <p:txBody>
          <a:bodyPr>
            <a:normAutofit/>
          </a:bodyPr>
          <a:lstStyle/>
          <a:p>
            <a:r>
              <a:rPr lang="en-US" sz="2000" b="1" dirty="0">
                <a:solidFill>
                  <a:schemeClr val="tx2">
                    <a:lumMod val="50000"/>
                  </a:schemeClr>
                </a:solidFill>
                <a:latin typeface="+mn-lt"/>
              </a:rPr>
              <a:t>- Go back to QR code generator page.</a:t>
            </a:r>
            <a:br>
              <a:rPr lang="en-US" sz="2000" b="1" dirty="0">
                <a:solidFill>
                  <a:schemeClr val="tx2">
                    <a:lumMod val="50000"/>
                  </a:schemeClr>
                </a:solidFill>
                <a:latin typeface="+mn-lt"/>
              </a:rPr>
            </a:br>
            <a:r>
              <a:rPr lang="en-US" sz="2000" b="1" dirty="0">
                <a:solidFill>
                  <a:schemeClr val="tx2">
                    <a:lumMod val="50000"/>
                  </a:schemeClr>
                </a:solidFill>
                <a:latin typeface="+mn-lt"/>
              </a:rPr>
              <a:t>- Go to Dashboard and click on details (to know the number of time the QR code is scanned or link	clicked). </a:t>
            </a:r>
            <a:endParaRPr lang="en-NG" sz="2000" b="1" dirty="0">
              <a:solidFill>
                <a:schemeClr val="tx2">
                  <a:lumMod val="50000"/>
                </a:schemeClr>
              </a:solidFill>
              <a:latin typeface="+mn-lt"/>
            </a:endParaRPr>
          </a:p>
        </p:txBody>
      </p:sp>
      <p:pic>
        <p:nvPicPr>
          <p:cNvPr id="5" name="Picture 4" descr="A screenshot of a computer&#10;&#10;Description automatically generated">
            <a:extLst>
              <a:ext uri="{FF2B5EF4-FFF2-40B4-BE49-F238E27FC236}">
                <a16:creationId xmlns:a16="http://schemas.microsoft.com/office/drawing/2014/main" id="{5235A652-3721-EADE-654A-D39AEA058B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521" y="1795620"/>
            <a:ext cx="11836958" cy="4471830"/>
          </a:xfrm>
          <a:prstGeom prst="rect">
            <a:avLst/>
          </a:prstGeom>
        </p:spPr>
      </p:pic>
    </p:spTree>
    <p:extLst>
      <p:ext uri="{BB962C8B-B14F-4D97-AF65-F5344CB8AC3E}">
        <p14:creationId xmlns:p14="http://schemas.microsoft.com/office/powerpoint/2010/main" val="207651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E5F1B9A-CC09-C3C5-5433-18B5C9766101}"/>
              </a:ext>
            </a:extLst>
          </p:cNvPr>
          <p:cNvSpPr>
            <a:spLocks noGrp="1"/>
          </p:cNvSpPr>
          <p:nvPr>
            <p:ph type="body" idx="1"/>
          </p:nvPr>
        </p:nvSpPr>
        <p:spPr>
          <a:xfrm>
            <a:off x="544373" y="442897"/>
            <a:ext cx="9793945" cy="1191709"/>
          </a:xfrm>
        </p:spPr>
        <p:txBody>
          <a:bodyPr>
            <a:normAutofit/>
          </a:bodyPr>
          <a:lstStyle/>
          <a:p>
            <a:r>
              <a:rPr lang="en-US" sz="2400" b="1" dirty="0">
                <a:solidFill>
                  <a:schemeClr val="bg2">
                    <a:lumMod val="10000"/>
                  </a:schemeClr>
                </a:solidFill>
              </a:rPr>
              <a:t>This dashboard shows the QR code has been scanned seven times.</a:t>
            </a:r>
            <a:endParaRPr lang="en-NG" sz="2400" b="1" dirty="0">
              <a:solidFill>
                <a:schemeClr val="bg2">
                  <a:lumMod val="10000"/>
                </a:schemeClr>
              </a:solidFill>
            </a:endParaRPr>
          </a:p>
        </p:txBody>
      </p:sp>
      <p:pic>
        <p:nvPicPr>
          <p:cNvPr id="5" name="Picture 4">
            <a:extLst>
              <a:ext uri="{FF2B5EF4-FFF2-40B4-BE49-F238E27FC236}">
                <a16:creationId xmlns:a16="http://schemas.microsoft.com/office/drawing/2014/main" id="{BAF40C73-402F-3F0F-02F6-44291BB84D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 y="1724025"/>
            <a:ext cx="11715750" cy="4868359"/>
          </a:xfrm>
          <a:prstGeom prst="rect">
            <a:avLst/>
          </a:prstGeom>
        </p:spPr>
      </p:pic>
    </p:spTree>
    <p:extLst>
      <p:ext uri="{BB962C8B-B14F-4D97-AF65-F5344CB8AC3E}">
        <p14:creationId xmlns:p14="http://schemas.microsoft.com/office/powerpoint/2010/main" val="78107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7BFB9C1-0F8A-C7E8-77BE-E8F921E2E612}"/>
              </a:ext>
            </a:extLst>
          </p:cNvPr>
          <p:cNvSpPr>
            <a:spLocks noGrp="1"/>
          </p:cNvSpPr>
          <p:nvPr>
            <p:ph type="title"/>
          </p:nvPr>
        </p:nvSpPr>
        <p:spPr>
          <a:xfrm>
            <a:off x="673754" y="643467"/>
            <a:ext cx="4203045" cy="1375608"/>
          </a:xfrm>
        </p:spPr>
        <p:txBody>
          <a:bodyPr anchor="ctr">
            <a:normAutofit/>
          </a:bodyPr>
          <a:lstStyle/>
          <a:p>
            <a:r>
              <a:rPr lang="en-US" b="1" dirty="0">
                <a:solidFill>
                  <a:schemeClr val="bg1"/>
                </a:solidFill>
              </a:rPr>
              <a:t>Introduction to Social Engineering</a:t>
            </a:r>
            <a:endParaRPr lang="en-NG" b="1" dirty="0">
              <a:solidFill>
                <a:schemeClr val="bg1"/>
              </a:solidFill>
            </a:endParaRPr>
          </a:p>
        </p:txBody>
      </p:sp>
      <p:sp>
        <p:nvSpPr>
          <p:cNvPr id="21" name="Rectangle 1">
            <a:extLst>
              <a:ext uri="{FF2B5EF4-FFF2-40B4-BE49-F238E27FC236}">
                <a16:creationId xmlns:a16="http://schemas.microsoft.com/office/drawing/2014/main" id="{BB88EA63-9CED-B976-8551-5F3A9F2C4169}"/>
              </a:ext>
            </a:extLst>
          </p:cNvPr>
          <p:cNvSpPr>
            <a:spLocks noGrp="1" noChangeArrowheads="1"/>
          </p:cNvSpPr>
          <p:nvPr>
            <p:ph idx="1"/>
          </p:nvPr>
        </p:nvSpPr>
        <p:spPr bwMode="auto">
          <a:xfrm>
            <a:off x="673754" y="2160590"/>
            <a:ext cx="3973943" cy="344011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endParaRPr kumimoji="0" lang="en-NG" altLang="en-NG" b="0" i="0" u="none" strike="noStrike" cap="none" normalizeH="0" baseline="0" dirty="0">
              <a:ln>
                <a:noFill/>
              </a:ln>
              <a:solidFill>
                <a:schemeClr val="bg1"/>
              </a:solidFill>
              <a:effectLst/>
              <a:latin typeface="Arial" panose="020B0604020202020204" pitchFamily="34" charset="0"/>
            </a:endParaRPr>
          </a:p>
          <a:p>
            <a:pPr defTabSz="914400" eaLnBrk="0" fontAlgn="base" hangingPunct="0">
              <a:spcBef>
                <a:spcPct val="0"/>
              </a:spcBef>
              <a:spcAft>
                <a:spcPts val="600"/>
              </a:spcAft>
              <a:buClr>
                <a:schemeClr val="accent2">
                  <a:lumMod val="60000"/>
                  <a:lumOff val="40000"/>
                </a:schemeClr>
              </a:buClr>
              <a:buSzTx/>
              <a:buFont typeface="Wingdings" panose="05000000000000000000" pitchFamily="2" charset="2"/>
              <a:buChar char="q"/>
            </a:pPr>
            <a:r>
              <a:rPr kumimoji="0" lang="en-NG" altLang="en-NG" b="0" i="0" u="none" strike="noStrike" cap="none" normalizeH="0" baseline="0" dirty="0">
                <a:ln>
                  <a:noFill/>
                </a:ln>
                <a:solidFill>
                  <a:schemeClr val="bg1"/>
                </a:solidFill>
                <a:effectLst/>
                <a:latin typeface="Arial" panose="020B0604020202020204" pitchFamily="34" charset="0"/>
              </a:rPr>
              <a:t>Social engineering refers to the manipulation of individuals into giving away confidential information or performing actions that compromise security.</a:t>
            </a:r>
          </a:p>
          <a:p>
            <a:pPr defTabSz="914400" eaLnBrk="0" fontAlgn="base" hangingPunct="0">
              <a:spcBef>
                <a:spcPct val="0"/>
              </a:spcBef>
              <a:spcAft>
                <a:spcPts val="600"/>
              </a:spcAft>
              <a:buClr>
                <a:schemeClr val="accent2">
                  <a:lumMod val="60000"/>
                  <a:lumOff val="40000"/>
                </a:schemeClr>
              </a:buClr>
              <a:buSzTx/>
              <a:buFont typeface="Wingdings" panose="05000000000000000000" pitchFamily="2" charset="2"/>
              <a:buChar char="q"/>
            </a:pPr>
            <a:r>
              <a:rPr kumimoji="0" lang="en-NG" altLang="en-NG" b="0" i="0" u="none" strike="noStrike" cap="none" normalizeH="0" baseline="0" dirty="0">
                <a:ln>
                  <a:noFill/>
                </a:ln>
                <a:solidFill>
                  <a:schemeClr val="bg1"/>
                </a:solidFill>
                <a:effectLst/>
                <a:latin typeface="Arial" panose="020B0604020202020204" pitchFamily="34" charset="0"/>
              </a:rPr>
              <a:t>Unlike technical attacks, it exploits human psychology—trust, fear, </a:t>
            </a:r>
            <a:r>
              <a:rPr kumimoji="0" lang="en-NG" altLang="en-NG" b="0" i="0" u="none" strike="noStrike" cap="none" normalizeH="0" baseline="0" dirty="0" err="1">
                <a:ln>
                  <a:noFill/>
                </a:ln>
                <a:solidFill>
                  <a:schemeClr val="bg1"/>
                </a:solidFill>
                <a:effectLst/>
                <a:latin typeface="Arial" panose="020B0604020202020204" pitchFamily="34" charset="0"/>
              </a:rPr>
              <a:t>urgency,or</a:t>
            </a:r>
            <a:r>
              <a:rPr kumimoji="0" lang="en-NG" altLang="en-NG" b="0" i="0" u="none" strike="noStrike" cap="none" normalizeH="0" baseline="0" dirty="0">
                <a:ln>
                  <a:noFill/>
                </a:ln>
                <a:solidFill>
                  <a:schemeClr val="bg1"/>
                </a:solidFill>
                <a:effectLst/>
                <a:latin typeface="Arial" panose="020B0604020202020204" pitchFamily="34" charset="0"/>
              </a:rPr>
              <a:t> curiosity—rather than software or network vulnerabilities. </a:t>
            </a:r>
          </a:p>
        </p:txBody>
      </p:sp>
      <p:pic>
        <p:nvPicPr>
          <p:cNvPr id="8" name="Graphic 7" descr="Person with Idea">
            <a:extLst>
              <a:ext uri="{FF2B5EF4-FFF2-40B4-BE49-F238E27FC236}">
                <a16:creationId xmlns:a16="http://schemas.microsoft.com/office/drawing/2014/main" id="{310EF723-E466-A8DB-91FE-F4B852E2AE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17616" y="972608"/>
            <a:ext cx="4900269" cy="4900269"/>
          </a:xfrm>
          <a:prstGeom prst="rect">
            <a:avLst/>
          </a:prstGeom>
        </p:spPr>
      </p:pic>
      <p:sp>
        <p:nvSpPr>
          <p:cNvPr id="22" name="Isosceles Triangle 21">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84651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vertical)">
                                      <p:cBhvr>
                                        <p:cTn id="7" dur="500"/>
                                        <p:tgtEl>
                                          <p:spTgt spid="2"/>
                                        </p:tgtEl>
                                      </p:cBhvr>
                                    </p:animEffect>
                                  </p:childTnLst>
                                </p:cTn>
                              </p:par>
                              <p:par>
                                <p:cTn id="8" presetID="14" presetClass="entr" presetSubtype="5"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vertical)">
                                      <p:cBhvr>
                                        <p:cTn id="10" dur="500"/>
                                        <p:tgtEl>
                                          <p:spTgt spid="8"/>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21">
                                            <p:txEl>
                                              <p:pRg st="1" end="1"/>
                                            </p:txEl>
                                          </p:spTgt>
                                        </p:tgtEl>
                                        <p:attrNameLst>
                                          <p:attrName>style.visibility</p:attrName>
                                        </p:attrNameLst>
                                      </p:cBhvr>
                                      <p:to>
                                        <p:strVal val="visible"/>
                                      </p:to>
                                    </p:set>
                                    <p:animEffect transition="in" filter="randombar(vertical)">
                                      <p:cBhvr>
                                        <p:cTn id="13" dur="500"/>
                                        <p:tgtEl>
                                          <p:spTgt spid="21">
                                            <p:txEl>
                                              <p:pRg st="1" end="1"/>
                                            </p:txEl>
                                          </p:spTgt>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21">
                                            <p:txEl>
                                              <p:pRg st="2" end="2"/>
                                            </p:txEl>
                                          </p:spTgt>
                                        </p:tgtEl>
                                        <p:attrNameLst>
                                          <p:attrName>style.visibility</p:attrName>
                                        </p:attrNameLst>
                                      </p:cBhvr>
                                      <p:to>
                                        <p:strVal val="visible"/>
                                      </p:to>
                                    </p:set>
                                    <p:animEffect transition="in" filter="randombar(vertical)">
                                      <p:cBhvr>
                                        <p:cTn id="16" dur="5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C28C34C-F978-858E-0F48-0E6F494984FB}"/>
              </a:ext>
            </a:extLst>
          </p:cNvPr>
          <p:cNvSpPr>
            <a:spLocks noGrp="1"/>
          </p:cNvSpPr>
          <p:nvPr>
            <p:ph type="body" idx="1"/>
          </p:nvPr>
        </p:nvSpPr>
        <p:spPr>
          <a:xfrm>
            <a:off x="840425" y="503853"/>
            <a:ext cx="10365639" cy="1062329"/>
          </a:xfrm>
        </p:spPr>
        <p:txBody>
          <a:bodyPr/>
          <a:lstStyle/>
          <a:p>
            <a:r>
              <a:rPr lang="en-US" b="1" dirty="0">
                <a:solidFill>
                  <a:schemeClr val="bg2">
                    <a:lumMod val="10000"/>
                  </a:schemeClr>
                </a:solidFill>
                <a:latin typeface="Amasis MT Pro Black" panose="02040A04050005020304" pitchFamily="18" charset="0"/>
              </a:rPr>
              <a:t>This is the landing page. The </a:t>
            </a:r>
            <a:r>
              <a:rPr lang="en-US" b="1" dirty="0" err="1">
                <a:solidFill>
                  <a:schemeClr val="bg2">
                    <a:lumMod val="10000"/>
                  </a:schemeClr>
                </a:solidFill>
                <a:latin typeface="Amasis MT Pro Black" panose="02040A04050005020304" pitchFamily="18" charset="0"/>
              </a:rPr>
              <a:t>Qr</a:t>
            </a:r>
            <a:r>
              <a:rPr lang="en-US" b="1" dirty="0">
                <a:solidFill>
                  <a:schemeClr val="bg2">
                    <a:lumMod val="10000"/>
                  </a:schemeClr>
                </a:solidFill>
                <a:latin typeface="Amasis MT Pro Black" panose="02040A04050005020304" pitchFamily="18" charset="0"/>
              </a:rPr>
              <a:t> code directs people that scan the QR code.</a:t>
            </a:r>
            <a:endParaRPr lang="en-NG" b="1" dirty="0">
              <a:solidFill>
                <a:schemeClr val="bg2">
                  <a:lumMod val="10000"/>
                </a:schemeClr>
              </a:solidFill>
              <a:latin typeface="Amasis MT Pro Black" panose="02040A04050005020304" pitchFamily="18" charset="0"/>
            </a:endParaRPr>
          </a:p>
        </p:txBody>
      </p:sp>
      <p:pic>
        <p:nvPicPr>
          <p:cNvPr id="5" name="Picture 4" descr="A screenshot of a computer&#10;&#10;Description automatically generated">
            <a:extLst>
              <a:ext uri="{FF2B5EF4-FFF2-40B4-BE49-F238E27FC236}">
                <a16:creationId xmlns:a16="http://schemas.microsoft.com/office/drawing/2014/main" id="{30E6C340-5D53-6C80-4567-07C00EF6F3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101" y="1212980"/>
            <a:ext cx="10849798" cy="5260718"/>
          </a:xfrm>
          <a:prstGeom prst="rect">
            <a:avLst/>
          </a:prstGeom>
        </p:spPr>
      </p:pic>
    </p:spTree>
    <p:extLst>
      <p:ext uri="{BB962C8B-B14F-4D97-AF65-F5344CB8AC3E}">
        <p14:creationId xmlns:p14="http://schemas.microsoft.com/office/powerpoint/2010/main" val="178269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3">
                                            <p:txEl>
                                              <p:pRg st="0" end="0"/>
                                            </p:txEl>
                                          </p:spTgt>
                                        </p:tgtEl>
                                        <p:attrNameLst>
                                          <p:attrName>r</p:attrName>
                                        </p:attrNameLst>
                                      </p:cBhvr>
                                    </p:animRot>
                                    <p:animRot by="-240000">
                                      <p:cBhvr>
                                        <p:cTn id="13" dur="200" fill="hold">
                                          <p:stCondLst>
                                            <p:cond delay="200"/>
                                          </p:stCondLst>
                                        </p:cTn>
                                        <p:tgtEl>
                                          <p:spTgt spid="3">
                                            <p:txEl>
                                              <p:pRg st="0" end="0"/>
                                            </p:txEl>
                                          </p:spTgt>
                                        </p:tgtEl>
                                        <p:attrNameLst>
                                          <p:attrName>r</p:attrName>
                                        </p:attrNameLst>
                                      </p:cBhvr>
                                    </p:animRot>
                                    <p:animRot by="240000">
                                      <p:cBhvr>
                                        <p:cTn id="14" dur="200" fill="hold">
                                          <p:stCondLst>
                                            <p:cond delay="400"/>
                                          </p:stCondLst>
                                        </p:cTn>
                                        <p:tgtEl>
                                          <p:spTgt spid="3">
                                            <p:txEl>
                                              <p:pRg st="0" end="0"/>
                                            </p:txEl>
                                          </p:spTgt>
                                        </p:tgtEl>
                                        <p:attrNameLst>
                                          <p:attrName>r</p:attrName>
                                        </p:attrNameLst>
                                      </p:cBhvr>
                                    </p:animRot>
                                    <p:animRot by="-240000">
                                      <p:cBhvr>
                                        <p:cTn id="15" dur="200" fill="hold">
                                          <p:stCondLst>
                                            <p:cond delay="600"/>
                                          </p:stCondLst>
                                        </p:cTn>
                                        <p:tgtEl>
                                          <p:spTgt spid="3">
                                            <p:txEl>
                                              <p:pRg st="0" end="0"/>
                                            </p:txEl>
                                          </p:spTgt>
                                        </p:tgtEl>
                                        <p:attrNameLst>
                                          <p:attrName>r</p:attrName>
                                        </p:attrNameLst>
                                      </p:cBhvr>
                                    </p:animRot>
                                    <p:animRot by="120000">
                                      <p:cBhvr>
                                        <p:cTn id="16" dur="200" fill="hold">
                                          <p:stCondLst>
                                            <p:cond delay="800"/>
                                          </p:stCondLst>
                                        </p:cTn>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50F97-F15F-ABC2-BAB6-CF370898136B}"/>
              </a:ext>
            </a:extLst>
          </p:cNvPr>
          <p:cNvSpPr>
            <a:spLocks noGrp="1"/>
          </p:cNvSpPr>
          <p:nvPr>
            <p:ph type="title"/>
          </p:nvPr>
        </p:nvSpPr>
        <p:spPr>
          <a:xfrm>
            <a:off x="677334" y="518026"/>
            <a:ext cx="9539685" cy="1460586"/>
          </a:xfrm>
        </p:spPr>
        <p:txBody>
          <a:bodyPr/>
          <a:lstStyle/>
          <a:p>
            <a:pPr algn="ctr"/>
            <a:r>
              <a:rPr lang="en-US" b="1" dirty="0">
                <a:solidFill>
                  <a:schemeClr val="accent2">
                    <a:lumMod val="75000"/>
                  </a:schemeClr>
                </a:solidFill>
              </a:rPr>
              <a:t>Challenges of Combating Social Engineering and </a:t>
            </a:r>
            <a:r>
              <a:rPr lang="en-US" b="1" dirty="0" err="1">
                <a:solidFill>
                  <a:schemeClr val="accent2">
                    <a:lumMod val="75000"/>
                  </a:schemeClr>
                </a:solidFill>
              </a:rPr>
              <a:t>Quishing</a:t>
            </a:r>
            <a:endParaRPr lang="en-NG" b="1" dirty="0">
              <a:solidFill>
                <a:schemeClr val="accent2">
                  <a:lumMod val="75000"/>
                </a:schemeClr>
              </a:solidFill>
            </a:endParaRPr>
          </a:p>
        </p:txBody>
      </p:sp>
      <p:graphicFrame>
        <p:nvGraphicFramePr>
          <p:cNvPr id="6" name="Rectangle 1">
            <a:extLst>
              <a:ext uri="{FF2B5EF4-FFF2-40B4-BE49-F238E27FC236}">
                <a16:creationId xmlns:a16="http://schemas.microsoft.com/office/drawing/2014/main" id="{5281B52B-E47A-335D-A1B7-48E57A5F76B2}"/>
              </a:ext>
            </a:extLst>
          </p:cNvPr>
          <p:cNvGraphicFramePr/>
          <p:nvPr>
            <p:extLst>
              <p:ext uri="{D42A27DB-BD31-4B8C-83A1-F6EECF244321}">
                <p14:modId xmlns:p14="http://schemas.microsoft.com/office/powerpoint/2010/main" val="1022026225"/>
              </p:ext>
            </p:extLst>
          </p:nvPr>
        </p:nvGraphicFramePr>
        <p:xfrm>
          <a:off x="677335" y="2284078"/>
          <a:ext cx="9893948" cy="37856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9760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3" name="Straight Connector 32">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5"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sp>
          <p:nvSpPr>
            <p:cNvPr id="36"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sp>
          <p:nvSpPr>
            <p:cNvPr id="37" name="Isosceles Triangle 36">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sp>
          <p:nvSpPr>
            <p:cNvPr id="38"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sp>
          <p:nvSpPr>
            <p:cNvPr id="39"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sp>
          <p:nvSpPr>
            <p:cNvPr id="40"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sp>
          <p:nvSpPr>
            <p:cNvPr id="41" name="Isosceles Triangle 40">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sp>
          <p:nvSpPr>
            <p:cNvPr id="42" name="Isosceles Triangle 41">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grpSp>
      <p:sp>
        <p:nvSpPr>
          <p:cNvPr id="2" name="Title 1">
            <a:extLst>
              <a:ext uri="{FF2B5EF4-FFF2-40B4-BE49-F238E27FC236}">
                <a16:creationId xmlns:a16="http://schemas.microsoft.com/office/drawing/2014/main" id="{0B369F46-A4E0-6237-688E-A23D085539DB}"/>
              </a:ext>
            </a:extLst>
          </p:cNvPr>
          <p:cNvSpPr>
            <a:spLocks noGrp="1"/>
          </p:cNvSpPr>
          <p:nvPr>
            <p:ph type="title"/>
          </p:nvPr>
        </p:nvSpPr>
        <p:spPr>
          <a:xfrm>
            <a:off x="176540" y="188740"/>
            <a:ext cx="10423234" cy="1653570"/>
          </a:xfrm>
        </p:spPr>
        <p:txBody>
          <a:bodyPr vert="horz" lIns="91440" tIns="45720" rIns="91440" bIns="45720" rtlCol="0" anchor="b">
            <a:normAutofit/>
          </a:bodyPr>
          <a:lstStyle/>
          <a:p>
            <a:pPr algn="ctr"/>
            <a:r>
              <a:rPr lang="en-US" b="1" kern="1200" dirty="0">
                <a:solidFill>
                  <a:srgbClr val="FF0000"/>
                </a:solidFill>
                <a:latin typeface="+mj-lt"/>
                <a:ea typeface="+mj-ea"/>
                <a:cs typeface="+mj-cs"/>
              </a:rPr>
              <a:t>Motivation Behind Social Engineering Attacks</a:t>
            </a:r>
          </a:p>
        </p:txBody>
      </p:sp>
      <p:sp>
        <p:nvSpPr>
          <p:cNvPr id="44" name="Isosceles Triangle 43">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pic>
        <p:nvPicPr>
          <p:cNvPr id="8" name="Graphic 7" descr="Robber">
            <a:extLst>
              <a:ext uri="{FF2B5EF4-FFF2-40B4-BE49-F238E27FC236}">
                <a16:creationId xmlns:a16="http://schemas.microsoft.com/office/drawing/2014/main" id="{A19040DA-78D9-9794-C228-607F58635A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678" y="1229448"/>
            <a:ext cx="3765692" cy="3765692"/>
          </a:xfrm>
          <a:prstGeom prst="rect">
            <a:avLst/>
          </a:prstGeom>
        </p:spPr>
      </p:pic>
      <p:graphicFrame>
        <p:nvGraphicFramePr>
          <p:cNvPr id="5" name="Rectangle 1">
            <a:extLst>
              <a:ext uri="{FF2B5EF4-FFF2-40B4-BE49-F238E27FC236}">
                <a16:creationId xmlns:a16="http://schemas.microsoft.com/office/drawing/2014/main" id="{4E14FD6C-7FB2-B1F7-2E83-2D42BB8A0892}"/>
              </a:ext>
            </a:extLst>
          </p:cNvPr>
          <p:cNvGraphicFramePr/>
          <p:nvPr>
            <p:extLst>
              <p:ext uri="{D42A27DB-BD31-4B8C-83A1-F6EECF244321}">
                <p14:modId xmlns:p14="http://schemas.microsoft.com/office/powerpoint/2010/main" val="840926521"/>
              </p:ext>
            </p:extLst>
          </p:nvPr>
        </p:nvGraphicFramePr>
        <p:xfrm>
          <a:off x="325830" y="3176587"/>
          <a:ext cx="11540339" cy="329623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1071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8"/>
                                        </p:tgtEl>
                                      </p:cBhvr>
                                    </p:animEffect>
                                    <p:animScale>
                                      <p:cBhvr>
                                        <p:cTn id="10" dur="250" autoRev="1" fill="hold"/>
                                        <p:tgtEl>
                                          <p:spTgt spid="8"/>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5"/>
                                        </p:tgtEl>
                                      </p:cBhvr>
                                    </p:animEffect>
                                    <p:animScale>
                                      <p:cBhvr>
                                        <p:cTn id="13"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212F48-3D89-48DF-5A61-AB11991F7968}"/>
              </a:ext>
            </a:extLst>
          </p:cNvPr>
          <p:cNvSpPr>
            <a:spLocks noGrp="1"/>
          </p:cNvSpPr>
          <p:nvPr>
            <p:ph type="title"/>
          </p:nvPr>
        </p:nvSpPr>
        <p:spPr>
          <a:xfrm>
            <a:off x="905066" y="609600"/>
            <a:ext cx="10560696" cy="1099457"/>
          </a:xfrm>
        </p:spPr>
        <p:txBody>
          <a:bodyPr>
            <a:normAutofit/>
          </a:bodyPr>
          <a:lstStyle/>
          <a:p>
            <a:pPr algn="ctr">
              <a:lnSpc>
                <a:spcPct val="90000"/>
              </a:lnSpc>
            </a:pPr>
            <a:r>
              <a:rPr lang="en-US" b="1" dirty="0">
                <a:solidFill>
                  <a:srgbClr val="0070C0"/>
                </a:solidFill>
              </a:rPr>
              <a:t>Resolutions for Mitigating Social Engineering &amp; </a:t>
            </a:r>
            <a:r>
              <a:rPr lang="en-US" b="1" dirty="0" err="1">
                <a:solidFill>
                  <a:srgbClr val="0070C0"/>
                </a:solidFill>
              </a:rPr>
              <a:t>Quishing</a:t>
            </a:r>
            <a:r>
              <a:rPr lang="en-US" b="1" dirty="0">
                <a:solidFill>
                  <a:srgbClr val="0070C0"/>
                </a:solidFill>
              </a:rPr>
              <a:t> Attacks</a:t>
            </a:r>
            <a:endParaRPr lang="en-NG" b="1" dirty="0">
              <a:solidFill>
                <a:srgbClr val="0070C0"/>
              </a:solidFill>
              <a:latin typeface="Amasis MT Pro Black" panose="02040A04050005020304" pitchFamily="18" charset="0"/>
            </a:endParaRPr>
          </a:p>
        </p:txBody>
      </p:sp>
      <p:sp>
        <p:nvSpPr>
          <p:cNvPr id="36" name="Isosceles Triangle 3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sp>
        <p:nvSpPr>
          <p:cNvPr id="38" name="Isosceles Triangle 3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graphicFrame>
        <p:nvGraphicFramePr>
          <p:cNvPr id="30" name="Content Placeholder 2">
            <a:extLst>
              <a:ext uri="{FF2B5EF4-FFF2-40B4-BE49-F238E27FC236}">
                <a16:creationId xmlns:a16="http://schemas.microsoft.com/office/drawing/2014/main" id="{3DDF6E97-A6B8-A6A4-ABE5-3C87EC05B784}"/>
              </a:ext>
            </a:extLst>
          </p:cNvPr>
          <p:cNvGraphicFramePr>
            <a:graphicFrameLocks noGrp="1"/>
          </p:cNvGraphicFramePr>
          <p:nvPr>
            <p:ph idx="1"/>
            <p:extLst>
              <p:ext uri="{D42A27DB-BD31-4B8C-83A1-F6EECF244321}">
                <p14:modId xmlns:p14="http://schemas.microsoft.com/office/powerpoint/2010/main" val="3267015912"/>
              </p:ext>
            </p:extLst>
          </p:nvPr>
        </p:nvGraphicFramePr>
        <p:xfrm>
          <a:off x="285703" y="1444051"/>
          <a:ext cx="11984047" cy="50313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9117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2" presetClass="entr" presetSubtype="4"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 calcmode="lin" valueType="num">
                                      <p:cBhvr additive="base">
                                        <p:cTn id="10" dur="500" fill="hold"/>
                                        <p:tgtEl>
                                          <p:spTgt spid="30"/>
                                        </p:tgtEl>
                                        <p:attrNameLst>
                                          <p:attrName>ppt_x</p:attrName>
                                        </p:attrNameLst>
                                      </p:cBhvr>
                                      <p:tavLst>
                                        <p:tav tm="0">
                                          <p:val>
                                            <p:strVal val="#ppt_x"/>
                                          </p:val>
                                        </p:tav>
                                        <p:tav tm="100000">
                                          <p:val>
                                            <p:strVal val="#ppt_x"/>
                                          </p:val>
                                        </p:tav>
                                      </p:tavLst>
                                    </p:anim>
                                    <p:anim calcmode="lin" valueType="num">
                                      <p:cBhvr additive="base">
                                        <p:cTn id="11"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0"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alpha val="11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69251-72C6-1042-D34D-2CC73CD79E07}"/>
              </a:ext>
            </a:extLst>
          </p:cNvPr>
          <p:cNvSpPr>
            <a:spLocks noGrp="1"/>
          </p:cNvSpPr>
          <p:nvPr>
            <p:ph type="title"/>
          </p:nvPr>
        </p:nvSpPr>
        <p:spPr>
          <a:xfrm>
            <a:off x="556241" y="246366"/>
            <a:ext cx="11335598" cy="752008"/>
          </a:xfrm>
        </p:spPr>
        <p:txBody>
          <a:bodyPr>
            <a:normAutofit fontScale="90000"/>
          </a:bodyPr>
          <a:lstStyle/>
          <a:p>
            <a:r>
              <a:rPr lang="en-US" b="1" dirty="0">
                <a:solidFill>
                  <a:schemeClr val="accent4"/>
                </a:solidFill>
                <a:latin typeface="Arial" panose="020B0604020202020204" pitchFamily="34" charset="0"/>
                <a:ea typeface="ADLaM Display" panose="02010000000000000000" pitchFamily="2" charset="0"/>
                <a:cs typeface="Arial" panose="020B0604020202020204" pitchFamily="34" charset="0"/>
              </a:rPr>
              <a:t>Recommendations for Enhancing Cybers</a:t>
            </a:r>
            <a:r>
              <a:rPr lang="en-US" b="1" dirty="0">
                <a:solidFill>
                  <a:srgbClr val="0070C0"/>
                </a:solidFill>
                <a:latin typeface="Arial" panose="020B0604020202020204" pitchFamily="34" charset="0"/>
                <a:ea typeface="ADLaM Display" panose="02010000000000000000" pitchFamily="2" charset="0"/>
                <a:cs typeface="Arial" panose="020B0604020202020204" pitchFamily="34" charset="0"/>
              </a:rPr>
              <a:t>ecurity</a:t>
            </a:r>
            <a:endParaRPr lang="en-NG" b="1" dirty="0">
              <a:solidFill>
                <a:srgbClr val="0070C0"/>
              </a:solidFill>
              <a:latin typeface="Arial" panose="020B0604020202020204" pitchFamily="34" charset="0"/>
              <a:ea typeface="ADLaM Display" panose="02010000000000000000" pitchFamily="2" charset="0"/>
              <a:cs typeface="Arial" panose="020B0604020202020204" pitchFamily="34" charset="0"/>
            </a:endParaRPr>
          </a:p>
        </p:txBody>
      </p:sp>
      <p:sp>
        <p:nvSpPr>
          <p:cNvPr id="9" name="Text Placeholder 8">
            <a:extLst>
              <a:ext uri="{FF2B5EF4-FFF2-40B4-BE49-F238E27FC236}">
                <a16:creationId xmlns:a16="http://schemas.microsoft.com/office/drawing/2014/main" id="{5892C718-18C8-CFF8-E3A4-1ED4490B8940}"/>
              </a:ext>
            </a:extLst>
          </p:cNvPr>
          <p:cNvSpPr>
            <a:spLocks noGrp="1"/>
          </p:cNvSpPr>
          <p:nvPr>
            <p:ph type="body" idx="1"/>
          </p:nvPr>
        </p:nvSpPr>
        <p:spPr/>
        <p:txBody>
          <a:bodyPr/>
          <a:lstStyle/>
          <a:p>
            <a:endParaRPr lang="en-NG"/>
          </a:p>
        </p:txBody>
      </p:sp>
      <p:graphicFrame>
        <p:nvGraphicFramePr>
          <p:cNvPr id="11" name="Rectangle 1">
            <a:extLst>
              <a:ext uri="{FF2B5EF4-FFF2-40B4-BE49-F238E27FC236}">
                <a16:creationId xmlns:a16="http://schemas.microsoft.com/office/drawing/2014/main" id="{C55084E1-2F09-3648-6EA9-0092C449AF9D}"/>
              </a:ext>
            </a:extLst>
          </p:cNvPr>
          <p:cNvGraphicFramePr/>
          <p:nvPr>
            <p:extLst>
              <p:ext uri="{D42A27DB-BD31-4B8C-83A1-F6EECF244321}">
                <p14:modId xmlns:p14="http://schemas.microsoft.com/office/powerpoint/2010/main" val="1094890027"/>
              </p:ext>
            </p:extLst>
          </p:nvPr>
        </p:nvGraphicFramePr>
        <p:xfrm>
          <a:off x="197157" y="2154795"/>
          <a:ext cx="11878112" cy="49172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2" name="Group 51">
            <a:extLst>
              <a:ext uri="{FF2B5EF4-FFF2-40B4-BE49-F238E27FC236}">
                <a16:creationId xmlns:a16="http://schemas.microsoft.com/office/drawing/2014/main" id="{5E7DFBD3-386E-4215-AA19-CDA1B76CE18A}"/>
              </a:ext>
            </a:extLst>
          </p:cNvPr>
          <p:cNvGrpSpPr/>
          <p:nvPr/>
        </p:nvGrpSpPr>
        <p:grpSpPr>
          <a:xfrm>
            <a:off x="809598" y="1000031"/>
            <a:ext cx="10404853" cy="1477437"/>
            <a:chOff x="809598" y="1000031"/>
            <a:chExt cx="10404853" cy="1477437"/>
          </a:xfrm>
        </p:grpSpPr>
        <p:sp>
          <p:nvSpPr>
            <p:cNvPr id="50" name="Rectangle 49" descr="Statistics">
              <a:extLst>
                <a:ext uri="{FF2B5EF4-FFF2-40B4-BE49-F238E27FC236}">
                  <a16:creationId xmlns:a16="http://schemas.microsoft.com/office/drawing/2014/main" id="{F57E6B52-DDAE-5648-EBEA-A0F68CFA4681}"/>
                </a:ext>
              </a:extLst>
            </p:cNvPr>
            <p:cNvSpPr/>
            <p:nvPr/>
          </p:nvSpPr>
          <p:spPr>
            <a:xfrm>
              <a:off x="7777875" y="1168385"/>
              <a:ext cx="1309083" cy="1309083"/>
            </a:xfrm>
            <a:custGeom>
              <a:avLst/>
              <a:gdLst>
                <a:gd name="connsiteX0" fmla="*/ 0 w 1309083"/>
                <a:gd name="connsiteY0" fmla="*/ 0 h 1309083"/>
                <a:gd name="connsiteX1" fmla="*/ 1309083 w 1309083"/>
                <a:gd name="connsiteY1" fmla="*/ 0 h 1309083"/>
                <a:gd name="connsiteX2" fmla="*/ 1309083 w 1309083"/>
                <a:gd name="connsiteY2" fmla="*/ 1309083 h 1309083"/>
                <a:gd name="connsiteX3" fmla="*/ 0 w 1309083"/>
                <a:gd name="connsiteY3" fmla="*/ 1309083 h 1309083"/>
                <a:gd name="connsiteX4" fmla="*/ 0 w 1309083"/>
                <a:gd name="connsiteY4" fmla="*/ 0 h 13090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083" h="1309083" fill="none" extrusionOk="0">
                  <a:moveTo>
                    <a:pt x="0" y="0"/>
                  </a:moveTo>
                  <a:cubicBezTo>
                    <a:pt x="444842" y="51222"/>
                    <a:pt x="844355" y="-61145"/>
                    <a:pt x="1309083" y="0"/>
                  </a:cubicBezTo>
                  <a:cubicBezTo>
                    <a:pt x="1270675" y="133946"/>
                    <a:pt x="1297376" y="906753"/>
                    <a:pt x="1309083" y="1309083"/>
                  </a:cubicBezTo>
                  <a:cubicBezTo>
                    <a:pt x="662302" y="1254101"/>
                    <a:pt x="240546" y="1231972"/>
                    <a:pt x="0" y="1309083"/>
                  </a:cubicBezTo>
                  <a:cubicBezTo>
                    <a:pt x="-86954" y="1123876"/>
                    <a:pt x="-110990" y="407422"/>
                    <a:pt x="0" y="0"/>
                  </a:cubicBezTo>
                  <a:close/>
                </a:path>
                <a:path w="1309083" h="1309083" stroke="0" extrusionOk="0">
                  <a:moveTo>
                    <a:pt x="0" y="0"/>
                  </a:moveTo>
                  <a:cubicBezTo>
                    <a:pt x="276174" y="113474"/>
                    <a:pt x="974634" y="32351"/>
                    <a:pt x="1309083" y="0"/>
                  </a:cubicBezTo>
                  <a:cubicBezTo>
                    <a:pt x="1215950" y="441717"/>
                    <a:pt x="1251238" y="935926"/>
                    <a:pt x="1309083" y="1309083"/>
                  </a:cubicBezTo>
                  <a:cubicBezTo>
                    <a:pt x="1159462" y="1198953"/>
                    <a:pt x="185685" y="1215902"/>
                    <a:pt x="0" y="1309083"/>
                  </a:cubicBezTo>
                  <a:cubicBezTo>
                    <a:pt x="-60183" y="932587"/>
                    <a:pt x="29141" y="419430"/>
                    <a:pt x="0" y="0"/>
                  </a:cubicBezTo>
                  <a:close/>
                </a:path>
              </a:pathLst>
            </a:cu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solidFill>
                <a:srgbClr val="00B0F0"/>
              </a:solidFill>
              <a:extLst>
                <a:ext uri="{C807C97D-BFC1-408E-A445-0C87EB9F89A2}">
                  <ask:lineSketchStyleProps xmlns:ask="http://schemas.microsoft.com/office/drawing/2018/sketchyshapes" sd="1808761005">
                    <a:prstGeom prst="rect">
                      <a:avLst/>
                    </a:prstGeom>
                    <ask:type>
                      <ask:lineSketchCurved/>
                    </ask:type>
                  </ask:lineSketchStyleProps>
                </a:ext>
              </a:extLst>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NG" dirty="0">
                <a:solidFill>
                  <a:srgbClr val="FF0000"/>
                </a:solidFill>
              </a:endParaRPr>
            </a:p>
          </p:txBody>
        </p:sp>
        <p:sp>
          <p:nvSpPr>
            <p:cNvPr id="24" name="Rectangle 23" descr="Marketing">
              <a:extLst>
                <a:ext uri="{FF2B5EF4-FFF2-40B4-BE49-F238E27FC236}">
                  <a16:creationId xmlns:a16="http://schemas.microsoft.com/office/drawing/2014/main" id="{947A07EB-77B0-8140-D84F-F7B9ECC96027}"/>
                </a:ext>
              </a:extLst>
            </p:cNvPr>
            <p:cNvSpPr/>
            <p:nvPr/>
          </p:nvSpPr>
          <p:spPr>
            <a:xfrm>
              <a:off x="809598" y="1127609"/>
              <a:ext cx="1317782" cy="1317782"/>
            </a:xfrm>
            <a:custGeom>
              <a:avLst/>
              <a:gdLst>
                <a:gd name="connsiteX0" fmla="*/ 0 w 1317782"/>
                <a:gd name="connsiteY0" fmla="*/ 0 h 1317782"/>
                <a:gd name="connsiteX1" fmla="*/ 1317782 w 1317782"/>
                <a:gd name="connsiteY1" fmla="*/ 0 h 1317782"/>
                <a:gd name="connsiteX2" fmla="*/ 1317782 w 1317782"/>
                <a:gd name="connsiteY2" fmla="*/ 1317782 h 1317782"/>
                <a:gd name="connsiteX3" fmla="*/ 0 w 1317782"/>
                <a:gd name="connsiteY3" fmla="*/ 1317782 h 1317782"/>
                <a:gd name="connsiteX4" fmla="*/ 0 w 1317782"/>
                <a:gd name="connsiteY4" fmla="*/ 0 h 1317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7782" h="1317782" fill="none" extrusionOk="0">
                  <a:moveTo>
                    <a:pt x="0" y="0"/>
                  </a:moveTo>
                  <a:cubicBezTo>
                    <a:pt x="221680" y="101250"/>
                    <a:pt x="916958" y="-94646"/>
                    <a:pt x="1317782" y="0"/>
                  </a:cubicBezTo>
                  <a:cubicBezTo>
                    <a:pt x="1413897" y="347749"/>
                    <a:pt x="1255003" y="914554"/>
                    <a:pt x="1317782" y="1317782"/>
                  </a:cubicBezTo>
                  <a:cubicBezTo>
                    <a:pt x="756602" y="1326770"/>
                    <a:pt x="306982" y="1242166"/>
                    <a:pt x="0" y="1317782"/>
                  </a:cubicBezTo>
                  <a:cubicBezTo>
                    <a:pt x="947" y="700701"/>
                    <a:pt x="118434" y="134107"/>
                    <a:pt x="0" y="0"/>
                  </a:cubicBezTo>
                  <a:close/>
                </a:path>
                <a:path w="1317782" h="1317782" stroke="0" extrusionOk="0">
                  <a:moveTo>
                    <a:pt x="0" y="0"/>
                  </a:moveTo>
                  <a:cubicBezTo>
                    <a:pt x="594196" y="13975"/>
                    <a:pt x="1185368" y="-42421"/>
                    <a:pt x="1317782" y="0"/>
                  </a:cubicBezTo>
                  <a:cubicBezTo>
                    <a:pt x="1211450" y="424543"/>
                    <a:pt x="1317107" y="831362"/>
                    <a:pt x="1317782" y="1317782"/>
                  </a:cubicBezTo>
                  <a:cubicBezTo>
                    <a:pt x="1172982" y="1349368"/>
                    <a:pt x="514196" y="1366366"/>
                    <a:pt x="0" y="1317782"/>
                  </a:cubicBezTo>
                  <a:cubicBezTo>
                    <a:pt x="90957" y="827616"/>
                    <a:pt x="-85212" y="629162"/>
                    <a:pt x="0" y="0"/>
                  </a:cubicBezTo>
                  <a:close/>
                </a:path>
              </a:pathLst>
            </a:cu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solidFill>
                <a:srgbClr val="00B0F0"/>
              </a:solidFill>
              <a:extLst>
                <a:ext uri="{C807C97D-BFC1-408E-A445-0C87EB9F89A2}">
                  <ask:lineSketchStyleProps xmlns:ask="http://schemas.microsoft.com/office/drawing/2018/sketchyshapes" sd="2091018771">
                    <a:prstGeom prst="rect">
                      <a:avLst/>
                    </a:prstGeom>
                    <ask:type>
                      <ask:lineSketchCurved/>
                    </ask:type>
                  </ask:lineSketchStyleProps>
                </a:ext>
              </a:extLst>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NG"/>
            </a:p>
          </p:txBody>
        </p:sp>
        <p:sp>
          <p:nvSpPr>
            <p:cNvPr id="35" name="Rectangle 34" descr="Processor">
              <a:extLst>
                <a:ext uri="{FF2B5EF4-FFF2-40B4-BE49-F238E27FC236}">
                  <a16:creationId xmlns:a16="http://schemas.microsoft.com/office/drawing/2014/main" id="{493E5C68-DAE6-B58E-FE7A-087B414739A1}"/>
                </a:ext>
              </a:extLst>
            </p:cNvPr>
            <p:cNvSpPr/>
            <p:nvPr/>
          </p:nvSpPr>
          <p:spPr>
            <a:xfrm>
              <a:off x="2932187" y="1000031"/>
              <a:ext cx="1473855" cy="1473855"/>
            </a:xfrm>
            <a:custGeom>
              <a:avLst/>
              <a:gdLst>
                <a:gd name="connsiteX0" fmla="*/ 0 w 1473855"/>
                <a:gd name="connsiteY0" fmla="*/ 0 h 1473855"/>
                <a:gd name="connsiteX1" fmla="*/ 1473855 w 1473855"/>
                <a:gd name="connsiteY1" fmla="*/ 0 h 1473855"/>
                <a:gd name="connsiteX2" fmla="*/ 1473855 w 1473855"/>
                <a:gd name="connsiteY2" fmla="*/ 1473855 h 1473855"/>
                <a:gd name="connsiteX3" fmla="*/ 0 w 1473855"/>
                <a:gd name="connsiteY3" fmla="*/ 1473855 h 1473855"/>
                <a:gd name="connsiteX4" fmla="*/ 0 w 1473855"/>
                <a:gd name="connsiteY4" fmla="*/ 0 h 1473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855" h="1473855" fill="none" extrusionOk="0">
                  <a:moveTo>
                    <a:pt x="0" y="0"/>
                  </a:moveTo>
                  <a:cubicBezTo>
                    <a:pt x="200678" y="-75233"/>
                    <a:pt x="1280038" y="22401"/>
                    <a:pt x="1473855" y="0"/>
                  </a:cubicBezTo>
                  <a:cubicBezTo>
                    <a:pt x="1364727" y="270147"/>
                    <a:pt x="1476815" y="960550"/>
                    <a:pt x="1473855" y="1473855"/>
                  </a:cubicBezTo>
                  <a:cubicBezTo>
                    <a:pt x="853373" y="1598628"/>
                    <a:pt x="702558" y="1598400"/>
                    <a:pt x="0" y="1473855"/>
                  </a:cubicBezTo>
                  <a:cubicBezTo>
                    <a:pt x="100711" y="1109196"/>
                    <a:pt x="-123632" y="694336"/>
                    <a:pt x="0" y="0"/>
                  </a:cubicBezTo>
                  <a:close/>
                </a:path>
                <a:path w="1473855" h="1473855" stroke="0" extrusionOk="0">
                  <a:moveTo>
                    <a:pt x="0" y="0"/>
                  </a:moveTo>
                  <a:cubicBezTo>
                    <a:pt x="703129" y="-105781"/>
                    <a:pt x="1231185" y="-62193"/>
                    <a:pt x="1473855" y="0"/>
                  </a:cubicBezTo>
                  <a:cubicBezTo>
                    <a:pt x="1413400" y="620882"/>
                    <a:pt x="1488329" y="977734"/>
                    <a:pt x="1473855" y="1473855"/>
                  </a:cubicBezTo>
                  <a:cubicBezTo>
                    <a:pt x="894570" y="1444060"/>
                    <a:pt x="520016" y="1464159"/>
                    <a:pt x="0" y="1473855"/>
                  </a:cubicBezTo>
                  <a:cubicBezTo>
                    <a:pt x="12860" y="1262170"/>
                    <a:pt x="118940" y="436188"/>
                    <a:pt x="0" y="0"/>
                  </a:cubicBezTo>
                  <a:close/>
                </a:path>
              </a:pathLst>
            </a:custGeom>
            <a: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solidFill>
                <a:srgbClr val="00B0F0"/>
              </a:solidFill>
              <a:extLst>
                <a:ext uri="{C807C97D-BFC1-408E-A445-0C87EB9F89A2}">
                  <ask:lineSketchStyleProps xmlns:ask="http://schemas.microsoft.com/office/drawing/2018/sketchyshapes" sd="579111871">
                    <a:prstGeom prst="rect">
                      <a:avLst/>
                    </a:prstGeom>
                    <ask:type>
                      <ask:lineSketchCurved/>
                    </ask:type>
                  </ask:lineSketchStyleProps>
                </a:ext>
              </a:extLst>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NG"/>
            </a:p>
          </p:txBody>
        </p:sp>
        <p:sp>
          <p:nvSpPr>
            <p:cNvPr id="46" name="Rectangle 45" descr="World">
              <a:extLst>
                <a:ext uri="{FF2B5EF4-FFF2-40B4-BE49-F238E27FC236}">
                  <a16:creationId xmlns:a16="http://schemas.microsoft.com/office/drawing/2014/main" id="{76C6D954-93CE-D6DD-479C-ADE1C44AF51B}"/>
                </a:ext>
              </a:extLst>
            </p:cNvPr>
            <p:cNvSpPr/>
            <p:nvPr/>
          </p:nvSpPr>
          <p:spPr>
            <a:xfrm>
              <a:off x="5340038" y="1127609"/>
              <a:ext cx="1349859" cy="1349859"/>
            </a:xfrm>
            <a:custGeom>
              <a:avLst/>
              <a:gdLst>
                <a:gd name="connsiteX0" fmla="*/ 0 w 1349859"/>
                <a:gd name="connsiteY0" fmla="*/ 0 h 1349859"/>
                <a:gd name="connsiteX1" fmla="*/ 1349859 w 1349859"/>
                <a:gd name="connsiteY1" fmla="*/ 0 h 1349859"/>
                <a:gd name="connsiteX2" fmla="*/ 1349859 w 1349859"/>
                <a:gd name="connsiteY2" fmla="*/ 1349859 h 1349859"/>
                <a:gd name="connsiteX3" fmla="*/ 0 w 1349859"/>
                <a:gd name="connsiteY3" fmla="*/ 1349859 h 1349859"/>
                <a:gd name="connsiteX4" fmla="*/ 0 w 1349859"/>
                <a:gd name="connsiteY4" fmla="*/ 0 h 13498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9859" h="1349859" fill="none" extrusionOk="0">
                  <a:moveTo>
                    <a:pt x="0" y="0"/>
                  </a:moveTo>
                  <a:cubicBezTo>
                    <a:pt x="415610" y="-102746"/>
                    <a:pt x="1107984" y="-36394"/>
                    <a:pt x="1349859" y="0"/>
                  </a:cubicBezTo>
                  <a:cubicBezTo>
                    <a:pt x="1291546" y="418756"/>
                    <a:pt x="1336587" y="1120937"/>
                    <a:pt x="1349859" y="1349859"/>
                  </a:cubicBezTo>
                  <a:cubicBezTo>
                    <a:pt x="1040285" y="1398840"/>
                    <a:pt x="443115" y="1371519"/>
                    <a:pt x="0" y="1349859"/>
                  </a:cubicBezTo>
                  <a:cubicBezTo>
                    <a:pt x="12359" y="680226"/>
                    <a:pt x="-42726" y="337640"/>
                    <a:pt x="0" y="0"/>
                  </a:cubicBezTo>
                  <a:close/>
                </a:path>
                <a:path w="1349859" h="1349859" stroke="0" extrusionOk="0">
                  <a:moveTo>
                    <a:pt x="0" y="0"/>
                  </a:moveTo>
                  <a:cubicBezTo>
                    <a:pt x="217826" y="-95466"/>
                    <a:pt x="1169015" y="-13360"/>
                    <a:pt x="1349859" y="0"/>
                  </a:cubicBezTo>
                  <a:cubicBezTo>
                    <a:pt x="1364593" y="212547"/>
                    <a:pt x="1264390" y="715826"/>
                    <a:pt x="1349859" y="1349859"/>
                  </a:cubicBezTo>
                  <a:cubicBezTo>
                    <a:pt x="1094316" y="1426540"/>
                    <a:pt x="604094" y="1380444"/>
                    <a:pt x="0" y="1349859"/>
                  </a:cubicBezTo>
                  <a:cubicBezTo>
                    <a:pt x="6098" y="863073"/>
                    <a:pt x="88606" y="141508"/>
                    <a:pt x="0" y="0"/>
                  </a:cubicBezTo>
                  <a:close/>
                </a:path>
              </a:pathLst>
            </a:custGeom>
            <a: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solidFill>
                <a:srgbClr val="00B0F0"/>
              </a:solidFill>
              <a:extLst>
                <a:ext uri="{C807C97D-BFC1-408E-A445-0C87EB9F89A2}">
                  <ask:lineSketchStyleProps xmlns:ask="http://schemas.microsoft.com/office/drawing/2018/sketchyshapes" sd="2558881134">
                    <a:prstGeom prst="rect">
                      <a:avLst/>
                    </a:prstGeom>
                    <ask:type>
                      <ask:lineSketchCurved/>
                    </ask:type>
                  </ask:lineSketchStyleProps>
                </a:ext>
              </a:extLst>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NG"/>
            </a:p>
          </p:txBody>
        </p:sp>
        <p:sp>
          <p:nvSpPr>
            <p:cNvPr id="51" name="Rectangle 50" descr="Lightning">
              <a:extLst>
                <a:ext uri="{FF2B5EF4-FFF2-40B4-BE49-F238E27FC236}">
                  <a16:creationId xmlns:a16="http://schemas.microsoft.com/office/drawing/2014/main" id="{AC136D25-F18C-4ED5-60F8-9EEA083671E8}"/>
                </a:ext>
              </a:extLst>
            </p:cNvPr>
            <p:cNvSpPr/>
            <p:nvPr/>
          </p:nvSpPr>
          <p:spPr>
            <a:xfrm>
              <a:off x="9905368" y="1127609"/>
              <a:ext cx="1309083" cy="1309083"/>
            </a:xfrm>
            <a:custGeom>
              <a:avLst/>
              <a:gdLst>
                <a:gd name="connsiteX0" fmla="*/ 0 w 1309083"/>
                <a:gd name="connsiteY0" fmla="*/ 0 h 1309083"/>
                <a:gd name="connsiteX1" fmla="*/ 1309083 w 1309083"/>
                <a:gd name="connsiteY1" fmla="*/ 0 h 1309083"/>
                <a:gd name="connsiteX2" fmla="*/ 1309083 w 1309083"/>
                <a:gd name="connsiteY2" fmla="*/ 1309083 h 1309083"/>
                <a:gd name="connsiteX3" fmla="*/ 0 w 1309083"/>
                <a:gd name="connsiteY3" fmla="*/ 1309083 h 1309083"/>
                <a:gd name="connsiteX4" fmla="*/ 0 w 1309083"/>
                <a:gd name="connsiteY4" fmla="*/ 0 h 13090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083" h="1309083" fill="none" extrusionOk="0">
                  <a:moveTo>
                    <a:pt x="0" y="0"/>
                  </a:moveTo>
                  <a:cubicBezTo>
                    <a:pt x="522455" y="-98781"/>
                    <a:pt x="680352" y="66527"/>
                    <a:pt x="1309083" y="0"/>
                  </a:cubicBezTo>
                  <a:cubicBezTo>
                    <a:pt x="1379182" y="617833"/>
                    <a:pt x="1259830" y="761763"/>
                    <a:pt x="1309083" y="1309083"/>
                  </a:cubicBezTo>
                  <a:cubicBezTo>
                    <a:pt x="657319" y="1249300"/>
                    <a:pt x="574048" y="1255279"/>
                    <a:pt x="0" y="1309083"/>
                  </a:cubicBezTo>
                  <a:cubicBezTo>
                    <a:pt x="4773" y="1136985"/>
                    <a:pt x="27387" y="306299"/>
                    <a:pt x="0" y="0"/>
                  </a:cubicBezTo>
                  <a:close/>
                </a:path>
                <a:path w="1309083" h="1309083" stroke="0" extrusionOk="0">
                  <a:moveTo>
                    <a:pt x="0" y="0"/>
                  </a:moveTo>
                  <a:cubicBezTo>
                    <a:pt x="504694" y="85468"/>
                    <a:pt x="1167068" y="22049"/>
                    <a:pt x="1309083" y="0"/>
                  </a:cubicBezTo>
                  <a:cubicBezTo>
                    <a:pt x="1308145" y="545268"/>
                    <a:pt x="1295925" y="733655"/>
                    <a:pt x="1309083" y="1309083"/>
                  </a:cubicBezTo>
                  <a:cubicBezTo>
                    <a:pt x="956787" y="1270603"/>
                    <a:pt x="151404" y="1194767"/>
                    <a:pt x="0" y="1309083"/>
                  </a:cubicBezTo>
                  <a:cubicBezTo>
                    <a:pt x="-67449" y="1122820"/>
                    <a:pt x="12272" y="140021"/>
                    <a:pt x="0" y="0"/>
                  </a:cubicBezTo>
                  <a:close/>
                </a:path>
              </a:pathLst>
            </a:custGeom>
            <a: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solidFill>
                <a:srgbClr val="00B0F0"/>
              </a:solidFill>
              <a:extLst>
                <a:ext uri="{C807C97D-BFC1-408E-A445-0C87EB9F89A2}">
                  <ask:lineSketchStyleProps xmlns:ask="http://schemas.microsoft.com/office/drawing/2018/sketchyshapes" sd="2998267428">
                    <a:prstGeom prst="rect">
                      <a:avLst/>
                    </a:prstGeom>
                    <ask:type>
                      <ask:lineSketchCurved/>
                    </ask:type>
                  </ask:lineSketchStyleProps>
                </a:ext>
              </a:extLst>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NG"/>
            </a:p>
          </p:txBody>
        </p:sp>
      </p:grpSp>
    </p:spTree>
    <p:extLst>
      <p:ext uri="{BB962C8B-B14F-4D97-AF65-F5344CB8AC3E}">
        <p14:creationId xmlns:p14="http://schemas.microsoft.com/office/powerpoint/2010/main" val="4108749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1"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59FC3B-B4D4-E741-632A-6A20759DFAF6}"/>
              </a:ext>
            </a:extLst>
          </p:cNvPr>
          <p:cNvSpPr>
            <a:spLocks noGrp="1"/>
          </p:cNvSpPr>
          <p:nvPr>
            <p:ph type="ctrTitle"/>
          </p:nvPr>
        </p:nvSpPr>
        <p:spPr>
          <a:xfrm>
            <a:off x="3323485" y="502165"/>
            <a:ext cx="4228029" cy="887388"/>
          </a:xfrm>
        </p:spPr>
        <p:txBody>
          <a:bodyPr>
            <a:normAutofit fontScale="90000"/>
          </a:bodyPr>
          <a:lstStyle/>
          <a:p>
            <a:pPr algn="l"/>
            <a:r>
              <a:rPr lang="en-US" b="1" dirty="0">
                <a:solidFill>
                  <a:srgbClr val="FF0000"/>
                </a:solidFill>
              </a:rPr>
              <a:t>In Summary</a:t>
            </a:r>
            <a:endParaRPr lang="en-NG" b="1" dirty="0">
              <a:solidFill>
                <a:srgbClr val="FF0000"/>
              </a:solidFill>
            </a:endParaRPr>
          </a:p>
        </p:txBody>
      </p:sp>
      <p:sp>
        <p:nvSpPr>
          <p:cNvPr id="3" name="Text Placeholder 2">
            <a:extLst>
              <a:ext uri="{FF2B5EF4-FFF2-40B4-BE49-F238E27FC236}">
                <a16:creationId xmlns:a16="http://schemas.microsoft.com/office/drawing/2014/main" id="{A5E43B89-5CE1-1AF0-B7F8-F12B1CA0B7A4}"/>
              </a:ext>
            </a:extLst>
          </p:cNvPr>
          <p:cNvSpPr>
            <a:spLocks noGrp="1"/>
          </p:cNvSpPr>
          <p:nvPr>
            <p:ph type="subTitle" idx="1"/>
          </p:nvPr>
        </p:nvSpPr>
        <p:spPr>
          <a:xfrm>
            <a:off x="636268" y="1457536"/>
            <a:ext cx="7934820" cy="4898299"/>
          </a:xfrm>
        </p:spPr>
        <p:txBody>
          <a:bodyPr>
            <a:normAutofit lnSpcReduction="10000"/>
          </a:bodyPr>
          <a:lstStyle/>
          <a:p>
            <a:pPr algn="just">
              <a:lnSpc>
                <a:spcPct val="150000"/>
              </a:lnSpc>
            </a:pPr>
            <a:r>
              <a:rPr lang="en-US" sz="2000" dirty="0">
                <a:solidFill>
                  <a:schemeClr val="tx1"/>
                </a:solidFill>
              </a:rPr>
              <a:t>Social engineering, including threats like </a:t>
            </a:r>
            <a:r>
              <a:rPr lang="en-US" sz="2000" dirty="0" err="1">
                <a:solidFill>
                  <a:schemeClr val="tx1"/>
                </a:solidFill>
              </a:rPr>
              <a:t>Quishing</a:t>
            </a:r>
            <a:r>
              <a:rPr lang="en-US" sz="2000" dirty="0">
                <a:solidFill>
                  <a:schemeClr val="tx1"/>
                </a:solidFill>
              </a:rPr>
              <a:t>, exploits human weaknesses rather than technical vulnerabilities, making it a persistent and evolving threat. As attackers continue to innovate, leveraging trust and convenience, organizations must remain vigilant. Regular training, strong policies, and advanced security tools are essential in mitigating these risks. By fostering a culture of awareness, promoting secure practices, and implementing robust defenses, Apollo can significantly reduce the impact of social engineering attacks and build a resilient cybersecurity posture. Continuous improvement, education, and adaptation will be key to staying ahead of future threats.</a:t>
            </a:r>
            <a:endParaRPr lang="en-NG" sz="2000" dirty="0">
              <a:solidFill>
                <a:schemeClr val="tx1"/>
              </a:solidFill>
            </a:endParaRPr>
          </a:p>
        </p:txBody>
      </p:sp>
      <p:sp>
        <p:nvSpPr>
          <p:cNvPr id="11" name="Isosceles Triangle 10">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pic>
        <p:nvPicPr>
          <p:cNvPr id="8" name="Graphic 7" descr="Check List">
            <a:extLst>
              <a:ext uri="{FF2B5EF4-FFF2-40B4-BE49-F238E27FC236}">
                <a16:creationId xmlns:a16="http://schemas.microsoft.com/office/drawing/2014/main" id="{6B0BB04A-CC54-11EA-185B-2CD098ACEE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68516" y="1086349"/>
            <a:ext cx="3323484" cy="4050516"/>
          </a:xfrm>
          <a:prstGeom prst="rect">
            <a:avLst/>
          </a:prstGeom>
        </p:spPr>
      </p:pic>
    </p:spTree>
    <p:extLst>
      <p:ext uri="{BB962C8B-B14F-4D97-AF65-F5344CB8AC3E}">
        <p14:creationId xmlns:p14="http://schemas.microsoft.com/office/powerpoint/2010/main" val="390464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nodeType="withEffect">
                                  <p:stCondLst>
                                    <p:cond delay="500"/>
                                  </p:stCondLst>
                                  <p:iterate>
                                    <p:tmPct val="10000"/>
                                  </p:iterate>
                                  <p:childTnLst>
                                    <p:set>
                                      <p:cBhvr>
                                        <p:cTn id="12" dur="1" fill="hold">
                                          <p:stCondLst>
                                            <p:cond delay="0"/>
                                          </p:stCondLst>
                                        </p:cTn>
                                        <p:tgtEl>
                                          <p:spTgt spid="8"/>
                                        </p:tgtEl>
                                        <p:attrNameLst>
                                          <p:attrName>style.visibility</p:attrName>
                                        </p:attrNameLst>
                                      </p:cBhvr>
                                      <p:to>
                                        <p:strVal val="visible"/>
                                      </p:to>
                                    </p:set>
                                    <p:animEffect transition="in" filter="fade">
                                      <p:cBhvr>
                                        <p:cTn id="13"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grpSp>
      <p:sp>
        <p:nvSpPr>
          <p:cNvPr id="2" name="Title 1">
            <a:extLst>
              <a:ext uri="{FF2B5EF4-FFF2-40B4-BE49-F238E27FC236}">
                <a16:creationId xmlns:a16="http://schemas.microsoft.com/office/drawing/2014/main" id="{54CE4E21-86EC-2E9B-A5F7-360900962809}"/>
              </a:ext>
            </a:extLst>
          </p:cNvPr>
          <p:cNvSpPr>
            <a:spLocks noGrp="1"/>
          </p:cNvSpPr>
          <p:nvPr>
            <p:ph type="title"/>
          </p:nvPr>
        </p:nvSpPr>
        <p:spPr>
          <a:xfrm>
            <a:off x="4329867" y="809006"/>
            <a:ext cx="5037971" cy="943587"/>
          </a:xfrm>
        </p:spPr>
        <p:txBody>
          <a:bodyPr vert="horz" lIns="91440" tIns="45720" rIns="91440" bIns="45720" rtlCol="0" anchor="b">
            <a:normAutofit/>
          </a:bodyPr>
          <a:lstStyle/>
          <a:p>
            <a:r>
              <a:rPr lang="en-US" sz="5400" b="1" kern="1200" dirty="0">
                <a:solidFill>
                  <a:schemeClr val="accent1"/>
                </a:solidFill>
                <a:effectLst/>
                <a:latin typeface="+mj-lt"/>
                <a:ea typeface="+mj-ea"/>
                <a:cs typeface="+mj-cs"/>
              </a:rPr>
              <a:t>Conclusion</a:t>
            </a:r>
            <a:endParaRPr lang="en-US" sz="5400" b="1" kern="1200" dirty="0">
              <a:solidFill>
                <a:schemeClr val="accent1"/>
              </a:solidFill>
              <a:latin typeface="+mj-lt"/>
              <a:ea typeface="+mj-ea"/>
              <a:cs typeface="+mj-cs"/>
            </a:endParaRPr>
          </a:p>
        </p:txBody>
      </p:sp>
      <p:sp>
        <p:nvSpPr>
          <p:cNvPr id="3" name="Text Placeholder 2">
            <a:extLst>
              <a:ext uri="{FF2B5EF4-FFF2-40B4-BE49-F238E27FC236}">
                <a16:creationId xmlns:a16="http://schemas.microsoft.com/office/drawing/2014/main" id="{F9BE5A55-8FA7-3709-2C11-20B7E1BE75B1}"/>
              </a:ext>
            </a:extLst>
          </p:cNvPr>
          <p:cNvSpPr>
            <a:spLocks noGrp="1"/>
          </p:cNvSpPr>
          <p:nvPr>
            <p:ph type="body" idx="1"/>
          </p:nvPr>
        </p:nvSpPr>
        <p:spPr>
          <a:xfrm>
            <a:off x="4071409" y="2270159"/>
            <a:ext cx="6169091" cy="3911566"/>
          </a:xfrm>
        </p:spPr>
        <p:txBody>
          <a:bodyPr vert="horz" lIns="91440" tIns="45720" rIns="91440" bIns="45720" rtlCol="0" anchor="t">
            <a:noAutofit/>
          </a:bodyPr>
          <a:lstStyle/>
          <a:p>
            <a:pPr marL="457200" indent="-457200">
              <a:buFont typeface="Courier New" panose="02070309020205020404" pitchFamily="49" charset="0"/>
              <a:buChar char="o"/>
            </a:pPr>
            <a:r>
              <a:rPr lang="en-US" sz="2400" dirty="0">
                <a:solidFill>
                  <a:srgbClr val="0070C0"/>
                </a:solidFill>
                <a:effectLst/>
              </a:rPr>
              <a:t>Social engineering attacks exploit human vulnerabilities.</a:t>
            </a:r>
          </a:p>
          <a:p>
            <a:pPr marL="457200" indent="-457200">
              <a:buFont typeface="Courier New" panose="02070309020205020404" pitchFamily="49" charset="0"/>
              <a:buChar char="o"/>
            </a:pPr>
            <a:r>
              <a:rPr lang="en-NG" sz="2400" dirty="0">
                <a:solidFill>
                  <a:srgbClr val="0070C0"/>
                </a:solidFill>
                <a:effectLst/>
                <a:ea typeface="Aptos" panose="020B0004020202020204" pitchFamily="34" charset="0"/>
                <a:cs typeface="Times New Roman" panose="02020603050405020304" pitchFamily="18" charset="0"/>
              </a:rPr>
              <a:t>Phishing remains one of the most common methods of attack, with variations like </a:t>
            </a:r>
            <a:r>
              <a:rPr lang="en-US" sz="2400" dirty="0">
                <a:solidFill>
                  <a:srgbClr val="0070C0"/>
                </a:solidFill>
                <a:ea typeface="Aptos" panose="020B0004020202020204" pitchFamily="34" charset="0"/>
                <a:cs typeface="Times New Roman" panose="02020603050405020304" pitchFamily="18" charset="0"/>
              </a:rPr>
              <a:t>Q</a:t>
            </a:r>
            <a:r>
              <a:rPr lang="en-NG" sz="2400" dirty="0" err="1">
                <a:solidFill>
                  <a:srgbClr val="0070C0"/>
                </a:solidFill>
                <a:effectLst/>
                <a:ea typeface="Aptos" panose="020B0004020202020204" pitchFamily="34" charset="0"/>
                <a:cs typeface="Times New Roman" panose="02020603050405020304" pitchFamily="18" charset="0"/>
              </a:rPr>
              <a:t>uishing</a:t>
            </a:r>
            <a:r>
              <a:rPr lang="en-NG" sz="2400" dirty="0">
                <a:solidFill>
                  <a:srgbClr val="0070C0"/>
                </a:solidFill>
                <a:effectLst/>
                <a:ea typeface="Aptos" panose="020B0004020202020204" pitchFamily="34" charset="0"/>
                <a:cs typeface="Times New Roman" panose="02020603050405020304" pitchFamily="18" charset="0"/>
              </a:rPr>
              <a:t> on the rise.</a:t>
            </a:r>
            <a:endParaRPr lang="en-US" sz="2400" dirty="0">
              <a:solidFill>
                <a:srgbClr val="0070C0"/>
              </a:solidFill>
              <a:ea typeface="Aptos" panose="020B0004020202020204" pitchFamily="34" charset="0"/>
              <a:cs typeface="Times New Roman" panose="02020603050405020304" pitchFamily="18" charset="0"/>
            </a:endParaRPr>
          </a:p>
          <a:p>
            <a:pPr marL="457200" indent="-457200">
              <a:buFont typeface="Courier New" panose="02070309020205020404" pitchFamily="49" charset="0"/>
              <a:buChar char="o"/>
            </a:pPr>
            <a:r>
              <a:rPr lang="en-NG" sz="2400" dirty="0">
                <a:solidFill>
                  <a:srgbClr val="0070C0"/>
                </a:solidFill>
                <a:effectLst/>
                <a:ea typeface="Aptos" panose="020B0004020202020204" pitchFamily="34" charset="0"/>
                <a:cs typeface="Times New Roman" panose="02020603050405020304" pitchFamily="18" charset="0"/>
              </a:rPr>
              <a:t>Stay vigilant, verify communications, and promote cybersecurity awareness to defend against these threats.</a:t>
            </a:r>
            <a:endParaRPr lang="en-US" sz="2400" dirty="0">
              <a:solidFill>
                <a:srgbClr val="0070C0"/>
              </a:solidFill>
              <a:effectLst/>
            </a:endParaRPr>
          </a:p>
        </p:txBody>
      </p:sp>
      <p:sp>
        <p:nvSpPr>
          <p:cNvPr id="22" name="Isosceles Triangle 21">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pic>
        <p:nvPicPr>
          <p:cNvPr id="7" name="Graphic 6" descr="Programmer">
            <a:extLst>
              <a:ext uri="{FF2B5EF4-FFF2-40B4-BE49-F238E27FC236}">
                <a16:creationId xmlns:a16="http://schemas.microsoft.com/office/drawing/2014/main" id="{4C2DBB04-33B3-E526-C010-181A5DA11E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331714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2"/>
                                        </p:tgtEl>
                                      </p:cBhvr>
                                    </p:animEffect>
                                    <p:animScale>
                                      <p:cBhvr>
                                        <p:cTn id="10" dur="250" autoRev="1" fill="hold"/>
                                        <p:tgtEl>
                                          <p:spTgt spid="2"/>
                                        </p:tgtEl>
                                      </p:cBhvr>
                                      <p:by x="105000" y="105000"/>
                                    </p:animScale>
                                  </p:childTnLst>
                                </p:cTn>
                              </p:par>
                              <p:par>
                                <p:cTn id="11" presetID="42"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5" name="Rectangle 3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sp>
        <p:nvSpPr>
          <p:cNvPr id="4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sp>
        <p:nvSpPr>
          <p:cNvPr id="45" name="Isosceles Triangle 4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sp>
        <p:nvSpPr>
          <p:cNvPr id="4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sp>
        <p:nvSpPr>
          <p:cNvPr id="49" name="Isosceles Triangle 4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sp>
        <p:nvSpPr>
          <p:cNvPr id="51" name="Freeform: Shape 50">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31B8158-41C2-C598-3948-A525DB2FB029}"/>
              </a:ext>
            </a:extLst>
          </p:cNvPr>
          <p:cNvSpPr>
            <a:spLocks noGrp="1"/>
          </p:cNvSpPr>
          <p:nvPr>
            <p:ph type="title"/>
          </p:nvPr>
        </p:nvSpPr>
        <p:spPr>
          <a:xfrm>
            <a:off x="373225" y="6111551"/>
            <a:ext cx="11635274" cy="541176"/>
          </a:xfrm>
        </p:spPr>
        <p:txBody>
          <a:bodyPr anchor="ctr">
            <a:normAutofit fontScale="90000"/>
          </a:bodyPr>
          <a:lstStyle/>
          <a:p>
            <a:pPr>
              <a:lnSpc>
                <a:spcPct val="90000"/>
              </a:lnSpc>
            </a:pPr>
            <a:r>
              <a:rPr lang="en-US" sz="2800" dirty="0">
                <a:solidFill>
                  <a:schemeClr val="bg2">
                    <a:lumMod val="10000"/>
                  </a:schemeClr>
                </a:solidFill>
                <a:highlight>
                  <a:srgbClr val="808080"/>
                </a:highlight>
              </a:rPr>
              <a:t>Social Engineering trick users into compromising security through human error.</a:t>
            </a:r>
          </a:p>
        </p:txBody>
      </p:sp>
      <p:pic>
        <p:nvPicPr>
          <p:cNvPr id="30" name="Graphic 29" descr="Unlock">
            <a:extLst>
              <a:ext uri="{FF2B5EF4-FFF2-40B4-BE49-F238E27FC236}">
                <a16:creationId xmlns:a16="http://schemas.microsoft.com/office/drawing/2014/main" id="{2F9D34EC-2099-C48C-EC5D-3749D04E6E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51" y="1545062"/>
            <a:ext cx="3856774" cy="3856774"/>
          </a:xfrm>
          <a:prstGeom prst="rect">
            <a:avLst/>
          </a:prstGeom>
        </p:spPr>
      </p:pic>
      <p:sp>
        <p:nvSpPr>
          <p:cNvPr id="3" name="Content Placeholder 2">
            <a:extLst>
              <a:ext uri="{FF2B5EF4-FFF2-40B4-BE49-F238E27FC236}">
                <a16:creationId xmlns:a16="http://schemas.microsoft.com/office/drawing/2014/main" id="{06BABA5B-659E-FA84-3477-DBE15637037B}"/>
              </a:ext>
            </a:extLst>
          </p:cNvPr>
          <p:cNvSpPr>
            <a:spLocks noGrp="1"/>
          </p:cNvSpPr>
          <p:nvPr>
            <p:ph idx="1"/>
          </p:nvPr>
        </p:nvSpPr>
        <p:spPr>
          <a:xfrm>
            <a:off x="6807177" y="1896492"/>
            <a:ext cx="4710253" cy="3810901"/>
          </a:xfrm>
        </p:spPr>
        <p:txBody>
          <a:bodyPr anchor="t">
            <a:normAutofit/>
          </a:bodyPr>
          <a:lstStyle/>
          <a:p>
            <a:r>
              <a:rPr lang="en-US" sz="2200" dirty="0">
                <a:solidFill>
                  <a:srgbClr val="FFFFFF"/>
                </a:solidFill>
              </a:rPr>
              <a:t>Social engineering is the manipulation of individuals into divulging confidential information or performing actions that compromise security, typically by exploiting trust, fear, or curiosity. It relies on human error rather than technical vulnerabilities to gain access to sensitive data or systems.</a:t>
            </a:r>
            <a:endParaRPr lang="en-NG" sz="2200" dirty="0">
              <a:solidFill>
                <a:srgbClr val="FFFFFF"/>
              </a:solidFill>
            </a:endParaRPr>
          </a:p>
        </p:txBody>
      </p:sp>
      <p:sp>
        <p:nvSpPr>
          <p:cNvPr id="4" name="Title 1">
            <a:extLst>
              <a:ext uri="{FF2B5EF4-FFF2-40B4-BE49-F238E27FC236}">
                <a16:creationId xmlns:a16="http://schemas.microsoft.com/office/drawing/2014/main" id="{14AA8AF3-26DD-FA1D-0DB6-79F6EEE968EE}"/>
              </a:ext>
            </a:extLst>
          </p:cNvPr>
          <p:cNvSpPr txBox="1">
            <a:spLocks/>
          </p:cNvSpPr>
          <p:nvPr/>
        </p:nvSpPr>
        <p:spPr>
          <a:xfrm>
            <a:off x="6874213" y="410544"/>
            <a:ext cx="4972899" cy="1760271"/>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NG" sz="4000" b="1" dirty="0">
                <a:solidFill>
                  <a:srgbClr val="FFFFFF"/>
                </a:solidFill>
                <a:latin typeface="Aptos" panose="020B0004020202020204" pitchFamily="34" charset="0"/>
                <a:ea typeface="Aptos" panose="020B0004020202020204" pitchFamily="34" charset="0"/>
                <a:cs typeface="Times New Roman" panose="02020603050405020304" pitchFamily="18" charset="0"/>
              </a:rPr>
              <a:t>Social Engineering</a:t>
            </a:r>
            <a:endParaRPr lang="en-NG" sz="4000" b="1" dirty="0">
              <a:solidFill>
                <a:srgbClr val="FFFFFF"/>
              </a:solidFill>
            </a:endParaRPr>
          </a:p>
        </p:txBody>
      </p:sp>
    </p:spTree>
    <p:extLst>
      <p:ext uri="{BB962C8B-B14F-4D97-AF65-F5344CB8AC3E}">
        <p14:creationId xmlns:p14="http://schemas.microsoft.com/office/powerpoint/2010/main" val="445370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580">
                                          <p:stCondLst>
                                            <p:cond delay="0"/>
                                          </p:stCondLst>
                                        </p:cTn>
                                        <p:tgtEl>
                                          <p:spTgt spid="30"/>
                                        </p:tgtEl>
                                      </p:cBhvr>
                                    </p:animEffect>
                                    <p:anim calcmode="lin" valueType="num">
                                      <p:cBhvr>
                                        <p:cTn id="8"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13" dur="26">
                                          <p:stCondLst>
                                            <p:cond delay="650"/>
                                          </p:stCondLst>
                                        </p:cTn>
                                        <p:tgtEl>
                                          <p:spTgt spid="30"/>
                                        </p:tgtEl>
                                      </p:cBhvr>
                                      <p:to x="100000" y="60000"/>
                                    </p:animScale>
                                    <p:animScale>
                                      <p:cBhvr>
                                        <p:cTn id="14" dur="166" decel="50000">
                                          <p:stCondLst>
                                            <p:cond delay="676"/>
                                          </p:stCondLst>
                                        </p:cTn>
                                        <p:tgtEl>
                                          <p:spTgt spid="30"/>
                                        </p:tgtEl>
                                      </p:cBhvr>
                                      <p:to x="100000" y="100000"/>
                                    </p:animScale>
                                    <p:animScale>
                                      <p:cBhvr>
                                        <p:cTn id="15" dur="26">
                                          <p:stCondLst>
                                            <p:cond delay="1312"/>
                                          </p:stCondLst>
                                        </p:cTn>
                                        <p:tgtEl>
                                          <p:spTgt spid="30"/>
                                        </p:tgtEl>
                                      </p:cBhvr>
                                      <p:to x="100000" y="80000"/>
                                    </p:animScale>
                                    <p:animScale>
                                      <p:cBhvr>
                                        <p:cTn id="16" dur="166" decel="50000">
                                          <p:stCondLst>
                                            <p:cond delay="1338"/>
                                          </p:stCondLst>
                                        </p:cTn>
                                        <p:tgtEl>
                                          <p:spTgt spid="30"/>
                                        </p:tgtEl>
                                      </p:cBhvr>
                                      <p:to x="100000" y="100000"/>
                                    </p:animScale>
                                    <p:animScale>
                                      <p:cBhvr>
                                        <p:cTn id="17" dur="26">
                                          <p:stCondLst>
                                            <p:cond delay="1642"/>
                                          </p:stCondLst>
                                        </p:cTn>
                                        <p:tgtEl>
                                          <p:spTgt spid="30"/>
                                        </p:tgtEl>
                                      </p:cBhvr>
                                      <p:to x="100000" y="90000"/>
                                    </p:animScale>
                                    <p:animScale>
                                      <p:cBhvr>
                                        <p:cTn id="18" dur="166" decel="50000">
                                          <p:stCondLst>
                                            <p:cond delay="1668"/>
                                          </p:stCondLst>
                                        </p:cTn>
                                        <p:tgtEl>
                                          <p:spTgt spid="30"/>
                                        </p:tgtEl>
                                      </p:cBhvr>
                                      <p:to x="100000" y="100000"/>
                                    </p:animScale>
                                    <p:animScale>
                                      <p:cBhvr>
                                        <p:cTn id="19" dur="26">
                                          <p:stCondLst>
                                            <p:cond delay="1808"/>
                                          </p:stCondLst>
                                        </p:cTn>
                                        <p:tgtEl>
                                          <p:spTgt spid="30"/>
                                        </p:tgtEl>
                                      </p:cBhvr>
                                      <p:to x="100000" y="95000"/>
                                    </p:animScale>
                                    <p:animScale>
                                      <p:cBhvr>
                                        <p:cTn id="20" dur="166" decel="50000">
                                          <p:stCondLst>
                                            <p:cond delay="1834"/>
                                          </p:stCondLst>
                                        </p:cTn>
                                        <p:tgtEl>
                                          <p:spTgt spid="3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80">
                                          <p:stCondLst>
                                            <p:cond delay="0"/>
                                          </p:stCondLst>
                                        </p:cTn>
                                        <p:tgtEl>
                                          <p:spTgt spid="4"/>
                                        </p:tgtEl>
                                      </p:cBhvr>
                                    </p:animEffect>
                                    <p:anim calcmode="lin" valueType="num">
                                      <p:cBhvr>
                                        <p:cTn id="24"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9" dur="26">
                                          <p:stCondLst>
                                            <p:cond delay="650"/>
                                          </p:stCondLst>
                                        </p:cTn>
                                        <p:tgtEl>
                                          <p:spTgt spid="4"/>
                                        </p:tgtEl>
                                      </p:cBhvr>
                                      <p:to x="100000" y="60000"/>
                                    </p:animScale>
                                    <p:animScale>
                                      <p:cBhvr>
                                        <p:cTn id="30" dur="166" decel="50000">
                                          <p:stCondLst>
                                            <p:cond delay="676"/>
                                          </p:stCondLst>
                                        </p:cTn>
                                        <p:tgtEl>
                                          <p:spTgt spid="4"/>
                                        </p:tgtEl>
                                      </p:cBhvr>
                                      <p:to x="100000" y="100000"/>
                                    </p:animScale>
                                    <p:animScale>
                                      <p:cBhvr>
                                        <p:cTn id="31" dur="26">
                                          <p:stCondLst>
                                            <p:cond delay="1312"/>
                                          </p:stCondLst>
                                        </p:cTn>
                                        <p:tgtEl>
                                          <p:spTgt spid="4"/>
                                        </p:tgtEl>
                                      </p:cBhvr>
                                      <p:to x="100000" y="80000"/>
                                    </p:animScale>
                                    <p:animScale>
                                      <p:cBhvr>
                                        <p:cTn id="32" dur="166" decel="50000">
                                          <p:stCondLst>
                                            <p:cond delay="1338"/>
                                          </p:stCondLst>
                                        </p:cTn>
                                        <p:tgtEl>
                                          <p:spTgt spid="4"/>
                                        </p:tgtEl>
                                      </p:cBhvr>
                                      <p:to x="100000" y="100000"/>
                                    </p:animScale>
                                    <p:animScale>
                                      <p:cBhvr>
                                        <p:cTn id="33" dur="26">
                                          <p:stCondLst>
                                            <p:cond delay="1642"/>
                                          </p:stCondLst>
                                        </p:cTn>
                                        <p:tgtEl>
                                          <p:spTgt spid="4"/>
                                        </p:tgtEl>
                                      </p:cBhvr>
                                      <p:to x="100000" y="90000"/>
                                    </p:animScale>
                                    <p:animScale>
                                      <p:cBhvr>
                                        <p:cTn id="34" dur="166" decel="50000">
                                          <p:stCondLst>
                                            <p:cond delay="1668"/>
                                          </p:stCondLst>
                                        </p:cTn>
                                        <p:tgtEl>
                                          <p:spTgt spid="4"/>
                                        </p:tgtEl>
                                      </p:cBhvr>
                                      <p:to x="100000" y="100000"/>
                                    </p:animScale>
                                    <p:animScale>
                                      <p:cBhvr>
                                        <p:cTn id="35" dur="26">
                                          <p:stCondLst>
                                            <p:cond delay="1808"/>
                                          </p:stCondLst>
                                        </p:cTn>
                                        <p:tgtEl>
                                          <p:spTgt spid="4"/>
                                        </p:tgtEl>
                                      </p:cBhvr>
                                      <p:to x="100000" y="95000"/>
                                    </p:animScale>
                                    <p:animScale>
                                      <p:cBhvr>
                                        <p:cTn id="36"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6" name="Straight Connector 45">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8"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sp>
          <p:nvSpPr>
            <p:cNvPr id="49"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sp>
          <p:nvSpPr>
            <p:cNvPr id="50" name="Isosceles Triangle 49">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sp>
          <p:nvSpPr>
            <p:cNvPr id="51"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sp>
          <p:nvSpPr>
            <p:cNvPr id="52"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sp>
          <p:nvSpPr>
            <p:cNvPr id="53"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sp>
          <p:nvSpPr>
            <p:cNvPr id="54" name="Isosceles Triangle 53">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sp>
          <p:nvSpPr>
            <p:cNvPr id="55" name="Isosceles Triangle 54">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grpSp>
      <p:sp>
        <p:nvSpPr>
          <p:cNvPr id="2" name="Title 1">
            <a:extLst>
              <a:ext uri="{FF2B5EF4-FFF2-40B4-BE49-F238E27FC236}">
                <a16:creationId xmlns:a16="http://schemas.microsoft.com/office/drawing/2014/main" id="{606126FA-236E-DEA3-9A6A-A3F90FC6842B}"/>
              </a:ext>
            </a:extLst>
          </p:cNvPr>
          <p:cNvSpPr>
            <a:spLocks noGrp="1"/>
          </p:cNvSpPr>
          <p:nvPr>
            <p:ph type="title"/>
          </p:nvPr>
        </p:nvSpPr>
        <p:spPr>
          <a:xfrm>
            <a:off x="670014" y="5650830"/>
            <a:ext cx="10265811" cy="596828"/>
          </a:xfrm>
        </p:spPr>
        <p:txBody>
          <a:bodyPr vert="horz" lIns="91440" tIns="45720" rIns="91440" bIns="45720" rtlCol="0" anchor="b">
            <a:noAutofit/>
          </a:bodyPr>
          <a:lstStyle/>
          <a:p>
            <a:pPr>
              <a:lnSpc>
                <a:spcPct val="90000"/>
              </a:lnSpc>
            </a:pPr>
            <a:r>
              <a:rPr lang="en-US" sz="2800" dirty="0">
                <a:solidFill>
                  <a:schemeClr val="bg2">
                    <a:lumMod val="10000"/>
                  </a:schemeClr>
                </a:solidFill>
                <a:highlight>
                  <a:srgbClr val="808080"/>
                </a:highlight>
              </a:rPr>
              <a:t>Note: </a:t>
            </a:r>
            <a:r>
              <a:rPr lang="en-NG" sz="2800" dirty="0">
                <a:solidFill>
                  <a:schemeClr val="bg2">
                    <a:lumMod val="10000"/>
                  </a:schemeClr>
                </a:solidFill>
                <a:highlight>
                  <a:srgbClr val="808080"/>
                </a:highlight>
              </a:rPr>
              <a:t>People are often the weakest link in the security chain.</a:t>
            </a:r>
            <a:endParaRPr lang="en-US" sz="2800" kern="1200" dirty="0">
              <a:solidFill>
                <a:schemeClr val="bg2">
                  <a:lumMod val="10000"/>
                </a:schemeClr>
              </a:solidFill>
              <a:highlight>
                <a:srgbClr val="808080"/>
              </a:highlight>
            </a:endParaRPr>
          </a:p>
        </p:txBody>
      </p:sp>
      <p:sp>
        <p:nvSpPr>
          <p:cNvPr id="57" name="Isosceles Triangle 56">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pic>
        <p:nvPicPr>
          <p:cNvPr id="42" name="Graphic 41" descr="Lady bug">
            <a:extLst>
              <a:ext uri="{FF2B5EF4-FFF2-40B4-BE49-F238E27FC236}">
                <a16:creationId xmlns:a16="http://schemas.microsoft.com/office/drawing/2014/main" id="{B321896A-313B-59F9-906A-371BAC477A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
        <p:nvSpPr>
          <p:cNvPr id="4" name="Title 1">
            <a:extLst>
              <a:ext uri="{FF2B5EF4-FFF2-40B4-BE49-F238E27FC236}">
                <a16:creationId xmlns:a16="http://schemas.microsoft.com/office/drawing/2014/main" id="{A7AD3152-5D49-ACAD-D3B6-75C985357FE7}"/>
              </a:ext>
            </a:extLst>
          </p:cNvPr>
          <p:cNvSpPr txBox="1">
            <a:spLocks/>
          </p:cNvSpPr>
          <p:nvPr/>
        </p:nvSpPr>
        <p:spPr>
          <a:xfrm>
            <a:off x="2944909" y="433969"/>
            <a:ext cx="7082019" cy="1400582"/>
          </a:xfrm>
          <a:prstGeom prst="rect">
            <a:avLst/>
          </a:prstGeom>
        </p:spPr>
        <p:txBody>
          <a:bodyPr vert="horz" lIns="91440" tIns="45720" rIns="91440" bIns="45720" rtlCol="0" anchor="b">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90000"/>
              </a:lnSpc>
            </a:pPr>
            <a:r>
              <a:rPr lang="en-US" sz="3200" b="1" dirty="0">
                <a:solidFill>
                  <a:srgbClr val="00B050"/>
                </a:solidFill>
              </a:rPr>
              <a:t>Common Methods of Social Engineering</a:t>
            </a:r>
          </a:p>
        </p:txBody>
      </p:sp>
      <p:sp>
        <p:nvSpPr>
          <p:cNvPr id="5" name="Title 1">
            <a:extLst>
              <a:ext uri="{FF2B5EF4-FFF2-40B4-BE49-F238E27FC236}">
                <a16:creationId xmlns:a16="http://schemas.microsoft.com/office/drawing/2014/main" id="{9E1D641B-B4F1-0031-8F7B-A72DDC1215F0}"/>
              </a:ext>
            </a:extLst>
          </p:cNvPr>
          <p:cNvSpPr txBox="1">
            <a:spLocks/>
          </p:cNvSpPr>
          <p:nvPr/>
        </p:nvSpPr>
        <p:spPr>
          <a:xfrm>
            <a:off x="5519705" y="2427967"/>
            <a:ext cx="4239636" cy="2374933"/>
          </a:xfrm>
          <a:prstGeom prst="rect">
            <a:avLst/>
          </a:prstGeom>
        </p:spPr>
        <p:txBody>
          <a:bodyPr vert="horz" lIns="91440" tIns="45720" rIns="91440" bIns="45720" rtlCol="0" anchor="b">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Courier New" panose="02070309020205020404" pitchFamily="49" charset="0"/>
              <a:buChar char="o"/>
            </a:pPr>
            <a:r>
              <a:rPr lang="en-NG" dirty="0"/>
              <a:t>Phishing</a:t>
            </a:r>
          </a:p>
          <a:p>
            <a:pPr marL="571500" indent="-571500">
              <a:buFont typeface="Courier New" panose="02070309020205020404" pitchFamily="49" charset="0"/>
              <a:buChar char="o"/>
            </a:pPr>
            <a:r>
              <a:rPr lang="en-NG" dirty="0"/>
              <a:t>Pretexting</a:t>
            </a:r>
          </a:p>
          <a:p>
            <a:pPr marL="571500" indent="-571500">
              <a:buFont typeface="Courier New" panose="02070309020205020404" pitchFamily="49" charset="0"/>
              <a:buChar char="o"/>
            </a:pPr>
            <a:r>
              <a:rPr lang="en-NG" dirty="0"/>
              <a:t>Baiting</a:t>
            </a:r>
          </a:p>
          <a:p>
            <a:pPr marL="571500" indent="-571500">
              <a:buFont typeface="Courier New" panose="02070309020205020404" pitchFamily="49" charset="0"/>
              <a:buChar char="o"/>
            </a:pPr>
            <a:r>
              <a:rPr lang="en-NG" dirty="0"/>
              <a:t>Tailgating</a:t>
            </a:r>
          </a:p>
        </p:txBody>
      </p:sp>
      <p:sp>
        <p:nvSpPr>
          <p:cNvPr id="6" name="Title 1">
            <a:extLst>
              <a:ext uri="{FF2B5EF4-FFF2-40B4-BE49-F238E27FC236}">
                <a16:creationId xmlns:a16="http://schemas.microsoft.com/office/drawing/2014/main" id="{E37F50EC-E1FB-565B-C76D-2D0926FE505C}"/>
              </a:ext>
            </a:extLst>
          </p:cNvPr>
          <p:cNvSpPr txBox="1">
            <a:spLocks/>
          </p:cNvSpPr>
          <p:nvPr/>
        </p:nvSpPr>
        <p:spPr>
          <a:xfrm>
            <a:off x="4101830" y="677695"/>
            <a:ext cx="5807414" cy="596828"/>
          </a:xfrm>
          <a:prstGeom prst="rect">
            <a:avLst/>
          </a:prstGeom>
        </p:spPr>
        <p:txBody>
          <a:bodyPr vert="horz" lIns="91440" tIns="45720" rIns="91440" bIns="45720" rtlCol="0" anchor="b">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endParaRPr lang="en-US" sz="1600" dirty="0"/>
          </a:p>
        </p:txBody>
      </p:sp>
    </p:spTree>
    <p:extLst>
      <p:ext uri="{BB962C8B-B14F-4D97-AF65-F5344CB8AC3E}">
        <p14:creationId xmlns:p14="http://schemas.microsoft.com/office/powerpoint/2010/main" val="132748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42"/>
                                        </p:tgtEl>
                                        <p:attrNameLst>
                                          <p:attrName>style.visibility</p:attrName>
                                        </p:attrNameLst>
                                      </p:cBhvr>
                                      <p:to>
                                        <p:strVal val="visible"/>
                                      </p:to>
                                    </p:set>
                                    <p:animEffect transition="in" filter="fade">
                                      <p:cBhvr>
                                        <p:cTn id="10" dur="700"/>
                                        <p:tgtEl>
                                          <p:spTgt spid="42"/>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4"/>
                                        </p:tgtEl>
                                        <p:attrNameLst>
                                          <p:attrName>style.visibility</p:attrName>
                                        </p:attrNameLst>
                                      </p:cBhvr>
                                      <p:to>
                                        <p:strVal val="visible"/>
                                      </p:to>
                                    </p:set>
                                    <p:animEffect transition="in" filter="fade">
                                      <p:cBhvr>
                                        <p:cTn id="13" dur="400"/>
                                        <p:tgtEl>
                                          <p:spTgt spid="4"/>
                                        </p:tgtEl>
                                      </p:cBhvr>
                                    </p:animEffect>
                                  </p:childTnLst>
                                </p:cTn>
                              </p:par>
                              <p:par>
                                <p:cTn id="14" presetID="10" presetClass="entr" presetSubtype="0" fill="hold" grpId="0" nodeType="withEffect">
                                  <p:stCondLst>
                                    <p:cond delay="1000"/>
                                  </p:stCondLst>
                                  <p:iterate type="lt">
                                    <p:tmPct val="10000"/>
                                  </p:iterate>
                                  <p:childTnLst>
                                    <p:set>
                                      <p:cBhvr>
                                        <p:cTn id="15" dur="1" fill="hold">
                                          <p:stCondLst>
                                            <p:cond delay="0"/>
                                          </p:stCondLst>
                                        </p:cTn>
                                        <p:tgtEl>
                                          <p:spTgt spid="5"/>
                                        </p:tgtEl>
                                        <p:attrNameLst>
                                          <p:attrName>style.visibility</p:attrName>
                                        </p:attrNameLst>
                                      </p:cBhvr>
                                      <p:to>
                                        <p:strVal val="visible"/>
                                      </p:to>
                                    </p:set>
                                    <p:animEffect transition="in" filter="fade">
                                      <p:cBhvr>
                                        <p:cTn id="16" dur="400"/>
                                        <p:tgtEl>
                                          <p:spTgt spid="5"/>
                                        </p:tgtEl>
                                      </p:cBhvr>
                                    </p:animEffect>
                                  </p:childTnLst>
                                </p:cTn>
                              </p:par>
                              <p:par>
                                <p:cTn id="17" presetID="10" presetClass="entr" presetSubtype="0" fill="hold" grpId="0" nodeType="withEffect" nodePh="1">
                                  <p:stCondLst>
                                    <p:cond delay="1000"/>
                                  </p:stCondLst>
                                  <p:endCondLst>
                                    <p:cond evt="begin" delay="0">
                                      <p:tn val="17"/>
                                    </p:cond>
                                  </p:endCondLst>
                                  <p:iterate type="lt">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4" name="Straight Connector 33">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6"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sp>
          <p:nvSpPr>
            <p:cNvPr id="37"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sp>
          <p:nvSpPr>
            <p:cNvPr id="38" name="Isosceles Triangle 37">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sp>
          <p:nvSpPr>
            <p:cNvPr id="39"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sp>
          <p:nvSpPr>
            <p:cNvPr id="40"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sp>
          <p:nvSpPr>
            <p:cNvPr id="41"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sp>
          <p:nvSpPr>
            <p:cNvPr id="42" name="Isosceles Triangle 41">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sp>
          <p:nvSpPr>
            <p:cNvPr id="43" name="Isosceles Triangle 42">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grpSp>
      <p:sp>
        <p:nvSpPr>
          <p:cNvPr id="2" name="Title 1">
            <a:extLst>
              <a:ext uri="{FF2B5EF4-FFF2-40B4-BE49-F238E27FC236}">
                <a16:creationId xmlns:a16="http://schemas.microsoft.com/office/drawing/2014/main" id="{479EA956-22B0-1309-1AC9-5D77BDAC65CC}"/>
              </a:ext>
            </a:extLst>
          </p:cNvPr>
          <p:cNvSpPr>
            <a:spLocks noGrp="1"/>
          </p:cNvSpPr>
          <p:nvPr>
            <p:ph type="title"/>
          </p:nvPr>
        </p:nvSpPr>
        <p:spPr>
          <a:xfrm>
            <a:off x="815041" y="1306286"/>
            <a:ext cx="6519592" cy="2659224"/>
          </a:xfrm>
        </p:spPr>
        <p:txBody>
          <a:bodyPr vert="horz" lIns="91440" tIns="45720" rIns="91440" bIns="45720" rtlCol="0" anchor="b">
            <a:normAutofit/>
          </a:bodyPr>
          <a:lstStyle/>
          <a:p>
            <a:pPr>
              <a:lnSpc>
                <a:spcPct val="90000"/>
              </a:lnSpc>
            </a:pPr>
            <a:r>
              <a:rPr lang="en-US" sz="2800" b="1" kern="1200" dirty="0">
                <a:solidFill>
                  <a:srgbClr val="00B050"/>
                </a:solidFill>
                <a:effectLst/>
                <a:latin typeface="+mj-lt"/>
                <a:ea typeface="+mj-ea"/>
                <a:cs typeface="+mj-cs"/>
              </a:rPr>
              <a:t>Phishing</a:t>
            </a:r>
            <a:r>
              <a:rPr lang="en-US" sz="2800" kern="1200" dirty="0">
                <a:solidFill>
                  <a:schemeClr val="accent1"/>
                </a:solidFill>
                <a:effectLst/>
                <a:latin typeface="+mj-lt"/>
                <a:ea typeface="+mj-ea"/>
                <a:cs typeface="+mj-cs"/>
              </a:rPr>
              <a:t> </a:t>
            </a:r>
            <a:r>
              <a:rPr lang="en-US" sz="2800" kern="1200" dirty="0">
                <a:solidFill>
                  <a:schemeClr val="accent1"/>
                </a:solidFill>
                <a:latin typeface="+mj-lt"/>
                <a:ea typeface="+mj-ea"/>
                <a:cs typeface="+mj-cs"/>
              </a:rPr>
              <a:t>is using f</a:t>
            </a:r>
            <a:r>
              <a:rPr lang="en-US" sz="2800" kern="1200" dirty="0">
                <a:solidFill>
                  <a:schemeClr val="accent1"/>
                </a:solidFill>
                <a:effectLst/>
                <a:latin typeface="+mj-lt"/>
                <a:ea typeface="+mj-ea"/>
                <a:cs typeface="+mj-cs"/>
              </a:rPr>
              <a:t>raudulent attempts to obtain sensitive information (passwords, credit card details, </a:t>
            </a:r>
            <a:r>
              <a:rPr lang="en-US" sz="2800" kern="1200" dirty="0" err="1">
                <a:solidFill>
                  <a:schemeClr val="accent1"/>
                </a:solidFill>
                <a:effectLst/>
                <a:latin typeface="+mj-lt"/>
                <a:ea typeface="+mj-ea"/>
                <a:cs typeface="+mj-cs"/>
              </a:rPr>
              <a:t>etc</a:t>
            </a:r>
            <a:r>
              <a:rPr lang="en-US" sz="2800" kern="1200" dirty="0">
                <a:solidFill>
                  <a:schemeClr val="accent1"/>
                </a:solidFill>
                <a:effectLst/>
                <a:latin typeface="+mj-lt"/>
                <a:ea typeface="+mj-ea"/>
                <a:cs typeface="+mj-cs"/>
              </a:rPr>
              <a:t>), by disguising as a trustworthy entity in electronic communication.</a:t>
            </a:r>
            <a:br>
              <a:rPr lang="en-US" sz="2200" kern="1200" dirty="0">
                <a:solidFill>
                  <a:schemeClr val="accent1"/>
                </a:solidFill>
                <a:effectLst/>
                <a:latin typeface="+mj-lt"/>
                <a:ea typeface="+mj-ea"/>
                <a:cs typeface="+mj-cs"/>
              </a:rPr>
            </a:br>
            <a:endParaRPr lang="en-US" sz="2200" kern="1200" dirty="0">
              <a:solidFill>
                <a:schemeClr val="accent1"/>
              </a:solidFill>
              <a:latin typeface="+mj-lt"/>
              <a:ea typeface="+mj-ea"/>
              <a:cs typeface="+mj-cs"/>
            </a:endParaRPr>
          </a:p>
        </p:txBody>
      </p:sp>
      <p:pic>
        <p:nvPicPr>
          <p:cNvPr id="7" name="Content Placeholder 6" descr="Phishing">
            <a:extLst>
              <a:ext uri="{FF2B5EF4-FFF2-40B4-BE49-F238E27FC236}">
                <a16:creationId xmlns:a16="http://schemas.microsoft.com/office/drawing/2014/main" id="{E002035C-A764-FF63-180A-AE806923B1F4}"/>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4584" y="1536280"/>
            <a:ext cx="3280613" cy="3280613"/>
          </a:xfrm>
          <a:prstGeom prst="rect">
            <a:avLst/>
          </a:prstGeom>
        </p:spPr>
      </p:pic>
      <p:sp>
        <p:nvSpPr>
          <p:cNvPr id="4" name="Title 1">
            <a:extLst>
              <a:ext uri="{FF2B5EF4-FFF2-40B4-BE49-F238E27FC236}">
                <a16:creationId xmlns:a16="http://schemas.microsoft.com/office/drawing/2014/main" id="{8F117801-A539-64D8-0204-2ACD1107D86B}"/>
              </a:ext>
            </a:extLst>
          </p:cNvPr>
          <p:cNvSpPr txBox="1">
            <a:spLocks/>
          </p:cNvSpPr>
          <p:nvPr/>
        </p:nvSpPr>
        <p:spPr>
          <a:xfrm>
            <a:off x="2172949" y="-213744"/>
            <a:ext cx="6131297" cy="225714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NG" sz="4800" b="1" dirty="0">
                <a:solidFill>
                  <a:srgbClr val="00B050"/>
                </a:solidFill>
                <a:latin typeface="Aptos" panose="020B0004020202020204" pitchFamily="34" charset="0"/>
                <a:ea typeface="Aptos" panose="020B0004020202020204" pitchFamily="34" charset="0"/>
                <a:cs typeface="Times New Roman" panose="02020603050405020304" pitchFamily="18" charset="0"/>
              </a:rPr>
              <a:t>What is Phishing?</a:t>
            </a:r>
            <a:endParaRPr lang="en-NG" sz="4800" b="1" dirty="0">
              <a:solidFill>
                <a:srgbClr val="00B050"/>
              </a:solidFill>
            </a:endParaRPr>
          </a:p>
        </p:txBody>
      </p:sp>
      <p:sp>
        <p:nvSpPr>
          <p:cNvPr id="5" name="Title 1">
            <a:extLst>
              <a:ext uri="{FF2B5EF4-FFF2-40B4-BE49-F238E27FC236}">
                <a16:creationId xmlns:a16="http://schemas.microsoft.com/office/drawing/2014/main" id="{BBBC1EB0-9761-311A-E125-91625016F706}"/>
              </a:ext>
            </a:extLst>
          </p:cNvPr>
          <p:cNvSpPr txBox="1">
            <a:spLocks/>
          </p:cNvSpPr>
          <p:nvPr/>
        </p:nvSpPr>
        <p:spPr>
          <a:xfrm>
            <a:off x="969299" y="3600197"/>
            <a:ext cx="4964969" cy="2489581"/>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lnSpc>
                <a:spcPct val="90000"/>
              </a:lnSpc>
            </a:pPr>
            <a:r>
              <a:rPr lang="en-US" sz="2400" b="0" i="0" dirty="0">
                <a:solidFill>
                  <a:srgbClr val="4D4C4C"/>
                </a:solidFill>
                <a:effectLst/>
                <a:latin typeface="CiscoSans"/>
              </a:rPr>
              <a:t>The attacker's goal is to steal money, gain access to sensitive data and login information, or to install malware on the victim's device. Phishing is a dangerous, damaging, and an increasingly common type of cyberattack.</a:t>
            </a:r>
            <a:endParaRPr lang="en-US" sz="4000" dirty="0"/>
          </a:p>
        </p:txBody>
      </p:sp>
    </p:spTree>
    <p:extLst>
      <p:ext uri="{BB962C8B-B14F-4D97-AF65-F5344CB8AC3E}">
        <p14:creationId xmlns:p14="http://schemas.microsoft.com/office/powerpoint/2010/main" val="1800535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5F64-8251-52E7-CBEE-9CB6B66892CB}"/>
              </a:ext>
            </a:extLst>
          </p:cNvPr>
          <p:cNvSpPr>
            <a:spLocks noGrp="1"/>
          </p:cNvSpPr>
          <p:nvPr>
            <p:ph type="title"/>
          </p:nvPr>
        </p:nvSpPr>
        <p:spPr>
          <a:xfrm>
            <a:off x="1903444" y="164838"/>
            <a:ext cx="6148247" cy="1320800"/>
          </a:xfrm>
        </p:spPr>
        <p:txBody>
          <a:bodyPr>
            <a:normAutofit/>
          </a:bodyPr>
          <a:lstStyle/>
          <a:p>
            <a:pPr algn="ctr"/>
            <a:r>
              <a:rPr lang="en-NG" sz="4800" b="1" dirty="0">
                <a:effectLst/>
                <a:latin typeface="Aptos" panose="020B0004020202020204" pitchFamily="34" charset="0"/>
                <a:ea typeface="Aptos" panose="020B0004020202020204" pitchFamily="34" charset="0"/>
                <a:cs typeface="Times New Roman" panose="02020603050405020304" pitchFamily="18" charset="0"/>
              </a:rPr>
              <a:t>Types of Phishing</a:t>
            </a:r>
            <a:endParaRPr lang="en-NG" sz="8000" b="1" dirty="0"/>
          </a:p>
        </p:txBody>
      </p:sp>
      <p:sp>
        <p:nvSpPr>
          <p:cNvPr id="3" name="Content Placeholder 2">
            <a:extLst>
              <a:ext uri="{FF2B5EF4-FFF2-40B4-BE49-F238E27FC236}">
                <a16:creationId xmlns:a16="http://schemas.microsoft.com/office/drawing/2014/main" id="{DE7210C1-F7DD-15FB-30E3-78FF51FD32A4}"/>
              </a:ext>
            </a:extLst>
          </p:cNvPr>
          <p:cNvSpPr>
            <a:spLocks noGrp="1"/>
          </p:cNvSpPr>
          <p:nvPr>
            <p:ph idx="1"/>
          </p:nvPr>
        </p:nvSpPr>
        <p:spPr>
          <a:xfrm>
            <a:off x="500053" y="1588275"/>
            <a:ext cx="8821229" cy="4579260"/>
          </a:xfrm>
        </p:spPr>
        <p:txBody>
          <a:bodyPr>
            <a:normAutofit fontScale="32500" lnSpcReduction="20000"/>
          </a:bodyPr>
          <a:lstStyle/>
          <a:p>
            <a:pPr marL="0" indent="0">
              <a:lnSpc>
                <a:spcPct val="115000"/>
              </a:lnSpc>
              <a:spcAft>
                <a:spcPts val="800"/>
              </a:spcAft>
              <a:buNone/>
            </a:pPr>
            <a:r>
              <a:rPr lang="en-NG" sz="5500" b="1" kern="100" dirty="0">
                <a:effectLst/>
                <a:latin typeface="+mj-lt"/>
                <a:ea typeface="Aptos" panose="020B0004020202020204" pitchFamily="34" charset="0"/>
                <a:cs typeface="Times New Roman" panose="02020603050405020304" pitchFamily="18" charset="0"/>
              </a:rPr>
              <a:t>Spear Phishing</a:t>
            </a:r>
            <a:r>
              <a:rPr lang="en-US" sz="5500" kern="100" dirty="0">
                <a:effectLst/>
                <a:latin typeface="+mj-lt"/>
                <a:ea typeface="Aptos" panose="020B0004020202020204" pitchFamily="34" charset="0"/>
                <a:cs typeface="Times New Roman" panose="02020603050405020304" pitchFamily="18" charset="0"/>
              </a:rPr>
              <a:t>: </a:t>
            </a:r>
            <a:r>
              <a:rPr lang="en-NG" sz="5500" kern="100" dirty="0">
                <a:effectLst/>
                <a:latin typeface="+mj-lt"/>
                <a:ea typeface="Aptos" panose="020B0004020202020204" pitchFamily="34" charset="0"/>
                <a:cs typeface="Times New Roman" panose="02020603050405020304" pitchFamily="18" charset="0"/>
              </a:rPr>
              <a:t>Targeted attacks aimed at specific individuals or companies.</a:t>
            </a:r>
            <a:endParaRPr lang="en-US" sz="5500" kern="100" dirty="0">
              <a:effectLst/>
              <a:latin typeface="+mj-lt"/>
              <a:ea typeface="Aptos" panose="020B0004020202020204" pitchFamily="34" charset="0"/>
              <a:cs typeface="Times New Roman" panose="02020603050405020304" pitchFamily="18" charset="0"/>
            </a:endParaRPr>
          </a:p>
          <a:p>
            <a:pPr marL="0" indent="0">
              <a:lnSpc>
                <a:spcPct val="115000"/>
              </a:lnSpc>
              <a:spcAft>
                <a:spcPts val="800"/>
              </a:spcAft>
              <a:buNone/>
            </a:pPr>
            <a:r>
              <a:rPr lang="en-NG" sz="5500" b="1" kern="100" dirty="0">
                <a:effectLst/>
                <a:latin typeface="+mj-lt"/>
                <a:ea typeface="Aptos" panose="020B0004020202020204" pitchFamily="34" charset="0"/>
                <a:cs typeface="Times New Roman" panose="02020603050405020304" pitchFamily="18" charset="0"/>
              </a:rPr>
              <a:t>Whaling</a:t>
            </a:r>
            <a:r>
              <a:rPr lang="en-US" sz="5500" b="1" kern="100" dirty="0">
                <a:effectLst/>
                <a:latin typeface="+mj-lt"/>
                <a:ea typeface="Aptos" panose="020B0004020202020204" pitchFamily="34" charset="0"/>
                <a:cs typeface="Times New Roman" panose="02020603050405020304" pitchFamily="18" charset="0"/>
              </a:rPr>
              <a:t>: </a:t>
            </a:r>
            <a:r>
              <a:rPr lang="en-NG" sz="5500" kern="100" dirty="0">
                <a:effectLst/>
                <a:latin typeface="+mj-lt"/>
                <a:ea typeface="Aptos" panose="020B0004020202020204" pitchFamily="34" charset="0"/>
                <a:cs typeface="Times New Roman" panose="02020603050405020304" pitchFamily="18" charset="0"/>
              </a:rPr>
              <a:t>Targeting high-profile individuals like executives (C-suite).</a:t>
            </a:r>
            <a:endParaRPr lang="en-US" sz="5500" kern="100" dirty="0">
              <a:latin typeface="+mj-lt"/>
              <a:ea typeface="Aptos" panose="020B0004020202020204" pitchFamily="34" charset="0"/>
              <a:cs typeface="Times New Roman" panose="02020603050405020304" pitchFamily="18" charset="0"/>
            </a:endParaRPr>
          </a:p>
          <a:p>
            <a:pPr marL="0" indent="0">
              <a:lnSpc>
                <a:spcPct val="115000"/>
              </a:lnSpc>
              <a:spcAft>
                <a:spcPts val="800"/>
              </a:spcAft>
              <a:buNone/>
            </a:pPr>
            <a:r>
              <a:rPr lang="en-NG" sz="5500" b="1" kern="100" dirty="0">
                <a:effectLst/>
                <a:latin typeface="+mj-lt"/>
                <a:ea typeface="Aptos" panose="020B0004020202020204" pitchFamily="34" charset="0"/>
                <a:cs typeface="Times New Roman" panose="02020603050405020304" pitchFamily="18" charset="0"/>
              </a:rPr>
              <a:t>Smishing</a:t>
            </a:r>
            <a:r>
              <a:rPr lang="en-US" sz="5500" b="1" kern="100" dirty="0">
                <a:effectLst/>
                <a:latin typeface="+mj-lt"/>
                <a:ea typeface="Aptos" panose="020B0004020202020204" pitchFamily="34" charset="0"/>
                <a:cs typeface="Times New Roman" panose="02020603050405020304" pitchFamily="18" charset="0"/>
              </a:rPr>
              <a:t>: </a:t>
            </a:r>
            <a:r>
              <a:rPr lang="en-NG" sz="5500" kern="100" dirty="0">
                <a:effectLst/>
                <a:latin typeface="+mj-lt"/>
                <a:ea typeface="Aptos" panose="020B0004020202020204" pitchFamily="34" charset="0"/>
                <a:cs typeface="Times New Roman" panose="02020603050405020304" pitchFamily="18" charset="0"/>
              </a:rPr>
              <a:t>Phishing through SMS or text messages.</a:t>
            </a:r>
            <a:endParaRPr lang="en-US" sz="5500" kern="100" dirty="0">
              <a:effectLst/>
              <a:latin typeface="+mj-lt"/>
              <a:ea typeface="Aptos" panose="020B0004020202020204" pitchFamily="34" charset="0"/>
              <a:cs typeface="Times New Roman" panose="02020603050405020304" pitchFamily="18" charset="0"/>
            </a:endParaRPr>
          </a:p>
          <a:p>
            <a:pPr marL="0" indent="0">
              <a:lnSpc>
                <a:spcPct val="115000"/>
              </a:lnSpc>
              <a:spcAft>
                <a:spcPts val="800"/>
              </a:spcAft>
              <a:buNone/>
            </a:pPr>
            <a:r>
              <a:rPr lang="en-NG" sz="5500" b="1" kern="100" dirty="0">
                <a:effectLst/>
                <a:latin typeface="+mj-lt"/>
                <a:ea typeface="Aptos" panose="020B0004020202020204" pitchFamily="34" charset="0"/>
                <a:cs typeface="Times New Roman" panose="02020603050405020304" pitchFamily="18" charset="0"/>
              </a:rPr>
              <a:t>Vishing</a:t>
            </a:r>
            <a:r>
              <a:rPr lang="en-US" sz="5500" b="1" kern="100" dirty="0">
                <a:effectLst/>
                <a:latin typeface="+mj-lt"/>
                <a:ea typeface="Aptos" panose="020B0004020202020204" pitchFamily="34" charset="0"/>
                <a:cs typeface="Times New Roman" panose="02020603050405020304" pitchFamily="18" charset="0"/>
              </a:rPr>
              <a:t>: </a:t>
            </a:r>
            <a:r>
              <a:rPr lang="en-NG" sz="5500" kern="100" dirty="0">
                <a:effectLst/>
                <a:latin typeface="+mj-lt"/>
                <a:ea typeface="Aptos" panose="020B0004020202020204" pitchFamily="34" charset="0"/>
                <a:cs typeface="Times New Roman" panose="02020603050405020304" pitchFamily="18" charset="0"/>
              </a:rPr>
              <a:t>Phishing over voice calls (social engineering via phone).</a:t>
            </a:r>
            <a:endParaRPr lang="en-US" sz="5500" kern="100" dirty="0">
              <a:effectLst/>
              <a:latin typeface="+mj-lt"/>
              <a:ea typeface="Aptos" panose="020B0004020202020204" pitchFamily="34" charset="0"/>
              <a:cs typeface="Times New Roman" panose="02020603050405020304" pitchFamily="18" charset="0"/>
            </a:endParaRPr>
          </a:p>
          <a:p>
            <a:pPr marL="0" indent="0">
              <a:lnSpc>
                <a:spcPct val="115000"/>
              </a:lnSpc>
              <a:spcAft>
                <a:spcPts val="800"/>
              </a:spcAft>
              <a:buNone/>
            </a:pPr>
            <a:r>
              <a:rPr lang="en-NG" sz="5500" b="1" kern="100" dirty="0">
                <a:effectLst/>
                <a:latin typeface="+mj-lt"/>
                <a:ea typeface="Aptos" panose="020B0004020202020204" pitchFamily="34" charset="0"/>
                <a:cs typeface="Times New Roman" panose="02020603050405020304" pitchFamily="18" charset="0"/>
              </a:rPr>
              <a:t>Clone Phishing</a:t>
            </a:r>
            <a:r>
              <a:rPr lang="en-US" sz="5500" kern="100" dirty="0">
                <a:effectLst/>
                <a:latin typeface="+mj-lt"/>
                <a:ea typeface="Aptos" panose="020B0004020202020204" pitchFamily="34" charset="0"/>
                <a:cs typeface="Times New Roman" panose="02020603050405020304" pitchFamily="18" charset="0"/>
              </a:rPr>
              <a:t>: </a:t>
            </a:r>
            <a:r>
              <a:rPr lang="en-NG" sz="5500" kern="100" dirty="0">
                <a:effectLst/>
                <a:latin typeface="+mj-lt"/>
                <a:ea typeface="Aptos" panose="020B0004020202020204" pitchFamily="34" charset="0"/>
                <a:cs typeface="Times New Roman" panose="02020603050405020304" pitchFamily="18" charset="0"/>
              </a:rPr>
              <a:t>Attacker copies legitimate emails and replaces links with malicious ones</a:t>
            </a:r>
            <a:r>
              <a:rPr lang="en-US" sz="5500" kern="100" dirty="0">
                <a:effectLst/>
                <a:latin typeface="+mj-lt"/>
                <a:ea typeface="Aptos" panose="020B0004020202020204" pitchFamily="34" charset="0"/>
                <a:cs typeface="Times New Roman" panose="02020603050405020304" pitchFamily="18" charset="0"/>
              </a:rPr>
              <a:t>.</a:t>
            </a:r>
          </a:p>
          <a:p>
            <a:pPr marL="0" indent="0">
              <a:lnSpc>
                <a:spcPct val="115000"/>
              </a:lnSpc>
              <a:spcAft>
                <a:spcPts val="800"/>
              </a:spcAft>
              <a:buNone/>
            </a:pPr>
            <a:r>
              <a:rPr lang="en-US" sz="5500" b="1" kern="100" dirty="0">
                <a:effectLst/>
                <a:latin typeface="+mj-lt"/>
                <a:ea typeface="Aptos" panose="020B0004020202020204" pitchFamily="34" charset="0"/>
                <a:cs typeface="Times New Roman" panose="02020603050405020304" pitchFamily="18" charset="0"/>
              </a:rPr>
              <a:t>Angler Phishing</a:t>
            </a:r>
            <a:r>
              <a:rPr lang="en-US" sz="5500" b="1" kern="100" dirty="0">
                <a:latin typeface="+mj-lt"/>
                <a:ea typeface="Aptos" panose="020B0004020202020204" pitchFamily="34" charset="0"/>
                <a:cs typeface="Times New Roman" panose="02020603050405020304" pitchFamily="18" charset="0"/>
              </a:rPr>
              <a:t>: </a:t>
            </a:r>
            <a:r>
              <a:rPr lang="en-NG" sz="5500" dirty="0">
                <a:effectLst/>
                <a:latin typeface="+mj-lt"/>
                <a:ea typeface="Aptos" panose="020B0004020202020204" pitchFamily="34" charset="0"/>
                <a:cs typeface="Times New Roman" panose="02020603050405020304" pitchFamily="18" charset="0"/>
              </a:rPr>
              <a:t>similar to vishing, but instead of a phone call, attackers reach out by direct messaging on social media platforms. Victims are targeted by fake customer service agents</a:t>
            </a:r>
            <a:r>
              <a:rPr lang="en-US" sz="5500" dirty="0">
                <a:effectLst/>
                <a:latin typeface="+mj-lt"/>
                <a:ea typeface="Aptos" panose="020B0004020202020204" pitchFamily="34" charset="0"/>
                <a:cs typeface="Times New Roman" panose="02020603050405020304" pitchFamily="18" charset="0"/>
              </a:rPr>
              <a:t>.</a:t>
            </a:r>
            <a:r>
              <a:rPr lang="en-NG" sz="5500" dirty="0">
                <a:effectLst/>
                <a:latin typeface="+mj-lt"/>
                <a:ea typeface="Aptos" panose="020B0004020202020204" pitchFamily="34" charset="0"/>
                <a:cs typeface="Times New Roman" panose="02020603050405020304" pitchFamily="18" charset="0"/>
              </a:rPr>
              <a:t> </a:t>
            </a:r>
            <a:endParaRPr lang="en-US" sz="5500" dirty="0">
              <a:effectLst/>
              <a:latin typeface="+mj-lt"/>
              <a:ea typeface="Aptos" panose="020B0004020202020204" pitchFamily="34" charset="0"/>
              <a:cs typeface="Times New Roman" panose="02020603050405020304" pitchFamily="18" charset="0"/>
            </a:endParaRPr>
          </a:p>
          <a:p>
            <a:pPr marL="0" indent="0">
              <a:lnSpc>
                <a:spcPct val="115000"/>
              </a:lnSpc>
              <a:spcAft>
                <a:spcPts val="800"/>
              </a:spcAft>
              <a:buNone/>
            </a:pPr>
            <a:r>
              <a:rPr lang="en-US" sz="5500" b="1" dirty="0">
                <a:effectLst/>
                <a:latin typeface="+mj-lt"/>
                <a:ea typeface="Aptos" panose="020B0004020202020204" pitchFamily="34" charset="0"/>
                <a:cs typeface="Times New Roman" panose="02020603050405020304" pitchFamily="18" charset="0"/>
              </a:rPr>
              <a:t>Business Email Compromise (BEC): </a:t>
            </a:r>
            <a:r>
              <a:rPr lang="en-US" sz="5500" b="0" i="0" dirty="0">
                <a:solidFill>
                  <a:srgbClr val="4D4C4C"/>
                </a:solidFill>
                <a:effectLst/>
                <a:latin typeface="+mj-lt"/>
              </a:rPr>
              <a:t>attacks are carefully planned and researched attacks that impersonate an organizational executive vendor or supplier.</a:t>
            </a:r>
            <a:endParaRPr lang="en-US" sz="5500" kern="100" dirty="0">
              <a:latin typeface="+mj-lt"/>
              <a:ea typeface="Aptos" panose="020B0004020202020204" pitchFamily="34" charset="0"/>
              <a:cs typeface="Times New Roman" panose="02020603050405020304" pitchFamily="18" charset="0"/>
            </a:endParaRPr>
          </a:p>
        </p:txBody>
      </p:sp>
      <p:pic>
        <p:nvPicPr>
          <p:cNvPr id="4" name="Graphic 3" descr="Computer">
            <a:extLst>
              <a:ext uri="{FF2B5EF4-FFF2-40B4-BE49-F238E27FC236}">
                <a16:creationId xmlns:a16="http://schemas.microsoft.com/office/drawing/2014/main" id="{97FF034D-EDEA-13A9-9AF3-38CD52A623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33558" y="825238"/>
            <a:ext cx="3158389" cy="3158389"/>
          </a:xfrm>
          <a:prstGeom prst="rect">
            <a:avLst/>
          </a:prstGeom>
          <a:effectLst>
            <a:outerShdw blurRad="723900" dist="330200" dir="5400000" sx="91000" sy="91000" algn="ctr" rotWithShape="0">
              <a:srgbClr val="000000">
                <a:alpha val="87000"/>
              </a:srgbClr>
            </a:outerShdw>
          </a:effectLst>
        </p:spPr>
      </p:pic>
    </p:spTree>
    <p:extLst>
      <p:ext uri="{BB962C8B-B14F-4D97-AF65-F5344CB8AC3E}">
        <p14:creationId xmlns:p14="http://schemas.microsoft.com/office/powerpoint/2010/main" val="301816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A9A34-2D06-1F1C-74F1-701AE6A4A9F9}"/>
              </a:ext>
            </a:extLst>
          </p:cNvPr>
          <p:cNvSpPr>
            <a:spLocks noGrp="1"/>
          </p:cNvSpPr>
          <p:nvPr>
            <p:ph type="title"/>
          </p:nvPr>
        </p:nvSpPr>
        <p:spPr>
          <a:xfrm>
            <a:off x="920527" y="502593"/>
            <a:ext cx="8596668" cy="1320800"/>
          </a:xfrm>
        </p:spPr>
        <p:txBody>
          <a:bodyPr>
            <a:normAutofit/>
          </a:bodyPr>
          <a:lstStyle/>
          <a:p>
            <a:r>
              <a:rPr lang="en-NG" sz="4800" b="1" dirty="0">
                <a:solidFill>
                  <a:srgbClr val="FF0000"/>
                </a:solidFill>
                <a:effectLst/>
                <a:ea typeface="Aptos" panose="020B0004020202020204" pitchFamily="34" charset="0"/>
                <a:cs typeface="Times New Roman" panose="02020603050405020304" pitchFamily="18" charset="0"/>
              </a:rPr>
              <a:t>Emerging Threat: </a:t>
            </a:r>
            <a:r>
              <a:rPr lang="en-NG" sz="4800" b="1" dirty="0" err="1">
                <a:solidFill>
                  <a:srgbClr val="FF0000"/>
                </a:solidFill>
                <a:effectLst/>
                <a:ea typeface="Aptos" panose="020B0004020202020204" pitchFamily="34" charset="0"/>
                <a:cs typeface="Times New Roman" panose="02020603050405020304" pitchFamily="18" charset="0"/>
              </a:rPr>
              <a:t>Quishing</a:t>
            </a:r>
            <a:endParaRPr lang="en-NG" sz="8000" b="1" dirty="0">
              <a:solidFill>
                <a:srgbClr val="FF0000"/>
              </a:solidFill>
            </a:endParaRPr>
          </a:p>
        </p:txBody>
      </p:sp>
      <p:pic>
        <p:nvPicPr>
          <p:cNvPr id="7" name="Content Placeholder 4" descr="Qr Code with solid fill">
            <a:extLst>
              <a:ext uri="{FF2B5EF4-FFF2-40B4-BE49-F238E27FC236}">
                <a16:creationId xmlns:a16="http://schemas.microsoft.com/office/drawing/2014/main" id="{2B700D2A-FAB8-6A40-DD7D-7728B8B0B9A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15971" y="2508372"/>
            <a:ext cx="2651468" cy="2651468"/>
          </a:xfrm>
          <a:prstGeom prst="rect">
            <a:avLst/>
          </a:prstGeom>
        </p:spPr>
      </p:pic>
      <p:pic>
        <p:nvPicPr>
          <p:cNvPr id="5" name="Content Placeholder 4" descr="Danger outline">
            <a:extLst>
              <a:ext uri="{FF2B5EF4-FFF2-40B4-BE49-F238E27FC236}">
                <a16:creationId xmlns:a16="http://schemas.microsoft.com/office/drawing/2014/main" id="{18954688-67E5-6336-CC91-372AE176F342}"/>
              </a:ext>
            </a:extLst>
          </p:cNvPr>
          <p:cNvPicPr>
            <a:picLocks noGrp="1" noChangeAspect="1"/>
          </p:cNvPicPr>
          <p:nvPr>
            <p:ph idx="1"/>
          </p:nvPr>
        </p:nvPicPr>
        <p:blipFill>
          <a:blip r:embed="rId4">
            <a:extLst>
              <a:ext uri="{96DAC541-7B7A-43D3-8B79-37D633B846F1}">
                <asvg:svgBlip xmlns:asvg="http://schemas.microsoft.com/office/drawing/2016/SVG/main" r:embed="rId5"/>
              </a:ext>
            </a:extLst>
          </a:blip>
          <a:srcRect/>
          <a:stretch/>
        </p:blipFill>
        <p:spPr>
          <a:xfrm>
            <a:off x="9246317" y="690465"/>
            <a:ext cx="2441807" cy="2441807"/>
          </a:xfrm>
        </p:spPr>
      </p:pic>
      <p:sp>
        <p:nvSpPr>
          <p:cNvPr id="8" name="Title 1">
            <a:extLst>
              <a:ext uri="{FF2B5EF4-FFF2-40B4-BE49-F238E27FC236}">
                <a16:creationId xmlns:a16="http://schemas.microsoft.com/office/drawing/2014/main" id="{E1699DB7-FAAE-BD80-65DD-26FECC2B0B64}"/>
              </a:ext>
            </a:extLst>
          </p:cNvPr>
          <p:cNvSpPr txBox="1">
            <a:spLocks/>
          </p:cNvSpPr>
          <p:nvPr/>
        </p:nvSpPr>
        <p:spPr>
          <a:xfrm>
            <a:off x="597059" y="1681362"/>
            <a:ext cx="8920135" cy="147238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kern="100" dirty="0" err="1">
                <a:effectLst/>
                <a:ea typeface="Aptos" panose="020B0004020202020204" pitchFamily="34" charset="0"/>
                <a:cs typeface="Times New Roman" panose="02020603050405020304" pitchFamily="18" charset="0"/>
              </a:rPr>
              <a:t>Quishing</a:t>
            </a:r>
            <a:r>
              <a:rPr lang="en-US" sz="2400" kern="100" dirty="0">
                <a:effectLst/>
                <a:ea typeface="Aptos" panose="020B0004020202020204" pitchFamily="34" charset="0"/>
                <a:cs typeface="Times New Roman" panose="02020603050405020304" pitchFamily="18" charset="0"/>
              </a:rPr>
              <a:t> </a:t>
            </a:r>
            <a:r>
              <a:rPr lang="en-US" sz="2400" kern="100" dirty="0">
                <a:solidFill>
                  <a:schemeClr val="bg2">
                    <a:lumMod val="10000"/>
                  </a:schemeClr>
                </a:solidFill>
                <a:effectLst/>
                <a:ea typeface="Aptos" panose="020B0004020202020204" pitchFamily="34" charset="0"/>
                <a:cs typeface="Times New Roman" panose="02020603050405020304" pitchFamily="18" charset="0"/>
              </a:rPr>
              <a:t>is </a:t>
            </a:r>
            <a:r>
              <a:rPr lang="en-US" sz="2400" kern="100" dirty="0">
                <a:solidFill>
                  <a:schemeClr val="bg2">
                    <a:lumMod val="10000"/>
                  </a:schemeClr>
                </a:solidFill>
                <a:ea typeface="Aptos" panose="020B0004020202020204" pitchFamily="34" charset="0"/>
                <a:cs typeface="Times New Roman" panose="02020603050405020304" pitchFamily="18" charset="0"/>
              </a:rPr>
              <a:t>a</a:t>
            </a:r>
            <a:r>
              <a:rPr lang="en-NG" sz="2400" kern="100" dirty="0">
                <a:solidFill>
                  <a:schemeClr val="bg2">
                    <a:lumMod val="10000"/>
                  </a:schemeClr>
                </a:solidFill>
                <a:effectLst/>
                <a:ea typeface="Aptos" panose="020B0004020202020204" pitchFamily="34" charset="0"/>
                <a:cs typeface="Times New Roman" panose="02020603050405020304" pitchFamily="18" charset="0"/>
              </a:rPr>
              <a:t> type of phishing attack where malicious actors use QR codes to direct victims to fraudulent websites or download malware.</a:t>
            </a:r>
          </a:p>
          <a:p>
            <a:endParaRPr lang="en-NG" sz="6000" b="1" dirty="0"/>
          </a:p>
        </p:txBody>
      </p:sp>
      <p:sp>
        <p:nvSpPr>
          <p:cNvPr id="9" name="Title 1">
            <a:extLst>
              <a:ext uri="{FF2B5EF4-FFF2-40B4-BE49-F238E27FC236}">
                <a16:creationId xmlns:a16="http://schemas.microsoft.com/office/drawing/2014/main" id="{C0C63791-3F22-7E32-B768-2BF9B61E42DC}"/>
              </a:ext>
            </a:extLst>
          </p:cNvPr>
          <p:cNvSpPr txBox="1">
            <a:spLocks/>
          </p:cNvSpPr>
          <p:nvPr/>
        </p:nvSpPr>
        <p:spPr>
          <a:xfrm>
            <a:off x="684145" y="3285633"/>
            <a:ext cx="9077202" cy="3189811"/>
          </a:xfrm>
          <a:prstGeom prst="rect">
            <a:avLst/>
          </a:prstGeom>
        </p:spPr>
        <p:txBody>
          <a:bodyPr vert="horz" lIns="91440" tIns="45720" rIns="91440" bIns="45720" rtlCol="0" anchor="t">
            <a:normAutofit fontScale="7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15000"/>
              </a:lnSpc>
              <a:spcAft>
                <a:spcPts val="800"/>
              </a:spcAft>
            </a:pPr>
            <a:r>
              <a:rPr lang="en-NG" sz="2900" b="1" kern="100" dirty="0">
                <a:effectLst/>
                <a:latin typeface="Aptos" panose="020B0004020202020204" pitchFamily="34" charset="0"/>
                <a:ea typeface="Aptos" panose="020B0004020202020204" pitchFamily="34" charset="0"/>
                <a:cs typeface="Times New Roman" panose="02020603050405020304" pitchFamily="18" charset="0"/>
              </a:rPr>
              <a:t>Why it Works:</a:t>
            </a:r>
            <a:endParaRPr lang="en-NG" sz="2900" kern="100" dirty="0">
              <a:effectLst/>
              <a:latin typeface="Aptos" panose="020B0004020202020204" pitchFamily="34" charset="0"/>
              <a:ea typeface="Aptos" panose="020B0004020202020204" pitchFamily="34" charset="0"/>
              <a:cs typeface="Times New Roman" panose="02020603050405020304" pitchFamily="18" charset="0"/>
            </a:endParaRPr>
          </a:p>
          <a:p>
            <a:pPr marL="285750" indent="-285750">
              <a:lnSpc>
                <a:spcPct val="115000"/>
              </a:lnSpc>
              <a:spcAft>
                <a:spcPts val="800"/>
              </a:spcAft>
              <a:buFont typeface="Arial" panose="020B0604020202020204" pitchFamily="34" charset="0"/>
              <a:buChar char="•"/>
            </a:pPr>
            <a:r>
              <a:rPr lang="en-NG" sz="2900" kern="100" dirty="0">
                <a:solidFill>
                  <a:schemeClr val="bg2">
                    <a:lumMod val="10000"/>
                  </a:schemeClr>
                </a:solidFill>
                <a:effectLst/>
                <a:latin typeface="Aptos" panose="020B0004020202020204" pitchFamily="34" charset="0"/>
                <a:ea typeface="Aptos" panose="020B0004020202020204" pitchFamily="34" charset="0"/>
                <a:cs typeface="Times New Roman" panose="02020603050405020304" pitchFamily="18" charset="0"/>
              </a:rPr>
              <a:t>QR codes are often trusted and used in legitimate applications.</a:t>
            </a:r>
            <a:endParaRPr lang="en-US" sz="2900" kern="100" dirty="0">
              <a:solidFill>
                <a:schemeClr val="bg2">
                  <a:lumMod val="10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285750" indent="-285750">
              <a:lnSpc>
                <a:spcPct val="115000"/>
              </a:lnSpc>
              <a:spcAft>
                <a:spcPts val="800"/>
              </a:spcAft>
              <a:buFont typeface="Arial" panose="020B0604020202020204" pitchFamily="34" charset="0"/>
              <a:buChar char="•"/>
            </a:pPr>
            <a:r>
              <a:rPr lang="en-NG" sz="2900" kern="100" dirty="0">
                <a:solidFill>
                  <a:schemeClr val="bg2">
                    <a:lumMod val="10000"/>
                  </a:schemeClr>
                </a:solidFill>
                <a:effectLst/>
                <a:latin typeface="Aptos" panose="020B0004020202020204" pitchFamily="34" charset="0"/>
                <a:ea typeface="Aptos" panose="020B0004020202020204" pitchFamily="34" charset="0"/>
                <a:cs typeface="Times New Roman" panose="02020603050405020304" pitchFamily="18" charset="0"/>
              </a:rPr>
              <a:t>Users are more likely to scan without checking the destination.</a:t>
            </a:r>
            <a:endParaRPr lang="en-US" sz="2900" kern="100" dirty="0">
              <a:solidFill>
                <a:schemeClr val="bg2">
                  <a:lumMod val="10000"/>
                </a:schemeClr>
              </a:solidFill>
              <a:latin typeface="Aptos" panose="020B0004020202020204" pitchFamily="34" charset="0"/>
              <a:ea typeface="Aptos" panose="020B0004020202020204" pitchFamily="34" charset="0"/>
              <a:cs typeface="Times New Roman" panose="02020603050405020304" pitchFamily="18" charset="0"/>
            </a:endParaRPr>
          </a:p>
          <a:p>
            <a:pPr marL="285750" indent="-285750">
              <a:lnSpc>
                <a:spcPct val="115000"/>
              </a:lnSpc>
              <a:spcAft>
                <a:spcPts val="800"/>
              </a:spcAft>
              <a:buFont typeface="Arial" panose="020B0604020202020204" pitchFamily="34" charset="0"/>
              <a:buChar char="•"/>
            </a:pPr>
            <a:r>
              <a:rPr lang="en-NG" sz="2900" kern="100" dirty="0">
                <a:solidFill>
                  <a:schemeClr val="bg2">
                    <a:lumMod val="10000"/>
                  </a:schemeClr>
                </a:solidFill>
                <a:effectLst/>
                <a:latin typeface="Aptos" panose="020B0004020202020204" pitchFamily="34" charset="0"/>
                <a:ea typeface="Aptos" panose="020B0004020202020204" pitchFamily="34" charset="0"/>
                <a:cs typeface="Times New Roman" panose="02020603050405020304" pitchFamily="18" charset="0"/>
              </a:rPr>
              <a:t>A legitimate-looking QR code is shared via emails, posters, or messages.</a:t>
            </a:r>
            <a:endParaRPr lang="en-US" sz="2900" kern="100" dirty="0">
              <a:solidFill>
                <a:schemeClr val="bg2">
                  <a:lumMod val="10000"/>
                </a:schemeClr>
              </a:solidFill>
              <a:latin typeface="Aptos" panose="020B0004020202020204" pitchFamily="34" charset="0"/>
              <a:ea typeface="Aptos" panose="020B0004020202020204" pitchFamily="34" charset="0"/>
              <a:cs typeface="Times New Roman" panose="02020603050405020304" pitchFamily="18" charset="0"/>
            </a:endParaRPr>
          </a:p>
          <a:p>
            <a:pPr marL="285750" indent="-285750">
              <a:lnSpc>
                <a:spcPct val="115000"/>
              </a:lnSpc>
              <a:spcAft>
                <a:spcPts val="800"/>
              </a:spcAft>
              <a:buFont typeface="Arial" panose="020B0604020202020204" pitchFamily="34" charset="0"/>
              <a:buChar char="•"/>
            </a:pPr>
            <a:r>
              <a:rPr lang="en-NG" sz="2900" kern="100" dirty="0">
                <a:solidFill>
                  <a:schemeClr val="bg2">
                    <a:lumMod val="10000"/>
                  </a:schemeClr>
                </a:solidFill>
                <a:effectLst/>
                <a:latin typeface="Aptos" panose="020B0004020202020204" pitchFamily="34" charset="0"/>
                <a:ea typeface="Aptos" panose="020B0004020202020204" pitchFamily="34" charset="0"/>
                <a:cs typeface="Times New Roman" panose="02020603050405020304" pitchFamily="18" charset="0"/>
              </a:rPr>
              <a:t>When scanned, the user is directed to a malicious site designed to steal credentials or install malware.</a:t>
            </a:r>
            <a:endParaRPr lang="en-US" sz="2900" kern="100" dirty="0">
              <a:solidFill>
                <a:schemeClr val="bg2">
                  <a:lumMod val="10000"/>
                </a:schemeClr>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endParaRPr lang="en-NG"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NG" sz="2600" b="1" dirty="0">
                <a:solidFill>
                  <a:srgbClr val="002060"/>
                </a:solidFill>
                <a:effectLst/>
                <a:ea typeface="Aptos" panose="020B0004020202020204" pitchFamily="34" charset="0"/>
                <a:cs typeface="Times New Roman" panose="02020603050405020304" pitchFamily="18" charset="0"/>
              </a:rPr>
              <a:t>Example:</a:t>
            </a:r>
            <a:r>
              <a:rPr lang="en-US" sz="2600" dirty="0">
                <a:solidFill>
                  <a:srgbClr val="002060"/>
                </a:solidFill>
                <a:effectLst/>
                <a:ea typeface="Aptos" panose="020B0004020202020204" pitchFamily="34" charset="0"/>
                <a:cs typeface="Times New Roman" panose="02020603050405020304" pitchFamily="18" charset="0"/>
              </a:rPr>
              <a:t> </a:t>
            </a:r>
            <a:r>
              <a:rPr lang="en-NG" sz="2600" dirty="0">
                <a:solidFill>
                  <a:srgbClr val="002060"/>
                </a:solidFill>
                <a:effectLst/>
                <a:ea typeface="Aptos" panose="020B0004020202020204" pitchFamily="34" charset="0"/>
                <a:cs typeface="Times New Roman" panose="02020603050405020304" pitchFamily="18" charset="0"/>
              </a:rPr>
              <a:t>Fake restaurant menus or payment</a:t>
            </a:r>
            <a:r>
              <a:rPr lang="en-US" sz="2600" dirty="0">
                <a:solidFill>
                  <a:srgbClr val="002060"/>
                </a:solidFill>
                <a:effectLst/>
                <a:ea typeface="Aptos" panose="020B0004020202020204" pitchFamily="34" charset="0"/>
                <a:cs typeface="Times New Roman" panose="02020603050405020304" pitchFamily="18" charset="0"/>
              </a:rPr>
              <a:t> or free </a:t>
            </a:r>
            <a:r>
              <a:rPr lang="en-US" sz="2600" dirty="0" err="1">
                <a:solidFill>
                  <a:srgbClr val="002060"/>
                </a:solidFill>
                <a:effectLst/>
                <a:ea typeface="Aptos" panose="020B0004020202020204" pitchFamily="34" charset="0"/>
                <a:cs typeface="Times New Roman" panose="02020603050405020304" pitchFamily="18" charset="0"/>
              </a:rPr>
              <a:t>Wifi</a:t>
            </a:r>
            <a:r>
              <a:rPr lang="en-US" sz="2600" dirty="0">
                <a:solidFill>
                  <a:srgbClr val="002060"/>
                </a:solidFill>
                <a:effectLst/>
                <a:ea typeface="Aptos" panose="020B0004020202020204" pitchFamily="34" charset="0"/>
                <a:cs typeface="Times New Roman" panose="02020603050405020304" pitchFamily="18" charset="0"/>
              </a:rPr>
              <a:t> QR codes.</a:t>
            </a:r>
            <a:endParaRPr lang="en-NG" sz="7100" b="1" dirty="0">
              <a:solidFill>
                <a:srgbClr val="002060"/>
              </a:solidFill>
            </a:endParaRPr>
          </a:p>
        </p:txBody>
      </p:sp>
    </p:spTree>
    <p:extLst>
      <p:ext uri="{BB962C8B-B14F-4D97-AF65-F5344CB8AC3E}">
        <p14:creationId xmlns:p14="http://schemas.microsoft.com/office/powerpoint/2010/main" val="106499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5" name="Straight Connector 44">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7"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sp>
          <p:nvSpPr>
            <p:cNvPr id="48"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sp>
          <p:nvSpPr>
            <p:cNvPr id="49" name="Isosceles Triangle 48">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sp>
          <p:nvSpPr>
            <p:cNvPr id="50"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sp>
          <p:nvSpPr>
            <p:cNvPr id="51"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sp>
          <p:nvSpPr>
            <p:cNvPr id="52"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sp>
          <p:nvSpPr>
            <p:cNvPr id="53" name="Isosceles Triangle 52">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sp>
          <p:nvSpPr>
            <p:cNvPr id="54" name="Isosceles Triangle 53">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grpSp>
      <p:sp>
        <p:nvSpPr>
          <p:cNvPr id="2" name="Title 1">
            <a:extLst>
              <a:ext uri="{FF2B5EF4-FFF2-40B4-BE49-F238E27FC236}">
                <a16:creationId xmlns:a16="http://schemas.microsoft.com/office/drawing/2014/main" id="{E3813BE6-2B8F-7D7B-B52D-5B86C3D19294}"/>
              </a:ext>
            </a:extLst>
          </p:cNvPr>
          <p:cNvSpPr>
            <a:spLocks noGrp="1"/>
          </p:cNvSpPr>
          <p:nvPr>
            <p:ph type="title"/>
          </p:nvPr>
        </p:nvSpPr>
        <p:spPr>
          <a:xfrm>
            <a:off x="4304186" y="497817"/>
            <a:ext cx="6929606" cy="4818014"/>
          </a:xfrm>
        </p:spPr>
        <p:txBody>
          <a:bodyPr vert="horz" lIns="91440" tIns="45720" rIns="91440" bIns="45720" rtlCol="0" anchor="b">
            <a:normAutofit/>
          </a:bodyPr>
          <a:lstStyle/>
          <a:p>
            <a:pPr algn="ctr"/>
            <a:r>
              <a:rPr lang="en-US" sz="8000" b="1" kern="1200" dirty="0">
                <a:solidFill>
                  <a:srgbClr val="FF0000"/>
                </a:solidFill>
                <a:latin typeface="+mj-lt"/>
                <a:ea typeface="+mj-ea"/>
                <a:cs typeface="+mj-cs"/>
              </a:rPr>
              <a:t>QUISHING ATTACK SIMULATION</a:t>
            </a:r>
          </a:p>
        </p:txBody>
      </p:sp>
      <p:sp>
        <p:nvSpPr>
          <p:cNvPr id="56" name="Isosceles Triangle 55">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NG"/>
          </a:p>
        </p:txBody>
      </p:sp>
      <p:pic>
        <p:nvPicPr>
          <p:cNvPr id="7" name="Graphic 6" descr="Satellite">
            <a:extLst>
              <a:ext uri="{FF2B5EF4-FFF2-40B4-BE49-F238E27FC236}">
                <a16:creationId xmlns:a16="http://schemas.microsoft.com/office/drawing/2014/main" id="{BC9F77A0-E058-B468-BDBE-CDAF179ACC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4234" y="998846"/>
            <a:ext cx="4225087" cy="4225087"/>
          </a:xfrm>
          <a:prstGeom prst="rect">
            <a:avLst/>
          </a:prstGeom>
        </p:spPr>
      </p:pic>
    </p:spTree>
    <p:extLst>
      <p:ext uri="{BB962C8B-B14F-4D97-AF65-F5344CB8AC3E}">
        <p14:creationId xmlns:p14="http://schemas.microsoft.com/office/powerpoint/2010/main" val="299344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heel(1)">
                                      <p:cBhvr>
                                        <p:cTn id="1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179D265-1FF0-6405-5A88-357F4AFC948D}"/>
              </a:ext>
            </a:extLst>
          </p:cNvPr>
          <p:cNvSpPr>
            <a:spLocks noGrp="1"/>
          </p:cNvSpPr>
          <p:nvPr>
            <p:ph type="title"/>
          </p:nvPr>
        </p:nvSpPr>
        <p:spPr>
          <a:xfrm>
            <a:off x="167951" y="2696599"/>
            <a:ext cx="5085184" cy="2052683"/>
          </a:xfrm>
        </p:spPr>
        <p:txBody>
          <a:bodyPr anchor="ctr">
            <a:normAutofit/>
          </a:bodyPr>
          <a:lstStyle/>
          <a:p>
            <a:pPr marL="342900" indent="-342900">
              <a:lnSpc>
                <a:spcPct val="90000"/>
              </a:lnSpc>
              <a:buFont typeface="Arial" panose="020B0604020202020204" pitchFamily="34" charset="0"/>
              <a:buChar char="•"/>
            </a:pPr>
            <a:r>
              <a:rPr lang="en-NG" sz="2300" b="1" kern="100" dirty="0">
                <a:solidFill>
                  <a:schemeClr val="bg1"/>
                </a:solidFill>
                <a:effectLst/>
                <a:ea typeface="Aptos" panose="020B0004020202020204" pitchFamily="34" charset="0"/>
                <a:cs typeface="Times New Roman" panose="02020603050405020304" pitchFamily="18" charset="0"/>
              </a:rPr>
              <a:t>First create an account on : </a:t>
            </a:r>
            <a:r>
              <a:rPr lang="en-NG" sz="2300" b="1" i="1" u="sng" kern="100" dirty="0">
                <a:solidFill>
                  <a:srgbClr val="FF0000"/>
                </a:solidFill>
                <a:effectLst/>
                <a:ea typeface="Aptos" panose="020B0004020202020204" pitchFamily="34" charset="0"/>
                <a:cs typeface="Times New Roman" panose="02020603050405020304" pitchFamily="18" charset="0"/>
              </a:rPr>
              <a:t>app.qr-code-generator.com </a:t>
            </a:r>
            <a:br>
              <a:rPr lang="en-US" sz="2300" b="1" i="1" u="sng" kern="100" dirty="0">
                <a:solidFill>
                  <a:schemeClr val="bg1"/>
                </a:solidFill>
                <a:effectLst/>
                <a:ea typeface="Aptos" panose="020B0004020202020204" pitchFamily="34" charset="0"/>
                <a:cs typeface="Times New Roman" panose="02020603050405020304" pitchFamily="18" charset="0"/>
              </a:rPr>
            </a:br>
            <a:r>
              <a:rPr lang="en-NG" sz="2300" b="1" kern="100" dirty="0">
                <a:solidFill>
                  <a:schemeClr val="bg1"/>
                </a:solidFill>
                <a:effectLst/>
                <a:ea typeface="Aptos" panose="020B0004020202020204" pitchFamily="34" charset="0"/>
                <a:cs typeface="Times New Roman" panose="02020603050405020304" pitchFamily="18" charset="0"/>
              </a:rPr>
              <a:t>for the QR code generator</a:t>
            </a:r>
            <a:endParaRPr lang="en-NG" sz="2300" b="1" dirty="0">
              <a:solidFill>
                <a:schemeClr val="bg1"/>
              </a:solidFill>
            </a:endParaRPr>
          </a:p>
        </p:txBody>
      </p:sp>
      <p:pic>
        <p:nvPicPr>
          <p:cNvPr id="4" name="Content Placeholder 3">
            <a:extLst>
              <a:ext uri="{FF2B5EF4-FFF2-40B4-BE49-F238E27FC236}">
                <a16:creationId xmlns:a16="http://schemas.microsoft.com/office/drawing/2014/main" id="{AF56A303-BD06-34E2-9C5A-B61CCC88104B}"/>
              </a:ext>
            </a:extLst>
          </p:cNvPr>
          <p:cNvPicPr>
            <a:picLocks noChangeAspect="1"/>
          </p:cNvPicPr>
          <p:nvPr/>
        </p:nvPicPr>
        <p:blipFill>
          <a:blip r:embed="rId2"/>
          <a:stretch>
            <a:fillRect/>
          </a:stretch>
        </p:blipFill>
        <p:spPr>
          <a:xfrm>
            <a:off x="6096001" y="1088879"/>
            <a:ext cx="5143500" cy="4667726"/>
          </a:xfrm>
          <a:prstGeom prst="rect">
            <a:avLst/>
          </a:prstGeom>
        </p:spPr>
      </p:pic>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5" name="Title 1">
            <a:extLst>
              <a:ext uri="{FF2B5EF4-FFF2-40B4-BE49-F238E27FC236}">
                <a16:creationId xmlns:a16="http://schemas.microsoft.com/office/drawing/2014/main" id="{3D8A7498-798B-6664-E233-91EAE3BFDC6E}"/>
              </a:ext>
            </a:extLst>
          </p:cNvPr>
          <p:cNvSpPr txBox="1">
            <a:spLocks/>
          </p:cNvSpPr>
          <p:nvPr/>
        </p:nvSpPr>
        <p:spPr>
          <a:xfrm>
            <a:off x="233265" y="646975"/>
            <a:ext cx="5187821" cy="1163164"/>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90000"/>
              </a:lnSpc>
            </a:pPr>
            <a:r>
              <a:rPr lang="en-US" sz="2300" b="1" kern="100" dirty="0">
                <a:solidFill>
                  <a:srgbClr val="FFFF00"/>
                </a:solidFill>
                <a:ea typeface="Aptos" panose="020B0004020202020204" pitchFamily="34" charset="0"/>
                <a:cs typeface="Times New Roman" panose="02020603050405020304" pitchFamily="18" charset="0"/>
              </a:rPr>
              <a:t>Step by step to creating a </a:t>
            </a:r>
            <a:r>
              <a:rPr lang="en-US" sz="2300" b="1" kern="100" dirty="0" err="1">
                <a:solidFill>
                  <a:srgbClr val="FFFF00"/>
                </a:solidFill>
                <a:ea typeface="Aptos" panose="020B0004020202020204" pitchFamily="34" charset="0"/>
                <a:cs typeface="Times New Roman" panose="02020603050405020304" pitchFamily="18" charset="0"/>
              </a:rPr>
              <a:t>Quishing</a:t>
            </a:r>
            <a:r>
              <a:rPr lang="en-US" sz="2300" b="1" kern="100" dirty="0">
                <a:solidFill>
                  <a:srgbClr val="FFFF00"/>
                </a:solidFill>
                <a:ea typeface="Aptos" panose="020B0004020202020204" pitchFamily="34" charset="0"/>
                <a:cs typeface="Times New Roman" panose="02020603050405020304" pitchFamily="18" charset="0"/>
              </a:rPr>
              <a:t> simulation.</a:t>
            </a:r>
            <a:endParaRPr lang="en-NG" sz="2300" b="1" dirty="0">
              <a:solidFill>
                <a:srgbClr val="FFFF00"/>
              </a:solidFill>
            </a:endParaRPr>
          </a:p>
        </p:txBody>
      </p:sp>
    </p:spTree>
    <p:extLst>
      <p:ext uri="{BB962C8B-B14F-4D97-AF65-F5344CB8AC3E}">
        <p14:creationId xmlns:p14="http://schemas.microsoft.com/office/powerpoint/2010/main" val="108761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ircle(in)">
                                      <p:cBhvr>
                                        <p:cTn id="1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1983</TotalTime>
  <Words>1201</Words>
  <Application>Microsoft Office PowerPoint</Application>
  <PresentationFormat>Widescreen</PresentationFormat>
  <Paragraphs>91</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Amasis MT Pro Black</vt:lpstr>
      <vt:lpstr>Aptos</vt:lpstr>
      <vt:lpstr>Arial</vt:lpstr>
      <vt:lpstr>Britannic Bold</vt:lpstr>
      <vt:lpstr>CiscoSans</vt:lpstr>
      <vt:lpstr>Courier New</vt:lpstr>
      <vt:lpstr>Trebuchet MS</vt:lpstr>
      <vt:lpstr>Wingdings</vt:lpstr>
      <vt:lpstr>Wingdings 3</vt:lpstr>
      <vt:lpstr>Facet</vt:lpstr>
      <vt:lpstr>SOCIAL ENGINEERING AND PHISHING:</vt:lpstr>
      <vt:lpstr>Introduction to Social Engineering</vt:lpstr>
      <vt:lpstr>Social Engineering trick users into compromising security through human error.</vt:lpstr>
      <vt:lpstr>Note: People are often the weakest link in the security chain.</vt:lpstr>
      <vt:lpstr>Phishing is using fraudulent attempts to obtain sensitive information (passwords, credit card details, etc), by disguising as a trustworthy entity in electronic communication. </vt:lpstr>
      <vt:lpstr>Types of Phishing</vt:lpstr>
      <vt:lpstr>Emerging Threat: Quishing</vt:lpstr>
      <vt:lpstr>QUISHING ATTACK SIMULATION</vt:lpstr>
      <vt:lpstr>First create an account on : app.qr-code-generator.com  for the QR code generator</vt:lpstr>
      <vt:lpstr>After you sign into the QRcode generator account </vt:lpstr>
      <vt:lpstr>After you sign into the QRcode generator account </vt:lpstr>
      <vt:lpstr>Select website:</vt:lpstr>
      <vt:lpstr>The QR code will generate</vt:lpstr>
      <vt:lpstr>Then edit “short url”: click edit it to wiffi-4-free. Or to suit your preference </vt:lpstr>
      <vt:lpstr>Save and Download the QR code.</vt:lpstr>
      <vt:lpstr>Design the downloaded QR code to make it look legit.</vt:lpstr>
      <vt:lpstr>The campaign can be started by sending blast mail, on flyer etc.</vt:lpstr>
      <vt:lpstr>- Go back to QR code generator page. - Go to Dashboard and click on details (to know the number of time the QR code is scanned or link clicked). </vt:lpstr>
      <vt:lpstr>PowerPoint Presentation</vt:lpstr>
      <vt:lpstr>PowerPoint Presentation</vt:lpstr>
      <vt:lpstr>Challenges of Combating Social Engineering and Quishing</vt:lpstr>
      <vt:lpstr>Motivation Behind Social Engineering Attacks</vt:lpstr>
      <vt:lpstr>Resolutions for Mitigating Social Engineering &amp; Quishing Attacks</vt:lpstr>
      <vt:lpstr>Recommendations for Enhancing Cybersecurity</vt:lpstr>
      <vt:lpstr>In Summary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Moshood A Bello</dc:creator>
  <cp:lastModifiedBy>Moshood A Bello</cp:lastModifiedBy>
  <cp:revision>10</cp:revision>
  <dcterms:created xsi:type="dcterms:W3CDTF">2024-09-08T10:26:06Z</dcterms:created>
  <dcterms:modified xsi:type="dcterms:W3CDTF">2024-09-09T19:30:04Z</dcterms:modified>
</cp:coreProperties>
</file>