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sa Akinsoji" initials="AA" lastIdx="1" clrIdx="0">
    <p:extLst>
      <p:ext uri="{19B8F6BF-5375-455C-9EA6-DF929625EA0E}">
        <p15:presenceInfo xmlns:p15="http://schemas.microsoft.com/office/powerpoint/2012/main" userId="f52d513c6b8f6f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5" d="100"/>
          <a:sy n="115" d="100"/>
        </p:scale>
        <p:origin x="5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s\Desktop\CS_Pro\Crypto\yellow-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s\Desktop\CS_Pro\Crypto\yellow-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s\Desktop\CS_Pro\Crypto\yellow-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is\Desktop\CS_Pro\Crypto\yellow-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From_A_Secret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From_A_Secret!$M$2</c:f>
              <c:strCache>
                <c:ptCount val="1"/>
                <c:pt idx="0">
                  <c:v>CPU</c:v>
                </c:pt>
              </c:strCache>
            </c:strRef>
          </c:tx>
          <c:spPr>
            <a:solidFill>
              <a:schemeClr val="accent1"/>
            </a:solidFill>
            <a:ln>
              <a:noFill/>
            </a:ln>
            <a:effectLst/>
          </c:spPr>
          <c:invertIfNegative val="0"/>
          <c:cat>
            <c:strRef>
              <c:f>From_A_Secret!$L$3:$L$5</c:f>
              <c:strCache>
                <c:ptCount val="3"/>
                <c:pt idx="0">
                  <c:v>2048_DSA</c:v>
                </c:pt>
                <c:pt idx="1">
                  <c:v>2048_RSA</c:v>
                </c:pt>
                <c:pt idx="2">
                  <c:v>2048_RSAASSA-PSS</c:v>
                </c:pt>
              </c:strCache>
            </c:strRef>
          </c:cat>
          <c:val>
            <c:numRef>
              <c:f>From_A_Secret!$M$3:$M$5</c:f>
              <c:numCache>
                <c:formatCode>General</c:formatCode>
                <c:ptCount val="3"/>
                <c:pt idx="0">
                  <c:v>0.98</c:v>
                </c:pt>
                <c:pt idx="1">
                  <c:v>1.24</c:v>
                </c:pt>
                <c:pt idx="2">
                  <c:v>1.34</c:v>
                </c:pt>
              </c:numCache>
            </c:numRef>
          </c:val>
          <c:extLst>
            <c:ext xmlns:c16="http://schemas.microsoft.com/office/drawing/2014/chart" uri="{C3380CC4-5D6E-409C-BE32-E72D297353CC}">
              <c16:uniqueId val="{00000000-D791-4B36-89C5-FB3D15F9A2A9}"/>
            </c:ext>
          </c:extLst>
        </c:ser>
        <c:dLbls>
          <c:showLegendKey val="0"/>
          <c:showVal val="0"/>
          <c:showCatName val="0"/>
          <c:showSerName val="0"/>
          <c:showPercent val="0"/>
          <c:showBubbleSize val="0"/>
        </c:dLbls>
        <c:gapWidth val="219"/>
        <c:overlap val="-27"/>
        <c:axId val="1486608191"/>
        <c:axId val="1486616831"/>
      </c:barChart>
      <c:catAx>
        <c:axId val="148660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6616831"/>
        <c:crosses val="autoZero"/>
        <c:auto val="1"/>
        <c:lblAlgn val="ctr"/>
        <c:lblOffset val="100"/>
        <c:noMultiLvlLbl val="0"/>
      </c:catAx>
      <c:valAx>
        <c:axId val="14866168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CPU Usage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6608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From_A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From_A!$M$2</c:f>
              <c:strCache>
                <c:ptCount val="1"/>
                <c:pt idx="0">
                  <c:v>CPU</c:v>
                </c:pt>
              </c:strCache>
            </c:strRef>
          </c:tx>
          <c:spPr>
            <a:solidFill>
              <a:schemeClr val="accent1"/>
            </a:solidFill>
            <a:ln>
              <a:noFill/>
            </a:ln>
            <a:effectLst/>
          </c:spPr>
          <c:invertIfNegative val="0"/>
          <c:cat>
            <c:strRef>
              <c:f>From_A!$L$3:$L$5</c:f>
              <c:strCache>
                <c:ptCount val="3"/>
                <c:pt idx="0">
                  <c:v>2048_DSA</c:v>
                </c:pt>
                <c:pt idx="1">
                  <c:v>2048_RSA</c:v>
                </c:pt>
                <c:pt idx="2">
                  <c:v>2048_RSAASSA-PSS</c:v>
                </c:pt>
              </c:strCache>
            </c:strRef>
          </c:cat>
          <c:val>
            <c:numRef>
              <c:f>From_A!$M$3:$M$5</c:f>
              <c:numCache>
                <c:formatCode>General</c:formatCode>
                <c:ptCount val="3"/>
                <c:pt idx="0">
                  <c:v>0.68</c:v>
                </c:pt>
                <c:pt idx="1">
                  <c:v>1.1499999999999999</c:v>
                </c:pt>
                <c:pt idx="2">
                  <c:v>1.24</c:v>
                </c:pt>
              </c:numCache>
            </c:numRef>
          </c:val>
          <c:extLst>
            <c:ext xmlns:c16="http://schemas.microsoft.com/office/drawing/2014/chart" uri="{C3380CC4-5D6E-409C-BE32-E72D297353CC}">
              <c16:uniqueId val="{00000000-A1C4-49A8-97CD-78E2883E4691}"/>
            </c:ext>
          </c:extLst>
        </c:ser>
        <c:dLbls>
          <c:showLegendKey val="0"/>
          <c:showVal val="0"/>
          <c:showCatName val="0"/>
          <c:showSerName val="0"/>
          <c:showPercent val="0"/>
          <c:showBubbleSize val="0"/>
        </c:dLbls>
        <c:gapWidth val="219"/>
        <c:overlap val="-27"/>
        <c:axId val="427923103"/>
        <c:axId val="427923583"/>
      </c:barChart>
      <c:catAx>
        <c:axId val="427923103"/>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923583"/>
        <c:crosses val="autoZero"/>
        <c:auto val="1"/>
        <c:lblAlgn val="ctr"/>
        <c:lblOffset val="100"/>
        <c:noMultiLvlLbl val="0"/>
      </c:catAx>
      <c:valAx>
        <c:axId val="4279235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CPU Usage</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9231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Fresh_From_A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Fresh_From_A!$M$2</c:f>
              <c:strCache>
                <c:ptCount val="1"/>
                <c:pt idx="0">
                  <c:v>CPU</c:v>
                </c:pt>
              </c:strCache>
            </c:strRef>
          </c:tx>
          <c:spPr>
            <a:solidFill>
              <a:schemeClr val="accent1"/>
            </a:solidFill>
            <a:ln>
              <a:noFill/>
            </a:ln>
            <a:effectLst/>
          </c:spPr>
          <c:invertIfNegative val="0"/>
          <c:cat>
            <c:strRef>
              <c:f>Fresh_From_A!$L$3:$L$11</c:f>
              <c:strCache>
                <c:ptCount val="9"/>
                <c:pt idx="0">
                  <c:v>2048_DSA_PKCS11</c:v>
                </c:pt>
                <c:pt idx="1">
                  <c:v>2048_DSA_DRBG</c:v>
                </c:pt>
                <c:pt idx="2">
                  <c:v>2048_DSA_SHA1PRNG</c:v>
                </c:pt>
                <c:pt idx="3">
                  <c:v>2048_RSA_PKCS11</c:v>
                </c:pt>
                <c:pt idx="4">
                  <c:v>2048_RSA_DRBG</c:v>
                </c:pt>
                <c:pt idx="5">
                  <c:v>2048_RSA_SHA1PRNG</c:v>
                </c:pt>
                <c:pt idx="6">
                  <c:v>2048_RSAASSA-PSS_PKCS11</c:v>
                </c:pt>
                <c:pt idx="7">
                  <c:v>2048_RSAASSA-PSS_DRBG</c:v>
                </c:pt>
                <c:pt idx="8">
                  <c:v>2048_RSAASSA-PSS_SHA1PRNG</c:v>
                </c:pt>
              </c:strCache>
            </c:strRef>
          </c:cat>
          <c:val>
            <c:numRef>
              <c:f>Fresh_From_A!$M$3:$M$11</c:f>
              <c:numCache>
                <c:formatCode>General</c:formatCode>
                <c:ptCount val="9"/>
                <c:pt idx="0">
                  <c:v>0.6</c:v>
                </c:pt>
                <c:pt idx="1">
                  <c:v>0.69</c:v>
                </c:pt>
                <c:pt idx="2">
                  <c:v>0.59</c:v>
                </c:pt>
                <c:pt idx="3">
                  <c:v>0.82</c:v>
                </c:pt>
                <c:pt idx="4">
                  <c:v>0.78</c:v>
                </c:pt>
                <c:pt idx="5">
                  <c:v>0.625</c:v>
                </c:pt>
                <c:pt idx="6">
                  <c:v>0.89</c:v>
                </c:pt>
                <c:pt idx="7">
                  <c:v>0.94</c:v>
                </c:pt>
                <c:pt idx="8">
                  <c:v>0.79</c:v>
                </c:pt>
              </c:numCache>
            </c:numRef>
          </c:val>
          <c:extLst>
            <c:ext xmlns:c16="http://schemas.microsoft.com/office/drawing/2014/chart" uri="{C3380CC4-5D6E-409C-BE32-E72D297353CC}">
              <c16:uniqueId val="{00000000-788F-4B36-A1C5-B5DDF49DBE67}"/>
            </c:ext>
          </c:extLst>
        </c:ser>
        <c:dLbls>
          <c:showLegendKey val="0"/>
          <c:showVal val="0"/>
          <c:showCatName val="0"/>
          <c:showSerName val="0"/>
          <c:showPercent val="0"/>
          <c:showBubbleSize val="0"/>
        </c:dLbls>
        <c:gapWidth val="219"/>
        <c:overlap val="-27"/>
        <c:axId val="427934143"/>
        <c:axId val="427922143"/>
      </c:barChart>
      <c:catAx>
        <c:axId val="4279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922143"/>
        <c:crosses val="autoZero"/>
        <c:auto val="1"/>
        <c:lblAlgn val="ctr"/>
        <c:lblOffset val="100"/>
        <c:noMultiLvlLbl val="0"/>
      </c:catAx>
      <c:valAx>
        <c:axId val="4279221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CPU Usage</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9341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Fresh_From_A_Secret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Fresh_From_A_Secret!$M$2</c:f>
              <c:strCache>
                <c:ptCount val="1"/>
                <c:pt idx="0">
                  <c:v>CPU</c:v>
                </c:pt>
              </c:strCache>
            </c:strRef>
          </c:tx>
          <c:spPr>
            <a:solidFill>
              <a:schemeClr val="accent1"/>
            </a:solidFill>
            <a:ln>
              <a:noFill/>
            </a:ln>
            <a:effectLst/>
          </c:spPr>
          <c:invertIfNegative val="0"/>
          <c:cat>
            <c:strRef>
              <c:f>Fresh_From_A_Secret!$L$3:$L$11</c:f>
              <c:strCache>
                <c:ptCount val="9"/>
                <c:pt idx="0">
                  <c:v>2048_DSA_PKCS11</c:v>
                </c:pt>
                <c:pt idx="1">
                  <c:v>2048_DSA_DRBG</c:v>
                </c:pt>
                <c:pt idx="2">
                  <c:v>2048_DSA_SHA1PRNG</c:v>
                </c:pt>
                <c:pt idx="3">
                  <c:v>2048_RSA_PKCS11</c:v>
                </c:pt>
                <c:pt idx="4">
                  <c:v>2048_RSA_DRBG</c:v>
                </c:pt>
                <c:pt idx="5">
                  <c:v>2048_RSA_SHA1PRNG</c:v>
                </c:pt>
                <c:pt idx="6">
                  <c:v>2048_RSAASSA-PSS_PKCS11</c:v>
                </c:pt>
                <c:pt idx="7">
                  <c:v>2048_RSAASSA-PSS_DRBG</c:v>
                </c:pt>
                <c:pt idx="8">
                  <c:v>2048_RSAASSA-PSS_SHA1PRNG</c:v>
                </c:pt>
              </c:strCache>
            </c:strRef>
          </c:cat>
          <c:val>
            <c:numRef>
              <c:f>Fresh_From_A_Secret!$M$3:$M$11</c:f>
              <c:numCache>
                <c:formatCode>General</c:formatCode>
                <c:ptCount val="9"/>
                <c:pt idx="0">
                  <c:v>0.67</c:v>
                </c:pt>
                <c:pt idx="1">
                  <c:v>0.78</c:v>
                </c:pt>
                <c:pt idx="2">
                  <c:v>0.69</c:v>
                </c:pt>
                <c:pt idx="3">
                  <c:v>0.94</c:v>
                </c:pt>
                <c:pt idx="4">
                  <c:v>0.89</c:v>
                </c:pt>
                <c:pt idx="5">
                  <c:v>0.79</c:v>
                </c:pt>
                <c:pt idx="6">
                  <c:v>1.01</c:v>
                </c:pt>
                <c:pt idx="7">
                  <c:v>0.99</c:v>
                </c:pt>
                <c:pt idx="8">
                  <c:v>0.89</c:v>
                </c:pt>
              </c:numCache>
            </c:numRef>
          </c:val>
          <c:extLst>
            <c:ext xmlns:c16="http://schemas.microsoft.com/office/drawing/2014/chart" uri="{C3380CC4-5D6E-409C-BE32-E72D297353CC}">
              <c16:uniqueId val="{00000000-C6EB-4DCB-A0DE-7972642E287D}"/>
            </c:ext>
          </c:extLst>
        </c:ser>
        <c:dLbls>
          <c:showLegendKey val="0"/>
          <c:showVal val="0"/>
          <c:showCatName val="0"/>
          <c:showSerName val="0"/>
          <c:showPercent val="0"/>
          <c:showBubbleSize val="0"/>
        </c:dLbls>
        <c:gapWidth val="219"/>
        <c:overlap val="-27"/>
        <c:axId val="426713743"/>
        <c:axId val="426717103"/>
      </c:barChart>
      <c:catAx>
        <c:axId val="426713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717103"/>
        <c:crosses val="autoZero"/>
        <c:auto val="1"/>
        <c:lblAlgn val="ctr"/>
        <c:lblOffset val="100"/>
        <c:noMultiLvlLbl val="0"/>
      </c:catAx>
      <c:valAx>
        <c:axId val="4267171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CPU  Usage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713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C81B-201F-5C2F-878C-207BAED3D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82854C-9EC4-C839-6635-10F9AED0C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986E71-078E-27C6-A22F-C16A282B1F51}"/>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D8D9F1F1-6352-73D4-15F8-754B3DF43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95CC-A4C6-3932-447F-BA241111CF62}"/>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34071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F940-FC23-3C7E-0C1F-24CC0C3E16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A2FE8-8052-220A-E646-68D5924D8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C90FD-AB62-D01E-C0F9-C573146D936E}"/>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50AB8743-EBF8-34CB-853D-18C49626B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6E232-67BF-53F9-A902-8BCD7E500E9D}"/>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271773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03EAA-2246-3835-018E-CC730E759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4AC59-4089-8D2C-D0F3-6E704E9CA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03F79-625A-22C3-78DC-126F7C092CF7}"/>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33720F5E-CAC4-234F-B280-DFCDBF63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DE19-95B6-80F0-C393-59195C156C25}"/>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355653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8412-2E52-090D-CB59-9A88DB98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ABB30-F700-D0D9-49AF-857D6F390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56967-41AC-A14B-165F-447C73EB36CA}"/>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7326938A-8E69-6C38-D89C-0B6CCF6E0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873E-741C-0CF5-C12B-698897E865C3}"/>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198367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5FE6-388F-3996-7F5B-A3572A9DE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01ED7-11D8-96D0-CB46-CA47E076B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C4B54-7346-FAAA-545A-978BCCD5E1C7}"/>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86013732-2235-B175-674F-18593F69E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B55CA-6DED-02EC-F6B2-71C40DE63A06}"/>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350961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85FF-B457-8CFE-EB67-D793FBF1E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79E7C-1C38-7C00-051C-22BC9B526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CD02FB-9512-DC11-3FFE-1ECE20DBE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D157C-1DE5-3A93-3590-8FDDA0C6757A}"/>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6" name="Footer Placeholder 5">
            <a:extLst>
              <a:ext uri="{FF2B5EF4-FFF2-40B4-BE49-F238E27FC236}">
                <a16:creationId xmlns:a16="http://schemas.microsoft.com/office/drawing/2014/main" id="{4853FE79-67C1-F012-A612-B0D2CD55C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7FC36-365E-7483-64CA-0AC5060F9F89}"/>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347047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A2-B323-ACA3-D5EA-84A4379F96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B5D32-AF88-0E21-B7C9-7BB95E7DC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2359F-1454-D510-E249-33C9B48A0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A7E635-630C-60C9-D9ED-E9EC40D32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2A08E-260F-DD91-F610-18417BEBF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DECE47-7E7B-75EA-C1D7-EFEA7DB112A6}"/>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8" name="Footer Placeholder 7">
            <a:extLst>
              <a:ext uri="{FF2B5EF4-FFF2-40B4-BE49-F238E27FC236}">
                <a16:creationId xmlns:a16="http://schemas.microsoft.com/office/drawing/2014/main" id="{411D0D31-E921-9E5F-DC89-DFE7B0E40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2D90D-B07F-7F49-696B-BC5A81541FFB}"/>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262648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6958-5B6C-27BB-5F68-82F0AC33F9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21D90-98F3-1B72-AE78-CE0CD170702D}"/>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4" name="Footer Placeholder 3">
            <a:extLst>
              <a:ext uri="{FF2B5EF4-FFF2-40B4-BE49-F238E27FC236}">
                <a16:creationId xmlns:a16="http://schemas.microsoft.com/office/drawing/2014/main" id="{09BEB8A3-E3F1-24B6-782C-748F63403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30D4A-5549-49C2-D824-9C42A10628FE}"/>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223165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C99E6-2F0D-A670-C544-24969C0F9535}"/>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3" name="Footer Placeholder 2">
            <a:extLst>
              <a:ext uri="{FF2B5EF4-FFF2-40B4-BE49-F238E27FC236}">
                <a16:creationId xmlns:a16="http://schemas.microsoft.com/office/drawing/2014/main" id="{259682FF-4023-25BE-F730-717890CD9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648C6-76A1-B3C7-BAFC-26F19A030D6B}"/>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228499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58B0-10E5-8467-315F-2BED59640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9AF1D-F3F5-73E1-B3DE-E420141BA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C9DE6-25C5-C2E1-8050-E8025FD67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AB9FE-DAED-8452-BF35-162927C9BDE0}"/>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6" name="Footer Placeholder 5">
            <a:extLst>
              <a:ext uri="{FF2B5EF4-FFF2-40B4-BE49-F238E27FC236}">
                <a16:creationId xmlns:a16="http://schemas.microsoft.com/office/drawing/2014/main" id="{44BBF709-CD13-3D02-2239-E19D9441C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56D20-E71E-CD98-A359-A91304277B0C}"/>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150400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D34A-C355-4079-EFB5-AA8AC52E7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851E8-406A-A51F-02EB-C4FD818AF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3EB80-9273-4CB9-F568-0A01D02BB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8062E-B069-7E5E-6B4B-B9C2B304B955}"/>
              </a:ext>
            </a:extLst>
          </p:cNvPr>
          <p:cNvSpPr>
            <a:spLocks noGrp="1"/>
          </p:cNvSpPr>
          <p:nvPr>
            <p:ph type="dt" sz="half" idx="10"/>
          </p:nvPr>
        </p:nvSpPr>
        <p:spPr/>
        <p:txBody>
          <a:bodyPr/>
          <a:lstStyle/>
          <a:p>
            <a:fld id="{82FD281C-0FE4-49CC-94E3-B66DCF4C04DF}" type="datetimeFigureOut">
              <a:rPr lang="en-US" smtClean="0"/>
              <a:t>5/10/23</a:t>
            </a:fld>
            <a:endParaRPr lang="en-US"/>
          </a:p>
        </p:txBody>
      </p:sp>
      <p:sp>
        <p:nvSpPr>
          <p:cNvPr id="6" name="Footer Placeholder 5">
            <a:extLst>
              <a:ext uri="{FF2B5EF4-FFF2-40B4-BE49-F238E27FC236}">
                <a16:creationId xmlns:a16="http://schemas.microsoft.com/office/drawing/2014/main" id="{E24C9251-9FEC-D6DE-0A7B-0F8984BD1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2B8D8-6439-30E7-B9A8-BD36DCEC6FB8}"/>
              </a:ext>
            </a:extLst>
          </p:cNvPr>
          <p:cNvSpPr>
            <a:spLocks noGrp="1"/>
          </p:cNvSpPr>
          <p:nvPr>
            <p:ph type="sldNum" sz="quarter" idx="12"/>
          </p:nvPr>
        </p:nvSpPr>
        <p:spPr/>
        <p:txBody>
          <a:bodyPr/>
          <a:lstStyle/>
          <a:p>
            <a:fld id="{C7925119-038B-4861-B3FA-FE25656297FB}" type="slidenum">
              <a:rPr lang="en-US" smtClean="0"/>
              <a:t>‹#›</a:t>
            </a:fld>
            <a:endParaRPr lang="en-US"/>
          </a:p>
        </p:txBody>
      </p:sp>
    </p:spTree>
    <p:extLst>
      <p:ext uri="{BB962C8B-B14F-4D97-AF65-F5344CB8AC3E}">
        <p14:creationId xmlns:p14="http://schemas.microsoft.com/office/powerpoint/2010/main" val="313139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023F7-EA6F-5B5F-E9CD-BF16493CF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E0C29-EEFB-91BC-025F-DE7ED0111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4F174-FB9F-13D2-BBBA-AB1A94EAA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D281C-0FE4-49CC-94E3-B66DCF4C04DF}" type="datetimeFigureOut">
              <a:rPr lang="en-US" smtClean="0"/>
              <a:t>5/10/23</a:t>
            </a:fld>
            <a:endParaRPr lang="en-US"/>
          </a:p>
        </p:txBody>
      </p:sp>
      <p:sp>
        <p:nvSpPr>
          <p:cNvPr id="5" name="Footer Placeholder 4">
            <a:extLst>
              <a:ext uri="{FF2B5EF4-FFF2-40B4-BE49-F238E27FC236}">
                <a16:creationId xmlns:a16="http://schemas.microsoft.com/office/drawing/2014/main" id="{76F5A4DA-2CE7-0325-F9DF-A96550034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BC130-05D4-0241-7173-D730322B1B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25119-038B-4861-B3FA-FE25656297FB}" type="slidenum">
              <a:rPr lang="en-US" smtClean="0"/>
              <a:t>‹#›</a:t>
            </a:fld>
            <a:endParaRPr lang="en-US"/>
          </a:p>
        </p:txBody>
      </p:sp>
    </p:spTree>
    <p:extLst>
      <p:ext uri="{BB962C8B-B14F-4D97-AF65-F5344CB8AC3E}">
        <p14:creationId xmlns:p14="http://schemas.microsoft.com/office/powerpoint/2010/main" val="264570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E6529-2E8C-B0DC-7F8F-4458597CF616}"/>
              </a:ext>
            </a:extLst>
          </p:cNvPr>
          <p:cNvSpPr txBox="1"/>
          <p:nvPr/>
        </p:nvSpPr>
        <p:spPr>
          <a:xfrm>
            <a:off x="2513299" y="1207729"/>
            <a:ext cx="7306056" cy="1251625"/>
          </a:xfrm>
          <a:prstGeom prst="rect">
            <a:avLst/>
          </a:prstGeom>
          <a:noFill/>
        </p:spPr>
        <p:txBody>
          <a:bodyPr wrap="square" rtlCol="0">
            <a:spAutoFit/>
          </a:bodyPr>
          <a:lstStyle/>
          <a:p>
            <a:pPr marL="0" marR="0" algn="ctr">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Configuration of Lightweight cryptographic protocols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2E3147B-9F5C-F07F-3F57-26D1B3D13ECE}"/>
              </a:ext>
            </a:extLst>
          </p:cNvPr>
          <p:cNvCxnSpPr/>
          <p:nvPr/>
        </p:nvCxnSpPr>
        <p:spPr>
          <a:xfrm>
            <a:off x="2513299" y="2774424"/>
            <a:ext cx="730605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63DF574-A28F-2630-B392-5C29C32E6563}"/>
              </a:ext>
            </a:extLst>
          </p:cNvPr>
          <p:cNvSpPr txBox="1"/>
          <p:nvPr/>
        </p:nvSpPr>
        <p:spPr>
          <a:xfrm flipH="1">
            <a:off x="5074101" y="3404565"/>
            <a:ext cx="1865377" cy="369332"/>
          </a:xfrm>
          <a:prstGeom prst="rect">
            <a:avLst/>
          </a:prstGeom>
          <a:noFill/>
        </p:spPr>
        <p:txBody>
          <a:bodyPr wrap="square" rtlCol="0">
            <a:spAutoFit/>
          </a:bodyPr>
          <a:lstStyle/>
          <a:p>
            <a:pPr algn="ctr"/>
            <a:r>
              <a:rPr lang="en-US" dirty="0"/>
              <a:t>PRESENTED BY</a:t>
            </a:r>
          </a:p>
        </p:txBody>
      </p:sp>
      <p:sp>
        <p:nvSpPr>
          <p:cNvPr id="10" name="TextBox 9">
            <a:extLst>
              <a:ext uri="{FF2B5EF4-FFF2-40B4-BE49-F238E27FC236}">
                <a16:creationId xmlns:a16="http://schemas.microsoft.com/office/drawing/2014/main" id="{82F78ACE-A852-E9BB-ED95-E9EE07E50ABB}"/>
              </a:ext>
            </a:extLst>
          </p:cNvPr>
          <p:cNvSpPr txBox="1"/>
          <p:nvPr/>
        </p:nvSpPr>
        <p:spPr>
          <a:xfrm>
            <a:off x="4024643" y="4914562"/>
            <a:ext cx="4588764" cy="461665"/>
          </a:xfrm>
          <a:prstGeom prst="rect">
            <a:avLst/>
          </a:prstGeom>
          <a:noFill/>
        </p:spPr>
        <p:txBody>
          <a:bodyPr wrap="square" rtlCol="0">
            <a:spAutoFit/>
          </a:bodyPr>
          <a:lstStyle/>
          <a:p>
            <a:pPr algn="ctr"/>
            <a:r>
              <a:rPr lang="en-US" sz="2400" b="1" dirty="0"/>
              <a:t>TOLUWANI ADEFISOYE</a:t>
            </a:r>
          </a:p>
        </p:txBody>
      </p:sp>
      <p:pic>
        <p:nvPicPr>
          <p:cNvPr id="2" name="Picture 1">
            <a:extLst>
              <a:ext uri="{FF2B5EF4-FFF2-40B4-BE49-F238E27FC236}">
                <a16:creationId xmlns:a16="http://schemas.microsoft.com/office/drawing/2014/main" id="{DDE592EA-C484-BA63-314A-6CE76DB365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2"/>
            <a:ext cx="2684023" cy="1430773"/>
          </a:xfrm>
          <a:prstGeom prst="rect">
            <a:avLst/>
          </a:prstGeom>
          <a:noFill/>
          <a:ln>
            <a:noFill/>
          </a:ln>
        </p:spPr>
      </p:pic>
      <p:sp>
        <p:nvSpPr>
          <p:cNvPr id="3" name="TextBox 2">
            <a:extLst>
              <a:ext uri="{FF2B5EF4-FFF2-40B4-BE49-F238E27FC236}">
                <a16:creationId xmlns:a16="http://schemas.microsoft.com/office/drawing/2014/main" id="{90D54EDD-DF71-10F6-9790-B266BB45F747}"/>
              </a:ext>
            </a:extLst>
          </p:cNvPr>
          <p:cNvSpPr txBox="1"/>
          <p:nvPr/>
        </p:nvSpPr>
        <p:spPr>
          <a:xfrm flipH="1">
            <a:off x="5163311" y="5406561"/>
            <a:ext cx="1865377" cy="369332"/>
          </a:xfrm>
          <a:prstGeom prst="rect">
            <a:avLst/>
          </a:prstGeom>
          <a:noFill/>
        </p:spPr>
        <p:txBody>
          <a:bodyPr wrap="square" rtlCol="0">
            <a:spAutoFit/>
          </a:bodyPr>
          <a:lstStyle/>
          <a:p>
            <a:pPr algn="ctr"/>
            <a:r>
              <a:rPr lang="en-US" dirty="0"/>
              <a:t>B1107803</a:t>
            </a:r>
          </a:p>
        </p:txBody>
      </p:sp>
    </p:spTree>
    <p:extLst>
      <p:ext uri="{BB962C8B-B14F-4D97-AF65-F5344CB8AC3E}">
        <p14:creationId xmlns:p14="http://schemas.microsoft.com/office/powerpoint/2010/main" val="131462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3AAA2-9405-38D6-313D-B66617F7F8A9}"/>
              </a:ext>
            </a:extLst>
          </p:cNvPr>
          <p:cNvSpPr txBox="1"/>
          <p:nvPr/>
        </p:nvSpPr>
        <p:spPr>
          <a:xfrm>
            <a:off x="4974988" y="722376"/>
            <a:ext cx="2242024" cy="646331"/>
          </a:xfrm>
          <a:prstGeom prst="rect">
            <a:avLst/>
          </a:prstGeom>
          <a:noFill/>
        </p:spPr>
        <p:txBody>
          <a:bodyPr wrap="none" rtlCol="0">
            <a:spAutoFit/>
          </a:bodyPr>
          <a:lstStyle/>
          <a:p>
            <a:r>
              <a:rPr lang="en-US" sz="3600" dirty="0"/>
              <a:t>References</a:t>
            </a:r>
          </a:p>
        </p:txBody>
      </p:sp>
      <p:cxnSp>
        <p:nvCxnSpPr>
          <p:cNvPr id="7" name="Straight Connector 6">
            <a:extLst>
              <a:ext uri="{FF2B5EF4-FFF2-40B4-BE49-F238E27FC236}">
                <a16:creationId xmlns:a16="http://schemas.microsoft.com/office/drawing/2014/main" id="{0002A012-C2A7-D80C-C762-821F67DAC68E}"/>
              </a:ext>
            </a:extLst>
          </p:cNvPr>
          <p:cNvCxnSpPr/>
          <p:nvPr/>
        </p:nvCxnSpPr>
        <p:spPr>
          <a:xfrm>
            <a:off x="4892040" y="1581912"/>
            <a:ext cx="2432304"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1DFB7A3-6DB8-E8FA-AE4E-EB31941A802A}"/>
              </a:ext>
            </a:extLst>
          </p:cNvPr>
          <p:cNvSpPr txBox="1"/>
          <p:nvPr/>
        </p:nvSpPr>
        <p:spPr>
          <a:xfrm>
            <a:off x="1463040" y="1938528"/>
            <a:ext cx="9994392" cy="3943131"/>
          </a:xfrm>
          <a:prstGeom prst="rect">
            <a:avLst/>
          </a:prstGeom>
          <a:noFill/>
        </p:spPr>
        <p:txBody>
          <a:bodyPr wrap="square" rtlCol="0">
            <a:spAutoFit/>
          </a:bodyPr>
          <a:lstStyle/>
          <a:p>
            <a:pPr marL="742950" marR="0" indent="-742950">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Ibrahim, N. F., &amp; </a:t>
            </a:r>
            <a:r>
              <a:rPr lang="en-US" sz="2000" dirty="0" err="1">
                <a:effectLst/>
                <a:latin typeface="Calibri" panose="020F0502020204030204" pitchFamily="34" charset="0"/>
                <a:ea typeface="Calibri" panose="020F0502020204030204" pitchFamily="34" charset="0"/>
                <a:cs typeface="Calibri" panose="020F0502020204030204" pitchFamily="34" charset="0"/>
              </a:rPr>
              <a:t>Agbinya</a:t>
            </a:r>
            <a:r>
              <a:rPr lang="en-US" sz="2000" dirty="0">
                <a:effectLst/>
                <a:latin typeface="Calibri" panose="020F0502020204030204" pitchFamily="34" charset="0"/>
                <a:ea typeface="Calibri" panose="020F0502020204030204" pitchFamily="34" charset="0"/>
                <a:cs typeface="Calibri" panose="020F0502020204030204" pitchFamily="34" charset="0"/>
              </a:rPr>
              <a:t>, J. I. (2021). A review of lightweight cryptographic schemes and fundamental cryptographic characteristics of </a:t>
            </a:r>
            <a:r>
              <a:rPr lang="en-US" sz="2000" dirty="0" err="1">
                <a:effectLst/>
                <a:latin typeface="Calibri" panose="020F0502020204030204" pitchFamily="34" charset="0"/>
                <a:ea typeface="Calibri" panose="020F0502020204030204" pitchFamily="34" charset="0"/>
                <a:cs typeface="Calibri" panose="020F0502020204030204" pitchFamily="34" charset="0"/>
              </a:rPr>
              <a:t>boolean</a:t>
            </a:r>
            <a:r>
              <a:rPr lang="en-US" sz="2000" dirty="0">
                <a:effectLst/>
                <a:latin typeface="Calibri" panose="020F0502020204030204" pitchFamily="34" charset="0"/>
                <a:ea typeface="Calibri" panose="020F0502020204030204" pitchFamily="34" charset="0"/>
                <a:cs typeface="Calibri" panose="020F0502020204030204" pitchFamily="34" charset="0"/>
              </a:rPr>
              <a:t> functions. Advances in Internet of Things, 12(1), 9-17.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742950">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El Hadj Youssef, W., </a:t>
            </a:r>
            <a:r>
              <a:rPr lang="en-US" sz="2000" dirty="0" err="1">
                <a:effectLst/>
                <a:latin typeface="Calibri" panose="020F0502020204030204" pitchFamily="34" charset="0"/>
                <a:ea typeface="Calibri" panose="020F0502020204030204" pitchFamily="34" charset="0"/>
                <a:cs typeface="Calibri" panose="020F0502020204030204" pitchFamily="34" charset="0"/>
              </a:rPr>
              <a:t>Abdelli</a:t>
            </a:r>
            <a:r>
              <a:rPr lang="en-US" sz="2000" dirty="0">
                <a:effectLst/>
                <a:latin typeface="Calibri" panose="020F0502020204030204" pitchFamily="34" charset="0"/>
                <a:ea typeface="Calibri" panose="020F0502020204030204" pitchFamily="34" charset="0"/>
                <a:cs typeface="Calibri" panose="020F0502020204030204" pitchFamily="34" charset="0"/>
              </a:rPr>
              <a:t>, A., </a:t>
            </a:r>
            <a:r>
              <a:rPr lang="en-US" sz="2000" dirty="0" err="1">
                <a:effectLst/>
                <a:latin typeface="Calibri" panose="020F0502020204030204" pitchFamily="34" charset="0"/>
                <a:ea typeface="Calibri" panose="020F0502020204030204" pitchFamily="34" charset="0"/>
                <a:cs typeface="Calibri" panose="020F0502020204030204" pitchFamily="34" charset="0"/>
              </a:rPr>
              <a:t>Dridi</a:t>
            </a:r>
            <a:r>
              <a:rPr lang="en-US" sz="2000" dirty="0">
                <a:effectLst/>
                <a:latin typeface="Calibri" panose="020F0502020204030204" pitchFamily="34" charset="0"/>
                <a:ea typeface="Calibri" panose="020F0502020204030204" pitchFamily="34" charset="0"/>
                <a:cs typeface="Calibri" panose="020F0502020204030204" pitchFamily="34" charset="0"/>
              </a:rPr>
              <a:t>, F. and </a:t>
            </a:r>
            <a:r>
              <a:rPr lang="en-US" sz="2000" dirty="0" err="1">
                <a:effectLst/>
                <a:latin typeface="Calibri" panose="020F0502020204030204" pitchFamily="34" charset="0"/>
                <a:ea typeface="Calibri" panose="020F0502020204030204" pitchFamily="34" charset="0"/>
                <a:cs typeface="Calibri" panose="020F0502020204030204" pitchFamily="34" charset="0"/>
              </a:rPr>
              <a:t>Machhout</a:t>
            </a:r>
            <a:r>
              <a:rPr lang="en-US" sz="2000" dirty="0">
                <a:effectLst/>
                <a:latin typeface="Calibri" panose="020F0502020204030204" pitchFamily="34" charset="0"/>
                <a:ea typeface="Calibri" panose="020F0502020204030204" pitchFamily="34" charset="0"/>
                <a:cs typeface="Calibri" panose="020F0502020204030204" pitchFamily="34" charset="0"/>
              </a:rPr>
              <a:t>, M., 2020. Hardware implementation of secure lightweight cryptographic designs for IoT applications. Security and Communication Networks, 2020, pp.1-13.</a:t>
            </a:r>
          </a:p>
          <a:p>
            <a:pPr marL="742950" indent="-742950">
              <a:lnSpc>
                <a:spcPct val="150000"/>
              </a:lnSpc>
              <a:spcAft>
                <a:spcPts val="800"/>
              </a:spcAft>
            </a:pPr>
            <a:r>
              <a:rPr lang="en-US" sz="2000" dirty="0" err="1">
                <a:effectLst/>
                <a:latin typeface="Calibri" panose="020F0502020204030204" pitchFamily="34" charset="0"/>
                <a:ea typeface="Calibri" panose="020F0502020204030204" pitchFamily="34" charset="0"/>
                <a:cs typeface="Calibri" panose="020F0502020204030204" pitchFamily="34" charset="0"/>
              </a:rPr>
              <a:t>Limor</a:t>
            </a:r>
            <a:r>
              <a:rPr lang="en-US" sz="2000" dirty="0">
                <a:effectLst/>
                <a:latin typeface="Calibri" panose="020F0502020204030204" pitchFamily="34" charset="0"/>
                <a:ea typeface="Calibri" panose="020F0502020204030204" pitchFamily="34" charset="0"/>
                <a:cs typeface="Calibri" panose="020F0502020204030204" pitchFamily="34" charset="0"/>
              </a:rPr>
              <a:t>, E. (2002). Using Public Key Cryptography in Mobile Phones”, white paper, VP Research, </a:t>
            </a:r>
            <a:r>
              <a:rPr lang="en-US" sz="2000" dirty="0" err="1">
                <a:effectLst/>
                <a:latin typeface="Calibri" panose="020F0502020204030204" pitchFamily="34" charset="0"/>
                <a:ea typeface="Calibri" panose="020F0502020204030204" pitchFamily="34" charset="0"/>
                <a:cs typeface="Calibri" panose="020F0502020204030204" pitchFamily="34" charset="0"/>
              </a:rPr>
              <a:t>Discretix</a:t>
            </a:r>
            <a:r>
              <a:rPr lang="en-US" sz="2000" dirty="0">
                <a:effectLst/>
                <a:latin typeface="Calibri" panose="020F0502020204030204" pitchFamily="34" charset="0"/>
                <a:ea typeface="Calibri" panose="020F0502020204030204" pitchFamily="34" charset="0"/>
                <a:cs typeface="Calibri" panose="020F0502020204030204" pitchFamily="34" charset="0"/>
              </a:rPr>
              <a:t> Technologies Ltd.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8D73EA9-B7E8-9830-8F7B-693DDEBF5C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143654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98476-43FC-0FEC-AB7A-EDEF5D0EE5E0}"/>
              </a:ext>
            </a:extLst>
          </p:cNvPr>
          <p:cNvSpPr txBox="1"/>
          <p:nvPr/>
        </p:nvSpPr>
        <p:spPr>
          <a:xfrm>
            <a:off x="4838540" y="713465"/>
            <a:ext cx="2514919" cy="646331"/>
          </a:xfrm>
          <a:prstGeom prst="rect">
            <a:avLst/>
          </a:prstGeom>
          <a:noFill/>
        </p:spPr>
        <p:txBody>
          <a:bodyPr wrap="none" rtlCol="0">
            <a:spAutoFit/>
          </a:bodyPr>
          <a:lstStyle/>
          <a:p>
            <a:pPr algn="ctr"/>
            <a:r>
              <a:rPr lang="en-US" sz="3600" dirty="0"/>
              <a:t>Introduction</a:t>
            </a:r>
          </a:p>
        </p:txBody>
      </p:sp>
      <p:cxnSp>
        <p:nvCxnSpPr>
          <p:cNvPr id="4" name="Straight Connector 3">
            <a:extLst>
              <a:ext uri="{FF2B5EF4-FFF2-40B4-BE49-F238E27FC236}">
                <a16:creationId xmlns:a16="http://schemas.microsoft.com/office/drawing/2014/main" id="{1F678C75-74F7-E55D-7A15-71F29B48F9BE}"/>
              </a:ext>
            </a:extLst>
          </p:cNvPr>
          <p:cNvCxnSpPr/>
          <p:nvPr/>
        </p:nvCxnSpPr>
        <p:spPr>
          <a:xfrm>
            <a:off x="4838540" y="1451003"/>
            <a:ext cx="275098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FBFE36D-79DA-54B9-4FEA-3F524F0394AC}"/>
              </a:ext>
            </a:extLst>
          </p:cNvPr>
          <p:cNvSpPr txBox="1"/>
          <p:nvPr/>
        </p:nvSpPr>
        <p:spPr>
          <a:xfrm>
            <a:off x="872566" y="1542211"/>
            <a:ext cx="10682927" cy="46612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0" i="0" dirty="0">
                <a:effectLst/>
              </a:rPr>
              <a:t>Wireless cryptographic protocols prioritize data security and a cryptographic method is essential to maintaining network security </a:t>
            </a:r>
            <a:r>
              <a:rPr lang="en-US" sz="2000" dirty="0">
                <a:effectLst/>
                <a:ea typeface="Calibri" panose="020F0502020204030204" pitchFamily="34" charset="0"/>
                <a:cs typeface="Calibri" panose="020F0502020204030204" pitchFamily="34" charset="0"/>
              </a:rPr>
              <a:t>(Ibrahim and </a:t>
            </a:r>
            <a:r>
              <a:rPr lang="en-US" sz="2000" dirty="0" err="1">
                <a:effectLst/>
                <a:ea typeface="Calibri" panose="020F0502020204030204" pitchFamily="34" charset="0"/>
                <a:cs typeface="Calibri" panose="020F0502020204030204" pitchFamily="34" charset="0"/>
              </a:rPr>
              <a:t>Agbinya</a:t>
            </a:r>
            <a:r>
              <a:rPr lang="en-US" sz="2000" dirty="0">
                <a:effectLst/>
                <a:ea typeface="Calibri" panose="020F0502020204030204" pitchFamily="34" charset="0"/>
                <a:cs typeface="Calibri" panose="020F0502020204030204" pitchFamily="34" charset="0"/>
              </a:rPr>
              <a:t>, 2021).</a:t>
            </a:r>
            <a:endParaRPr lang="en-US" sz="2000" b="0" i="0" dirty="0">
              <a:effectLst/>
            </a:endParaRPr>
          </a:p>
          <a:p>
            <a:pPr marL="342900" indent="-342900" algn="just">
              <a:lnSpc>
                <a:spcPct val="150000"/>
              </a:lnSpc>
              <a:buFont typeface="Arial" panose="020B0604020202020204" pitchFamily="34" charset="0"/>
              <a:buChar char="•"/>
            </a:pPr>
            <a:r>
              <a:rPr lang="en-US" sz="2000" b="0" i="0" dirty="0">
                <a:effectLst/>
              </a:rPr>
              <a:t>Lightweight Cryptography (LWC) has become a ground-breaking technique for limited resource situations such as IoT devices, RFID, sensor networks, healthcare, etc.</a:t>
            </a:r>
          </a:p>
          <a:p>
            <a:pPr marL="342900" indent="-342900" algn="just">
              <a:lnSpc>
                <a:spcPct val="150000"/>
              </a:lnSpc>
              <a:buFont typeface="Arial" panose="020B0604020202020204" pitchFamily="34" charset="0"/>
              <a:buChar char="•"/>
            </a:pPr>
            <a:r>
              <a:rPr lang="en-US" sz="2000" b="0" i="0" dirty="0">
                <a:effectLst/>
              </a:rPr>
              <a:t>IoT devices have limitations, such as low processor speed, memory, and battery life, and selecting the right communication protocol for a specific application is crucial.</a:t>
            </a:r>
          </a:p>
          <a:p>
            <a:pPr marL="342900" indent="-342900" algn="just">
              <a:lnSpc>
                <a:spcPct val="150000"/>
              </a:lnSpc>
              <a:buFont typeface="Arial" panose="020B0604020202020204" pitchFamily="34" charset="0"/>
              <a:buChar char="•"/>
            </a:pPr>
            <a:r>
              <a:rPr lang="en-US" sz="2000" b="0" i="0" dirty="0">
                <a:effectLst/>
              </a:rPr>
              <a:t>Lightweight cryptography has difficulties, such as key management and finding a balance between security and performance, but improvements in algorithm performance are leading to developments in cryptography systems. </a:t>
            </a:r>
            <a:r>
              <a:rPr lang="en-US" sz="2000" b="0" i="0" dirty="0" err="1">
                <a:effectLst/>
              </a:rPr>
              <a:t>AnBx</a:t>
            </a:r>
            <a:r>
              <a:rPr lang="en-US" sz="2000" b="0" i="0" dirty="0">
                <a:effectLst/>
              </a:rPr>
              <a:t> notation is often used to explain the configuration of cryptographic algorithms on hardware with minimal resources.</a:t>
            </a:r>
          </a:p>
        </p:txBody>
      </p:sp>
      <p:pic>
        <p:nvPicPr>
          <p:cNvPr id="3" name="Picture 2">
            <a:extLst>
              <a:ext uri="{FF2B5EF4-FFF2-40B4-BE49-F238E27FC236}">
                <a16:creationId xmlns:a16="http://schemas.microsoft.com/office/drawing/2014/main" id="{663C8E3B-FBD9-F64A-97F4-124CBCAACC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7952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4C470-19F8-08E3-7F64-F1BB303B2A01}"/>
              </a:ext>
            </a:extLst>
          </p:cNvPr>
          <p:cNvSpPr txBox="1"/>
          <p:nvPr/>
        </p:nvSpPr>
        <p:spPr>
          <a:xfrm>
            <a:off x="4270248" y="429768"/>
            <a:ext cx="3814506" cy="646331"/>
          </a:xfrm>
          <a:prstGeom prst="rect">
            <a:avLst/>
          </a:prstGeom>
          <a:noFill/>
        </p:spPr>
        <p:txBody>
          <a:bodyPr wrap="none" rtlCol="0">
            <a:spAutoFit/>
          </a:bodyPr>
          <a:lstStyle/>
          <a:p>
            <a:pPr algn="ctr"/>
            <a:r>
              <a:rPr lang="en-US" sz="3600" dirty="0"/>
              <a:t>Problem Statement</a:t>
            </a:r>
          </a:p>
        </p:txBody>
      </p:sp>
      <p:cxnSp>
        <p:nvCxnSpPr>
          <p:cNvPr id="4" name="Straight Connector 3">
            <a:extLst>
              <a:ext uri="{FF2B5EF4-FFF2-40B4-BE49-F238E27FC236}">
                <a16:creationId xmlns:a16="http://schemas.microsoft.com/office/drawing/2014/main" id="{93989171-C5C4-4C93-2057-7A51CF456E15}"/>
              </a:ext>
            </a:extLst>
          </p:cNvPr>
          <p:cNvCxnSpPr/>
          <p:nvPr/>
        </p:nvCxnSpPr>
        <p:spPr>
          <a:xfrm>
            <a:off x="4334256" y="1103531"/>
            <a:ext cx="3814506"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C36C24C-4B12-F6CA-A6CD-2B2D43EABF92}"/>
              </a:ext>
            </a:extLst>
          </p:cNvPr>
          <p:cNvSpPr txBox="1"/>
          <p:nvPr/>
        </p:nvSpPr>
        <p:spPr>
          <a:xfrm>
            <a:off x="1404333" y="2162192"/>
            <a:ext cx="9674352" cy="327628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rPr>
              <a:t>Lightweight Cryptography (LWC) requires efficient resource utilization to ensure its implementation on different platforms.</a:t>
            </a:r>
          </a:p>
          <a:p>
            <a:pPr marL="342900" indent="-342900" algn="just">
              <a:lnSpc>
                <a:spcPct val="150000"/>
              </a:lnSpc>
              <a:buFont typeface="Arial" panose="020B0604020202020204" pitchFamily="34" charset="0"/>
              <a:buChar char="•"/>
            </a:pPr>
            <a:r>
              <a:rPr lang="en-US" sz="2000" b="0" i="0" dirty="0">
                <a:effectLst/>
              </a:rPr>
              <a:t>Key size, keypair algorithm, random number algorithm, and platform can impact the performance of LWC.</a:t>
            </a:r>
          </a:p>
          <a:p>
            <a:pPr marL="342900" indent="-342900" algn="just">
              <a:lnSpc>
                <a:spcPct val="150000"/>
              </a:lnSpc>
              <a:buFont typeface="Arial" panose="020B0604020202020204" pitchFamily="34" charset="0"/>
              <a:buChar char="•"/>
            </a:pPr>
            <a:r>
              <a:rPr lang="en-US" sz="2000" b="0" i="0" dirty="0">
                <a:effectLst/>
              </a:rPr>
              <a:t>This study analyzes the impact of these factors on LWC's resource utilization and identifies the optimal combination for improved performance and secure implementation on different platforms.</a:t>
            </a:r>
          </a:p>
        </p:txBody>
      </p:sp>
      <p:pic>
        <p:nvPicPr>
          <p:cNvPr id="3" name="Picture 2">
            <a:extLst>
              <a:ext uri="{FF2B5EF4-FFF2-40B4-BE49-F238E27FC236}">
                <a16:creationId xmlns:a16="http://schemas.microsoft.com/office/drawing/2014/main" id="{A6F9E568-96CD-1B68-68C2-C1B999FA02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236670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82E00-99B4-139C-FA04-E01AA48FE4DA}"/>
              </a:ext>
            </a:extLst>
          </p:cNvPr>
          <p:cNvSpPr txBox="1"/>
          <p:nvPr/>
        </p:nvSpPr>
        <p:spPr>
          <a:xfrm>
            <a:off x="4106353" y="566928"/>
            <a:ext cx="3979294" cy="646331"/>
          </a:xfrm>
          <a:prstGeom prst="rect">
            <a:avLst/>
          </a:prstGeom>
          <a:noFill/>
        </p:spPr>
        <p:txBody>
          <a:bodyPr wrap="none" rtlCol="0">
            <a:spAutoFit/>
          </a:bodyPr>
          <a:lstStyle/>
          <a:p>
            <a:r>
              <a:rPr lang="en-US" sz="3600" dirty="0"/>
              <a:t>Aims and Objectives</a:t>
            </a:r>
          </a:p>
        </p:txBody>
      </p:sp>
      <p:sp>
        <p:nvSpPr>
          <p:cNvPr id="3" name="TextBox 2">
            <a:extLst>
              <a:ext uri="{FF2B5EF4-FFF2-40B4-BE49-F238E27FC236}">
                <a16:creationId xmlns:a16="http://schemas.microsoft.com/office/drawing/2014/main" id="{5782A383-1F7F-8B56-811E-CCAACD23C2C4}"/>
              </a:ext>
            </a:extLst>
          </p:cNvPr>
          <p:cNvSpPr txBox="1"/>
          <p:nvPr/>
        </p:nvSpPr>
        <p:spPr>
          <a:xfrm>
            <a:off x="1207705" y="1517255"/>
            <a:ext cx="9774936" cy="3943131"/>
          </a:xfrm>
          <a:prstGeom prst="rect">
            <a:avLst/>
          </a:prstGeom>
          <a:noFill/>
        </p:spPr>
        <p:txBody>
          <a:bodyPr wrap="square" rtlCol="0">
            <a:spAutoFit/>
          </a:bodyPr>
          <a:lstStyle/>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To assess the resource usage of the protocols and create lightweight security protocols using </a:t>
            </a:r>
            <a:r>
              <a:rPr lang="en-US" sz="2000" dirty="0" err="1">
                <a:effectLst/>
                <a:latin typeface="Calibri" panose="020F0502020204030204" pitchFamily="34" charset="0"/>
                <a:ea typeface="Calibri" panose="020F0502020204030204" pitchFamily="34" charset="0"/>
                <a:cs typeface="Calibri" panose="020F0502020204030204" pitchFamily="34" charset="0"/>
              </a:rPr>
              <a:t>AnBx</a:t>
            </a:r>
            <a:r>
              <a:rPr lang="en-US" sz="2000" dirty="0">
                <a:effectLst/>
                <a:latin typeface="Calibri" panose="020F0502020204030204" pitchFamily="34" charset="0"/>
                <a:ea typeface="Calibri" panose="020F0502020204030204" pitchFamily="34" charset="0"/>
                <a:cs typeface="Calibri" panose="020F0502020204030204" pitchFamily="34" charset="0"/>
              </a:rPr>
              <a:t> notation.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Objectives are as follow;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setup </a:t>
            </a:r>
            <a:r>
              <a:rPr lang="en-US" sz="2000" dirty="0" err="1">
                <a:effectLst/>
                <a:latin typeface="Calibri" panose="020F0502020204030204" pitchFamily="34" charset="0"/>
                <a:ea typeface="Calibri" panose="020F0502020204030204" pitchFamily="34" charset="0"/>
                <a:cs typeface="Calibri" panose="020F0502020204030204" pitchFamily="34" charset="0"/>
              </a:rPr>
              <a:t>AnBx</a:t>
            </a:r>
            <a:r>
              <a:rPr lang="en-US" sz="2000" dirty="0">
                <a:effectLst/>
                <a:latin typeface="Calibri" panose="020F0502020204030204" pitchFamily="34" charset="0"/>
                <a:ea typeface="Calibri" panose="020F0502020204030204" pitchFamily="34" charset="0"/>
                <a:cs typeface="Calibri" panose="020F0502020204030204" pitchFamily="34" charset="0"/>
              </a:rPr>
              <a:t> compiler extension on the Java compiler environment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implement LWC security protocols.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identify configuration parameters to evaluate resource utilization based on the cipher, key size, and secure random generator.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validate the experiment by comparing it with past related works.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C8F9731-1E71-E78D-7AA4-908C47D4CE9C}"/>
              </a:ext>
            </a:extLst>
          </p:cNvPr>
          <p:cNvCxnSpPr>
            <a:cxnSpLocks/>
          </p:cNvCxnSpPr>
          <p:nvPr/>
        </p:nvCxnSpPr>
        <p:spPr>
          <a:xfrm>
            <a:off x="4106353" y="1226802"/>
            <a:ext cx="39776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9180C7C8-9E9B-909E-1F1C-5CB97BDDAD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140552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52C10-BB72-ED99-9C20-A93DF798DD86}"/>
              </a:ext>
            </a:extLst>
          </p:cNvPr>
          <p:cNvSpPr txBox="1"/>
          <p:nvPr/>
        </p:nvSpPr>
        <p:spPr>
          <a:xfrm>
            <a:off x="3929477" y="192813"/>
            <a:ext cx="4333046" cy="646331"/>
          </a:xfrm>
          <a:prstGeom prst="rect">
            <a:avLst/>
          </a:prstGeom>
          <a:noFill/>
        </p:spPr>
        <p:txBody>
          <a:bodyPr wrap="none" rtlCol="0">
            <a:spAutoFit/>
          </a:bodyPr>
          <a:lstStyle/>
          <a:p>
            <a:r>
              <a:rPr lang="en-US" sz="3600" dirty="0"/>
              <a:t>Literature Background</a:t>
            </a:r>
          </a:p>
        </p:txBody>
      </p:sp>
      <p:cxnSp>
        <p:nvCxnSpPr>
          <p:cNvPr id="4" name="Straight Connector 3">
            <a:extLst>
              <a:ext uri="{FF2B5EF4-FFF2-40B4-BE49-F238E27FC236}">
                <a16:creationId xmlns:a16="http://schemas.microsoft.com/office/drawing/2014/main" id="{FCBB3C1D-DC5C-762E-3EF6-2754DF465905}"/>
              </a:ext>
            </a:extLst>
          </p:cNvPr>
          <p:cNvCxnSpPr/>
          <p:nvPr/>
        </p:nvCxnSpPr>
        <p:spPr>
          <a:xfrm>
            <a:off x="3914273" y="947045"/>
            <a:ext cx="4562856"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A53E5690-E767-11C3-B4E2-391015D2DEE9}"/>
              </a:ext>
            </a:extLst>
          </p:cNvPr>
          <p:cNvSpPr txBox="1"/>
          <p:nvPr/>
        </p:nvSpPr>
        <p:spPr>
          <a:xfrm>
            <a:off x="470019" y="1695238"/>
            <a:ext cx="11451364" cy="4763868"/>
          </a:xfrm>
          <a:prstGeom prst="rect">
            <a:avLst/>
          </a:prstGeom>
          <a:noFill/>
        </p:spPr>
        <p:txBody>
          <a:bodyPr wrap="square">
            <a:spAutoFit/>
          </a:bodyPr>
          <a:lstStyle/>
          <a:p>
            <a:pPr marL="0" marR="0" algn="just">
              <a:lnSpc>
                <a:spcPct val="150000"/>
              </a:lnSpc>
              <a:spcBef>
                <a:spcPts val="0"/>
              </a:spcBef>
              <a:spcAft>
                <a:spcPts val="800"/>
              </a:spcAft>
            </a:pPr>
            <a:r>
              <a:rPr lang="en-US" sz="2000" dirty="0">
                <a:effectLst/>
                <a:ea typeface="Calibri" panose="020F0502020204030204" pitchFamily="34" charset="0"/>
                <a:cs typeface="Calibri" panose="020F0502020204030204" pitchFamily="34" charset="0"/>
              </a:rPr>
              <a:t>El Hadj Youssef et al. (2020) </a:t>
            </a:r>
            <a:r>
              <a:rPr lang="en-US" sz="2000" b="0" i="0" dirty="0">
                <a:effectLst/>
              </a:rPr>
              <a:t>conducted a literature review to identify various lightweight cryptography algorithms used in IoT environments and gathered information on their security level, speed of encryption/decryption, execution time, memory usage, clock speed, latency, and frequency. They organized the data into tables for analysis and assessment, and the study identified potential directions for future research. The study provided valuable information on the performance of lightweight cryptography algorithms in IoT devices and environments.</a:t>
            </a:r>
          </a:p>
          <a:p>
            <a:pPr algn="just">
              <a:lnSpc>
                <a:spcPct val="150000"/>
              </a:lnSpc>
              <a:spcAft>
                <a:spcPts val="800"/>
              </a:spcAft>
            </a:pPr>
            <a:r>
              <a:rPr lang="en-US" sz="2000" dirty="0">
                <a:effectLst/>
                <a:ea typeface="Calibri" panose="020F0502020204030204" pitchFamily="34" charset="0"/>
                <a:cs typeface="Times New Roman" panose="02020603050405020304" pitchFamily="18" charset="0"/>
              </a:rPr>
              <a:t>According to </a:t>
            </a:r>
            <a:r>
              <a:rPr lang="en-US" sz="2000" dirty="0" err="1">
                <a:effectLst/>
                <a:ea typeface="Calibri" panose="020F0502020204030204" pitchFamily="34" charset="0"/>
                <a:cs typeface="Times New Roman" panose="02020603050405020304" pitchFamily="18" charset="0"/>
              </a:rPr>
              <a:t>Limor</a:t>
            </a:r>
            <a:r>
              <a:rPr lang="en-US" sz="2000" dirty="0">
                <a:effectLst/>
                <a:ea typeface="Calibri" panose="020F0502020204030204" pitchFamily="34" charset="0"/>
                <a:cs typeface="Times New Roman" panose="02020603050405020304" pitchFamily="18" charset="0"/>
              </a:rPr>
              <a:t> (2002), a digital signature is used to ensure the integrity of data. This is important because it assures the recipient that the data was sent by the expected sender. In the virtual world, maintaining integrity is crucial and it is necessary to safeguard it from becoming public. To ensure data integrity, it is important for owners to sign important data before sending it securely through the network.</a:t>
            </a:r>
          </a:p>
        </p:txBody>
      </p:sp>
      <p:pic>
        <p:nvPicPr>
          <p:cNvPr id="3" name="Picture 2">
            <a:extLst>
              <a:ext uri="{FF2B5EF4-FFF2-40B4-BE49-F238E27FC236}">
                <a16:creationId xmlns:a16="http://schemas.microsoft.com/office/drawing/2014/main" id="{43B0E2FB-5606-1EFC-6C9F-B1B49BAA06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395813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FCA3D-1225-17A3-9F38-593E035ECC38}"/>
              </a:ext>
            </a:extLst>
          </p:cNvPr>
          <p:cNvSpPr txBox="1"/>
          <p:nvPr/>
        </p:nvSpPr>
        <p:spPr>
          <a:xfrm>
            <a:off x="5161737" y="566500"/>
            <a:ext cx="1868525" cy="646331"/>
          </a:xfrm>
          <a:prstGeom prst="rect">
            <a:avLst/>
          </a:prstGeom>
          <a:noFill/>
        </p:spPr>
        <p:txBody>
          <a:bodyPr wrap="none" rtlCol="0">
            <a:spAutoFit/>
          </a:bodyPr>
          <a:lstStyle/>
          <a:p>
            <a:r>
              <a:rPr lang="en-US" sz="3600" dirty="0"/>
              <a:t>Methods</a:t>
            </a:r>
          </a:p>
        </p:txBody>
      </p:sp>
      <p:cxnSp>
        <p:nvCxnSpPr>
          <p:cNvPr id="4" name="Straight Connector 3">
            <a:extLst>
              <a:ext uri="{FF2B5EF4-FFF2-40B4-BE49-F238E27FC236}">
                <a16:creationId xmlns:a16="http://schemas.microsoft.com/office/drawing/2014/main" id="{5D095E23-27CE-7638-CEBB-F576D1A85034}"/>
              </a:ext>
            </a:extLst>
          </p:cNvPr>
          <p:cNvCxnSpPr/>
          <p:nvPr/>
        </p:nvCxnSpPr>
        <p:spPr>
          <a:xfrm>
            <a:off x="5093208" y="1076099"/>
            <a:ext cx="1868525"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9CFBEFF-62F7-F9F6-0D31-96F5827343DE}"/>
              </a:ext>
            </a:extLst>
          </p:cNvPr>
          <p:cNvSpPr txBox="1"/>
          <p:nvPr/>
        </p:nvSpPr>
        <p:spPr>
          <a:xfrm>
            <a:off x="1896639" y="1560027"/>
            <a:ext cx="10130187" cy="4661276"/>
          </a:xfrm>
          <a:prstGeom prst="rect">
            <a:avLst/>
          </a:prstGeom>
          <a:noFill/>
        </p:spPr>
        <p:txBody>
          <a:bodyPr wrap="square" rtlCol="0">
            <a:spAutoFit/>
          </a:bodyPr>
          <a:lstStyle/>
          <a:p>
            <a:pPr algn="just">
              <a:lnSpc>
                <a:spcPct val="150000"/>
              </a:lnSpc>
            </a:pPr>
            <a:r>
              <a:rPr lang="en-US" sz="2000" dirty="0"/>
              <a:t>The followings are the steps implemented for this project;</a:t>
            </a:r>
          </a:p>
          <a:p>
            <a:pPr marL="285750" indent="-285750" algn="just">
              <a:lnSpc>
                <a:spcPct val="150000"/>
              </a:lnSpc>
              <a:buFont typeface="Arial" panose="020B0604020202020204" pitchFamily="34" charset="0"/>
              <a:buChar char="•"/>
            </a:pPr>
            <a:r>
              <a:rPr lang="en-US" sz="2000" dirty="0"/>
              <a:t>Installation of Eclipse and JMC.</a:t>
            </a:r>
          </a:p>
          <a:p>
            <a:pPr marL="285750" indent="-285750" algn="just">
              <a:lnSpc>
                <a:spcPct val="150000"/>
              </a:lnSpc>
              <a:buFont typeface="Arial" panose="020B0604020202020204" pitchFamily="34" charset="0"/>
              <a:buChar char="•"/>
            </a:pPr>
            <a:r>
              <a:rPr lang="en-US" sz="2000" dirty="0"/>
              <a:t>Installation of </a:t>
            </a:r>
            <a:r>
              <a:rPr lang="en-US" sz="2000" dirty="0" err="1"/>
              <a:t>AnBx</a:t>
            </a:r>
            <a:r>
              <a:rPr lang="en-US" sz="2000" dirty="0"/>
              <a:t> Extension on Eclipse</a:t>
            </a:r>
          </a:p>
          <a:p>
            <a:pPr marL="285750" indent="-285750" algn="just">
              <a:lnSpc>
                <a:spcPct val="150000"/>
              </a:lnSpc>
              <a:buFont typeface="Arial" panose="020B0604020202020204" pitchFamily="34" charset="0"/>
              <a:buChar char="•"/>
            </a:pPr>
            <a:r>
              <a:rPr lang="en-US" sz="2000" dirty="0"/>
              <a:t>Setup </a:t>
            </a:r>
            <a:r>
              <a:rPr lang="en-US" sz="2000" dirty="0" err="1"/>
              <a:t>AnBx</a:t>
            </a:r>
            <a:r>
              <a:rPr lang="en-US" sz="2000" dirty="0"/>
              <a:t> configuration on Eclipse</a:t>
            </a:r>
          </a:p>
          <a:p>
            <a:pPr marL="285750" indent="-285750" algn="just">
              <a:lnSpc>
                <a:spcPct val="150000"/>
              </a:lnSpc>
              <a:buFont typeface="Arial" panose="020B0604020202020204" pitchFamily="34" charset="0"/>
              <a:buChar char="•"/>
            </a:pPr>
            <a:r>
              <a:rPr lang="en-US" sz="2000" dirty="0"/>
              <a:t>Setup key generation: RSA, DSA, and RSAASSA-PSS</a:t>
            </a:r>
          </a:p>
          <a:p>
            <a:pPr marL="285750" indent="-285750" algn="just">
              <a:lnSpc>
                <a:spcPct val="150000"/>
              </a:lnSpc>
              <a:buFont typeface="Arial" panose="020B0604020202020204" pitchFamily="34" charset="0"/>
              <a:buChar char="•"/>
            </a:pPr>
            <a:r>
              <a:rPr lang="en-US" sz="2000" dirty="0"/>
              <a:t>Download and set up security protocols (</a:t>
            </a:r>
            <a:r>
              <a:rPr lang="en-US" sz="2000" dirty="0" err="1"/>
              <a:t>From_A</a:t>
            </a:r>
            <a:r>
              <a:rPr lang="en-US" sz="2000" dirty="0"/>
              <a:t>, </a:t>
            </a:r>
            <a:r>
              <a:rPr lang="en-US" sz="2000" dirty="0" err="1"/>
              <a:t>From_A_Secret</a:t>
            </a:r>
            <a:r>
              <a:rPr lang="en-US" sz="2000" dirty="0"/>
              <a:t>, </a:t>
            </a:r>
            <a:r>
              <a:rPr lang="en-US" sz="2000" dirty="0" err="1"/>
              <a:t>Fresh_From_A</a:t>
            </a:r>
            <a:r>
              <a:rPr lang="en-US" sz="2000" dirty="0"/>
              <a:t>, </a:t>
            </a:r>
            <a:r>
              <a:rPr lang="en-US" sz="2000" dirty="0" err="1"/>
              <a:t>Fresh_From_A_Secret</a:t>
            </a:r>
            <a:r>
              <a:rPr lang="en-US" sz="2000" dirty="0"/>
              <a:t>)</a:t>
            </a:r>
          </a:p>
          <a:p>
            <a:pPr marL="285750" indent="-285750" algn="just">
              <a:lnSpc>
                <a:spcPct val="150000"/>
              </a:lnSpc>
              <a:buFont typeface="Arial" panose="020B0604020202020204" pitchFamily="34" charset="0"/>
              <a:buChar char="•"/>
            </a:pPr>
            <a:r>
              <a:rPr lang="en-US" sz="2000" dirty="0"/>
              <a:t>Modify .</a:t>
            </a:r>
            <a:r>
              <a:rPr lang="en-US" sz="2000" dirty="0" err="1"/>
              <a:t>cfg</a:t>
            </a:r>
            <a:r>
              <a:rPr lang="en-US" sz="2000" dirty="0"/>
              <a:t> for keystore, keypair, </a:t>
            </a:r>
            <a:r>
              <a:rPr lang="en-US" sz="2000" dirty="0" err="1"/>
              <a:t>keysize</a:t>
            </a:r>
            <a:r>
              <a:rPr lang="en-US" sz="2000" dirty="0"/>
              <a:t>, and secure random algorithm</a:t>
            </a:r>
          </a:p>
          <a:p>
            <a:pPr marL="285750" indent="-285750" algn="just">
              <a:lnSpc>
                <a:spcPct val="150000"/>
              </a:lnSpc>
              <a:buFont typeface="Arial" panose="020B0604020202020204" pitchFamily="34" charset="0"/>
              <a:buChar char="•"/>
            </a:pPr>
            <a:r>
              <a:rPr lang="en-US" sz="2000" dirty="0"/>
              <a:t>Build with Eclipse and flight recording with JMC for performance evaluation.</a:t>
            </a:r>
          </a:p>
          <a:p>
            <a:pPr marL="285750" indent="-285750" algn="just">
              <a:lnSpc>
                <a:spcPct val="150000"/>
              </a:lnSpc>
              <a:buFont typeface="Arial" panose="020B0604020202020204" pitchFamily="34" charset="0"/>
              <a:buChar char="•"/>
            </a:pPr>
            <a:r>
              <a:rPr lang="en-US" sz="2000" dirty="0"/>
              <a:t>Evaluation metrics (Execution time, Computation time, and CPU usage)</a:t>
            </a:r>
          </a:p>
        </p:txBody>
      </p:sp>
      <p:pic>
        <p:nvPicPr>
          <p:cNvPr id="3" name="Picture 2">
            <a:extLst>
              <a:ext uri="{FF2B5EF4-FFF2-40B4-BE49-F238E27FC236}">
                <a16:creationId xmlns:a16="http://schemas.microsoft.com/office/drawing/2014/main" id="{79D58343-064E-B6AB-2B6C-1F52E3F05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13633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70E0C-02F0-2DC7-EA21-B9D8FEC11367}"/>
              </a:ext>
            </a:extLst>
          </p:cNvPr>
          <p:cNvSpPr txBox="1"/>
          <p:nvPr/>
        </p:nvSpPr>
        <p:spPr>
          <a:xfrm>
            <a:off x="4846320" y="384048"/>
            <a:ext cx="852285" cy="369332"/>
          </a:xfrm>
          <a:prstGeom prst="rect">
            <a:avLst/>
          </a:prstGeom>
          <a:noFill/>
        </p:spPr>
        <p:txBody>
          <a:bodyPr wrap="none" rtlCol="0">
            <a:spAutoFit/>
          </a:bodyPr>
          <a:lstStyle/>
          <a:p>
            <a:r>
              <a:rPr lang="en-US" dirty="0"/>
              <a:t>Results</a:t>
            </a:r>
          </a:p>
        </p:txBody>
      </p:sp>
      <p:cxnSp>
        <p:nvCxnSpPr>
          <p:cNvPr id="4" name="Straight Connector 3">
            <a:extLst>
              <a:ext uri="{FF2B5EF4-FFF2-40B4-BE49-F238E27FC236}">
                <a16:creationId xmlns:a16="http://schemas.microsoft.com/office/drawing/2014/main" id="{E310787C-EDA6-CCE1-A8ED-75816FD8CACA}"/>
              </a:ext>
            </a:extLst>
          </p:cNvPr>
          <p:cNvCxnSpPr/>
          <p:nvPr/>
        </p:nvCxnSpPr>
        <p:spPr>
          <a:xfrm>
            <a:off x="4846320" y="886968"/>
            <a:ext cx="96012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FD6CDD5-8EF9-B23E-A14A-A2C7FE55D24F}"/>
              </a:ext>
            </a:extLst>
          </p:cNvPr>
          <p:cNvSpPr txBox="1"/>
          <p:nvPr/>
        </p:nvSpPr>
        <p:spPr>
          <a:xfrm>
            <a:off x="1404196" y="5056632"/>
            <a:ext cx="3637823" cy="369332"/>
          </a:xfrm>
          <a:prstGeom prst="rect">
            <a:avLst/>
          </a:prstGeom>
          <a:noFill/>
        </p:spPr>
        <p:txBody>
          <a:bodyPr wrap="square" rtlCol="0">
            <a:spAutoFit/>
          </a:bodyPr>
          <a:lstStyle/>
          <a:p>
            <a:r>
              <a:rPr lang="en-US" dirty="0"/>
              <a:t>Figure 1: </a:t>
            </a:r>
            <a:r>
              <a:rPr lang="en-US" dirty="0" err="1"/>
              <a:t>From_A_Secret</a:t>
            </a:r>
            <a:r>
              <a:rPr lang="en-US" dirty="0"/>
              <a:t> CPU Usage</a:t>
            </a:r>
          </a:p>
        </p:txBody>
      </p:sp>
      <p:sp>
        <p:nvSpPr>
          <p:cNvPr id="9" name="TextBox 8">
            <a:extLst>
              <a:ext uri="{FF2B5EF4-FFF2-40B4-BE49-F238E27FC236}">
                <a16:creationId xmlns:a16="http://schemas.microsoft.com/office/drawing/2014/main" id="{E71BD3F5-F5D0-5B95-AEA1-36C222AF6E80}"/>
              </a:ext>
            </a:extLst>
          </p:cNvPr>
          <p:cNvSpPr txBox="1"/>
          <p:nvPr/>
        </p:nvSpPr>
        <p:spPr>
          <a:xfrm>
            <a:off x="7667209" y="5056632"/>
            <a:ext cx="2860270" cy="369332"/>
          </a:xfrm>
          <a:prstGeom prst="rect">
            <a:avLst/>
          </a:prstGeom>
          <a:noFill/>
        </p:spPr>
        <p:txBody>
          <a:bodyPr wrap="none" rtlCol="0">
            <a:spAutoFit/>
          </a:bodyPr>
          <a:lstStyle/>
          <a:p>
            <a:r>
              <a:rPr lang="en-US" dirty="0"/>
              <a:t>Figure 2: </a:t>
            </a:r>
            <a:r>
              <a:rPr lang="en-US" sz="1800" kern="0" dirty="0" err="1">
                <a:effectLst/>
                <a:ea typeface="Calibri" panose="020F0502020204030204" pitchFamily="34" charset="0"/>
              </a:rPr>
              <a:t>From_A</a:t>
            </a:r>
            <a:r>
              <a:rPr lang="en-US" sz="1800" kern="0" dirty="0">
                <a:effectLst/>
                <a:ea typeface="Calibri" panose="020F0502020204030204" pitchFamily="34" charset="0"/>
              </a:rPr>
              <a:t> CPU Usage</a:t>
            </a:r>
            <a:endParaRPr lang="en-US" dirty="0"/>
          </a:p>
        </p:txBody>
      </p:sp>
      <p:graphicFrame>
        <p:nvGraphicFramePr>
          <p:cNvPr id="3" name="Chart 2">
            <a:extLst>
              <a:ext uri="{FF2B5EF4-FFF2-40B4-BE49-F238E27FC236}">
                <a16:creationId xmlns:a16="http://schemas.microsoft.com/office/drawing/2014/main" id="{BB157DEC-1B6D-CAE8-C44B-D2619F11ACE7}"/>
              </a:ext>
            </a:extLst>
          </p:cNvPr>
          <p:cNvGraphicFramePr/>
          <p:nvPr>
            <p:extLst>
              <p:ext uri="{D42A27DB-BD31-4B8C-83A1-F6EECF244321}">
                <p14:modId xmlns:p14="http://schemas.microsoft.com/office/powerpoint/2010/main" val="936719277"/>
              </p:ext>
            </p:extLst>
          </p:nvPr>
        </p:nvGraphicFramePr>
        <p:xfrm>
          <a:off x="853155" y="196339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86A2F-21A1-BA11-DE20-D60DA70A86C3}"/>
              </a:ext>
            </a:extLst>
          </p:cNvPr>
          <p:cNvGraphicFramePr/>
          <p:nvPr>
            <p:extLst>
              <p:ext uri="{D42A27DB-BD31-4B8C-83A1-F6EECF244321}">
                <p14:modId xmlns:p14="http://schemas.microsoft.com/office/powerpoint/2010/main" val="3789349481"/>
              </p:ext>
            </p:extLst>
          </p:nvPr>
        </p:nvGraphicFramePr>
        <p:xfrm>
          <a:off x="6215804" y="2313432"/>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84C2642D-F602-4D26-FD8F-8D8F7BDCF4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173246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12EE8B-3BD8-9682-5861-602F5F621F75}"/>
              </a:ext>
            </a:extLst>
          </p:cNvPr>
          <p:cNvSpPr txBox="1"/>
          <p:nvPr/>
        </p:nvSpPr>
        <p:spPr>
          <a:xfrm>
            <a:off x="673693" y="4293362"/>
            <a:ext cx="4411674" cy="464871"/>
          </a:xfrm>
          <a:prstGeom prst="rect">
            <a:avLst/>
          </a:prstGeom>
          <a:noFill/>
        </p:spPr>
        <p:txBody>
          <a:bodyPr wrap="square">
            <a:spAutoFit/>
          </a:bodyPr>
          <a:lstStyle/>
          <a:p>
            <a:pPr marL="0" marR="0" algn="ctr">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Figure 3: </a:t>
            </a:r>
            <a:r>
              <a:rPr lang="en-US" sz="1800" dirty="0" err="1">
                <a:effectLst/>
                <a:latin typeface="Calibri" panose="020F0502020204030204" pitchFamily="34" charset="0"/>
                <a:ea typeface="Calibri" panose="020F0502020204030204" pitchFamily="34" charset="0"/>
                <a:cs typeface="Calibri" panose="020F0502020204030204" pitchFamily="34" charset="0"/>
              </a:rPr>
              <a:t>Fresh_From_A</a:t>
            </a:r>
            <a:r>
              <a:rPr lang="en-US" sz="1800" dirty="0">
                <a:effectLst/>
                <a:latin typeface="Calibri" panose="020F0502020204030204" pitchFamily="34" charset="0"/>
                <a:ea typeface="Calibri" panose="020F0502020204030204" pitchFamily="34" charset="0"/>
                <a:cs typeface="Calibri" panose="020F0502020204030204" pitchFamily="34" charset="0"/>
              </a:rPr>
              <a:t> CPU Usage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D50519C-0C0B-5754-40A8-ECC533CC5044}"/>
              </a:ext>
            </a:extLst>
          </p:cNvPr>
          <p:cNvSpPr txBox="1"/>
          <p:nvPr/>
        </p:nvSpPr>
        <p:spPr>
          <a:xfrm>
            <a:off x="5953548" y="4266411"/>
            <a:ext cx="4660329" cy="464871"/>
          </a:xfrm>
          <a:prstGeom prst="rect">
            <a:avLst/>
          </a:prstGeom>
          <a:noFill/>
        </p:spPr>
        <p:txBody>
          <a:bodyPr wrap="square">
            <a:spAutoFit/>
          </a:bodyPr>
          <a:lstStyle/>
          <a:p>
            <a:pPr marL="0" marR="0" algn="ctr">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Figure 4: </a:t>
            </a:r>
            <a:r>
              <a:rPr lang="en-US" sz="1800" dirty="0" err="1">
                <a:effectLst/>
                <a:latin typeface="Calibri" panose="020F0502020204030204" pitchFamily="34" charset="0"/>
                <a:ea typeface="Calibri" panose="020F0502020204030204" pitchFamily="34" charset="0"/>
                <a:cs typeface="Calibri" panose="020F0502020204030204" pitchFamily="34" charset="0"/>
              </a:rPr>
              <a:t>Fresh_From_A_Secret</a:t>
            </a:r>
            <a:r>
              <a:rPr lang="en-US" sz="1800" dirty="0">
                <a:effectLst/>
                <a:latin typeface="Calibri" panose="020F0502020204030204" pitchFamily="34" charset="0"/>
                <a:ea typeface="Calibri" panose="020F0502020204030204" pitchFamily="34" charset="0"/>
                <a:cs typeface="Calibri" panose="020F0502020204030204" pitchFamily="34" charset="0"/>
              </a:rPr>
              <a:t> CPU Usage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4E96F7C9-403E-D615-C79F-87A65BF2AD28}"/>
              </a:ext>
            </a:extLst>
          </p:cNvPr>
          <p:cNvGraphicFramePr/>
          <p:nvPr>
            <p:extLst>
              <p:ext uri="{D42A27DB-BD31-4B8C-83A1-F6EECF244321}">
                <p14:modId xmlns:p14="http://schemas.microsoft.com/office/powerpoint/2010/main" val="1644802415"/>
              </p:ext>
            </p:extLst>
          </p:nvPr>
        </p:nvGraphicFramePr>
        <p:xfrm>
          <a:off x="673693" y="153390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8B05CED-AEA2-9A9B-8FDD-3BAAD8EFFAB4}"/>
              </a:ext>
            </a:extLst>
          </p:cNvPr>
          <p:cNvGraphicFramePr/>
          <p:nvPr>
            <p:extLst>
              <p:ext uri="{D42A27DB-BD31-4B8C-83A1-F6EECF244321}">
                <p14:modId xmlns:p14="http://schemas.microsoft.com/office/powerpoint/2010/main" val="2731739002"/>
              </p:ext>
            </p:extLst>
          </p:nvPr>
        </p:nvGraphicFramePr>
        <p:xfrm>
          <a:off x="5953548" y="1550162"/>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C95A26FA-CD17-F74D-DBF2-2C37EF5F76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292070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55966-8992-C0D9-4923-B53CF35BF6A4}"/>
              </a:ext>
            </a:extLst>
          </p:cNvPr>
          <p:cNvSpPr txBox="1"/>
          <p:nvPr/>
        </p:nvSpPr>
        <p:spPr>
          <a:xfrm>
            <a:off x="4745736" y="768096"/>
            <a:ext cx="2414444" cy="646331"/>
          </a:xfrm>
          <a:prstGeom prst="rect">
            <a:avLst/>
          </a:prstGeom>
          <a:noFill/>
        </p:spPr>
        <p:txBody>
          <a:bodyPr wrap="none" rtlCol="0">
            <a:spAutoFit/>
          </a:bodyPr>
          <a:lstStyle/>
          <a:p>
            <a:pPr algn="ctr"/>
            <a:r>
              <a:rPr lang="en-US" sz="3600" dirty="0"/>
              <a:t>Conclusions</a:t>
            </a:r>
          </a:p>
        </p:txBody>
      </p:sp>
      <p:sp>
        <p:nvSpPr>
          <p:cNvPr id="3" name="TextBox 2">
            <a:extLst>
              <a:ext uri="{FF2B5EF4-FFF2-40B4-BE49-F238E27FC236}">
                <a16:creationId xmlns:a16="http://schemas.microsoft.com/office/drawing/2014/main" id="{76BF87B2-E0C0-D6C8-FB52-39F0DEAE5BE3}"/>
              </a:ext>
            </a:extLst>
          </p:cNvPr>
          <p:cNvSpPr txBox="1"/>
          <p:nvPr/>
        </p:nvSpPr>
        <p:spPr>
          <a:xfrm>
            <a:off x="1509871" y="1588163"/>
            <a:ext cx="9172258" cy="46612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i="0" dirty="0">
                <a:solidFill>
                  <a:srgbClr val="374151"/>
                </a:solidFill>
                <a:effectLst/>
              </a:rPr>
              <a:t>The study demonstrated the effectiveness of SMOTE-ENN and SMOTE-Tomek resampling techniques, feature selection using PCA, and </a:t>
            </a:r>
            <a:r>
              <a:rPr lang="en-US" sz="2000" i="0" dirty="0" err="1">
                <a:solidFill>
                  <a:srgbClr val="374151"/>
                </a:solidFill>
                <a:effectLst/>
              </a:rPr>
              <a:t>ensembling</a:t>
            </a:r>
            <a:r>
              <a:rPr lang="en-US" sz="2000" i="0" dirty="0">
                <a:solidFill>
                  <a:srgbClr val="374151"/>
                </a:solidFill>
                <a:effectLst/>
              </a:rPr>
              <a:t> binary classification algorithms for credit card fraud detection.</a:t>
            </a:r>
          </a:p>
          <a:p>
            <a:pPr marL="342900" indent="-342900" algn="just">
              <a:lnSpc>
                <a:spcPct val="150000"/>
              </a:lnSpc>
              <a:buFont typeface="Arial" panose="020B0604020202020204" pitchFamily="34" charset="0"/>
              <a:buChar char="•"/>
            </a:pPr>
            <a:r>
              <a:rPr lang="en-US" sz="2000" i="0" dirty="0">
                <a:solidFill>
                  <a:srgbClr val="374151"/>
                </a:solidFill>
                <a:effectLst/>
              </a:rPr>
              <a:t>SMOTE-ENN and SMOTE-Tomek balance oversampling and </a:t>
            </a:r>
            <a:r>
              <a:rPr lang="en-US" sz="2000" i="0" dirty="0" err="1">
                <a:solidFill>
                  <a:srgbClr val="374151"/>
                </a:solidFill>
                <a:effectLst/>
              </a:rPr>
              <a:t>undersampling</a:t>
            </a:r>
            <a:r>
              <a:rPr lang="en-US" sz="2000" i="0" dirty="0">
                <a:solidFill>
                  <a:srgbClr val="374151"/>
                </a:solidFill>
                <a:effectLst/>
              </a:rPr>
              <a:t>, resulting in a dataset suitable for classification tasks with high processing speed.</a:t>
            </a:r>
          </a:p>
          <a:p>
            <a:pPr marL="342900" indent="-342900" algn="just">
              <a:lnSpc>
                <a:spcPct val="150000"/>
              </a:lnSpc>
              <a:buFont typeface="Arial" panose="020B0604020202020204" pitchFamily="34" charset="0"/>
              <a:buChar char="•"/>
            </a:pPr>
            <a:r>
              <a:rPr lang="en-US" sz="2000" i="0" dirty="0">
                <a:solidFill>
                  <a:srgbClr val="374151"/>
                </a:solidFill>
                <a:effectLst/>
              </a:rPr>
              <a:t>Random Forest model proved to be the best with 99.99% accuracy, and the area under the curve score greater than 95% shows that the model learns the pattern in the resampling and predicts properly.</a:t>
            </a:r>
          </a:p>
          <a:p>
            <a:pPr marL="342900" indent="-342900" algn="just">
              <a:lnSpc>
                <a:spcPct val="150000"/>
              </a:lnSpc>
              <a:buFont typeface="Arial" panose="020B0604020202020204" pitchFamily="34" charset="0"/>
              <a:buChar char="•"/>
            </a:pPr>
            <a:r>
              <a:rPr lang="en-US" sz="2000" i="0" dirty="0">
                <a:solidFill>
                  <a:srgbClr val="374151"/>
                </a:solidFill>
                <a:effectLst/>
              </a:rPr>
              <a:t>Further study is needed for hyper-parameters tuning and stacking the models for a more concrete solution.</a:t>
            </a:r>
          </a:p>
        </p:txBody>
      </p:sp>
      <p:cxnSp>
        <p:nvCxnSpPr>
          <p:cNvPr id="5" name="Straight Connector 4">
            <a:extLst>
              <a:ext uri="{FF2B5EF4-FFF2-40B4-BE49-F238E27FC236}">
                <a16:creationId xmlns:a16="http://schemas.microsoft.com/office/drawing/2014/main" id="{FB68F658-D4B2-0109-0DA4-7177EB892017}"/>
              </a:ext>
            </a:extLst>
          </p:cNvPr>
          <p:cNvCxnSpPr/>
          <p:nvPr/>
        </p:nvCxnSpPr>
        <p:spPr>
          <a:xfrm>
            <a:off x="4745736" y="1414427"/>
            <a:ext cx="2496312" cy="0"/>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82309187-D389-60EB-FB21-8E3FDCD224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91" y="343123"/>
            <a:ext cx="2293731" cy="1222720"/>
          </a:xfrm>
          <a:prstGeom prst="rect">
            <a:avLst/>
          </a:prstGeom>
          <a:noFill/>
          <a:ln>
            <a:noFill/>
          </a:ln>
        </p:spPr>
      </p:pic>
    </p:spTree>
    <p:extLst>
      <p:ext uri="{BB962C8B-B14F-4D97-AF65-F5344CB8AC3E}">
        <p14:creationId xmlns:p14="http://schemas.microsoft.com/office/powerpoint/2010/main" val="158099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847</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Adisa Akinsoji</dc:creator>
  <cp:lastModifiedBy>Microsoft Office User</cp:lastModifiedBy>
  <cp:revision>6</cp:revision>
  <dcterms:created xsi:type="dcterms:W3CDTF">2023-04-29T19:26:18Z</dcterms:created>
  <dcterms:modified xsi:type="dcterms:W3CDTF">2023-05-10T10:00:32Z</dcterms:modified>
</cp:coreProperties>
</file>