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68" r:id="rId3"/>
    <p:sldId id="269" r:id="rId4"/>
    <p:sldId id="270" r:id="rId5"/>
    <p:sldId id="259" r:id="rId6"/>
    <p:sldId id="260" r:id="rId7"/>
    <p:sldId id="271" r:id="rId8"/>
    <p:sldId id="263" r:id="rId9"/>
    <p:sldId id="262" r:id="rId10"/>
    <p:sldId id="264" r:id="rId11"/>
    <p:sldId id="265" r:id="rId12"/>
    <p:sldId id="266" r:id="rId13"/>
    <p:sldId id="267" r:id="rId14"/>
    <p:sldId id="272" r:id="rId15"/>
  </p:sldIdLst>
  <p:sldSz cx="9144000" cy="6858000" type="screen4x3"/>
  <p:notesSz cx="6858000" cy="9144000"/>
  <p:defaultTextStyle>
    <a:defPPr>
      <a:defRPr lang="en-US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2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8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0" y="486"/>
      </p:cViewPr>
      <p:guideLst>
        <p:guide orient="horz" pos="2128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3316" name="Rectangle 4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Click to edit Master text styles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Second level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Third level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Fourth level</a:t>
            </a: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/>
          <a:p>
            <a:pPr lvl="0" algn="r" eaLnBrk="1" hangingPunct="1"/>
            <a:fld id="{9A0DB2DC-4C9A-4742-B13C-FB6460FD3503}" type="slidenum">
              <a:rPr lang="en-US" altLang="en-US" sz="1200" dirty="0"/>
              <a:t>‹#›</a:t>
            </a:fld>
            <a:endParaRPr lang="en-US" altLang="en-US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/>
        </p:nvSpPr>
        <p:spPr bwMode="auto">
          <a:xfrm>
            <a:off x="0" y="0"/>
            <a:ext cx="9144000" cy="139065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</a:ln>
        </p:spPr>
        <p:txBody>
          <a:bodyPr wrap="none" lIns="91432" tIns="45716" rIns="91432" bIns="45716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051" name="Picture 1"/>
          <p:cNvPicPr>
            <a:picLocks noChangeAspect="1"/>
          </p:cNvPicPr>
          <p:nvPr userDrawn="1"/>
        </p:nvPicPr>
        <p:blipFill>
          <a:blip r:embed="rId2"/>
          <a:srcRect l="12450" t="10527" r="5743" b="15790"/>
          <a:stretch>
            <a:fillRect/>
          </a:stretch>
        </p:blipFill>
        <p:spPr>
          <a:xfrm>
            <a:off x="2057400" y="1617663"/>
            <a:ext cx="4953000" cy="15065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5" name="Rectangle 3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685800" y="2644775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title style</a:t>
            </a:r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67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0"/>
            <a:ext cx="2171700" cy="6248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0"/>
            <a:ext cx="6362700" cy="6248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295400"/>
            <a:ext cx="42672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6" name="AutoShape 3"/>
          <p:cNvSpPr>
            <a:spLocks noChangeArrowheads="1"/>
          </p:cNvSpPr>
          <p:nvPr/>
        </p:nvSpPr>
        <p:spPr bwMode="auto">
          <a:xfrm>
            <a:off x="0" y="0"/>
            <a:ext cx="9144000" cy="1066800"/>
          </a:xfrm>
          <a:prstGeom prst="roundRect">
            <a:avLst>
              <a:gd name="adj" fmla="val 111"/>
            </a:avLst>
          </a:prstGeom>
          <a:gradFill rotWithShape="0">
            <a:gsLst>
              <a:gs pos="0">
                <a:srgbClr val="244E72"/>
              </a:gs>
              <a:gs pos="100000">
                <a:srgbClr val="5A9FD4"/>
              </a:gs>
            </a:gsLst>
            <a:lin ang="4500000" scaled="1"/>
          </a:gradFill>
          <a:ln w="9360">
            <a:solidFill>
              <a:srgbClr val="000000"/>
            </a:solidFill>
            <a:miter lim="800000"/>
          </a:ln>
        </p:spPr>
        <p:txBody>
          <a:bodyPr wrap="none" lIns="91432" tIns="45716" rIns="91432" bIns="45716" anchor="ctr"/>
          <a:lstStyle>
            <a:lvl1pPr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457200" rtl="0" eaLnBrk="1" fontAlgn="base" latinLnBrk="0" hangingPunct="1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ndale Mono" pitchFamily="1" charset="0"/>
              <a:buNone/>
              <a:defRPr/>
            </a:pPr>
            <a:endParaRPr kumimoji="0" lang="en-US" alt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7" name="Rectangle 2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/>
          <a:p>
            <a:pPr lvl="0"/>
            <a:r>
              <a:rPr lang="en-US" altLang="en-US" dirty="0"/>
              <a:t>Click to edit title style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>
          <a:xfrm>
            <a:off x="304800" y="1295400"/>
            <a:ext cx="8686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1029" name="Picture 1"/>
          <p:cNvPicPr>
            <a:picLocks noChangeAspect="1"/>
          </p:cNvPicPr>
          <p:nvPr userDrawn="1"/>
        </p:nvPicPr>
        <p:blipFill>
          <a:blip r:embed="rId13"/>
          <a:srcRect l="12450" t="10527" r="68153" b="21791"/>
          <a:stretch>
            <a:fillRect/>
          </a:stretch>
        </p:blipFill>
        <p:spPr>
          <a:xfrm>
            <a:off x="0" y="6432550"/>
            <a:ext cx="379413" cy="4476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Slide Number Placeholder 3"/>
          <p:cNvSpPr txBox="1">
            <a:spLocks noGrp="1"/>
          </p:cNvSpPr>
          <p:nvPr/>
        </p:nvSpPr>
        <p:spPr>
          <a:xfrm>
            <a:off x="8229600" y="6356350"/>
            <a:ext cx="762000" cy="365125"/>
          </a:xfrm>
          <a:prstGeom prst="rect">
            <a:avLst/>
          </a:prstGeom>
          <a:noFill/>
        </p:spPr>
        <p:txBody>
          <a:bodyPr lIns="0" tIns="0" rIns="0" bIns="0" anchor="b"/>
          <a:lstStyle/>
          <a:p>
            <a:pPr lvl="0" algn="r" eaLnBrk="1" hangingPunct="1">
              <a:spcBef>
                <a:spcPts val="500"/>
              </a:spcBef>
            </a:pPr>
            <a:fld id="{9A0DB2DC-4C9A-4742-B13C-FB6460FD3503}" type="slidenum">
              <a:rPr lang="en-US" altLang="en-US" sz="1200" dirty="0">
                <a:solidFill>
                  <a:srgbClr val="424242"/>
                </a:solidFill>
                <a:latin typeface="Verdana" panose="020B0604030504040204" pitchFamily="34" charset="0"/>
              </a:rPr>
              <a:t>‹#›</a:t>
            </a:fld>
            <a:endParaRPr lang="en-US" altLang="en-US" sz="1200" dirty="0">
              <a:solidFill>
                <a:srgbClr val="424242"/>
              </a:solidFill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Tahoma" panose="020B060403050404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§"/>
        <a:defRPr sz="22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/>
          </p:cNvSpPr>
          <p:nvPr>
            <p:ph type="ctrTitle" hasCustomPrompt="1"/>
          </p:nvPr>
        </p:nvSpPr>
        <p:spPr>
          <a:xfrm>
            <a:off x="685800" y="2819400"/>
            <a:ext cx="7772400" cy="2514600"/>
          </a:xfrm>
          <a:ln/>
        </p:spPr>
        <p:txBody>
          <a:bodyPr vert="horz" wrap="square" lIns="91440" tIns="45720" rIns="91440" bIns="45720" anchor="ctr" anchorCtr="0"/>
          <a:lstStyle/>
          <a:p>
            <a:pPr eaLnBrk="1" hangingPunct="1">
              <a:buClrTx/>
              <a:buSzTx/>
              <a:buFontTx/>
            </a:pPr>
            <a:r>
              <a:rPr lang="en-US" altLang="en-US" dirty="0">
                <a:latin typeface="+mj-lt"/>
                <a:ea typeface="+mj-ea"/>
                <a:cs typeface="+mj-cs"/>
              </a:rPr>
              <a:t>Introduction </a:t>
            </a:r>
            <a:br>
              <a:rPr lang="en-US" altLang="en-US" dirty="0">
                <a:latin typeface="+mj-lt"/>
                <a:ea typeface="+mj-ea"/>
                <a:cs typeface="+mj-cs"/>
              </a:rPr>
            </a:br>
            <a:r>
              <a:rPr lang="en-US" altLang="en-US" dirty="0">
                <a:latin typeface="+mj-lt"/>
                <a:ea typeface="+mj-ea"/>
                <a:cs typeface="+mj-cs"/>
              </a:rPr>
              <a:t>To</a:t>
            </a:r>
            <a:br>
              <a:rPr lang="en-US" altLang="en-US" dirty="0">
                <a:latin typeface="+mj-lt"/>
                <a:ea typeface="+mj-ea"/>
                <a:cs typeface="+mj-cs"/>
              </a:rPr>
            </a:br>
            <a:r>
              <a:rPr lang="en-US" altLang="en-US" dirty="0">
                <a:latin typeface="+mj-lt"/>
                <a:ea typeface="+mj-ea"/>
                <a:cs typeface="+mj-cs"/>
              </a:rPr>
              <a:t>Python</a:t>
            </a:r>
            <a:br>
              <a:rPr lang="en-US" altLang="en-US" dirty="0">
                <a:latin typeface="+mj-lt"/>
                <a:ea typeface="+mj-ea"/>
                <a:cs typeface="+mj-cs"/>
              </a:rPr>
            </a:br>
            <a:r>
              <a:rPr lang="en-US" altLang="en-US" sz="2000" dirty="0">
                <a:latin typeface="+mj-lt"/>
                <a:ea typeface="+mj-ea"/>
                <a:cs typeface="+mj-cs"/>
              </a:rPr>
              <a:t>(Python Overview)</a:t>
            </a:r>
          </a:p>
        </p:txBody>
      </p:sp>
      <p:sp>
        <p:nvSpPr>
          <p:cNvPr id="3075" name="Rectangle 3"/>
          <p:cNvSpPr>
            <a:spLocks noGrp="1"/>
          </p:cNvSpPr>
          <p:nvPr>
            <p:ph type="subTitle" idx="1"/>
          </p:nvPr>
        </p:nvSpPr>
        <p:spPr>
          <a:xfrm>
            <a:off x="1371600" y="5638800"/>
            <a:ext cx="6400800" cy="10668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</a:pPr>
            <a:r>
              <a:rPr lang="en-US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Platform Lead Limited</a:t>
            </a:r>
          </a:p>
          <a:p>
            <a:pPr eaLnBrk="1" hangingPunct="1">
              <a:buClrTx/>
              <a:buSzTx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Omotoso Abdul-Rauf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The </a:t>
            </a:r>
            <a:r>
              <a:rPr lang="en-US" altLang="en-US" dirty="0">
                <a:latin typeface="Courier New" panose="02070309020205020404" pitchFamily="49" charset="0"/>
              </a:rPr>
              <a:t>print</a:t>
            </a:r>
            <a:r>
              <a:rPr lang="en-US" altLang="en-US" dirty="0"/>
              <a:t> Statement</a:t>
            </a:r>
          </a:p>
        </p:txBody>
      </p:sp>
      <p:sp>
        <p:nvSpPr>
          <p:cNvPr id="921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marL="862330" lvl="1" defTabSz="457200" eaLnBrk="1" hangingPunct="1">
              <a:lnSpc>
                <a:spcPct val="77000"/>
              </a:lnSpc>
              <a:buNone/>
              <a:tabLst>
                <a:tab pos="3200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print("</a:t>
            </a:r>
            <a:r>
              <a:rPr lang="en-US" altLang="en-US" b="1" dirty="0"/>
              <a:t>text</a:t>
            </a:r>
            <a:r>
              <a:rPr lang="en-US" altLang="en-US" dirty="0">
                <a:latin typeface="Courier New" panose="02070309020205020404" pitchFamily="49" charset="0"/>
              </a:rPr>
              <a:t>")</a:t>
            </a: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200400" algn="l"/>
              </a:tabLst>
            </a:pPr>
            <a:r>
              <a:rPr lang="en-US" altLang="en-US" dirty="0">
                <a:latin typeface="Courier New" panose="02070309020205020404" pitchFamily="49" charset="0"/>
              </a:rPr>
              <a:t>print()</a:t>
            </a:r>
            <a:r>
              <a:rPr lang="en-US" altLang="en-US" dirty="0"/>
              <a:t>	(a blank line)</a:t>
            </a: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200400" algn="l"/>
              </a:tabLst>
            </a:pPr>
            <a:endParaRPr lang="en-US" altLang="en-US" sz="800" dirty="0"/>
          </a:p>
          <a:p>
            <a:pPr marL="862330" lvl="1" defTabSz="457200" eaLnBrk="1" hangingPunct="1">
              <a:tabLst>
                <a:tab pos="3200400" algn="l"/>
              </a:tabLst>
            </a:pPr>
            <a:r>
              <a:rPr lang="en-US" altLang="en-US" dirty="0"/>
              <a:t>Escape sequences such as </a:t>
            </a:r>
            <a:r>
              <a:rPr lang="en-US" altLang="en-US" dirty="0">
                <a:latin typeface="Courier New" panose="02070309020205020404" pitchFamily="49" charset="0"/>
              </a:rPr>
              <a:t>\"</a:t>
            </a:r>
            <a:r>
              <a:rPr lang="en-US" altLang="en-US" dirty="0"/>
              <a:t> are the same as in Java</a:t>
            </a:r>
          </a:p>
          <a:p>
            <a:pPr marL="862330" lvl="1" defTabSz="457200" eaLnBrk="1" hangingPunct="1">
              <a:tabLst>
                <a:tab pos="3200400" algn="l"/>
              </a:tabLst>
            </a:pPr>
            <a:r>
              <a:rPr lang="en-US" altLang="en-US" dirty="0"/>
              <a:t>Strings can also start/end with </a:t>
            </a:r>
            <a:r>
              <a:rPr lang="en-US" altLang="en-US" dirty="0">
                <a:latin typeface="Courier New" panose="02070309020205020404" pitchFamily="49" charset="0"/>
              </a:rPr>
              <a:t>'</a:t>
            </a:r>
          </a:p>
        </p:txBody>
      </p:sp>
      <p:graphicFrame>
        <p:nvGraphicFramePr>
          <p:cNvPr id="13326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7900329"/>
              </p:ext>
            </p:extLst>
          </p:nvPr>
        </p:nvGraphicFramePr>
        <p:xfrm>
          <a:off x="609600" y="3254374"/>
          <a:ext cx="7924800" cy="2308225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63613">
                <a:tc gridSpan="2"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example.py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44612"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print("Hello, world!")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print("Suppose two swallows \"carry\" it together.")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8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print('African or "European" swallows?')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Comments</a:t>
            </a:r>
          </a:p>
        </p:txBody>
      </p:sp>
      <p:sp>
        <p:nvSpPr>
          <p:cNvPr id="10243" name="Rectangle 3"/>
          <p:cNvSpPr>
            <a:spLocks noGrp="1"/>
          </p:cNvSpPr>
          <p:nvPr>
            <p:ph idx="1"/>
          </p:nvPr>
        </p:nvSpPr>
        <p:spPr>
          <a:xfrm>
            <a:off x="304800" y="1204784"/>
            <a:ext cx="8686800" cy="5881816"/>
          </a:xfrm>
          <a:ln/>
        </p:spPr>
        <p:txBody>
          <a:bodyPr vert="horz" wrap="square" lIns="91440" tIns="45720" rIns="91440" bIns="45720" anchor="t" anchorCtr="0"/>
          <a:lstStyle/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</a:t>
            </a:r>
            <a:r>
              <a:rPr lang="en-US" altLang="en-US" b="1" dirty="0">
                <a:solidFill>
                  <a:srgbClr val="008080"/>
                </a:solidFill>
              </a:rPr>
              <a:t>comment text (one line)</a:t>
            </a: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r>
              <a:rPr lang="en-US" altLang="en-US" b="1" dirty="0">
                <a:solidFill>
                  <a:srgbClr val="008080"/>
                </a:solidFill>
                <a:latin typeface="Courier New" panose="02070309020205020404" pitchFamily="49" charset="0"/>
              </a:rPr>
              <a:t># multi-line comment</a:t>
            </a: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b="1" dirty="0">
              <a:solidFill>
                <a:srgbClr val="008080"/>
              </a:solidFill>
            </a:endParaRPr>
          </a:p>
          <a:p>
            <a:pPr marL="862330" lvl="1" defTabSz="457200" eaLnBrk="1" hangingPunct="1">
              <a:lnSpc>
                <a:spcPct val="77000"/>
              </a:lnSpc>
              <a:buNone/>
              <a:tabLst>
                <a:tab pos="3657600" algn="l"/>
              </a:tabLst>
            </a:pPr>
            <a:endParaRPr lang="en-US" altLang="en-US" sz="800" b="1" dirty="0">
              <a:solidFill>
                <a:srgbClr val="008080"/>
              </a:solidFill>
            </a:endParaRPr>
          </a:p>
        </p:txBody>
      </p:sp>
      <p:graphicFrame>
        <p:nvGraphicFramePr>
          <p:cNvPr id="14350" name="Group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47829"/>
              </p:ext>
            </p:extLst>
          </p:nvPr>
        </p:nvGraphicFramePr>
        <p:xfrm>
          <a:off x="685800" y="1524000"/>
          <a:ext cx="7924800" cy="2359800"/>
        </p:xfrm>
        <a:graphic>
          <a:graphicData uri="http://schemas.openxmlformats.org/drawingml/2006/table">
            <a:tbl>
              <a:tblPr/>
              <a:tblGrid>
                <a:gridCol w="450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 gridSpan="2"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example2.py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Suzy Student, CSE 142, Fall 2097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This program prints important messages.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print("Hello, world!")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print()                  </a:t>
                      </a: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blank line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print("Suppose two swallows \"carry\" it together.")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print('African or "European" swallows?')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CDE79D6-F85D-4BC7-981E-18198DF0D5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300840"/>
              </p:ext>
            </p:extLst>
          </p:nvPr>
        </p:nvGraphicFramePr>
        <p:xfrm>
          <a:off x="685800" y="4473316"/>
          <a:ext cx="7924800" cy="2359800"/>
        </p:xfrm>
        <a:graphic>
          <a:graphicData uri="http://schemas.openxmlformats.org/drawingml/2006/table">
            <a:tbl>
              <a:tblPr/>
              <a:tblGrid>
                <a:gridCol w="500792">
                  <a:extLst>
                    <a:ext uri="{9D8B030D-6E8A-4147-A177-3AD203B41FA5}">
                      <a16:colId xmlns:a16="http://schemas.microsoft.com/office/drawing/2014/main" val="2885016605"/>
                    </a:ext>
                  </a:extLst>
                </a:gridCol>
                <a:gridCol w="7424008">
                  <a:extLst>
                    <a:ext uri="{9D8B030D-6E8A-4147-A177-3AD203B41FA5}">
                      <a16:colId xmlns:a16="http://schemas.microsoft.com/office/drawing/2014/main" val="2639262587"/>
                    </a:ext>
                  </a:extLst>
                </a:gridCol>
              </a:tblGrid>
              <a:tr h="325544">
                <a:tc gridSpan="2"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example3.</a:t>
                      </a: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pPr marL="10668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Tahoma" panose="020B0604030504040204" pitchFamily="34" charset="0"/>
                      </a:endParaRP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33863595"/>
                  </a:ext>
                </a:extLst>
              </a:tr>
              <a:tr h="1655656"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“””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 Suzy Student, CSE 142, Fall 2097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 This program prints important messages.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 Clandestine section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“””</a:t>
                      </a: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00808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7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print("Hello, world!")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867122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Functions</a:t>
            </a:r>
          </a:p>
        </p:txBody>
      </p:sp>
      <p:sp>
        <p:nvSpPr>
          <p:cNvPr id="1126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b="1" dirty="0"/>
              <a:t>Function</a:t>
            </a:r>
            <a:r>
              <a:rPr lang="en-US" altLang="en-US" dirty="0"/>
              <a:t>: Equivalent to a static method in Java.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Syntax:</a:t>
            </a:r>
          </a:p>
          <a:p>
            <a:pPr lvl="1" eaLnBrk="1" hangingPunct="1">
              <a:lnSpc>
                <a:spcPct val="87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def </a:t>
            </a:r>
            <a:r>
              <a:rPr lang="en-US" altLang="en-US" b="1" dirty="0"/>
              <a:t>name</a:t>
            </a:r>
            <a:r>
              <a:rPr lang="en-US" altLang="en-US" dirty="0">
                <a:latin typeface="Courier New" panose="02070309020205020404" pitchFamily="49" charset="0"/>
              </a:rPr>
              <a:t>():</a:t>
            </a:r>
          </a:p>
          <a:p>
            <a:pPr lvl="1" eaLnBrk="1" hangingPunct="1">
              <a:lnSpc>
                <a:spcPct val="87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  <a:endParaRPr lang="en-US" altLang="en-US" dirty="0">
              <a:latin typeface="Courier New" panose="02070309020205020404" pitchFamily="49" charset="0"/>
            </a:endParaRPr>
          </a:p>
          <a:p>
            <a:pPr lvl="1" eaLnBrk="1" hangingPunct="1">
              <a:lnSpc>
                <a:spcPct val="87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...</a:t>
            </a:r>
          </a:p>
          <a:p>
            <a:pPr lvl="1" eaLnBrk="1" hangingPunct="1">
              <a:lnSpc>
                <a:spcPct val="87000"/>
              </a:lnSpc>
              <a:buNone/>
            </a:pPr>
            <a:r>
              <a:rPr lang="en-US" altLang="en-US" dirty="0">
                <a:latin typeface="Courier New" panose="02070309020205020404" pitchFamily="49" charset="0"/>
              </a:rPr>
              <a:t>    </a:t>
            </a:r>
            <a:r>
              <a:rPr lang="en-US" altLang="en-US" b="1" dirty="0"/>
              <a:t>statement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Must be declared above the 'main' code</a:t>
            </a:r>
          </a:p>
          <a:p>
            <a:pPr lvl="1" eaLnBrk="1" hangingPunct="1"/>
            <a:r>
              <a:rPr lang="en-US" altLang="en-US" dirty="0"/>
              <a:t>Statements inside the function must be indented</a:t>
            </a:r>
          </a:p>
          <a:p>
            <a:pPr lvl="1" eaLnBrk="1" hangingPunct="1">
              <a:lnSpc>
                <a:spcPct val="57000"/>
              </a:lnSpc>
              <a:buNone/>
            </a:pPr>
            <a:endParaRPr lang="en-US" altLang="en-US" b="1" i="1" dirty="0"/>
          </a:p>
        </p:txBody>
      </p:sp>
      <p:graphicFrame>
        <p:nvGraphicFramePr>
          <p:cNvPr id="15374" name="Group 14"/>
          <p:cNvGraphicFramePr>
            <a:graphicFrameLocks noGrp="1"/>
          </p:cNvGraphicFramePr>
          <p:nvPr/>
        </p:nvGraphicFramePr>
        <p:xfrm>
          <a:off x="4094163" y="1981200"/>
          <a:ext cx="4668837" cy="2440699"/>
        </p:xfrm>
        <a:graphic>
          <a:graphicData uri="http://schemas.openxmlformats.org/drawingml/2006/table">
            <a:tbl>
              <a:tblPr/>
              <a:tblGrid>
                <a:gridCol w="461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206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 gridSpan="2"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hello2.py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Whitespace Significance</a:t>
            </a:r>
          </a:p>
        </p:txBody>
      </p:sp>
      <p:sp>
        <p:nvSpPr>
          <p:cNvPr id="1229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Python uses indentation to indicate blocks, instead of </a:t>
            </a:r>
            <a:r>
              <a:rPr lang="en-US" altLang="en-US" dirty="0">
                <a:latin typeface="Courier New" panose="02070309020205020404" pitchFamily="49" charset="0"/>
              </a:rPr>
              <a:t>{}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Makes the code simpler and more readable</a:t>
            </a:r>
          </a:p>
          <a:p>
            <a:pPr lvl="1" eaLnBrk="1" hangingPunct="1"/>
            <a:r>
              <a:rPr lang="en-US" altLang="en-US" dirty="0"/>
              <a:t>In Java, indenting is optional.  In Python, you </a:t>
            </a:r>
            <a:r>
              <a:rPr lang="en-US" altLang="en-US" b="1" dirty="0"/>
              <a:t>must</a:t>
            </a:r>
            <a:r>
              <a:rPr lang="en-US" altLang="en-US" dirty="0"/>
              <a:t> indent.</a:t>
            </a:r>
          </a:p>
        </p:txBody>
      </p:sp>
      <p:graphicFrame>
        <p:nvGraphicFramePr>
          <p:cNvPr id="16401" name="Group 17"/>
          <p:cNvGraphicFramePr>
            <a:graphicFrameLocks noGrp="1"/>
          </p:cNvGraphicFramePr>
          <p:nvPr/>
        </p:nvGraphicFramePr>
        <p:xfrm>
          <a:off x="2265363" y="2822575"/>
          <a:ext cx="4821237" cy="2679332"/>
        </p:xfrm>
        <a:graphic>
          <a:graphicData uri="http://schemas.openxmlformats.org/drawingml/2006/table">
            <a:tbl>
              <a:tblPr/>
              <a:tblGrid>
                <a:gridCol w="454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72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6225">
                <a:tc gridSpan="2"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hello3.py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1975"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2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3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4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5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6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7</a:t>
                      </a:r>
                    </a:p>
                    <a:p>
                      <a:pPr marL="106680" marR="0" lvl="0" indent="0" algn="r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8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Prints a helpful message.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def hello():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print("Hello, world!")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    print("How are you?")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en-US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8080"/>
                          </a:solidFill>
                          <a:effectLst/>
                          <a:latin typeface="Courier New" panose="02070309020205020404" pitchFamily="49" charset="0"/>
                        </a:rPr>
                        <a:t># main (calls hello twice)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  <a:p>
                      <a:pPr marL="106680" marR="0" lvl="0" indent="0" algn="l" defTabSz="457200" rtl="0" eaLnBrk="1" fontAlgn="base" latinLnBrk="0" hangingPunct="1">
                        <a:lnSpc>
                          <a:spcPct val="6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hello()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301" name="Group 15"/>
          <p:cNvGrpSpPr/>
          <p:nvPr/>
        </p:nvGrpSpPr>
        <p:grpSpPr>
          <a:xfrm>
            <a:off x="2843213" y="3962400"/>
            <a:ext cx="484187" cy="277813"/>
            <a:chOff x="1974" y="2910"/>
            <a:chExt cx="336" cy="192"/>
          </a:xfrm>
        </p:grpSpPr>
        <p:sp>
          <p:nvSpPr>
            <p:cNvPr id="12302" name="Line 16"/>
            <p:cNvSpPr/>
            <p:nvPr/>
          </p:nvSpPr>
          <p:spPr>
            <a:xfrm>
              <a:off x="1974" y="2910"/>
              <a:ext cx="336" cy="0"/>
            </a:xfrm>
            <a:prstGeom prst="line">
              <a:avLst/>
            </a:prstGeom>
            <a:ln w="1016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2303" name="Line 17"/>
            <p:cNvSpPr/>
            <p:nvPr/>
          </p:nvSpPr>
          <p:spPr>
            <a:xfrm>
              <a:off x="1974" y="3102"/>
              <a:ext cx="336" cy="0"/>
            </a:xfrm>
            <a:prstGeom prst="line">
              <a:avLst/>
            </a:prstGeom>
            <a:ln w="1016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93D70-A6CC-75F8-9FE3-AF1A26F56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57" y="228600"/>
            <a:ext cx="8229600" cy="1066800"/>
          </a:xfrm>
        </p:spPr>
        <p:txBody>
          <a:bodyPr/>
          <a:lstStyle/>
          <a:p>
            <a:r>
              <a:rPr lang="en-IN" sz="3200" b="1" u="sng" dirty="0"/>
              <a:t>Jobs You can Land with Python Skills :</a:t>
            </a:r>
            <a:br>
              <a:rPr lang="en-IN" sz="3200" b="1" u="sng" dirty="0"/>
            </a:br>
            <a:endParaRPr lang="en-US" sz="32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0925757-E892-C311-0FFB-59ECB37B50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33212"/>
            <a:ext cx="7467599" cy="447737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3E5A1CC-62D7-572C-25C4-C4A0DE64C07A}"/>
              </a:ext>
            </a:extLst>
          </p:cNvPr>
          <p:cNvSpPr txBox="1"/>
          <p:nvPr/>
        </p:nvSpPr>
        <p:spPr>
          <a:xfrm>
            <a:off x="604157" y="6477000"/>
            <a:ext cx="77778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Source and reference link: https://pllpyjob.tiiny.site/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73665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Python</a:t>
            </a:r>
          </a:p>
        </p:txBody>
      </p:sp>
      <p:sp>
        <p:nvSpPr>
          <p:cNvPr id="4099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Created in 1991 by Guido van Rossum</a:t>
            </a:r>
          </a:p>
          <a:p>
            <a:pPr lvl="1" eaLnBrk="1" hangingPunct="1"/>
            <a:r>
              <a:rPr lang="en-US" altLang="en-US" dirty="0"/>
              <a:t>Named for Monty Python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Useful as a </a:t>
            </a:r>
            <a:r>
              <a:rPr lang="en-US" altLang="en-US" b="1" dirty="0"/>
              <a:t>scripting language</a:t>
            </a:r>
          </a:p>
          <a:p>
            <a:pPr lvl="1" eaLnBrk="1" hangingPunct="1"/>
            <a:r>
              <a:rPr lang="en-US" altLang="en-US" b="1" dirty="0"/>
              <a:t>script</a:t>
            </a:r>
            <a:r>
              <a:rPr lang="en-US" altLang="en-US" dirty="0"/>
              <a:t>: A small program meant for one-time use</a:t>
            </a:r>
          </a:p>
          <a:p>
            <a:pPr lvl="1" eaLnBrk="1" hangingPunct="1"/>
            <a:r>
              <a:rPr lang="en-US" altLang="en-US" dirty="0"/>
              <a:t>Targeted towards small to medium sized projects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Used by:</a:t>
            </a:r>
          </a:p>
          <a:p>
            <a:pPr lvl="1" eaLnBrk="1" hangingPunct="1"/>
            <a:r>
              <a:rPr lang="en-US" altLang="en-US" dirty="0"/>
              <a:t>Google, Yahoo!, Youtube</a:t>
            </a:r>
          </a:p>
          <a:p>
            <a:pPr lvl="1" eaLnBrk="1" hangingPunct="1"/>
            <a:r>
              <a:rPr lang="en-US" altLang="en-US" dirty="0"/>
              <a:t>Many Linux distributions</a:t>
            </a:r>
          </a:p>
          <a:p>
            <a:pPr lvl="1" eaLnBrk="1" hangingPunct="1"/>
            <a:r>
              <a:rPr lang="en-US" altLang="en-US" dirty="0"/>
              <a:t>Games and apps (e.g. Eve Online)</a:t>
            </a:r>
          </a:p>
        </p:txBody>
      </p:sp>
      <p:pic>
        <p:nvPicPr>
          <p:cNvPr id="410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1200" y="4191000"/>
            <a:ext cx="3043238" cy="227965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264444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F4551-94D3-4C2F-B948-1F28A1C20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17333-C9E6-47A0-BE93-5BF24BE046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2286000"/>
            <a:ext cx="8686800" cy="3962400"/>
          </a:xfrm>
        </p:spPr>
        <p:txBody>
          <a:bodyPr/>
          <a:lstStyle/>
          <a:p>
            <a:r>
              <a:rPr lang="en-US" dirty="0"/>
              <a:t>web development (server-side),</a:t>
            </a:r>
          </a:p>
          <a:p>
            <a:r>
              <a:rPr lang="en-US" dirty="0"/>
              <a:t>software development,</a:t>
            </a:r>
          </a:p>
          <a:p>
            <a:r>
              <a:rPr lang="en-US" dirty="0"/>
              <a:t>Mathematics</a:t>
            </a:r>
          </a:p>
          <a:p>
            <a:r>
              <a:rPr lang="en-US" dirty="0"/>
              <a:t>Data Analysis/Data Science</a:t>
            </a:r>
          </a:p>
          <a:p>
            <a:r>
              <a:rPr lang="en-US" dirty="0"/>
              <a:t>System Scripting</a:t>
            </a:r>
          </a:p>
          <a:p>
            <a:r>
              <a:rPr lang="en-US" dirty="0"/>
              <a:t>ML/AI</a:t>
            </a:r>
          </a:p>
          <a:p>
            <a:r>
              <a:rPr lang="en-US" dirty="0"/>
              <a:t>Ethical Hacking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F1E4191-6185-4EB7-9F0E-ECDDA6AA6C81}"/>
              </a:ext>
            </a:extLst>
          </p:cNvPr>
          <p:cNvSpPr txBox="1"/>
          <p:nvPr/>
        </p:nvSpPr>
        <p:spPr>
          <a:xfrm>
            <a:off x="381000" y="1752600"/>
            <a:ext cx="8610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It is used for:</a:t>
            </a:r>
          </a:p>
        </p:txBody>
      </p:sp>
    </p:spTree>
    <p:extLst>
      <p:ext uri="{BB962C8B-B14F-4D97-AF65-F5344CB8AC3E}">
        <p14:creationId xmlns:p14="http://schemas.microsoft.com/office/powerpoint/2010/main" val="2850137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619E0-F90C-4BDE-8EDF-433B56D6D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AC01C1-A314-466A-9CE3-BEA86AE4C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have two different versions of python:</a:t>
            </a:r>
          </a:p>
          <a:p>
            <a:endParaRPr lang="en-US" dirty="0"/>
          </a:p>
          <a:p>
            <a:r>
              <a:rPr lang="en-US" dirty="0"/>
              <a:t>Python 2</a:t>
            </a:r>
          </a:p>
          <a:p>
            <a:r>
              <a:rPr lang="en-US" dirty="0"/>
              <a:t>Python 3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b="1" dirty="0"/>
              <a:t>But for this training we will be using python 3.x</a:t>
            </a:r>
          </a:p>
          <a:p>
            <a:pPr marL="0" indent="0" algn="ctr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Python works on different platform ( Windows, Mac, Linux, Raspberry Pi, android, iOS)</a:t>
            </a:r>
          </a:p>
        </p:txBody>
      </p:sp>
    </p:spTree>
    <p:extLst>
      <p:ext uri="{BB962C8B-B14F-4D97-AF65-F5344CB8AC3E}">
        <p14:creationId xmlns:p14="http://schemas.microsoft.com/office/powerpoint/2010/main" val="2451102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Installing Python</a:t>
            </a:r>
          </a:p>
        </p:txBody>
      </p:sp>
      <p:sp>
        <p:nvSpPr>
          <p:cNvPr id="5123" name="Rectangle 3"/>
          <p:cNvSpPr>
            <a:spLocks noGrp="1"/>
          </p:cNvSpPr>
          <p:nvPr>
            <p:ph sz="half" idx="1"/>
          </p:nvPr>
        </p:nvSpPr>
        <p:spPr>
          <a:xfrm>
            <a:off x="304800" y="1295400"/>
            <a:ext cx="4271963" cy="49530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  <a:ea typeface="+mn-ea"/>
                <a:cs typeface="+mn-cs"/>
              </a:rPr>
              <a:t>Windows:</a:t>
            </a:r>
          </a:p>
          <a:p>
            <a:pPr eaLnBrk="1" hangingPunct="1">
              <a:buClrTx/>
              <a:buSzTx/>
              <a:buFontTx/>
            </a:pPr>
            <a:r>
              <a:rPr lang="en-US" altLang="en-US" sz="2000" dirty="0">
                <a:latin typeface="+mn-lt"/>
                <a:ea typeface="+mn-ea"/>
                <a:cs typeface="+mn-cs"/>
              </a:rPr>
              <a:t>Download Python from </a:t>
            </a:r>
            <a:r>
              <a:rPr lang="en-US" altLang="en-US" sz="2000" u="sng" dirty="0">
                <a:latin typeface="+mn-lt"/>
                <a:ea typeface="+mn-ea"/>
                <a:cs typeface="+mn-cs"/>
              </a:rPr>
              <a:t>http://www.python.org</a:t>
            </a:r>
            <a:endParaRPr lang="en-US" altLang="en-US"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</a:pPr>
            <a:r>
              <a:rPr lang="en-US" altLang="en-US" sz="2000" dirty="0">
                <a:latin typeface="+mn-lt"/>
                <a:ea typeface="+mn-ea"/>
                <a:cs typeface="+mn-cs"/>
              </a:rPr>
              <a:t>Install Python.</a:t>
            </a:r>
          </a:p>
          <a:p>
            <a:pPr eaLnBrk="1" hangingPunct="1">
              <a:buClrTx/>
              <a:buSzTx/>
              <a:buFontTx/>
            </a:pPr>
            <a:r>
              <a:rPr lang="en-US" altLang="en-US" sz="2000" dirty="0">
                <a:latin typeface="+mn-lt"/>
                <a:ea typeface="+mn-ea"/>
                <a:cs typeface="+mn-cs"/>
              </a:rPr>
              <a:t>Run </a:t>
            </a:r>
            <a:r>
              <a:rPr lang="en-US" altLang="en-US" sz="2000" b="1" dirty="0">
                <a:latin typeface="+mn-lt"/>
                <a:ea typeface="+mn-ea"/>
                <a:cs typeface="+mn-cs"/>
              </a:rPr>
              <a:t>Idle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 from the Start Menu.</a:t>
            </a:r>
          </a:p>
        </p:txBody>
      </p:sp>
      <p:sp>
        <p:nvSpPr>
          <p:cNvPr id="5124" name="Rectangle 4"/>
          <p:cNvSpPr>
            <a:spLocks noGrp="1"/>
          </p:cNvSpPr>
          <p:nvPr>
            <p:ph sz="half" idx="2"/>
          </p:nvPr>
        </p:nvSpPr>
        <p:spPr>
          <a:xfrm>
            <a:off x="4716463" y="1295400"/>
            <a:ext cx="4275137" cy="4953000"/>
          </a:xfrm>
          <a:ln/>
        </p:spPr>
        <p:txBody>
          <a:bodyPr vert="horz" wrap="square" lIns="91440" tIns="45720" rIns="91440" bIns="45720" anchor="t" anchorCtr="0"/>
          <a:lstStyle/>
          <a:p>
            <a:pPr eaLnBrk="1" hangingPunct="1"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  <a:ea typeface="+mn-ea"/>
                <a:cs typeface="+mn-cs"/>
              </a:rPr>
              <a:t>Mac OS X:</a:t>
            </a:r>
          </a:p>
          <a:p>
            <a:pPr eaLnBrk="1" hangingPunct="1">
              <a:buClrTx/>
              <a:buSzTx/>
              <a:buFontTx/>
            </a:pPr>
            <a:r>
              <a:rPr lang="en-US" altLang="en-US" sz="2000" dirty="0">
                <a:latin typeface="+mn-lt"/>
                <a:ea typeface="+mn-ea"/>
                <a:cs typeface="+mn-cs"/>
              </a:rPr>
              <a:t>Python is already installed.</a:t>
            </a:r>
          </a:p>
          <a:p>
            <a:pPr eaLnBrk="1" hangingPunct="1">
              <a:buClrTx/>
              <a:buSzTx/>
              <a:buFontTx/>
            </a:pPr>
            <a:r>
              <a:rPr lang="en-US" altLang="en-US" sz="2000" dirty="0">
                <a:latin typeface="+mn-lt"/>
                <a:ea typeface="+mn-ea"/>
                <a:cs typeface="+mn-cs"/>
              </a:rPr>
              <a:t>Open a terminal and run </a:t>
            </a:r>
            <a:r>
              <a:rPr lang="en-US" altLang="en-US" sz="2000" dirty="0">
                <a:latin typeface="Courier New" panose="02070309020205020404" pitchFamily="49" charset="0"/>
                <a:ea typeface="+mn-ea"/>
                <a:cs typeface="+mn-cs"/>
              </a:rPr>
              <a:t>python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 or run Idle from Finder.</a:t>
            </a:r>
          </a:p>
          <a:p>
            <a:pPr eaLnBrk="1" hangingPunct="1">
              <a:buClrTx/>
              <a:buSzTx/>
              <a:buFontTx/>
              <a:buNone/>
            </a:pPr>
            <a:endParaRPr lang="en-US" altLang="en-US" sz="2000" dirty="0">
              <a:latin typeface="+mn-lt"/>
              <a:ea typeface="+mn-ea"/>
              <a:cs typeface="+mn-cs"/>
            </a:endParaRPr>
          </a:p>
          <a:p>
            <a:pPr eaLnBrk="1" hangingPunct="1">
              <a:buClrTx/>
              <a:buSzTx/>
              <a:buFontTx/>
              <a:buNone/>
            </a:pPr>
            <a:r>
              <a:rPr lang="en-US" altLang="en-US" sz="2000" b="1" dirty="0">
                <a:latin typeface="+mn-lt"/>
                <a:ea typeface="+mn-ea"/>
                <a:cs typeface="+mn-cs"/>
              </a:rPr>
              <a:t>Linux:</a:t>
            </a:r>
          </a:p>
          <a:p>
            <a:pPr eaLnBrk="1" hangingPunct="1">
              <a:buClrTx/>
              <a:buSzTx/>
              <a:buFontTx/>
            </a:pPr>
            <a:r>
              <a:rPr lang="en-US" altLang="en-US" sz="2000" dirty="0">
                <a:latin typeface="+mn-lt"/>
                <a:ea typeface="+mn-ea"/>
                <a:cs typeface="+mn-cs"/>
              </a:rPr>
              <a:t>Chances are you already have Python installed.  To check, run </a:t>
            </a:r>
            <a:r>
              <a:rPr lang="en-US" altLang="en-US" sz="2000" dirty="0">
                <a:latin typeface="Courier New" panose="02070309020205020404" pitchFamily="49" charset="0"/>
                <a:ea typeface="+mn-ea"/>
                <a:cs typeface="+mn-cs"/>
              </a:rPr>
              <a:t>python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 from the terminal.</a:t>
            </a:r>
          </a:p>
          <a:p>
            <a:pPr eaLnBrk="1" hangingPunct="1">
              <a:buClrTx/>
              <a:buSzTx/>
              <a:buFontTx/>
            </a:pPr>
            <a:r>
              <a:rPr lang="en-US" altLang="en-US" sz="2000" dirty="0">
                <a:latin typeface="+mn-lt"/>
                <a:ea typeface="+mn-ea"/>
                <a:cs typeface="+mn-cs"/>
              </a:rPr>
              <a:t>If not, install from your distribution's package system.</a:t>
            </a:r>
          </a:p>
          <a:p>
            <a:pPr eaLnBrk="1" hangingPunct="1">
              <a:buClrTx/>
              <a:buSzTx/>
              <a:buFontTx/>
            </a:pPr>
            <a:endParaRPr lang="en-US" altLang="en-US" sz="2000" dirty="0">
              <a:latin typeface="+mn-lt"/>
              <a:ea typeface="+mn-ea"/>
              <a:cs typeface="+mn-cs"/>
            </a:endParaRPr>
          </a:p>
        </p:txBody>
      </p:sp>
      <p:sp>
        <p:nvSpPr>
          <p:cNvPr id="5125" name="Rectangle 10"/>
          <p:cNvSpPr/>
          <p:nvPr/>
        </p:nvSpPr>
        <p:spPr>
          <a:xfrm>
            <a:off x="381000" y="5029200"/>
            <a:ext cx="4079875" cy="685800"/>
          </a:xfrm>
          <a:prstGeom prst="rect">
            <a:avLst/>
          </a:prstGeom>
          <a:solidFill>
            <a:srgbClr val="FFFFFF"/>
          </a:solidFill>
          <a:ln w="936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81641" tIns="42453" rIns="81641" bIns="42453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§"/>
              <a:defRPr sz="22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marL="0" lvl="0" indent="0" defTabSz="414655" eaLnBrk="1" hangingPunct="1">
              <a:lnSpc>
                <a:spcPct val="94000"/>
              </a:lnSpc>
              <a:spcBef>
                <a:spcPct val="0"/>
              </a:spcBef>
              <a:buClr>
                <a:srgbClr val="000000"/>
              </a:buClr>
              <a:buSzPct val="45000"/>
              <a:buFont typeface="Wingdings" panose="05000000000000000000" pitchFamily="2" charset="2"/>
              <a:buNone/>
              <a:tabLst>
                <a:tab pos="0" algn="l"/>
                <a:tab pos="414655" algn="l"/>
                <a:tab pos="830580" algn="l"/>
                <a:tab pos="1244600" algn="l"/>
                <a:tab pos="1659255" algn="l"/>
                <a:tab pos="2072005" algn="l"/>
                <a:tab pos="2489200" algn="l"/>
                <a:tab pos="2903855" algn="l"/>
                <a:tab pos="3317875" algn="l"/>
                <a:tab pos="3732530" algn="l"/>
                <a:tab pos="4148455" algn="l"/>
                <a:tab pos="4562475" algn="l"/>
                <a:tab pos="4975225" algn="l"/>
                <a:tab pos="5393055" algn="l"/>
                <a:tab pos="5807075" algn="l"/>
                <a:tab pos="6221730" algn="l"/>
                <a:tab pos="6634480" algn="l"/>
                <a:tab pos="7051675" algn="l"/>
                <a:tab pos="7466330" algn="l"/>
                <a:tab pos="7879080" algn="l"/>
                <a:tab pos="8295005" algn="l"/>
              </a:tabLst>
            </a:pPr>
            <a:r>
              <a:rPr lang="en-GB" altLang="en-US" sz="1800" b="1" dirty="0">
                <a:solidFill>
                  <a:srgbClr val="000000"/>
                </a:solidFill>
                <a:cs typeface="Arial" panose="020B0604020202020204" pitchFamily="34" charset="0"/>
              </a:rPr>
              <a:t>Note: </a:t>
            </a:r>
            <a:r>
              <a:rPr lang="en-GB" altLang="en-US" sz="1800" dirty="0">
                <a:solidFill>
                  <a:srgbClr val="000000"/>
                </a:solidFill>
                <a:cs typeface="Arial" panose="020B0604020202020204" pitchFamily="34" charset="0"/>
              </a:rPr>
              <a:t>For step by step installation instructions, meet your instructor.</a:t>
            </a:r>
            <a:endParaRPr lang="en-GB" altLang="en-US" sz="1800" dirty="0">
              <a:solidFill>
                <a:srgbClr val="000000"/>
              </a:solidFill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Interpreted Languages</a:t>
            </a:r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b="1" dirty="0"/>
              <a:t>interpreted</a:t>
            </a:r>
          </a:p>
          <a:p>
            <a:pPr lvl="1" eaLnBrk="1" hangingPunct="1"/>
            <a:r>
              <a:rPr lang="en-US" altLang="en-US" dirty="0"/>
              <a:t>Not compiled like Java</a:t>
            </a:r>
          </a:p>
          <a:p>
            <a:pPr lvl="1" eaLnBrk="1" hangingPunct="1"/>
            <a:r>
              <a:rPr lang="en-US" altLang="en-US" dirty="0"/>
              <a:t>Code is written and then directly executed by an </a:t>
            </a:r>
            <a:r>
              <a:rPr lang="en-US" altLang="en-US" b="1" dirty="0"/>
              <a:t>interpreter</a:t>
            </a:r>
          </a:p>
          <a:p>
            <a:pPr lvl="1" eaLnBrk="1" hangingPunct="1"/>
            <a:r>
              <a:rPr lang="en-US" altLang="en-US" dirty="0"/>
              <a:t>Type commands into interpreter and see immediate results</a:t>
            </a:r>
          </a:p>
        </p:txBody>
      </p:sp>
      <p:grpSp>
        <p:nvGrpSpPr>
          <p:cNvPr id="6148" name="Group 4"/>
          <p:cNvGrpSpPr/>
          <p:nvPr/>
        </p:nvGrpSpPr>
        <p:grpSpPr>
          <a:xfrm>
            <a:off x="908050" y="3636963"/>
            <a:ext cx="6707188" cy="2279650"/>
            <a:chOff x="860" y="3101"/>
            <a:chExt cx="3843" cy="1153"/>
          </a:xfrm>
        </p:grpSpPr>
        <p:sp>
          <p:nvSpPr>
            <p:cNvPr id="6149" name="Line 19"/>
            <p:cNvSpPr/>
            <p:nvPr/>
          </p:nvSpPr>
          <p:spPr>
            <a:xfrm>
              <a:off x="2621" y="4252"/>
              <a:ext cx="1722" cy="2"/>
            </a:xfrm>
            <a:prstGeom prst="line">
              <a:avLst/>
            </a:prstGeom>
            <a:ln w="9360" cap="flat" cmpd="sng">
              <a:solidFill>
                <a:srgbClr val="000000"/>
              </a:solidFill>
              <a:prstDash val="solid"/>
              <a:miter/>
              <a:headEnd type="none" w="med" len="med"/>
              <a:tailEnd type="triangle" w="med" len="med"/>
            </a:ln>
          </p:spPr>
        </p:sp>
        <p:grpSp>
          <p:nvGrpSpPr>
            <p:cNvPr id="6150" name="Group 6"/>
            <p:cNvGrpSpPr/>
            <p:nvPr/>
          </p:nvGrpSpPr>
          <p:grpSpPr>
            <a:xfrm>
              <a:off x="860" y="3101"/>
              <a:ext cx="3843" cy="462"/>
              <a:chOff x="860" y="3101"/>
              <a:chExt cx="3843" cy="462"/>
            </a:xfrm>
          </p:grpSpPr>
          <p:grpSp>
            <p:nvGrpSpPr>
              <p:cNvPr id="6157" name="Group 7"/>
              <p:cNvGrpSpPr/>
              <p:nvPr/>
            </p:nvGrpSpPr>
            <p:grpSpPr>
              <a:xfrm>
                <a:off x="1590" y="3101"/>
                <a:ext cx="3113" cy="462"/>
                <a:chOff x="342" y="3053"/>
                <a:chExt cx="3113" cy="462"/>
              </a:xfrm>
            </p:grpSpPr>
            <p:sp>
              <p:nvSpPr>
                <p:cNvPr id="6159" name="AutoShape 10"/>
                <p:cNvSpPr/>
                <p:nvPr/>
              </p:nvSpPr>
              <p:spPr>
                <a:xfrm>
                  <a:off x="272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81641" tIns="40820" rIns="81641" bIns="40820" anchor="ctr" anchorCtr="1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414655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  <a:tabLst>
                      <a:tab pos="0" algn="l"/>
                      <a:tab pos="414655" algn="l"/>
                      <a:tab pos="830580" algn="l"/>
                      <a:tab pos="1244600" algn="l"/>
                      <a:tab pos="1659255" algn="l"/>
                      <a:tab pos="2072005" algn="l"/>
                      <a:tab pos="2489200" algn="l"/>
                      <a:tab pos="2903855" algn="l"/>
                      <a:tab pos="3317875" algn="l"/>
                      <a:tab pos="3732530" algn="l"/>
                      <a:tab pos="4148455" algn="l"/>
                      <a:tab pos="4562475" algn="l"/>
                      <a:tab pos="4975225" algn="l"/>
                      <a:tab pos="5393055" algn="l"/>
                      <a:tab pos="5807075" algn="l"/>
                      <a:tab pos="6221730" algn="l"/>
                      <a:tab pos="6634480" algn="l"/>
                      <a:tab pos="7051675" algn="l"/>
                      <a:tab pos="7466330" algn="l"/>
                      <a:tab pos="7879080" algn="l"/>
                      <a:tab pos="8295005" algn="l"/>
                    </a:tabLst>
                  </a:pPr>
                  <a:r>
                    <a:rPr lang="en-GB" altLang="en-US" sz="1800" dirty="0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Computer</a:t>
                  </a:r>
                  <a:endParaRPr lang="en-GB" altLang="en-US" sz="1800" dirty="0">
                    <a:solidFill>
                      <a:srgbClr val="FFFFFF"/>
                    </a:solidFill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6160" name="AutoShape 12"/>
                <p:cNvSpPr/>
                <p:nvPr/>
              </p:nvSpPr>
              <p:spPr>
                <a:xfrm>
                  <a:off x="1612" y="3143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784A3"/>
                </a:solidFill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81641" tIns="40820" rIns="81641" bIns="40820" anchor="ctr" anchorCtr="1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414655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  <a:tabLst>
                      <a:tab pos="0" algn="l"/>
                      <a:tab pos="414655" algn="l"/>
                      <a:tab pos="830580" algn="l"/>
                      <a:tab pos="1244600" algn="l"/>
                      <a:tab pos="1659255" algn="l"/>
                      <a:tab pos="2072005" algn="l"/>
                      <a:tab pos="2489200" algn="l"/>
                      <a:tab pos="2903855" algn="l"/>
                      <a:tab pos="3317875" algn="l"/>
                      <a:tab pos="3732530" algn="l"/>
                      <a:tab pos="4148455" algn="l"/>
                      <a:tab pos="4562475" algn="l"/>
                      <a:tab pos="4975225" algn="l"/>
                      <a:tab pos="5393055" algn="l"/>
                      <a:tab pos="5807075" algn="l"/>
                      <a:tab pos="6221730" algn="l"/>
                      <a:tab pos="6634480" algn="l"/>
                      <a:tab pos="7051675" algn="l"/>
                      <a:tab pos="7466330" algn="l"/>
                      <a:tab pos="7879080" algn="l"/>
                      <a:tab pos="8295005" algn="l"/>
                    </a:tabLst>
                  </a:pPr>
                  <a:r>
                    <a:rPr lang="en-GB" altLang="en-US" sz="1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Runtime</a:t>
                  </a:r>
                </a:p>
                <a:p>
                  <a:pPr marL="0" lvl="0" indent="0" algn="ctr" defTabSz="414655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  <a:tabLst>
                      <a:tab pos="0" algn="l"/>
                      <a:tab pos="414655" algn="l"/>
                      <a:tab pos="830580" algn="l"/>
                      <a:tab pos="1244600" algn="l"/>
                      <a:tab pos="1659255" algn="l"/>
                      <a:tab pos="2072005" algn="l"/>
                      <a:tab pos="2489200" algn="l"/>
                      <a:tab pos="2903855" algn="l"/>
                      <a:tab pos="3317875" algn="l"/>
                      <a:tab pos="3732530" algn="l"/>
                      <a:tab pos="4148455" algn="l"/>
                      <a:tab pos="4562475" algn="l"/>
                      <a:tab pos="4975225" algn="l"/>
                      <a:tab pos="5393055" algn="l"/>
                      <a:tab pos="5807075" algn="l"/>
                      <a:tab pos="6221730" algn="l"/>
                      <a:tab pos="6634480" algn="l"/>
                      <a:tab pos="7051675" algn="l"/>
                      <a:tab pos="7466330" algn="l"/>
                      <a:tab pos="7879080" algn="l"/>
                      <a:tab pos="8295005" algn="l"/>
                    </a:tabLst>
                  </a:pPr>
                  <a:r>
                    <a:rPr lang="en-GB" altLang="en-US" sz="1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Environment</a:t>
                  </a:r>
                  <a:endParaRPr lang="en-GB" altLang="en-US" sz="1800" dirty="0">
                    <a:solidFill>
                      <a:srgbClr val="000000"/>
                    </a:solidFill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6161" name="AutoShape 13"/>
                <p:cNvSpPr/>
                <p:nvPr/>
              </p:nvSpPr>
              <p:spPr>
                <a:xfrm>
                  <a:off x="863" y="3143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E78324"/>
                </a:solidFill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81641" tIns="40820" rIns="81641" bIns="40820" anchor="ctr" anchorCtr="1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414655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  <a:tabLst>
                      <a:tab pos="0" algn="l"/>
                      <a:tab pos="414655" algn="l"/>
                      <a:tab pos="830580" algn="l"/>
                      <a:tab pos="1244600" algn="l"/>
                      <a:tab pos="1659255" algn="l"/>
                      <a:tab pos="2072005" algn="l"/>
                      <a:tab pos="2489200" algn="l"/>
                      <a:tab pos="2903855" algn="l"/>
                      <a:tab pos="3317875" algn="l"/>
                      <a:tab pos="3732530" algn="l"/>
                      <a:tab pos="4148455" algn="l"/>
                      <a:tab pos="4562475" algn="l"/>
                      <a:tab pos="4975225" algn="l"/>
                      <a:tab pos="5393055" algn="l"/>
                      <a:tab pos="5807075" algn="l"/>
                      <a:tab pos="6221730" algn="l"/>
                      <a:tab pos="6634480" algn="l"/>
                      <a:tab pos="7051675" algn="l"/>
                      <a:tab pos="7466330" algn="l"/>
                      <a:tab pos="7879080" algn="l"/>
                      <a:tab pos="8295005" algn="l"/>
                    </a:tabLst>
                  </a:pPr>
                  <a:r>
                    <a:rPr lang="en-GB" altLang="en-US" sz="1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Compiler</a:t>
                  </a:r>
                  <a:endParaRPr lang="en-GB" altLang="en-US" sz="1800" dirty="0">
                    <a:solidFill>
                      <a:srgbClr val="000000"/>
                    </a:solidFill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6162" name="AutoShape 14"/>
                <p:cNvSpPr/>
                <p:nvPr/>
              </p:nvSpPr>
              <p:spPr>
                <a:xfrm>
                  <a:off x="342" y="3143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81641" tIns="40820" rIns="81641" bIns="40820" anchor="ctr" anchorCtr="1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414655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  <a:tabLst>
                      <a:tab pos="0" algn="l"/>
                      <a:tab pos="414655" algn="l"/>
                      <a:tab pos="830580" algn="l"/>
                      <a:tab pos="1244600" algn="l"/>
                      <a:tab pos="1659255" algn="l"/>
                      <a:tab pos="2072005" algn="l"/>
                      <a:tab pos="2489200" algn="l"/>
                      <a:tab pos="2903855" algn="l"/>
                      <a:tab pos="3317875" algn="l"/>
                      <a:tab pos="3732530" algn="l"/>
                      <a:tab pos="4148455" algn="l"/>
                      <a:tab pos="4562475" algn="l"/>
                      <a:tab pos="4975225" algn="l"/>
                      <a:tab pos="5393055" algn="l"/>
                      <a:tab pos="5807075" algn="l"/>
                      <a:tab pos="6221730" algn="l"/>
                      <a:tab pos="6634480" algn="l"/>
                      <a:tab pos="7051675" algn="l"/>
                      <a:tab pos="7466330" algn="l"/>
                      <a:tab pos="7879080" algn="l"/>
                      <a:tab pos="8295005" algn="l"/>
                    </a:tabLst>
                  </a:pPr>
                  <a:r>
                    <a:rPr lang="en-GB" altLang="en-US" sz="1800" b="1" dirty="0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Code</a:t>
                  </a:r>
                  <a:endParaRPr lang="en-GB" altLang="en-US" sz="1800" b="1" dirty="0">
                    <a:solidFill>
                      <a:srgbClr val="FFFFFF"/>
                    </a:solidFill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6163" name="Line 19"/>
                <p:cNvSpPr/>
                <p:nvPr/>
              </p:nvSpPr>
              <p:spPr>
                <a:xfrm>
                  <a:off x="582" y="3053"/>
                  <a:ext cx="2490" cy="3"/>
                </a:xfrm>
                <a:prstGeom prst="line">
                  <a:avLst/>
                </a:prstGeom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triangle" w="med" len="med"/>
                </a:ln>
              </p:spPr>
            </p:sp>
          </p:grpSp>
          <p:sp>
            <p:nvSpPr>
              <p:cNvPr id="6158" name="Text Box 13"/>
              <p:cNvSpPr txBox="1"/>
              <p:nvPr/>
            </p:nvSpPr>
            <p:spPr>
              <a:xfrm>
                <a:off x="860" y="3248"/>
                <a:ext cx="475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82954" tIns="41477" rIns="82954" bIns="41477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830580" eaLnBrk="1" hangingPunct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Andale Mono" pitchFamily="1" charset="0"/>
                  <a:buNone/>
                </a:pPr>
                <a:r>
                  <a:rPr lang="en-US" altLang="en-US" sz="2200" dirty="0">
                    <a:latin typeface="Andale Mono" pitchFamily="1" charset="0"/>
                    <a:cs typeface="Arial" panose="020B0604020202020204" pitchFamily="34" charset="0"/>
                  </a:rPr>
                  <a:t>Java:</a:t>
                </a:r>
                <a:endParaRPr lang="en-US" altLang="en-US" sz="2200" dirty="0">
                  <a:latin typeface="Andale Mono" pitchFamily="1" charset="0"/>
                  <a:ea typeface="Arial" panose="020B0604020202020204" pitchFamily="34" charset="0"/>
                </a:endParaRPr>
              </a:p>
            </p:txBody>
          </p:sp>
        </p:grpSp>
        <p:grpSp>
          <p:nvGrpSpPr>
            <p:cNvPr id="6151" name="Group 14"/>
            <p:cNvGrpSpPr/>
            <p:nvPr/>
          </p:nvGrpSpPr>
          <p:grpSpPr>
            <a:xfrm>
              <a:off x="870" y="3735"/>
              <a:ext cx="3833" cy="372"/>
              <a:chOff x="870" y="3735"/>
              <a:chExt cx="3833" cy="372"/>
            </a:xfrm>
          </p:grpSpPr>
          <p:grpSp>
            <p:nvGrpSpPr>
              <p:cNvPr id="6152" name="Group 15"/>
              <p:cNvGrpSpPr/>
              <p:nvPr/>
            </p:nvGrpSpPr>
            <p:grpSpPr>
              <a:xfrm>
                <a:off x="2338" y="3735"/>
                <a:ext cx="2365" cy="372"/>
                <a:chOff x="1090" y="3687"/>
                <a:chExt cx="2365" cy="372"/>
              </a:xfrm>
            </p:grpSpPr>
            <p:sp>
              <p:nvSpPr>
                <p:cNvPr id="6154" name="AutoShape 11"/>
                <p:cNvSpPr/>
                <p:nvPr/>
              </p:nvSpPr>
              <p:spPr>
                <a:xfrm>
                  <a:off x="2723" y="3687"/>
                  <a:ext cx="73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5C8526"/>
                </a:solidFill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81641" tIns="40820" rIns="81641" bIns="40820" anchor="ctr" anchorCtr="1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414655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  <a:tabLst>
                      <a:tab pos="0" algn="l"/>
                      <a:tab pos="414655" algn="l"/>
                      <a:tab pos="830580" algn="l"/>
                      <a:tab pos="1244600" algn="l"/>
                      <a:tab pos="1659255" algn="l"/>
                      <a:tab pos="2072005" algn="l"/>
                      <a:tab pos="2489200" algn="l"/>
                      <a:tab pos="2903855" algn="l"/>
                      <a:tab pos="3317875" algn="l"/>
                      <a:tab pos="3732530" algn="l"/>
                      <a:tab pos="4148455" algn="l"/>
                      <a:tab pos="4562475" algn="l"/>
                      <a:tab pos="4975225" algn="l"/>
                      <a:tab pos="5393055" algn="l"/>
                      <a:tab pos="5807075" algn="l"/>
                      <a:tab pos="6221730" algn="l"/>
                      <a:tab pos="6634480" algn="l"/>
                      <a:tab pos="7051675" algn="l"/>
                      <a:tab pos="7466330" algn="l"/>
                      <a:tab pos="7879080" algn="l"/>
                      <a:tab pos="8295005" algn="l"/>
                    </a:tabLst>
                  </a:pPr>
                  <a:r>
                    <a:rPr lang="en-GB" altLang="en-US" sz="1800" dirty="0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Computer</a:t>
                  </a:r>
                  <a:endParaRPr lang="en-GB" altLang="en-US" sz="1800" dirty="0">
                    <a:solidFill>
                      <a:srgbClr val="FFFFFF"/>
                    </a:solidFill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6155" name="AutoShape 15"/>
                <p:cNvSpPr/>
                <p:nvPr/>
              </p:nvSpPr>
              <p:spPr>
                <a:xfrm>
                  <a:off x="1612" y="3687"/>
                  <a:ext cx="1102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FFD43B"/>
                </a:solidFill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81641" tIns="40820" rIns="81641" bIns="40820" anchor="ctr" anchorCtr="1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414655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  <a:tabLst>
                      <a:tab pos="0" algn="l"/>
                      <a:tab pos="414655" algn="l"/>
                      <a:tab pos="830580" algn="l"/>
                      <a:tab pos="1244600" algn="l"/>
                      <a:tab pos="1659255" algn="l"/>
                      <a:tab pos="2072005" algn="l"/>
                      <a:tab pos="2489200" algn="l"/>
                      <a:tab pos="2903855" algn="l"/>
                      <a:tab pos="3317875" algn="l"/>
                      <a:tab pos="3732530" algn="l"/>
                      <a:tab pos="4148455" algn="l"/>
                      <a:tab pos="4562475" algn="l"/>
                      <a:tab pos="4975225" algn="l"/>
                      <a:tab pos="5393055" algn="l"/>
                      <a:tab pos="5807075" algn="l"/>
                      <a:tab pos="6221730" algn="l"/>
                      <a:tab pos="6634480" algn="l"/>
                      <a:tab pos="7051675" algn="l"/>
                      <a:tab pos="7466330" algn="l"/>
                      <a:tab pos="7879080" algn="l"/>
                      <a:tab pos="8295005" algn="l"/>
                    </a:tabLst>
                  </a:pPr>
                  <a:r>
                    <a:rPr lang="en-GB" altLang="en-US" sz="1800" dirty="0">
                      <a:solidFill>
                        <a:srgbClr val="000000"/>
                      </a:solidFill>
                      <a:cs typeface="Arial" panose="020B0604020202020204" pitchFamily="34" charset="0"/>
                    </a:rPr>
                    <a:t>Interpreter</a:t>
                  </a:r>
                  <a:endParaRPr lang="en-GB" altLang="en-US" sz="1800" dirty="0">
                    <a:solidFill>
                      <a:srgbClr val="000000"/>
                    </a:solidFill>
                    <a:ea typeface="Arial" panose="020B0604020202020204" pitchFamily="34" charset="0"/>
                  </a:endParaRPr>
                </a:p>
              </p:txBody>
            </p:sp>
            <p:sp>
              <p:nvSpPr>
                <p:cNvPr id="6156" name="AutoShape 16"/>
                <p:cNvSpPr/>
                <p:nvPr/>
              </p:nvSpPr>
              <p:spPr>
                <a:xfrm>
                  <a:off x="1090" y="3687"/>
                  <a:ext cx="503" cy="372"/>
                </a:xfrm>
                <a:prstGeom prst="roundRect">
                  <a:avLst>
                    <a:gd name="adj" fmla="val 269"/>
                  </a:avLst>
                </a:prstGeom>
                <a:solidFill>
                  <a:srgbClr val="646464"/>
                </a:solidFill>
                <a:ln w="936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lIns="81641" tIns="40820" rIns="81641" bIns="40820" anchor="ctr" anchorCtr="1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Wingdings" panose="05000000000000000000" pitchFamily="2" charset="2"/>
                    <a:buChar char="§"/>
                    <a:defRPr sz="2200">
                      <a:solidFill>
                        <a:schemeClr val="tx1"/>
                      </a:solidFill>
                      <a:latin typeface="+mn-lt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+mn-lt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>
                      <a:solidFill>
                        <a:schemeClr val="tx1"/>
                      </a:solidFill>
                      <a:latin typeface="+mn-lt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>
                      <a:solidFill>
                        <a:schemeClr val="tx1"/>
                      </a:solidFill>
                      <a:latin typeface="+mn-lt"/>
                    </a:defRPr>
                  </a:lvl5pPr>
                </a:lstStyle>
                <a:p>
                  <a:pPr marL="0" lvl="0" indent="0" algn="ctr" defTabSz="414655" eaLnBrk="1" hangingPunct="1">
                    <a:lnSpc>
                      <a:spcPct val="94000"/>
                    </a:lnSpc>
                    <a:spcBef>
                      <a:spcPct val="0"/>
                    </a:spcBef>
                    <a:buClr>
                      <a:srgbClr val="000000"/>
                    </a:buClr>
                    <a:buSzPct val="45000"/>
                    <a:buFont typeface="Wingdings" panose="05000000000000000000" pitchFamily="2" charset="2"/>
                    <a:buNone/>
                    <a:tabLst>
                      <a:tab pos="0" algn="l"/>
                      <a:tab pos="414655" algn="l"/>
                      <a:tab pos="830580" algn="l"/>
                      <a:tab pos="1244600" algn="l"/>
                      <a:tab pos="1659255" algn="l"/>
                      <a:tab pos="2072005" algn="l"/>
                      <a:tab pos="2489200" algn="l"/>
                      <a:tab pos="2903855" algn="l"/>
                      <a:tab pos="3317875" algn="l"/>
                      <a:tab pos="3732530" algn="l"/>
                      <a:tab pos="4148455" algn="l"/>
                      <a:tab pos="4562475" algn="l"/>
                      <a:tab pos="4975225" algn="l"/>
                      <a:tab pos="5393055" algn="l"/>
                      <a:tab pos="5807075" algn="l"/>
                      <a:tab pos="6221730" algn="l"/>
                      <a:tab pos="6634480" algn="l"/>
                      <a:tab pos="7051675" algn="l"/>
                      <a:tab pos="7466330" algn="l"/>
                      <a:tab pos="7879080" algn="l"/>
                      <a:tab pos="8295005" algn="l"/>
                    </a:tabLst>
                  </a:pPr>
                  <a:r>
                    <a:rPr lang="en-GB" altLang="en-US" sz="1800" b="1" dirty="0">
                      <a:solidFill>
                        <a:srgbClr val="FFFFFF"/>
                      </a:solidFill>
                      <a:cs typeface="Arial" panose="020B0604020202020204" pitchFamily="34" charset="0"/>
                    </a:rPr>
                    <a:t>Code</a:t>
                  </a:r>
                  <a:endParaRPr lang="en-GB" altLang="en-US" sz="1800" b="1" dirty="0">
                    <a:solidFill>
                      <a:srgbClr val="FFFFFF"/>
                    </a:solidFill>
                    <a:ea typeface="Arial" panose="020B0604020202020204" pitchFamily="34" charset="0"/>
                  </a:endParaRPr>
                </a:p>
              </p:txBody>
            </p:sp>
          </p:grpSp>
          <p:sp>
            <p:nvSpPr>
              <p:cNvPr id="6153" name="Text Box 19"/>
              <p:cNvSpPr txBox="1"/>
              <p:nvPr/>
            </p:nvSpPr>
            <p:spPr>
              <a:xfrm>
                <a:off x="870" y="3791"/>
                <a:ext cx="633" cy="198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 lIns="82954" tIns="41477" rIns="82954" bIns="41477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Font typeface="Wingdings" panose="05000000000000000000" pitchFamily="2" charset="2"/>
                  <a:buChar char="§"/>
                  <a:defRPr sz="2200">
                    <a:solidFill>
                      <a:schemeClr val="tx1"/>
                    </a:solidFill>
                    <a:latin typeface="+mn-lt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000">
                    <a:solidFill>
                      <a:schemeClr val="tx1"/>
                    </a:solidFill>
                    <a:latin typeface="+mn-lt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>
                    <a:solidFill>
                      <a:schemeClr val="tx1"/>
                    </a:solidFill>
                    <a:latin typeface="+mn-lt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>
                    <a:solidFill>
                      <a:schemeClr val="tx1"/>
                    </a:solidFill>
                    <a:latin typeface="+mn-lt"/>
                  </a:defRPr>
                </a:lvl5pPr>
              </a:lstStyle>
              <a:p>
                <a:pPr marL="0" lvl="0" indent="0" defTabSz="830580" eaLnBrk="1" hangingPunct="1">
                  <a:lnSpc>
                    <a:spcPct val="93000"/>
                  </a:lnSpc>
                  <a:spcBef>
                    <a:spcPct val="0"/>
                  </a:spcBef>
                  <a:buClr>
                    <a:srgbClr val="000000"/>
                  </a:buClr>
                  <a:buSzPct val="100000"/>
                  <a:buFont typeface="Andale Mono" pitchFamily="1" charset="0"/>
                  <a:buNone/>
                </a:pPr>
                <a:r>
                  <a:rPr lang="en-US" altLang="en-US" sz="2200" dirty="0">
                    <a:latin typeface="Andale Mono" pitchFamily="1" charset="0"/>
                    <a:cs typeface="Arial" panose="020B0604020202020204" pitchFamily="34" charset="0"/>
                  </a:rPr>
                  <a:t>Python:</a:t>
                </a:r>
                <a:endParaRPr lang="en-US" altLang="en-US" sz="2200" dirty="0">
                  <a:latin typeface="Andale Mono" pitchFamily="1" charset="0"/>
                  <a:ea typeface="Arial" panose="020B0604020202020204" pitchFamily="34" charset="0"/>
                </a:endParaRPr>
              </a:p>
            </p:txBody>
          </p: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3835D-B433-4AB1-B3DC-F62C3C42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Keywords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02F03-5532-497E-BF3B-62AC0E0A61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334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There are 33 keywords in Python 3.x. This number can vary slightly over the course of time.</a:t>
            </a:r>
          </a:p>
          <a:p>
            <a:pPr marL="0" indent="0">
              <a:buNone/>
            </a:pPr>
            <a:r>
              <a:rPr lang="en-US" dirty="0"/>
              <a:t>In python keywords are case sensitive, all keyword except True, False and None must be in lowercase. The list of all the keywords is given below.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ABFFE0-866C-4ED5-BA8F-7214631D77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276600"/>
            <a:ext cx="7924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554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The Python Interpreter</a:t>
            </a:r>
          </a:p>
        </p:txBody>
      </p:sp>
      <p:sp>
        <p:nvSpPr>
          <p:cNvPr id="7171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Allows you to type commands one-at-a-time and see results</a:t>
            </a:r>
          </a:p>
          <a:p>
            <a:pPr eaLnBrk="1" hangingPunct="1"/>
            <a:r>
              <a:rPr lang="en-US" altLang="en-US" dirty="0"/>
              <a:t>A great way to explore Python's syntax</a:t>
            </a:r>
          </a:p>
          <a:p>
            <a:pPr lvl="1" eaLnBrk="1" hangingPunct="1"/>
            <a:r>
              <a:rPr lang="en-US" altLang="en-US" dirty="0"/>
              <a:t>Repeat previous command: Alt+P</a:t>
            </a:r>
          </a:p>
        </p:txBody>
      </p:sp>
      <p:pic>
        <p:nvPicPr>
          <p:cNvPr id="7172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2895600"/>
            <a:ext cx="7391400" cy="3200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ln/>
        </p:spPr>
        <p:txBody>
          <a:bodyPr vert="horz" wrap="square" lIns="91440" tIns="45720" rIns="91440" bIns="45720" anchor="ctr" anchorCtr="0"/>
          <a:lstStyle/>
          <a:p>
            <a:pPr eaLnBrk="1" hangingPunct="1"/>
            <a:r>
              <a:rPr lang="en-US" altLang="en-US" dirty="0"/>
              <a:t>Our First Python Program</a:t>
            </a:r>
          </a:p>
        </p:txBody>
      </p:sp>
      <p:sp>
        <p:nvSpPr>
          <p:cNvPr id="8195" name="Rectangle 3"/>
          <p:cNvSpPr>
            <a:spLocks noGrp="1"/>
          </p:cNvSpPr>
          <p:nvPr>
            <p:ph idx="1"/>
          </p:nvPr>
        </p:nvSpPr>
        <p:spPr>
          <a:ln/>
        </p:spPr>
        <p:txBody>
          <a:bodyPr vert="horz" wrap="square" lIns="91440" tIns="45720" rIns="91440" bIns="45720" anchor="t" anchorCtr="0"/>
          <a:lstStyle/>
          <a:p>
            <a:pPr eaLnBrk="1" hangingPunct="1"/>
            <a:r>
              <a:rPr lang="en-US" altLang="en-US" dirty="0"/>
              <a:t>Python does not have a </a:t>
            </a:r>
            <a:r>
              <a:rPr lang="en-US" altLang="en-US" dirty="0">
                <a:latin typeface="Courier New" panose="02070309020205020404" pitchFamily="49" charset="0"/>
              </a:rPr>
              <a:t>main</a:t>
            </a:r>
            <a:r>
              <a:rPr lang="en-US" altLang="en-US" dirty="0"/>
              <a:t> method like Java</a:t>
            </a:r>
          </a:p>
          <a:p>
            <a:pPr lvl="1" eaLnBrk="1" hangingPunct="1"/>
            <a:r>
              <a:rPr lang="en-US" altLang="en-US" dirty="0"/>
              <a:t>The program's main code is just written directly in the file</a:t>
            </a:r>
          </a:p>
          <a:p>
            <a:pPr eaLnBrk="1" hangingPunct="1"/>
            <a:r>
              <a:rPr lang="en-US" altLang="en-US" dirty="0"/>
              <a:t>Python statements do not end with semicolons</a:t>
            </a:r>
            <a:endParaRPr lang="en-US" altLang="en-US" dirty="0">
              <a:latin typeface="Courier New" panose="02070309020205020404" pitchFamily="49" charset="0"/>
            </a:endParaRPr>
          </a:p>
        </p:txBody>
      </p:sp>
      <p:graphicFrame>
        <p:nvGraphicFramePr>
          <p:cNvPr id="41988" name="Group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41133"/>
              </p:ext>
            </p:extLst>
          </p:nvPr>
        </p:nvGraphicFramePr>
        <p:xfrm>
          <a:off x="2609850" y="3013075"/>
          <a:ext cx="4705350" cy="1330325"/>
        </p:xfrm>
        <a:graphic>
          <a:graphicData uri="http://schemas.openxmlformats.org/drawingml/2006/table">
            <a:tbl>
              <a:tblPr/>
              <a:tblGrid>
                <a:gridCol w="571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33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43143">
                <a:tc gridSpan="2"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Tahoma" panose="020B0604030504040204" pitchFamily="34" charset="0"/>
                        </a:rPr>
                        <a:t>hello.py</a:t>
                      </a:r>
                    </a:p>
                  </a:txBody>
                  <a:tcPr marL="41477" marR="41477" marT="41477" marB="41477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66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87182"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r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ourier New" panose="02070309020205020404" pitchFamily="49" charset="0"/>
                        </a:rPr>
                        <a:t>1</a:t>
                      </a:r>
                    </a:p>
                  </a:txBody>
                  <a:tcPr marL="41477" marR="82954" marT="207386" marB="207386" horzOverflow="overflow">
                    <a:lnL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5784A3"/>
                    </a:solidFill>
                  </a:tcPr>
                </a:tc>
                <a:tc>
                  <a:txBody>
                    <a:bodyPr/>
                    <a:lstStyle>
                      <a:lvl1pPr marL="106680" defTabSz="457200" eaLnBrk="0" hangingPunct="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defTabSz="457200" eaLnBrk="0" hangingPunct="0">
                        <a:spcBef>
                          <a:spcPct val="20000"/>
                        </a:spcBef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defTabSz="457200" eaLnBrk="0" hangingPunct="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defTabSz="457200" eaLnBrk="0" hangingPunct="0"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6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106680" marR="0" lvl="0" indent="0" algn="l" defTabSz="457200" rtl="0" eaLnBrk="1" fontAlgn="base" latinLnBrk="0" hangingPunct="1">
                        <a:lnSpc>
                          <a:spcPct val="37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anose="02070309020205020404" pitchFamily="49" charset="0"/>
                        </a:rPr>
                        <a:t>print("Hello World!")</a:t>
                      </a:r>
                    </a:p>
                  </a:txBody>
                  <a:tcPr marL="41477" marR="165909" marT="207386" marB="207386" horzOverflow="overflow">
                    <a:lnL>
                      <a:noFill/>
                    </a:lnL>
                    <a:lnR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CC66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729</Words>
  <Application>Microsoft Office PowerPoint</Application>
  <PresentationFormat>On-screen Show (4:3)</PresentationFormat>
  <Paragraphs>189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Andale Mono</vt:lpstr>
      <vt:lpstr>Arial</vt:lpstr>
      <vt:lpstr>Courier New</vt:lpstr>
      <vt:lpstr>Tahoma</vt:lpstr>
      <vt:lpstr>Times New Roman</vt:lpstr>
      <vt:lpstr>Verdana</vt:lpstr>
      <vt:lpstr>Wingdings</vt:lpstr>
      <vt:lpstr>Default Design</vt:lpstr>
      <vt:lpstr>Introduction  To Python (Python Overview)</vt:lpstr>
      <vt:lpstr>Python</vt:lpstr>
      <vt:lpstr>Uses</vt:lpstr>
      <vt:lpstr>Versions</vt:lpstr>
      <vt:lpstr>Installing Python</vt:lpstr>
      <vt:lpstr>Interpreted Languages</vt:lpstr>
      <vt:lpstr>Keywords</vt:lpstr>
      <vt:lpstr>The Python Interpreter</vt:lpstr>
      <vt:lpstr>Our First Python Program</vt:lpstr>
      <vt:lpstr>The print Statement</vt:lpstr>
      <vt:lpstr>Comments</vt:lpstr>
      <vt:lpstr>Functions</vt:lpstr>
      <vt:lpstr>Whitespace Significance</vt:lpstr>
      <vt:lpstr>Jobs You can Land with Python Skills : 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142 Python Slides</dc:title>
  <dc:creator>Marty Stepp</dc:creator>
  <cp:keywords>Python</cp:keywords>
  <dc:description>Slides used in the University of Washington's CSE 142 Python sessions.</dc:description>
  <cp:lastModifiedBy>Abdul-Rauf Omotoso</cp:lastModifiedBy>
  <cp:revision>45</cp:revision>
  <dcterms:created xsi:type="dcterms:W3CDTF">2008-06-28T20:57:21Z</dcterms:created>
  <dcterms:modified xsi:type="dcterms:W3CDTF">2022-10-11T08:40:10Z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C2047BA2DD6A43FCA6529D5DA3B44E87</vt:lpwstr>
  </property>
  <property fmtid="{D5CDD505-2E9C-101B-9397-08002B2CF9AE}" pid="3" name="KSOProductBuildVer">
    <vt:lpwstr>1033-11.2.0.11341</vt:lpwstr>
  </property>
</Properties>
</file>