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B1C8-C074-48BF-B59D-5A1D1EB6DC4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08EA-A7D1-4842-B9CB-799E845A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792-E29F-7163-BA49-55044B58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4453-4D9E-7E7A-9E04-FA58F3C2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1F3C-2A63-8EDA-1943-048A061D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A295-7C40-A958-F38F-3176E50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63C0-4141-BA8E-637A-E6AF274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87-FE90-B481-E3D2-80E66FC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6AB0B-1352-9B26-A35A-3D006630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3BE2-2E64-67F8-A55A-3A99A543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2D0A-9E19-37A8-CFE9-718D174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1B6-9064-6E68-3A03-C4946A33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3E093-8935-C996-DAF2-EB40B2CF4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59ED1-CA94-6F81-A04C-7AFB7807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7183-B3E0-87A5-9B43-0B113036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D877-9220-EAA8-4353-821BDB95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9D53-063D-57D3-959B-468683F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0C45-B1B4-55EE-A1A4-A8B3C072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9A3A-A2B5-A014-D33B-0C510B53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E6B3-32EB-E13A-7FBF-4BD034BD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B1E6-6606-D5D1-361E-191E4C5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3FE6-797A-6F38-93EE-FF7E3493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D6DA-B63D-6058-6407-A09FB864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2B4D-7A03-3569-76EB-2DB057A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E9E2-3AF4-A0BD-5562-2E11760D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0DA2-E1EE-1673-7A4A-01E5390B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D846-3ACA-5956-F671-23371146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9F39-540A-81AC-FBD8-68CB126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5EB1-4EE8-4FB2-2A34-9F66C357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7FF2-1448-24FB-7F8A-01352F22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EDAE-D521-1923-AF4F-5CAA56C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C30B-F0A4-D30D-7D95-A4814F0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F55C-394A-9D97-28DD-FC03CA03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74CF-8EAE-2B71-1118-0B8ADCFC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2C5-8271-C831-366C-B80FB3EC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D1D49-68DB-C45E-8911-BF8676F1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B82DA-60A9-1F2C-DC43-2090F1CF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920CC-07D0-97FB-AD6C-98166C982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6299B-C668-2228-9382-FD64CA5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11656-A5B1-FBB9-ACE3-3ABD4B82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2A0C5-E6C5-4CE8-FCDF-35E452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FC89-3FC8-7482-2390-1AC0AF1D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4A442-DF9A-1B46-A482-4468CD3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3E923-C854-ADD8-FD2A-67A74D3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ED39E-FDF9-9372-E057-998670D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DFA7C-78A6-EC65-B6C3-1AF4CDFA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5D1C-8922-8D5C-77A3-9D32670D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9EA15-8C85-48E1-6E6D-13825BE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C438-79AD-B3AD-A86C-72D6DF70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2D0B-88F1-B462-DA5D-D00D7874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41C8B-4608-0E04-ED89-8A92B8BE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3061B-557B-E634-579A-77C9FD63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6BCD-0C2E-10D3-FA89-C9DB7584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BF6A-9A2B-4B06-D5C3-9243A3E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F38-B333-3D67-5B23-994C8457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3596-BF0F-06E0-6212-0D0AA6F14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43EA6-E1BC-AAC3-DB4C-3DB73301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6CAA-2F3E-68F0-FCDF-60F56EB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3C65-B0C6-F701-CD79-29D561B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ACB1-C56A-D6EF-E1FB-BEDCA034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146F6-D51E-F73C-A385-F4213D0F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8237-D2D8-6A0A-0249-0E09062C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E7FA-3ADD-2EC5-2018-5AB9ADCD5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BA94-3F6C-4626-B327-EB1B568F1ED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78BE-0C72-7931-DC11-386636B4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437C-E3D4-D640-C651-825F6D05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90C-F369-480F-869D-15006C3D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29821" y="0"/>
            <a:ext cx="1262179" cy="6858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4363823" y="270769"/>
            <a:ext cx="6695023" cy="6316462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36601" y="549524"/>
            <a:ext cx="5833895" cy="5545461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sz="1200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41583" y="2203566"/>
            <a:ext cx="3655332" cy="267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2400" dirty="0">
                <a:latin typeface="Agency FB" panose="020B0503020202020204" pitchFamily="34" charset="0"/>
              </a:rPr>
              <a:t>Data Analysis Presentation: Identifying Top 5 Popular Content Categories</a:t>
            </a:r>
            <a:endParaRPr lang="en-US" sz="2400" spc="-7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3335801"/>
            <a:ext cx="628311" cy="1863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1484888"/>
            <a:ext cx="628311" cy="186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762412" y="5186713"/>
            <a:ext cx="628311" cy="1863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625532" y="774537"/>
            <a:ext cx="3357836" cy="53089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4800" y="3026400"/>
            <a:ext cx="3135702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8022" y="6320951"/>
            <a:ext cx="6474225" cy="134471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18022" y="-786403"/>
            <a:ext cx="6474225" cy="134471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7721222" y="1053620"/>
            <a:ext cx="3784978" cy="585828"/>
            <a:chOff x="0" y="-47625"/>
            <a:chExt cx="7569956" cy="1171657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7721222" y="4643246"/>
            <a:ext cx="3784978" cy="585828"/>
            <a:chOff x="0" y="-47625"/>
            <a:chExt cx="7569956" cy="1171657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2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solidFill>
                  <a:srgbClr val="FFFFFF"/>
                </a:solidFill>
                <a:latin typeface="Georgia" panose="02040502050405020303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3819886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4742" y="-760204"/>
            <a:ext cx="11502517" cy="134471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344742" y="6262913"/>
            <a:ext cx="11502517" cy="134471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47728" y="2190201"/>
            <a:ext cx="5782295" cy="2379806"/>
            <a:chOff x="0" y="0"/>
            <a:chExt cx="11564591" cy="475961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5334" spc="-53" dirty="0">
                  <a:solidFill>
                    <a:srgbClr val="000000"/>
                  </a:solidFill>
                  <a:latin typeface="Agency FB" panose="020B0503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8"/>
              <a:ext cx="11564591" cy="2461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US" sz="1333" b="1" dirty="0" err="1">
                  <a:latin typeface="Agency FB" panose="020B0503020202020204" pitchFamily="34" charset="0"/>
                </a:rPr>
                <a:t>Agenda:Introduction</a:t>
              </a:r>
              <a:r>
                <a:rPr lang="en-US" sz="1333" b="1" dirty="0">
                  <a:latin typeface="Agency FB" panose="020B0503020202020204" pitchFamily="34" charset="0"/>
                </a:rPr>
                <a:t> and Key Brief Points</a:t>
              </a:r>
              <a:endParaRPr lang="en-US" sz="1333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1333" b="1" dirty="0">
                  <a:latin typeface="Agency FB" panose="020B0503020202020204" pitchFamily="34" charset="0"/>
                </a:rPr>
                <a:t>Defining the Problem</a:t>
              </a:r>
              <a:endParaRPr lang="en-US" sz="1333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1333" b="1" dirty="0">
                  <a:latin typeface="Agency FB" panose="020B0503020202020204" pitchFamily="34" charset="0"/>
                </a:rPr>
                <a:t>Analytics Team Overview</a:t>
              </a:r>
              <a:endParaRPr lang="en-US" sz="1333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1333" b="1" dirty="0">
                  <a:latin typeface="Agency FB" panose="020B0503020202020204" pitchFamily="34" charset="0"/>
                </a:rPr>
                <a:t>Process and Methodology</a:t>
              </a:r>
              <a:endParaRPr lang="en-US" sz="1333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1333" b="1" dirty="0">
                  <a:latin typeface="Agency FB" panose="020B0503020202020204" pitchFamily="34" charset="0"/>
                </a:rPr>
                <a:t>Insights and Recommendations</a:t>
              </a:r>
              <a:endParaRPr lang="en-US" sz="1333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1333" b="1" dirty="0">
                  <a:latin typeface="Agency FB" panose="020B0503020202020204" pitchFamily="34" charset="0"/>
                </a:rPr>
                <a:t>Next Steps</a:t>
              </a:r>
              <a:endParaRPr lang="en-US" sz="1333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04828" y="-1123434"/>
            <a:ext cx="2363672" cy="2246868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073380" y="2305566"/>
            <a:ext cx="2363672" cy="2246868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7941932" y="5734566"/>
            <a:ext cx="2363672" cy="2246868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618371" y="270769"/>
            <a:ext cx="1502533" cy="6316462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4742" y="389734"/>
            <a:ext cx="11502517" cy="6078533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3297931" y="1337056"/>
            <a:ext cx="7561522" cy="418388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1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322032" y="1273113"/>
            <a:ext cx="4302602" cy="431177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979342" y="2623800"/>
            <a:ext cx="2987982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2F0CB-F3A1-0DBE-AB45-F5CBDCCFAF3E}"/>
              </a:ext>
            </a:extLst>
          </p:cNvPr>
          <p:cNvSpPr txBox="1"/>
          <p:nvPr/>
        </p:nvSpPr>
        <p:spPr>
          <a:xfrm>
            <a:off x="5624635" y="1506846"/>
            <a:ext cx="50433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Key Points from the Brief: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Client requires an analysis of content categories.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Data Requirements: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Data Model Recap: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0" y="5463797"/>
            <a:ext cx="2363672" cy="2246868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6642988" cy="6858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1200" dirty="0"/>
          </a:p>
        </p:txBody>
      </p:sp>
      <p:grpSp>
        <p:nvGrpSpPr>
          <p:cNvPr id="7" name="Group 7"/>
          <p:cNvGrpSpPr/>
          <p:nvPr/>
        </p:nvGrpSpPr>
        <p:grpSpPr>
          <a:xfrm>
            <a:off x="-97519" y="270769"/>
            <a:ext cx="1502533" cy="6316462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65792" y="976372"/>
            <a:ext cx="2292409" cy="2198067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sz="1200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0657511" y="-707565"/>
            <a:ext cx="2363672" cy="2246868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7338323" y="685800"/>
            <a:ext cx="4167877" cy="5486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668918" y="845168"/>
            <a:ext cx="385791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D397C-9DF2-2DB1-1523-167D653857C7}"/>
              </a:ext>
            </a:extLst>
          </p:cNvPr>
          <p:cNvSpPr txBox="1"/>
          <p:nvPr/>
        </p:nvSpPr>
        <p:spPr>
          <a:xfrm>
            <a:off x="1129697" y="1938893"/>
            <a:ext cx="50433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Key Points from the Brief: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Client requires an analysis of content categories.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Data Requirements: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Data Model Recap: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816" y="270769"/>
            <a:ext cx="6626562" cy="6316462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407164" y="1217019"/>
            <a:ext cx="4500543" cy="442396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83865" y="847155"/>
            <a:ext cx="1390091" cy="139009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612813" y="685800"/>
            <a:ext cx="1449361" cy="1443699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sz="1200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83865" y="2814632"/>
            <a:ext cx="1390091" cy="139009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7607677" y="2668049"/>
            <a:ext cx="1458223" cy="1415388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883865" y="4782109"/>
            <a:ext cx="1390091" cy="1390091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840349" y="1910471"/>
            <a:ext cx="374151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Georgia" panose="02040502050405020303" pitchFamily="18" charset="0"/>
              </a:rPr>
              <a:t>The Analytics team</a:t>
            </a: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6711C2FD-8DC3-7C1D-F04F-A8EF7F6FA424}"/>
              </a:ext>
            </a:extLst>
          </p:cNvPr>
          <p:cNvSpPr txBox="1"/>
          <p:nvPr/>
        </p:nvSpPr>
        <p:spPr>
          <a:xfrm>
            <a:off x="9320672" y="818862"/>
            <a:ext cx="2871329" cy="1025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/>
              <a:t>Andrew Fleming:</a:t>
            </a:r>
            <a:r>
              <a:rPr lang="en-US" sz="1333" dirty="0"/>
              <a:t> Chief Technical Architect</a:t>
            </a:r>
          </a:p>
          <a:p>
            <a:endParaRPr lang="en-US" sz="1333" dirty="0"/>
          </a:p>
          <a:p>
            <a:r>
              <a:rPr lang="en-US" sz="1333" dirty="0"/>
              <a:t>Oversaw data infrastructure and ensured data integrity.</a:t>
            </a: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0168AEC9-D74E-09D6-A576-5DAE9B601657}"/>
              </a:ext>
            </a:extLst>
          </p:cNvPr>
          <p:cNvSpPr txBox="1"/>
          <p:nvPr/>
        </p:nvSpPr>
        <p:spPr>
          <a:xfrm>
            <a:off x="9267701" y="5067817"/>
            <a:ext cx="2871329" cy="820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dirty="0"/>
              <a:t>Abiola Lawal: Data Analyst</a:t>
            </a:r>
          </a:p>
          <a:p>
            <a:endParaRPr lang="en-US" sz="1333" dirty="0"/>
          </a:p>
          <a:p>
            <a:r>
              <a:rPr lang="en-US" sz="1333" dirty="0"/>
              <a:t>Cleaned, modeled, and analyzed the data to derive actionable insights.</a:t>
            </a: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2746A24E-04C8-9966-AA69-934A205D868A}"/>
              </a:ext>
            </a:extLst>
          </p:cNvPr>
          <p:cNvSpPr txBox="1"/>
          <p:nvPr/>
        </p:nvSpPr>
        <p:spPr>
          <a:xfrm>
            <a:off x="9467280" y="2862782"/>
            <a:ext cx="2724720" cy="1025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dirty="0"/>
              <a:t>Marcus </a:t>
            </a:r>
            <a:r>
              <a:rPr lang="en-US" sz="1333" dirty="0" err="1"/>
              <a:t>Rompton</a:t>
            </a:r>
            <a:r>
              <a:rPr lang="en-US" sz="1333" dirty="0"/>
              <a:t>: Senior                                           Principal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33" dirty="0"/>
          </a:p>
          <a:p>
            <a:r>
              <a:rPr lang="en-US" sz="1333" dirty="0"/>
              <a:t>Provided strategic direction for the analysis.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43C061-C2A5-ACE9-CDB2-33A795E8D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36" y="4915255"/>
            <a:ext cx="1270000" cy="127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6316462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111879" y="685800"/>
            <a:ext cx="442836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636DD7B8-0DB1-771D-54AE-2BBE59D2BC07}"/>
              </a:ext>
            </a:extLst>
          </p:cNvPr>
          <p:cNvSpPr txBox="1"/>
          <p:nvPr/>
        </p:nvSpPr>
        <p:spPr>
          <a:xfrm>
            <a:off x="2605346" y="754028"/>
            <a:ext cx="5065454" cy="410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</a:rPr>
              <a:t>Data Collection: Identified</a:t>
            </a:r>
            <a:r>
              <a:rPr lang="en-US" sz="1333" dirty="0">
                <a:solidFill>
                  <a:schemeClr val="bg1"/>
                </a:solidFill>
              </a:rPr>
              <a:t> and extracted relevant datasets (content ID, category, content type, reaction type, and reaction score).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0B6DD183-EC72-1969-43D0-5759C8D47784}"/>
              </a:ext>
            </a:extLst>
          </p:cNvPr>
          <p:cNvSpPr txBox="1"/>
          <p:nvPr/>
        </p:nvSpPr>
        <p:spPr>
          <a:xfrm>
            <a:off x="4027439" y="1808713"/>
            <a:ext cx="4645038" cy="410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</a:rPr>
              <a:t>Data Cleaning and Preparation: Removed</a:t>
            </a:r>
            <a:r>
              <a:rPr lang="en-US" sz="1333" dirty="0">
                <a:solidFill>
                  <a:schemeClr val="bg1"/>
                </a:solidFill>
              </a:rPr>
              <a:t> duplicates, handled missing values, and merged datasets.</a:t>
            </a: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0CDFDF4F-B4BE-8C9F-62E2-1196FCD67192}"/>
              </a:ext>
            </a:extLst>
          </p:cNvPr>
          <p:cNvSpPr txBox="1"/>
          <p:nvPr/>
        </p:nvSpPr>
        <p:spPr>
          <a:xfrm>
            <a:off x="5235954" y="2874795"/>
            <a:ext cx="4645038" cy="410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</a:rPr>
              <a:t>Data Modeling: </a:t>
            </a:r>
            <a:r>
              <a:rPr lang="en-US" sz="1333" dirty="0">
                <a:solidFill>
                  <a:schemeClr val="bg1"/>
                </a:solidFill>
              </a:rPr>
              <a:t>Aggregated reaction scores for each content category.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DA215F1A-9B24-9D48-A059-D41D214152EB}"/>
              </a:ext>
            </a:extLst>
          </p:cNvPr>
          <p:cNvSpPr txBox="1"/>
          <p:nvPr/>
        </p:nvSpPr>
        <p:spPr>
          <a:xfrm>
            <a:off x="6515606" y="3910066"/>
            <a:ext cx="4645038" cy="410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</a:rPr>
              <a:t>Analysis: </a:t>
            </a:r>
            <a:r>
              <a:rPr lang="en-US" sz="1333" dirty="0">
                <a:solidFill>
                  <a:schemeClr val="bg1"/>
                </a:solidFill>
              </a:rPr>
              <a:t>Ranked categories based on their total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Visualized results to highlight the top 5 categories.</a:t>
            </a:r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90168768-FC6F-EB2E-4A98-EC1A26C6A7F8}"/>
              </a:ext>
            </a:extLst>
          </p:cNvPr>
          <p:cNvSpPr txBox="1"/>
          <p:nvPr/>
        </p:nvSpPr>
        <p:spPr>
          <a:xfrm>
            <a:off x="7590933" y="5224853"/>
            <a:ext cx="4645038" cy="205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</a:rPr>
              <a:t>Tools Used: </a:t>
            </a:r>
            <a:r>
              <a:rPr lang="en-US" sz="1333" dirty="0">
                <a:solidFill>
                  <a:schemeClr val="bg1"/>
                </a:solidFill>
              </a:rPr>
              <a:t>Excel,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18107" y="4320537"/>
            <a:ext cx="1981479" cy="5878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573943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44742" y="5207001"/>
            <a:ext cx="11502517" cy="134471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48123" y="4320206"/>
            <a:ext cx="1981479" cy="58783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46895" y="4320206"/>
            <a:ext cx="1981479" cy="587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0142" y="6327324"/>
            <a:ext cx="11502517" cy="134471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652970" y="5876249"/>
            <a:ext cx="2363672" cy="2246868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37168" y="-473492"/>
            <a:ext cx="11502517" cy="134471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1590988" cy="6858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1010164" y="-1123434"/>
            <a:ext cx="2363672" cy="2246868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0142" y="6327324"/>
            <a:ext cx="11502517" cy="134471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652970" y="5876249"/>
            <a:ext cx="2363672" cy="2246868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37168" y="-823588"/>
            <a:ext cx="11502517" cy="134471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1590988" cy="6858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1010164" y="-1123434"/>
            <a:ext cx="2363672" cy="2246868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Clear Sans Regular Bold</vt:lpstr>
      <vt:lpstr>Georgia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Lawal Abiola</dc:creator>
  <cp:lastModifiedBy>Lawal Abiola</cp:lastModifiedBy>
  <cp:revision>1</cp:revision>
  <dcterms:created xsi:type="dcterms:W3CDTF">2024-11-24T15:00:30Z</dcterms:created>
  <dcterms:modified xsi:type="dcterms:W3CDTF">2024-11-24T15:02:06Z</dcterms:modified>
</cp:coreProperties>
</file>