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3580" autoAdjust="0"/>
  </p:normalViewPr>
  <p:slideViewPr>
    <p:cSldViewPr>
      <p:cViewPr>
        <p:scale>
          <a:sx n="50" d="100"/>
          <a:sy n="50" d="100"/>
        </p:scale>
        <p:origin x="5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24.11.2024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403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3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[</a:t>
            </a:r>
            <a:r>
              <a:rPr lang="en-US" sz="3600" dirty="0"/>
              <a:t>Data Analysis Presentation: Identifying Top 5 Popular Content Categories</a:t>
            </a:r>
            <a:r>
              <a:rPr lang="en-US" sz="36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570284"/>
            <a:chOff x="0" y="0"/>
            <a:chExt cx="11564591" cy="476037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462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buFont typeface="+mj-lt"/>
                <a:buAutoNum type="arabicPeriod"/>
              </a:pPr>
              <a:r>
                <a:rPr lang="en-US" sz="2000" b="1" dirty="0" err="1"/>
                <a:t>Agenda:Introduction</a:t>
              </a:r>
              <a:r>
                <a:rPr lang="en-US" sz="2000" b="1" dirty="0"/>
                <a:t> and Key Brief Points</a:t>
              </a:r>
              <a:endParaRPr lang="en-US" sz="2000" dirty="0"/>
            </a:p>
            <a:p>
              <a:pPr>
                <a:buFont typeface="+mj-lt"/>
                <a:buAutoNum type="arabicPeriod"/>
              </a:pPr>
              <a:r>
                <a:rPr lang="en-US" sz="2000" b="1" dirty="0"/>
                <a:t>Defining the Problem</a:t>
              </a:r>
              <a:endParaRPr lang="en-US" sz="2000" dirty="0"/>
            </a:p>
            <a:p>
              <a:pPr>
                <a:buFont typeface="+mj-lt"/>
                <a:buAutoNum type="arabicPeriod"/>
              </a:pPr>
              <a:r>
                <a:rPr lang="en-US" sz="2000" b="1" dirty="0"/>
                <a:t>Analytics Team Overview</a:t>
              </a:r>
              <a:endParaRPr lang="en-US" sz="2000" dirty="0"/>
            </a:p>
            <a:p>
              <a:pPr>
                <a:buFont typeface="+mj-lt"/>
                <a:buAutoNum type="arabicPeriod"/>
              </a:pPr>
              <a:r>
                <a:rPr lang="en-US" sz="2000" b="1" dirty="0"/>
                <a:t>Process and Methodology</a:t>
              </a:r>
              <a:endParaRPr lang="en-US" sz="2000" dirty="0"/>
            </a:p>
            <a:p>
              <a:pPr>
                <a:buFont typeface="+mj-lt"/>
                <a:buAutoNum type="arabicPeriod"/>
              </a:pPr>
              <a:r>
                <a:rPr lang="en-US" sz="2000" b="1" dirty="0"/>
                <a:t>Insights and Recommendations</a:t>
              </a:r>
              <a:endParaRPr lang="en-US" sz="2000" dirty="0"/>
            </a:p>
            <a:p>
              <a:pPr>
                <a:buFont typeface="+mj-lt"/>
                <a:buAutoNum type="arabicPeriod"/>
              </a:pPr>
              <a:r>
                <a:rPr lang="en-US" sz="2000" b="1" dirty="0"/>
                <a:t>Next Steps</a:t>
              </a:r>
              <a:endParaRPr lang="en-US" sz="2000" dirty="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A2F0CB-F3A1-0DBE-AB45-F5CBDCCFAF3E}"/>
              </a:ext>
            </a:extLst>
          </p:cNvPr>
          <p:cNvSpPr txBox="1"/>
          <p:nvPr/>
        </p:nvSpPr>
        <p:spPr>
          <a:xfrm>
            <a:off x="8436952" y="2260269"/>
            <a:ext cx="75650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Points from the Brief: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requires an analysis of content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Identify the top 5 categories by popularity, as quantified by the total "Score" of reaction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Requirements: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ID, category, content type, reaction type, and reaction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 Recap: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 = Total "Score" aggregated for each content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D397C-9DF2-2DB1-1523-167D653857C7}"/>
              </a:ext>
            </a:extLst>
          </p:cNvPr>
          <p:cNvSpPr txBox="1"/>
          <p:nvPr/>
        </p:nvSpPr>
        <p:spPr>
          <a:xfrm>
            <a:off x="1291559" y="3363115"/>
            <a:ext cx="75650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Points from the Brief: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Client requires an analysis of content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 Identify the top 5 categories by popularity, as quantified by the total "Score" of reaction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Requirements: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Content ID, category, content type, reaction type, and reaction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Model Recap: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Popularity = Total "Score" aggregated for each content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0443C3A7-4893-A2F2-3CB8-24343CFA9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Problem: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client needs actionable insights to identify their most popular content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Determining "popularity" involves calculating and ranking categories based on their reaction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Questions: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top 5 categories with the highest popularity?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can these insights improve content strategy?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760522" y="2865706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3" name="TextBox 31">
            <a:extLst>
              <a:ext uri="{FF2B5EF4-FFF2-40B4-BE49-F238E27FC236}">
                <a16:creationId xmlns:a16="http://schemas.microsoft.com/office/drawing/2014/main" id="{6711C2FD-8DC3-7C1D-F04F-A8EF7F6FA424}"/>
              </a:ext>
            </a:extLst>
          </p:cNvPr>
          <p:cNvSpPr txBox="1"/>
          <p:nvPr/>
        </p:nvSpPr>
        <p:spPr>
          <a:xfrm>
            <a:off x="13981007" y="1228292"/>
            <a:ext cx="4306993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/>
              <a:t>Andrew Fleming:</a:t>
            </a:r>
            <a:r>
              <a:rPr lang="en-US" sz="2000" dirty="0"/>
              <a:t> Chief Technical Architect</a:t>
            </a:r>
          </a:p>
          <a:p>
            <a:endParaRPr lang="en-US" sz="2000" dirty="0"/>
          </a:p>
          <a:p>
            <a:r>
              <a:rPr lang="en-US" sz="2000" dirty="0"/>
              <a:t>Oversaw data infrastructure and ensured data integrity.</a:t>
            </a:r>
          </a:p>
        </p:txBody>
      </p:sp>
      <p:sp>
        <p:nvSpPr>
          <p:cNvPr id="34" name="TextBox 31">
            <a:extLst>
              <a:ext uri="{FF2B5EF4-FFF2-40B4-BE49-F238E27FC236}">
                <a16:creationId xmlns:a16="http://schemas.microsoft.com/office/drawing/2014/main" id="{0168AEC9-D74E-09D6-A576-5DAE9B601657}"/>
              </a:ext>
            </a:extLst>
          </p:cNvPr>
          <p:cNvSpPr txBox="1"/>
          <p:nvPr/>
        </p:nvSpPr>
        <p:spPr>
          <a:xfrm>
            <a:off x="13901551" y="7601724"/>
            <a:ext cx="430699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/>
              <a:t>Abiola Lawal: Data Analyst</a:t>
            </a:r>
          </a:p>
          <a:p>
            <a:endParaRPr lang="en-US" sz="2000" dirty="0"/>
          </a:p>
          <a:p>
            <a:r>
              <a:rPr lang="en-US" sz="2000" dirty="0"/>
              <a:t>Cleaned, modeled, and analyzed the data to derive actionable insights.</a:t>
            </a:r>
          </a:p>
        </p:txBody>
      </p:sp>
      <p:sp>
        <p:nvSpPr>
          <p:cNvPr id="35" name="TextBox 31">
            <a:extLst>
              <a:ext uri="{FF2B5EF4-FFF2-40B4-BE49-F238E27FC236}">
                <a16:creationId xmlns:a16="http://schemas.microsoft.com/office/drawing/2014/main" id="{2746A24E-04C8-9966-AA69-934A205D868A}"/>
              </a:ext>
            </a:extLst>
          </p:cNvPr>
          <p:cNvSpPr txBox="1"/>
          <p:nvPr/>
        </p:nvSpPr>
        <p:spPr>
          <a:xfrm>
            <a:off x="14200920" y="4294172"/>
            <a:ext cx="408708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dirty="0"/>
              <a:t>Marcus </a:t>
            </a:r>
            <a:r>
              <a:rPr lang="en-US" sz="2000" dirty="0" err="1"/>
              <a:t>Rompton</a:t>
            </a:r>
            <a:r>
              <a:rPr lang="en-US" sz="2000" dirty="0"/>
              <a:t>: Senior                                           Principal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Provided strategic direction for the analysis.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943C061-C2A5-ACE9-CDB2-33A795E8D5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804" y="7372883"/>
            <a:ext cx="1905000" cy="1905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1">
            <a:extLst>
              <a:ext uri="{FF2B5EF4-FFF2-40B4-BE49-F238E27FC236}">
                <a16:creationId xmlns:a16="http://schemas.microsoft.com/office/drawing/2014/main" id="{636DD7B8-0DB1-771D-54AE-2BBE59D2BC07}"/>
              </a:ext>
            </a:extLst>
          </p:cNvPr>
          <p:cNvSpPr txBox="1"/>
          <p:nvPr/>
        </p:nvSpPr>
        <p:spPr>
          <a:xfrm>
            <a:off x="3908019" y="1131042"/>
            <a:ext cx="759818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Collection: Identified</a:t>
            </a:r>
            <a:r>
              <a:rPr lang="en-US" sz="2000" dirty="0">
                <a:solidFill>
                  <a:schemeClr val="bg1"/>
                </a:solidFill>
              </a:rPr>
              <a:t> and extracted relevant datasets (content ID, category, content type, reaction type, and reaction score).</a:t>
            </a:r>
          </a:p>
        </p:txBody>
      </p:sp>
      <p:sp>
        <p:nvSpPr>
          <p:cNvPr id="41" name="TextBox 31">
            <a:extLst>
              <a:ext uri="{FF2B5EF4-FFF2-40B4-BE49-F238E27FC236}">
                <a16:creationId xmlns:a16="http://schemas.microsoft.com/office/drawing/2014/main" id="{0B6DD183-EC72-1969-43D0-5759C8D47784}"/>
              </a:ext>
            </a:extLst>
          </p:cNvPr>
          <p:cNvSpPr txBox="1"/>
          <p:nvPr/>
        </p:nvSpPr>
        <p:spPr>
          <a:xfrm>
            <a:off x="6041158" y="2713068"/>
            <a:ext cx="696755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Cleaning and Preparation: Removed</a:t>
            </a:r>
            <a:r>
              <a:rPr lang="en-US" sz="2000" dirty="0">
                <a:solidFill>
                  <a:schemeClr val="bg1"/>
                </a:solidFill>
              </a:rPr>
              <a:t> duplicates, handled missing values, and merged datasets.</a:t>
            </a:r>
          </a:p>
        </p:txBody>
      </p:sp>
      <p:sp>
        <p:nvSpPr>
          <p:cNvPr id="42" name="TextBox 31">
            <a:extLst>
              <a:ext uri="{FF2B5EF4-FFF2-40B4-BE49-F238E27FC236}">
                <a16:creationId xmlns:a16="http://schemas.microsoft.com/office/drawing/2014/main" id="{0CDFDF4F-B4BE-8C9F-62E2-1196FCD67192}"/>
              </a:ext>
            </a:extLst>
          </p:cNvPr>
          <p:cNvSpPr txBox="1"/>
          <p:nvPr/>
        </p:nvSpPr>
        <p:spPr>
          <a:xfrm>
            <a:off x="7853931" y="4312191"/>
            <a:ext cx="696755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Data Modeling: </a:t>
            </a:r>
            <a:r>
              <a:rPr lang="en-US" sz="2000" dirty="0">
                <a:solidFill>
                  <a:schemeClr val="bg1"/>
                </a:solidFill>
              </a:rPr>
              <a:t>Aggregated reaction scores for each content category.</a:t>
            </a:r>
          </a:p>
        </p:txBody>
      </p:sp>
      <p:sp>
        <p:nvSpPr>
          <p:cNvPr id="43" name="TextBox 31">
            <a:extLst>
              <a:ext uri="{FF2B5EF4-FFF2-40B4-BE49-F238E27FC236}">
                <a16:creationId xmlns:a16="http://schemas.microsoft.com/office/drawing/2014/main" id="{DA215F1A-9B24-9D48-A059-D41D214152EB}"/>
              </a:ext>
            </a:extLst>
          </p:cNvPr>
          <p:cNvSpPr txBox="1"/>
          <p:nvPr/>
        </p:nvSpPr>
        <p:spPr>
          <a:xfrm>
            <a:off x="9773409" y="5865099"/>
            <a:ext cx="696755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Analysis: </a:t>
            </a:r>
            <a:r>
              <a:rPr lang="en-US" sz="2000" dirty="0">
                <a:solidFill>
                  <a:schemeClr val="bg1"/>
                </a:solidFill>
              </a:rPr>
              <a:t>Ranked categories based on their total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Visualized results to highlight the top 5 categories.</a:t>
            </a:r>
          </a:p>
        </p:txBody>
      </p:sp>
      <p:sp>
        <p:nvSpPr>
          <p:cNvPr id="44" name="TextBox 31">
            <a:extLst>
              <a:ext uri="{FF2B5EF4-FFF2-40B4-BE49-F238E27FC236}">
                <a16:creationId xmlns:a16="http://schemas.microsoft.com/office/drawing/2014/main" id="{90168768-FC6F-EB2E-4A98-EC1A26C6A7F8}"/>
              </a:ext>
            </a:extLst>
          </p:cNvPr>
          <p:cNvSpPr txBox="1"/>
          <p:nvPr/>
        </p:nvSpPr>
        <p:spPr>
          <a:xfrm>
            <a:off x="11386399" y="7837278"/>
            <a:ext cx="696755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Tools Used: </a:t>
            </a:r>
            <a:r>
              <a:rPr lang="en-US" sz="2000" dirty="0">
                <a:solidFill>
                  <a:schemeClr val="bg1"/>
                </a:solidFill>
              </a:rPr>
              <a:t>Excel, Power BI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391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Graphik Regular</vt:lpstr>
      <vt:lpstr>Clear Sans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Lawal Abiola</cp:lastModifiedBy>
  <cp:revision>9</cp:revision>
  <dcterms:created xsi:type="dcterms:W3CDTF">2006-08-16T00:00:00Z</dcterms:created>
  <dcterms:modified xsi:type="dcterms:W3CDTF">2024-11-24T14:52:18Z</dcterms:modified>
  <dc:identifier>DAEhDyfaYKE</dc:identifier>
</cp:coreProperties>
</file>