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9" r:id="rId13"/>
    <p:sldId id="266" r:id="rId14"/>
  </p:sldIdLst>
  <p:sldSz cx="18288000" cy="10287000"/>
  <p:notesSz cx="6858000" cy="9144000"/>
  <p:embeddedFontLst>
    <p:embeddedFont>
      <p:font typeface="Agency FB" panose="020B0503020202020204" pitchFamily="34" charset="0"/>
      <p:regular r:id="rId16"/>
      <p:bold r:id="rId17"/>
    </p:embeddedFont>
    <p:embeddedFont>
      <p:font typeface="Clear Sans Regular Bold" panose="020B0604020202020204" charset="0"/>
      <p:regular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580" autoAdjust="0"/>
  </p:normalViewPr>
  <p:slideViewPr>
    <p:cSldViewPr>
      <p:cViewPr>
        <p:scale>
          <a:sx n="50" d="100"/>
          <a:sy n="50" d="100"/>
        </p:scale>
        <p:origin x="54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5DB2C-7DDF-E577-622C-4C08DB6E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0C64DD-29CF-B62F-33D4-27A7B3ED0F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9E4F1-63FF-7AF0-B85F-FAFF9B1FB7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AC379D-0EB2-E8DD-525E-3F715B62E6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D11F14-EF20-F0EF-881B-A32974F26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2083-A0F9-545E-6A1E-9074C26A97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34CFD-6D22-D82D-167E-0A1121846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1961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F5D4-3AF2-5C2D-1255-E7A95F791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C3CA-0A0D-EE25-21D7-E2CFE3474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48E8-54A7-9273-1490-979E08186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824423-CC7E-35FD-7C72-DBCA4F379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4A2F89-F2D2-D4E6-D2B5-EE2B8483D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D0D3-E6D9-6548-D7F1-6562F905C9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E27A-5AC5-DCE2-1CC6-3ADD4DB12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03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3600" dirty="0">
                <a:latin typeface="Agency FB" panose="020B0503020202020204" pitchFamily="34" charset="0"/>
              </a:rPr>
              <a:t>Data Analysis Presentation: Identifying Top 5 Popular Content Categories</a:t>
            </a:r>
            <a:endParaRPr lang="en-US" sz="3600" spc="-105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8E24A1-ADFA-07CB-D432-6E4D4C3438A5}"/>
              </a:ext>
            </a:extLst>
          </p:cNvPr>
          <p:cNvSpPr txBox="1"/>
          <p:nvPr/>
        </p:nvSpPr>
        <p:spPr>
          <a:xfrm>
            <a:off x="10545225" y="1580430"/>
            <a:ext cx="7565048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Reaction Type Analysis:</a:t>
            </a:r>
          </a:p>
          <a:p>
            <a:pPr algn="just"/>
            <a:r>
              <a:rPr lang="en-US" sz="2200" b="1" dirty="0"/>
              <a:t>Analysis:</a:t>
            </a:r>
          </a:p>
          <a:p>
            <a:pPr algn="just"/>
            <a:r>
              <a:rPr lang="en-US" sz="2200" dirty="0"/>
              <a:t>We examined the types of reactions (positive, neutral, and negative) for each piece of content. The "Reaction Type Score" summarizes the feelings tied to each interaction.- The data reveals how audiences respond to different content types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algn="just"/>
            <a:r>
              <a:rPr lang="en-US" sz="2200" b="1" dirty="0"/>
              <a:t>Insight: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More positive reactions indicate user satisfaction and engagement. High negative reactions suggest some content may not appeal, possibly due to relevance, tone, or quality.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Neutral reactions may show that users are indifferent to the content.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algn="just"/>
            <a:r>
              <a:rPr lang="en-US" sz="2200" b="1" dirty="0"/>
              <a:t>Next Steps: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Optimize Content: Focus on creating content that generates positive reactions and identify what drives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Address Negatives: Investigate negative feedback and revise the content strategy accordingly.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Improve Neutral Content: Change the format, visuals, or message of content with neutral reactions to encourage stronger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6569-80A4-B5B5-C0C8-0F37AEE5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462C9C-F917-B606-9A9C-CC7554E1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42B408E-CDA1-4FDE-ED93-0C6B52092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7352E8-6C25-2F78-32B3-2E68AFEAD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08A6EFE-2C3C-0B92-A5B2-FA6385C4ED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975380AE-ED24-CA1A-8442-6F6FB1116ACD}"/>
              </a:ext>
            </a:extLst>
          </p:cNvPr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B7F3C12-D96E-05BF-2942-5B1E00DDA5D8}"/>
              </a:ext>
            </a:extLst>
          </p:cNvPr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5484E31-5C17-F7A2-8F0D-42A785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6143AF7-6E2E-18ED-9F18-65BE7ECF4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4EEC047-EDC5-84BE-8D4E-CF582CB7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ED8B0A17-E969-2FE4-EF0E-380B515F3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AE2477A-9756-FD87-4D86-083CC7527E76}"/>
              </a:ext>
            </a:extLst>
          </p:cNvPr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1A27A55D-9F45-3E0D-5D91-919DAE06F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D1200E6A-79B1-C9BE-67B5-B790871C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80B49D0-9441-6CCB-45AB-51CB4641C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9FAB1DC2-C8BB-9274-5FA6-533F952D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AE5E1109-4AF2-4BB4-9CAE-F1C4ECAB3A89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9DC4515-5DB1-6E26-41BC-1F8708952684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A05E7CEB-066E-67F9-01F3-C10A8B553DAF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B0858848-4AB5-56A4-1C8E-2AAE4D513346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1A0B0CD1-951E-D0ED-79FD-9833767C65C0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57673EC1-B97B-AA55-BCFE-FE92E99B61E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7C3AE0-62B6-43DD-1FBF-861BD5DD951C}"/>
              </a:ext>
            </a:extLst>
          </p:cNvPr>
          <p:cNvSpPr txBox="1"/>
          <p:nvPr/>
        </p:nvSpPr>
        <p:spPr>
          <a:xfrm>
            <a:off x="10545225" y="1580430"/>
            <a:ext cx="756504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Performance Over Time Analysis:</a:t>
            </a:r>
          </a:p>
          <a:p>
            <a:pPr algn="just"/>
            <a:r>
              <a:rPr lang="en-US" sz="2200" dirty="0"/>
              <a:t>We examined content performance monthly, focusing on total "Reaction Type. Score." This helps identify trends in user engagement and associate performance changes with specific content or external factors like holidays</a:t>
            </a:r>
            <a:endParaRPr lang="en-US" sz="2200" b="1" dirty="0"/>
          </a:p>
          <a:p>
            <a:pPr algn="just"/>
            <a:r>
              <a:rPr lang="en-US" sz="2200" b="1" dirty="0"/>
              <a:t>Insight: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High performance often aligns with specific content types or campaigns. A decline may indicate content fatigue or audience disengagement, prompting a need to adjust the strategy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Next Steps: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Capitalize on High Performance: Schedule future content around high engagement periods.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Investigate Declines: Analyze downward trends to determine causes and adapt the content strategy.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Test New Formats: Experiment with different content formats during declines to capture audience interest again.</a:t>
            </a:r>
          </a:p>
        </p:txBody>
      </p:sp>
    </p:spTree>
    <p:extLst>
      <p:ext uri="{BB962C8B-B14F-4D97-AF65-F5344CB8AC3E}">
        <p14:creationId xmlns:p14="http://schemas.microsoft.com/office/powerpoint/2010/main" val="248455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2C73-3C25-E651-47C6-57346837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008-12F5-5AA9-AB57-FF3D5B8F8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9896142-D577-C4AE-53BA-6BCC60999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ACB665A-B426-1DF5-846B-A58237789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3C388E5-EDD6-D894-6382-84C7946C78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72D0B773-3E9E-D74A-9A65-6AA14C8961B3}"/>
              </a:ext>
            </a:extLst>
          </p:cNvPr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4433AFE-011B-0B39-7A54-F84231C79116}"/>
              </a:ext>
            </a:extLst>
          </p:cNvPr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9C6BF2E-4161-E35E-3D8A-24097861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D4D0F39-FE32-969B-2C28-870B302A2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9BB21716-B1EA-529D-E0D7-A0D9ED89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33DD00CA-4779-321A-D189-29BE04858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AC4D903-D987-37C7-E51F-BA0090195B77}"/>
              </a:ext>
            </a:extLst>
          </p:cNvPr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0FFB34AD-D5DC-2D4B-2A74-7CFB1DD3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06A4AD7B-3E7B-12F9-1AEB-52F1C1B8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F5C66CA-07DB-9D57-12E9-086C35BC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258EDCFF-4E93-7C9E-408B-AAC50193E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FD02E7D-4743-55A9-CB8C-CFA01BF725E3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E22125DF-CCB7-70FF-4DD2-F168C1C3C009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E8BDD03C-5FE4-5F2A-9160-0732CF529D4E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11C2594C-1CB3-8848-C7A4-C9B8835EC964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0EE74A42-DAC5-2E91-2DF8-8C93950FA8AD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376EBC2-EE18-2F35-0121-945F5BA94BE4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BF8BB4-24E1-0302-5C6D-448376B737BC}"/>
              </a:ext>
            </a:extLst>
          </p:cNvPr>
          <p:cNvSpPr txBox="1"/>
          <p:nvPr/>
        </p:nvSpPr>
        <p:spPr>
          <a:xfrm>
            <a:off x="10545225" y="1580430"/>
            <a:ext cx="75650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Reaction Type Breakdown Analysis:</a:t>
            </a:r>
          </a:p>
          <a:p>
            <a:pPr algn="just"/>
            <a:r>
              <a:rPr lang="en-US" sz="2200" b="1" dirty="0"/>
              <a:t>Analysis:</a:t>
            </a:r>
          </a:p>
          <a:p>
            <a:pPr algn="just"/>
            <a:r>
              <a:rPr lang="en-US" sz="2200" dirty="0"/>
              <a:t>We categorized reactions by sentiment (positive, negative, neutral) to evaluate their contribution to overall engagement. This helps us understand how well the content meets audience expectation</a:t>
            </a:r>
            <a:endParaRPr lang="en-US" sz="2200" b="1" dirty="0"/>
          </a:p>
          <a:p>
            <a:pPr algn="just"/>
            <a:r>
              <a:rPr lang="en-US" sz="2200" b="1" dirty="0"/>
              <a:t>Insight: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 high percentage of positive reactions indicates strong engagement and satisfaction, while dominant neutral or negative reactions highlight areas needing improvement.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Next Steps: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Increase Positive Sentiment: Identify successful elements in positive content and apply them to others.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Address Negative Sentiment: Improve content with higher negative reactions by enhancing relevance and quality.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Rework Neutral Content: Make neutral reactions more engaging through better storytelling and visuals.</a:t>
            </a:r>
          </a:p>
        </p:txBody>
      </p:sp>
    </p:spTree>
    <p:extLst>
      <p:ext uri="{BB962C8B-B14F-4D97-AF65-F5344CB8AC3E}">
        <p14:creationId xmlns:p14="http://schemas.microsoft.com/office/powerpoint/2010/main" val="112116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eorgia" panose="02040502050405020303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570284"/>
            <a:chOff x="0" y="0"/>
            <a:chExt cx="11564591" cy="476037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US" sz="2000" b="1" dirty="0" err="1">
                  <a:latin typeface="Agency FB" panose="020B0503020202020204" pitchFamily="34" charset="0"/>
                </a:rPr>
                <a:t>Agenda:Introduction</a:t>
              </a:r>
              <a:r>
                <a:rPr lang="en-US" sz="2000" b="1" dirty="0">
                  <a:latin typeface="Agency FB" panose="020B0503020202020204" pitchFamily="34" charset="0"/>
                </a:rPr>
                <a:t> and Key Brief Points</a:t>
              </a:r>
              <a:endParaRPr lang="en-US" sz="2000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2000" b="1" dirty="0">
                  <a:latin typeface="Agency FB" panose="020B0503020202020204" pitchFamily="34" charset="0"/>
                </a:rPr>
                <a:t>Defining the Problem</a:t>
              </a:r>
              <a:endParaRPr lang="en-US" sz="2000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2000" b="1" dirty="0">
                  <a:latin typeface="Agency FB" panose="020B0503020202020204" pitchFamily="34" charset="0"/>
                </a:rPr>
                <a:t>Analytics Team Overview</a:t>
              </a:r>
              <a:endParaRPr lang="en-US" sz="2000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2000" b="1" dirty="0">
                  <a:latin typeface="Agency FB" panose="020B0503020202020204" pitchFamily="34" charset="0"/>
                </a:rPr>
                <a:t>Process and Methodology</a:t>
              </a:r>
              <a:endParaRPr lang="en-US" sz="2000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2000" b="1" dirty="0">
                  <a:latin typeface="Agency FB" panose="020B0503020202020204" pitchFamily="34" charset="0"/>
                </a:rPr>
                <a:t>Insights and Recommendations</a:t>
              </a:r>
              <a:endParaRPr lang="en-US" sz="2000" dirty="0">
                <a:latin typeface="Agency FB" panose="020B0503020202020204" pitchFamily="34" charset="0"/>
              </a:endParaRPr>
            </a:p>
            <a:p>
              <a:pPr>
                <a:buFont typeface="+mj-lt"/>
                <a:buAutoNum type="arabicPeriod"/>
              </a:pPr>
              <a:r>
                <a:rPr lang="en-US" sz="2000" b="1" dirty="0">
                  <a:latin typeface="Agency FB" panose="020B0503020202020204" pitchFamily="34" charset="0"/>
                </a:rPr>
                <a:t>Next Steps</a:t>
              </a:r>
              <a:endParaRPr lang="en-US" sz="2000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2F0CB-F3A1-0DBE-AB45-F5CBDCCFAF3E}"/>
              </a:ext>
            </a:extLst>
          </p:cNvPr>
          <p:cNvSpPr txBox="1"/>
          <p:nvPr/>
        </p:nvSpPr>
        <p:spPr>
          <a:xfrm>
            <a:off x="8436952" y="2260269"/>
            <a:ext cx="75650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 from the Brief: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requires an analysis of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 Recap: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03377" y="1267752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D397C-9DF2-2DB1-1523-167D653857C7}"/>
              </a:ext>
            </a:extLst>
          </p:cNvPr>
          <p:cNvSpPr txBox="1"/>
          <p:nvPr/>
        </p:nvSpPr>
        <p:spPr>
          <a:xfrm>
            <a:off x="1694545" y="2908339"/>
            <a:ext cx="75650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 from the Brief: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Client requires an analysis of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Model Recap: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760522" y="2865706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The Analytics team</a:t>
            </a: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6711C2FD-8DC3-7C1D-F04F-A8EF7F6FA424}"/>
              </a:ext>
            </a:extLst>
          </p:cNvPr>
          <p:cNvSpPr txBox="1"/>
          <p:nvPr/>
        </p:nvSpPr>
        <p:spPr>
          <a:xfrm>
            <a:off x="13981007" y="1228292"/>
            <a:ext cx="430699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/>
              <a:t>Andrew Fleming:</a:t>
            </a:r>
            <a:r>
              <a:rPr lang="en-US" sz="2000" dirty="0"/>
              <a:t> Chief Technical Architect</a:t>
            </a:r>
          </a:p>
          <a:p>
            <a:endParaRPr lang="en-US" sz="2000" dirty="0"/>
          </a:p>
          <a:p>
            <a:r>
              <a:rPr lang="en-US" sz="2000" dirty="0"/>
              <a:t>Oversaw data infrastructure and ensured data integrity.</a:t>
            </a: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0168AEC9-D74E-09D6-A576-5DAE9B601657}"/>
              </a:ext>
            </a:extLst>
          </p:cNvPr>
          <p:cNvSpPr txBox="1"/>
          <p:nvPr/>
        </p:nvSpPr>
        <p:spPr>
          <a:xfrm>
            <a:off x="13901551" y="7601724"/>
            <a:ext cx="43069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Abiola Lawal: Data Analyst</a:t>
            </a:r>
          </a:p>
          <a:p>
            <a:endParaRPr lang="en-US" sz="2000" dirty="0"/>
          </a:p>
          <a:p>
            <a:r>
              <a:rPr lang="en-US" sz="2000" dirty="0"/>
              <a:t>Cleaned, modeled, and analyzed the data to derive actionable insights.</a:t>
            </a: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2746A24E-04C8-9966-AA69-934A205D868A}"/>
              </a:ext>
            </a:extLst>
          </p:cNvPr>
          <p:cNvSpPr txBox="1"/>
          <p:nvPr/>
        </p:nvSpPr>
        <p:spPr>
          <a:xfrm>
            <a:off x="14200920" y="4294172"/>
            <a:ext cx="408708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Marcus </a:t>
            </a:r>
            <a:r>
              <a:rPr lang="en-US" sz="2000" dirty="0" err="1"/>
              <a:t>Rompton</a:t>
            </a:r>
            <a:r>
              <a:rPr lang="en-US" sz="2000" dirty="0"/>
              <a:t>: Senior                                           Principal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Provided strategic direction for the analysis.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43C061-C2A5-ACE9-CDB2-33A795E8D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04" y="7372883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636DD7B8-0DB1-771D-54AE-2BBE59D2BC07}"/>
              </a:ext>
            </a:extLst>
          </p:cNvPr>
          <p:cNvSpPr txBox="1"/>
          <p:nvPr/>
        </p:nvSpPr>
        <p:spPr>
          <a:xfrm>
            <a:off x="3908019" y="1131042"/>
            <a:ext cx="759818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Collection: Identified</a:t>
            </a:r>
            <a:r>
              <a:rPr lang="en-US" sz="2000" dirty="0">
                <a:solidFill>
                  <a:schemeClr val="bg1"/>
                </a:solidFill>
              </a:rPr>
              <a:t> and extracted relevant datasets (content ID, category, content type, reaction type, and reaction score).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0B6DD183-EC72-1969-43D0-5759C8D47784}"/>
              </a:ext>
            </a:extLst>
          </p:cNvPr>
          <p:cNvSpPr txBox="1"/>
          <p:nvPr/>
        </p:nvSpPr>
        <p:spPr>
          <a:xfrm>
            <a:off x="6041158" y="2713068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Cleaning and Preparation: Removed</a:t>
            </a:r>
            <a:r>
              <a:rPr lang="en-US" sz="2000" dirty="0">
                <a:solidFill>
                  <a:schemeClr val="bg1"/>
                </a:solidFill>
              </a:rPr>
              <a:t> duplicates, handled missing values, and merged datasets.</a:t>
            </a: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0CDFDF4F-B4BE-8C9F-62E2-1196FCD67192}"/>
              </a:ext>
            </a:extLst>
          </p:cNvPr>
          <p:cNvSpPr txBox="1"/>
          <p:nvPr/>
        </p:nvSpPr>
        <p:spPr>
          <a:xfrm>
            <a:off x="7853931" y="4312191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Modeling: </a:t>
            </a:r>
            <a:r>
              <a:rPr lang="en-US" sz="2000" dirty="0">
                <a:solidFill>
                  <a:schemeClr val="bg1"/>
                </a:solidFill>
              </a:rPr>
              <a:t>Aggregated reaction scores for each content category.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DA215F1A-9B24-9D48-A059-D41D214152EB}"/>
              </a:ext>
            </a:extLst>
          </p:cNvPr>
          <p:cNvSpPr txBox="1"/>
          <p:nvPr/>
        </p:nvSpPr>
        <p:spPr>
          <a:xfrm>
            <a:off x="9773409" y="5865099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Analysis: </a:t>
            </a:r>
            <a:r>
              <a:rPr lang="en-US" sz="2000" dirty="0">
                <a:solidFill>
                  <a:schemeClr val="bg1"/>
                </a:solidFill>
              </a:rPr>
              <a:t>Ranked categories based on their total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Visualized results to highlight the top 5 categories.</a:t>
            </a:r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90168768-FC6F-EB2E-4A98-EC1A26C6A7F8}"/>
              </a:ext>
            </a:extLst>
          </p:cNvPr>
          <p:cNvSpPr txBox="1"/>
          <p:nvPr/>
        </p:nvSpPr>
        <p:spPr>
          <a:xfrm>
            <a:off x="11386399" y="7837278"/>
            <a:ext cx="696755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Tools Used: </a:t>
            </a:r>
            <a:r>
              <a:rPr lang="en-US" sz="2000" dirty="0">
                <a:solidFill>
                  <a:schemeClr val="bg1"/>
                </a:solidFill>
              </a:rPr>
              <a:t>Excel,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1">
            <a:extLst>
              <a:ext uri="{FF2B5EF4-FFF2-40B4-BE49-F238E27FC236}">
                <a16:creationId xmlns:a16="http://schemas.microsoft.com/office/drawing/2014/main" id="{20352A2C-9927-F64E-8AC4-752A788F1ABD}"/>
              </a:ext>
            </a:extLst>
          </p:cNvPr>
          <p:cNvSpPr txBox="1"/>
          <p:nvPr/>
        </p:nvSpPr>
        <p:spPr>
          <a:xfrm>
            <a:off x="1822568" y="5786648"/>
            <a:ext cx="358139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/>
              <a:t>Unique Categories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65B067D1-AC5A-6C16-09EA-5C233BC0AB33}"/>
              </a:ext>
            </a:extLst>
          </p:cNvPr>
          <p:cNvSpPr txBox="1"/>
          <p:nvPr/>
        </p:nvSpPr>
        <p:spPr>
          <a:xfrm>
            <a:off x="2845801" y="4885572"/>
            <a:ext cx="128895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593ABAB3-570D-9010-FB1E-92455ABA6180}"/>
              </a:ext>
            </a:extLst>
          </p:cNvPr>
          <p:cNvSpPr txBox="1"/>
          <p:nvPr/>
        </p:nvSpPr>
        <p:spPr>
          <a:xfrm>
            <a:off x="7353300" y="5785654"/>
            <a:ext cx="358139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/>
              <a:t>Animal Reactions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D8D6737-0266-4967-87E5-6065F48E1FB7}"/>
              </a:ext>
            </a:extLst>
          </p:cNvPr>
          <p:cNvSpPr txBox="1"/>
          <p:nvPr/>
        </p:nvSpPr>
        <p:spPr>
          <a:xfrm>
            <a:off x="8059549" y="4906831"/>
            <a:ext cx="179139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A100FF"/>
                </a:solidFill>
              </a:defRPr>
            </a:lvl1pPr>
          </a:lstStyle>
          <a:p>
            <a:r>
              <a:rPr lang="en-US" dirty="0"/>
              <a:t>1897</a:t>
            </a: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AFE0BDCF-61A6-5974-34AD-807A2117F80D}"/>
              </a:ext>
            </a:extLst>
          </p:cNvPr>
          <p:cNvSpPr txBox="1"/>
          <p:nvPr/>
        </p:nvSpPr>
        <p:spPr>
          <a:xfrm>
            <a:off x="12670342" y="5887070"/>
            <a:ext cx="394125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/>
              <a:t>Month with most post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BC9F599A-140C-8F4B-365D-26528BFA55FE}"/>
              </a:ext>
            </a:extLst>
          </p:cNvPr>
          <p:cNvSpPr txBox="1"/>
          <p:nvPr/>
        </p:nvSpPr>
        <p:spPr>
          <a:xfrm>
            <a:off x="13376591" y="5008247"/>
            <a:ext cx="254920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A100FF"/>
                </a:solidFill>
              </a:defRPr>
            </a:lvl1pPr>
          </a:lstStyle>
          <a:p>
            <a:r>
              <a:rPr lang="en-US" dirty="0"/>
              <a:t>JANUARY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6A59B444-B131-1B3E-75DC-DF0B290F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674041"/>
            <a:ext cx="15523044" cy="73733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872EC02-C090-AF4B-E954-ABB550EF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6" y="1573341"/>
            <a:ext cx="6678786" cy="7474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C0C6FA3-B23B-3978-4821-D6963F63B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56" y="1383832"/>
            <a:ext cx="7503846" cy="75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3D46AD7-CFCE-4CA7-89F2-79F1DDADA8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11F6151-139B-4B89-BC60-B4F943D7423F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7E31150-53FA-47CC-977F-D7B529DC3E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731</Words>
  <Application>Microsoft Office PowerPoint</Application>
  <PresentationFormat>Custom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Graphik Regular</vt:lpstr>
      <vt:lpstr>Clear Sans Regular Bold</vt:lpstr>
      <vt:lpstr>Georgia</vt:lpstr>
      <vt:lpstr>Agency FB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Lawal Abiola</cp:lastModifiedBy>
  <cp:revision>11</cp:revision>
  <dcterms:created xsi:type="dcterms:W3CDTF">2006-08-16T00:00:00Z</dcterms:created>
  <dcterms:modified xsi:type="dcterms:W3CDTF">2024-11-24T16:45:02Z</dcterms:modified>
  <dc:identifier>DAEhDyfaYKE</dc:identifier>
</cp:coreProperties>
</file>