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6"/>
  </p:notes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1"/>
  </p:normalViewPr>
  <p:slideViewPr>
    <p:cSldViewPr snapToGrid="0" snapToObjects="1">
      <p:cViewPr varScale="1">
        <p:scale>
          <a:sx n="90" d="100"/>
          <a:sy n="90"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lanreabiola\Desktop\Analysis%20and%20Interpreta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Bar Chart showing labour willing</a:t>
            </a:r>
            <a:r>
              <a:rPr lang="en-US" baseline="0" dirty="0"/>
              <a:t>  to </a:t>
            </a:r>
            <a:r>
              <a:rPr lang="en-US" dirty="0"/>
              <a:t>work</a:t>
            </a:r>
          </a:p>
          <a:p>
            <a:pPr>
              <a:defRPr/>
            </a:pPr>
            <a:r>
              <a:rPr lang="en-US" dirty="0"/>
              <a:t>against labour supply in NWT communities 2019</a:t>
            </a:r>
          </a:p>
          <a:p>
            <a:pPr>
              <a:defRPr/>
            </a:pPr>
            <a:endParaRPr lang="en-US" dirty="0"/>
          </a:p>
        </c:rich>
      </c:tx>
      <c:layout>
        <c:manualLayout>
          <c:xMode val="edge"/>
          <c:yMode val="edge"/>
          <c:x val="0.10455612895173444"/>
          <c:y val="6.989706693744900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538295887045886"/>
          <c:y val="0.34559118893198421"/>
          <c:w val="0.82836089238845145"/>
          <c:h val="0.56275444736074653"/>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'[1]Labour Supply by Community'!$N$6:$N$11</c:f>
              <c:numCache>
                <c:formatCode>General</c:formatCode>
                <c:ptCount val="6"/>
                <c:pt idx="0">
                  <c:v>63.7</c:v>
                </c:pt>
                <c:pt idx="1">
                  <c:v>63.4</c:v>
                </c:pt>
                <c:pt idx="2">
                  <c:v>73.400000000000006</c:v>
                </c:pt>
                <c:pt idx="3">
                  <c:v>57.8</c:v>
                </c:pt>
                <c:pt idx="4">
                  <c:v>75.599999999999994</c:v>
                </c:pt>
                <c:pt idx="5">
                  <c:v>42.3</c:v>
                </c:pt>
              </c:numCache>
            </c:numRef>
          </c:cat>
          <c:val>
            <c:numRef>
              <c:f>'[1]Labour Supply by Community'!$M$6:$M$11</c:f>
              <c:numCache>
                <c:formatCode>_(* #,##0.00_);_(* \(#,##0.00\);_(* "-"??_);_(@_)</c:formatCode>
                <c:ptCount val="6"/>
                <c:pt idx="0">
                  <c:v>1094</c:v>
                </c:pt>
                <c:pt idx="1">
                  <c:v>444</c:v>
                </c:pt>
                <c:pt idx="2">
                  <c:v>793</c:v>
                </c:pt>
                <c:pt idx="3">
                  <c:v>869</c:v>
                </c:pt>
                <c:pt idx="4">
                  <c:v>779</c:v>
                </c:pt>
                <c:pt idx="5">
                  <c:v>1567</c:v>
                </c:pt>
              </c:numCache>
            </c:numRef>
          </c:val>
          <c:extLst>
            <c:ext xmlns:c16="http://schemas.microsoft.com/office/drawing/2014/chart" uri="{C3380CC4-5D6E-409C-BE32-E72D297353CC}">
              <c16:uniqueId val="{00000000-B3D1-CE47-8565-986BFCD06075}"/>
            </c:ext>
          </c:extLst>
        </c:ser>
        <c:dLbls>
          <c:dLblPos val="outEnd"/>
          <c:showLegendKey val="0"/>
          <c:showVal val="1"/>
          <c:showCatName val="0"/>
          <c:showSerName val="0"/>
          <c:showPercent val="0"/>
          <c:showBubbleSize val="0"/>
        </c:dLbls>
        <c:gapWidth val="219"/>
        <c:overlap val="-27"/>
        <c:axId val="1610222352"/>
        <c:axId val="1610266400"/>
      </c:barChart>
      <c:catAx>
        <c:axId val="1610222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10266400"/>
        <c:crosses val="autoZero"/>
        <c:auto val="0"/>
        <c:lblAlgn val="ctr"/>
        <c:lblOffset val="100"/>
        <c:noMultiLvlLbl val="0"/>
      </c:catAx>
      <c:valAx>
        <c:axId val="1610266400"/>
        <c:scaling>
          <c:orientation val="minMax"/>
        </c:scaling>
        <c:delete val="1"/>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crossAx val="1610222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44CA2-023A-D648-BE0E-E7509313C549}" type="datetimeFigureOut">
              <a:rPr lang="en-US" smtClean="0"/>
              <a:t>10/31/20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AED9B-C18A-4546-BD6F-7D692964C5E3}" type="slidenum">
              <a:rPr lang="en-US" smtClean="0"/>
              <a:t>‹#›</a:t>
            </a:fld>
            <a:endParaRPr lang="en-US"/>
          </a:p>
        </p:txBody>
      </p:sp>
    </p:spTree>
    <p:extLst>
      <p:ext uri="{BB962C8B-B14F-4D97-AF65-F5344CB8AC3E}">
        <p14:creationId xmlns:p14="http://schemas.microsoft.com/office/powerpoint/2010/main" val="4239942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NWT- North west territories</a:t>
            </a:r>
          </a:p>
          <a:p>
            <a:pPr marL="171450" indent="-171450">
              <a:buFont typeface="Arial" panose="020B0604020202020204" pitchFamily="34" charset="0"/>
              <a:buChar char="•"/>
            </a:pPr>
            <a:r>
              <a:rPr lang="en-US" dirty="0"/>
              <a:t>Data analyzed is for 1 year and as such basis for analysis</a:t>
            </a:r>
          </a:p>
        </p:txBody>
      </p:sp>
      <p:sp>
        <p:nvSpPr>
          <p:cNvPr id="4" name="Slide Number Placeholder 3"/>
          <p:cNvSpPr>
            <a:spLocks noGrp="1"/>
          </p:cNvSpPr>
          <p:nvPr>
            <p:ph type="sldNum" sz="quarter" idx="5"/>
          </p:nvPr>
        </p:nvSpPr>
        <p:spPr/>
        <p:txBody>
          <a:bodyPr/>
          <a:lstStyle/>
          <a:p>
            <a:fld id="{F30AED9B-C18A-4546-BD6F-7D692964C5E3}" type="slidenum">
              <a:rPr lang="en-US" smtClean="0"/>
              <a:t>2</a:t>
            </a:fld>
            <a:endParaRPr lang="en-US"/>
          </a:p>
        </p:txBody>
      </p:sp>
    </p:spTree>
    <p:extLst>
      <p:ext uri="{BB962C8B-B14F-4D97-AF65-F5344CB8AC3E}">
        <p14:creationId xmlns:p14="http://schemas.microsoft.com/office/powerpoint/2010/main" val="3216584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limited to NWT</a:t>
            </a:r>
          </a:p>
          <a:p>
            <a:r>
              <a:rPr lang="en-US" dirty="0"/>
              <a:t>*Data analyzed is for 1 year </a:t>
            </a:r>
          </a:p>
          <a:p>
            <a:r>
              <a:rPr lang="en-US" dirty="0"/>
              <a:t>*</a:t>
            </a:r>
          </a:p>
        </p:txBody>
      </p:sp>
      <p:sp>
        <p:nvSpPr>
          <p:cNvPr id="4" name="Slide Number Placeholder 3"/>
          <p:cNvSpPr>
            <a:spLocks noGrp="1"/>
          </p:cNvSpPr>
          <p:nvPr>
            <p:ph type="sldNum" sz="quarter" idx="5"/>
          </p:nvPr>
        </p:nvSpPr>
        <p:spPr/>
        <p:txBody>
          <a:bodyPr/>
          <a:lstStyle/>
          <a:p>
            <a:fld id="{F30AED9B-C18A-4546-BD6F-7D692964C5E3}" type="slidenum">
              <a:rPr lang="en-US" smtClean="0"/>
              <a:t>3</a:t>
            </a:fld>
            <a:endParaRPr lang="en-US"/>
          </a:p>
        </p:txBody>
      </p:sp>
    </p:spTree>
    <p:extLst>
      <p:ext uri="{BB962C8B-B14F-4D97-AF65-F5344CB8AC3E}">
        <p14:creationId xmlns:p14="http://schemas.microsoft.com/office/powerpoint/2010/main" val="2562991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GDP  means Gross Domestic Product </a:t>
            </a:r>
          </a:p>
        </p:txBody>
      </p:sp>
      <p:sp>
        <p:nvSpPr>
          <p:cNvPr id="4" name="Slide Number Placeholder 3"/>
          <p:cNvSpPr>
            <a:spLocks noGrp="1"/>
          </p:cNvSpPr>
          <p:nvPr>
            <p:ph type="sldNum" sz="quarter" idx="5"/>
          </p:nvPr>
        </p:nvSpPr>
        <p:spPr/>
        <p:txBody>
          <a:bodyPr/>
          <a:lstStyle/>
          <a:p>
            <a:fld id="{F30AED9B-C18A-4546-BD6F-7D692964C5E3}" type="slidenum">
              <a:rPr lang="en-US" smtClean="0"/>
              <a:t>4</a:t>
            </a:fld>
            <a:endParaRPr lang="en-US"/>
          </a:p>
        </p:txBody>
      </p:sp>
    </p:spTree>
    <p:extLst>
      <p:ext uri="{BB962C8B-B14F-4D97-AF65-F5344CB8AC3E}">
        <p14:creationId xmlns:p14="http://schemas.microsoft.com/office/powerpoint/2010/main" val="582271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10/31/20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5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10/31/20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2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10/31/20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14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10/31/20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85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10/31/20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13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10/31/20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09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10/31/20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688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10/31/20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02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10/31/20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10/31/20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75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10/31/20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7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10/31/20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58254959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81" r:id="rId7"/>
    <p:sldLayoutId id="2147483782" r:id="rId8"/>
    <p:sldLayoutId id="2147483783" r:id="rId9"/>
    <p:sldLayoutId id="2147483784"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a:extLst>
              <a:ext uri="{FF2B5EF4-FFF2-40B4-BE49-F238E27FC236}">
                <a16:creationId xmlns:a16="http://schemas.microsoft.com/office/drawing/2014/main" id="{B96F59F2-E5FE-40D5-A209-16C06777D03E}"/>
              </a:ext>
            </a:extLst>
          </p:cNvPr>
          <p:cNvPicPr>
            <a:picLocks noChangeAspect="1"/>
          </p:cNvPicPr>
          <p:nvPr/>
        </p:nvPicPr>
        <p:blipFill rotWithShape="1">
          <a:blip r:embed="rId2"/>
          <a:srcRect b="4661"/>
          <a:stretch/>
        </p:blipFill>
        <p:spPr>
          <a:xfrm>
            <a:off x="20" y="10"/>
            <a:ext cx="12191980" cy="6857990"/>
          </a:xfrm>
          <a:prstGeom prst="rect">
            <a:avLst/>
          </a:prstGeom>
        </p:spPr>
      </p:pic>
      <p:sp>
        <p:nvSpPr>
          <p:cNvPr id="51" name="Rectangle 5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E3CDA6-74CA-1441-A348-19EDD9527C81}"/>
              </a:ext>
            </a:extLst>
          </p:cNvPr>
          <p:cNvSpPr>
            <a:spLocks noGrp="1"/>
          </p:cNvSpPr>
          <p:nvPr>
            <p:ph type="ctrTitle"/>
          </p:nvPr>
        </p:nvSpPr>
        <p:spPr>
          <a:xfrm>
            <a:off x="477981" y="1122362"/>
            <a:ext cx="4023360" cy="2802219"/>
          </a:xfrm>
        </p:spPr>
        <p:txBody>
          <a:bodyPr anchor="b">
            <a:normAutofit/>
          </a:bodyPr>
          <a:lstStyle/>
          <a:p>
            <a:r>
              <a:rPr lang="en-US" sz="3800" dirty="0">
                <a:ea typeface="Brush Script MT" panose="03060802040406070304" pitchFamily="66" charset="-122"/>
                <a:cs typeface="Brush Script MT" panose="03060802040406070304" pitchFamily="66" charset="-122"/>
              </a:rPr>
              <a:t>Labour shortage in Communities of the NWT </a:t>
            </a:r>
          </a:p>
        </p:txBody>
      </p:sp>
      <p:sp>
        <p:nvSpPr>
          <p:cNvPr id="3" name="Subtitle 2">
            <a:extLst>
              <a:ext uri="{FF2B5EF4-FFF2-40B4-BE49-F238E27FC236}">
                <a16:creationId xmlns:a16="http://schemas.microsoft.com/office/drawing/2014/main" id="{E5D21547-7FED-C740-9BCE-D0402C1534D5}"/>
              </a:ext>
            </a:extLst>
          </p:cNvPr>
          <p:cNvSpPr>
            <a:spLocks noGrp="1"/>
          </p:cNvSpPr>
          <p:nvPr>
            <p:ph type="subTitle" idx="1"/>
          </p:nvPr>
        </p:nvSpPr>
        <p:spPr>
          <a:xfrm>
            <a:off x="477980" y="4065146"/>
            <a:ext cx="4023359" cy="1208141"/>
          </a:xfrm>
        </p:spPr>
        <p:txBody>
          <a:bodyPr>
            <a:normAutofit/>
          </a:bodyPr>
          <a:lstStyle/>
          <a:p>
            <a:r>
              <a:rPr lang="en-US" b="1"/>
              <a:t>Concerns &amp; Recommendation </a:t>
            </a:r>
          </a:p>
        </p:txBody>
      </p:sp>
    </p:spTree>
    <p:extLst>
      <p:ext uri="{BB962C8B-B14F-4D97-AF65-F5344CB8AC3E}">
        <p14:creationId xmlns:p14="http://schemas.microsoft.com/office/powerpoint/2010/main" val="35563815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C4494372-EA2E-FB4A-8A98-CBC4D2F5E0B6}"/>
              </a:ext>
            </a:extLst>
          </p:cNvPr>
          <p:cNvSpPr>
            <a:spLocks noGrp="1"/>
          </p:cNvSpPr>
          <p:nvPr>
            <p:ph type="title"/>
          </p:nvPr>
        </p:nvSpPr>
        <p:spPr>
          <a:xfrm>
            <a:off x="1245072" y="1289765"/>
            <a:ext cx="3651101" cy="4270963"/>
          </a:xfrm>
        </p:spPr>
        <p:txBody>
          <a:bodyPr anchor="ctr">
            <a:normAutofit/>
          </a:bodyPr>
          <a:lstStyle/>
          <a:p>
            <a:pPr algn="ctr"/>
            <a:r>
              <a:rPr lang="en-US" sz="7200" dirty="0">
                <a:solidFill>
                  <a:schemeClr val="bg1"/>
                </a:solidFill>
              </a:rPr>
              <a:t>Labour in NWT</a:t>
            </a:r>
          </a:p>
        </p:txBody>
      </p: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BA7E761-4E6B-544A-BF4B-0797358F0FB5}"/>
              </a:ext>
            </a:extLst>
          </p:cNvPr>
          <p:cNvSpPr>
            <a:spLocks noGrp="1"/>
          </p:cNvSpPr>
          <p:nvPr>
            <p:ph idx="1"/>
          </p:nvPr>
        </p:nvSpPr>
        <p:spPr>
          <a:xfrm>
            <a:off x="6397039" y="381935"/>
            <a:ext cx="4685916" cy="5974415"/>
          </a:xfrm>
        </p:spPr>
        <p:txBody>
          <a:bodyPr anchor="ctr">
            <a:normAutofit/>
          </a:bodyPr>
          <a:lstStyle/>
          <a:p>
            <a:r>
              <a:rPr lang="en-US" sz="1800" dirty="0"/>
              <a:t>The *NWT has acute shortage of labour in many of its communities</a:t>
            </a:r>
          </a:p>
          <a:p>
            <a:r>
              <a:rPr lang="en-US" sz="1800" dirty="0"/>
              <a:t>From the data provided (2019), the number of able bodied adults willing to work against the population in communities shows that there is labour shortage across board. </a:t>
            </a:r>
          </a:p>
          <a:p>
            <a:r>
              <a:rPr lang="en-US" sz="1800" dirty="0"/>
              <a:t>This presentation will show the shortages experienced in these communities, possible recommendations and solutions to this concern.</a:t>
            </a:r>
          </a:p>
          <a:p>
            <a:r>
              <a:rPr lang="en-US" sz="1800" dirty="0"/>
              <a:t>We will be showing the descriptive statistics for each communities and their interpretation, these statistics will describe the basic features of the data set.</a:t>
            </a:r>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80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DA325-16D7-384C-AD46-592C4B4EF574}"/>
              </a:ext>
            </a:extLst>
          </p:cNvPr>
          <p:cNvSpPr>
            <a:spLocks noGrp="1"/>
          </p:cNvSpPr>
          <p:nvPr>
            <p:ph type="title"/>
          </p:nvPr>
        </p:nvSpPr>
        <p:spPr>
          <a:xfrm>
            <a:off x="838200" y="698643"/>
            <a:ext cx="5243394" cy="2225532"/>
          </a:xfrm>
        </p:spPr>
        <p:txBody>
          <a:bodyPr anchor="t">
            <a:normAutofit/>
          </a:bodyPr>
          <a:lstStyle/>
          <a:p>
            <a:r>
              <a:rPr lang="en-US" sz="4200"/>
              <a:t>Causes &amp; Concerns of Labour shortage in NWT</a:t>
            </a:r>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0A6119D-E5D7-1048-8A04-EE1BEEB5F8D7}"/>
              </a:ext>
            </a:extLst>
          </p:cNvPr>
          <p:cNvSpPr>
            <a:spLocks noGrp="1"/>
          </p:cNvSpPr>
          <p:nvPr>
            <p:ph idx="1"/>
          </p:nvPr>
        </p:nvSpPr>
        <p:spPr>
          <a:xfrm>
            <a:off x="7229042" y="879355"/>
            <a:ext cx="4124758" cy="5120755"/>
          </a:xfrm>
        </p:spPr>
        <p:txBody>
          <a:bodyPr anchor="ctr">
            <a:normAutofit lnSpcReduction="10000"/>
          </a:bodyPr>
          <a:lstStyle/>
          <a:p>
            <a:r>
              <a:rPr lang="en-US" sz="1500" dirty="0"/>
              <a:t>Generally, shortages in labour has ripple effects on the economy, this microeconomic issue affects all industries such as construction, manufacturing, service etc. </a:t>
            </a:r>
          </a:p>
          <a:p>
            <a:r>
              <a:rPr lang="en-US" sz="1500" dirty="0"/>
              <a:t>*Causes of labor shortage include; Unwillingness to participate in labour market, higher labour demand, depletion of labour force, sparse population, low income, regional immobility etc.</a:t>
            </a:r>
          </a:p>
          <a:p>
            <a:r>
              <a:rPr lang="en-US" sz="1500" dirty="0"/>
              <a:t>The 2019 data labour supply by community shows labour supply in  Yellowknife area with 42.3% of total population willing to participate in labour force had the most acute shortage of labour compared to its active labour force while labour supply in Beaufort Delta is marginally higher than Yellowknife even with significant gaps in both communities active  labour force</a:t>
            </a:r>
          </a:p>
          <a:p>
            <a:r>
              <a:rPr lang="en-US" sz="1500" dirty="0"/>
              <a:t>Dehcho has the highest number of people willing to participate in the labour force in relation to the active labor force. </a:t>
            </a:r>
          </a:p>
          <a:p>
            <a:r>
              <a:rPr lang="en-US" sz="1500" dirty="0"/>
              <a:t>L</a:t>
            </a:r>
          </a:p>
          <a:p>
            <a:endParaRPr lang="en-US" sz="1500" dirty="0"/>
          </a:p>
        </p:txBody>
      </p:sp>
      <p:graphicFrame>
        <p:nvGraphicFramePr>
          <p:cNvPr id="4" name="Chart 3">
            <a:extLst>
              <a:ext uri="{FF2B5EF4-FFF2-40B4-BE49-F238E27FC236}">
                <a16:creationId xmlns:a16="http://schemas.microsoft.com/office/drawing/2014/main" id="{5073079E-8556-3743-8F40-547900DCEC68}"/>
              </a:ext>
            </a:extLst>
          </p:cNvPr>
          <p:cNvGraphicFramePr>
            <a:graphicFrameLocks/>
          </p:cNvGraphicFramePr>
          <p:nvPr>
            <p:extLst>
              <p:ext uri="{D42A27DB-BD31-4B8C-83A1-F6EECF244321}">
                <p14:modId xmlns:p14="http://schemas.microsoft.com/office/powerpoint/2010/main" val="1157710700"/>
              </p:ext>
            </p:extLst>
          </p:nvPr>
        </p:nvGraphicFramePr>
        <p:xfrm>
          <a:off x="838200" y="2364110"/>
          <a:ext cx="5336043" cy="36339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919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7F7E8B-B474-034A-BB7B-3520EA61756D}"/>
              </a:ext>
            </a:extLst>
          </p:cNvPr>
          <p:cNvSpPr>
            <a:spLocks noGrp="1"/>
          </p:cNvSpPr>
          <p:nvPr>
            <p:ph type="title"/>
          </p:nvPr>
        </p:nvSpPr>
        <p:spPr>
          <a:xfrm>
            <a:off x="838200" y="698643"/>
            <a:ext cx="5243394" cy="5189746"/>
          </a:xfrm>
        </p:spPr>
        <p:txBody>
          <a:bodyPr anchor="t">
            <a:normAutofit/>
          </a:bodyPr>
          <a:lstStyle/>
          <a:p>
            <a:r>
              <a:rPr lang="en-US" sz="4000"/>
              <a:t>Recommendations and possible solutions.</a:t>
            </a:r>
          </a:p>
        </p:txBody>
      </p:sp>
      <p:cxnSp>
        <p:nvCxnSpPr>
          <p:cNvPr id="34"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14631E6-3EF0-A647-9004-A754E6988C24}"/>
              </a:ext>
            </a:extLst>
          </p:cNvPr>
          <p:cNvSpPr>
            <a:spLocks noGrp="1"/>
          </p:cNvSpPr>
          <p:nvPr>
            <p:ph idx="1"/>
          </p:nvPr>
        </p:nvSpPr>
        <p:spPr>
          <a:xfrm>
            <a:off x="7229042" y="698643"/>
            <a:ext cx="4124758" cy="5301467"/>
          </a:xfrm>
        </p:spPr>
        <p:txBody>
          <a:bodyPr anchor="b">
            <a:normAutofit lnSpcReduction="10000"/>
          </a:bodyPr>
          <a:lstStyle/>
          <a:p>
            <a:r>
              <a:rPr lang="en-US" sz="1700" dirty="0"/>
              <a:t>If people are unwilling to work, output from industries will be low which will in turn affect  countries GDP, Balance of trade will be distorted and whole lot of micro and macro economic deficiencies . </a:t>
            </a:r>
          </a:p>
          <a:p>
            <a:r>
              <a:rPr lang="en-US" sz="1700" dirty="0"/>
              <a:t>From the data provided and analysis, the shortage of labour is predominantly visible in the yellow knife community in relation to the available labour force. </a:t>
            </a:r>
          </a:p>
          <a:p>
            <a:r>
              <a:rPr lang="en-US" sz="1700" dirty="0"/>
              <a:t>Recommendations  and possible solutions to encourage participation in the labour force include:</a:t>
            </a:r>
          </a:p>
          <a:p>
            <a:pPr marL="0" indent="0">
              <a:buNone/>
            </a:pPr>
            <a:r>
              <a:rPr lang="en-US" sz="1700" dirty="0"/>
              <a:t>Increase in minimum wages across all communities: Throwing in extra income will definitely encourage people to work</a:t>
            </a:r>
          </a:p>
          <a:p>
            <a:pPr marL="0" indent="0">
              <a:buNone/>
            </a:pPr>
            <a:r>
              <a:rPr lang="en-US" sz="1700" dirty="0"/>
              <a:t>Employment conditions must be improved too, with improved work conditions, labour supply </a:t>
            </a:r>
            <a:r>
              <a:rPr lang="en-US" sz="1700"/>
              <a:t>will increase  </a:t>
            </a:r>
            <a:endParaRPr lang="en-US" sz="1700" dirty="0"/>
          </a:p>
          <a:p>
            <a:pPr marL="514350" indent="-514350">
              <a:buAutoNum type="arabicParenR"/>
            </a:pPr>
            <a:endParaRPr lang="en-US" sz="1700" dirty="0"/>
          </a:p>
        </p:txBody>
      </p:sp>
    </p:spTree>
    <p:extLst>
      <p:ext uri="{BB962C8B-B14F-4D97-AF65-F5344CB8AC3E}">
        <p14:creationId xmlns:p14="http://schemas.microsoft.com/office/powerpoint/2010/main" val="1954172266"/>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419</Words>
  <Application>Microsoft Macintosh PowerPoint</Application>
  <PresentationFormat>Widescreen</PresentationFormat>
  <Paragraphs>30</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Univers</vt:lpstr>
      <vt:lpstr>GradientVTI</vt:lpstr>
      <vt:lpstr>Labour shortage in Communities of the NWT </vt:lpstr>
      <vt:lpstr>Labour in NWT</vt:lpstr>
      <vt:lpstr>Causes &amp; Concerns of Labour shortage in NWT</vt:lpstr>
      <vt:lpstr>Recommendations and possible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Labour shortage in Communities of the NWT </dc:title>
  <dc:creator>Gloria Agoni</dc:creator>
  <cp:lastModifiedBy>Gloria Agoni</cp:lastModifiedBy>
  <cp:revision>2</cp:revision>
  <dcterms:created xsi:type="dcterms:W3CDTF">2020-11-01T16:37:05Z</dcterms:created>
  <dcterms:modified xsi:type="dcterms:W3CDTF">2020-11-01T17:16:14Z</dcterms:modified>
</cp:coreProperties>
</file>