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6" r:id="rId3"/>
    <p:sldId id="267" r:id="rId4"/>
    <p:sldId id="259" r:id="rId5"/>
    <p:sldId id="260" r:id="rId6"/>
    <p:sldId id="261" r:id="rId7"/>
    <p:sldId id="265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 Slab" panose="020B0604020202020204" charset="0"/>
      <p:regular r:id="rId16"/>
      <p:bold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40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9D0"/>
    <a:srgbClr val="FF9900"/>
    <a:srgbClr val="140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0" d="100"/>
          <a:sy n="90" d="100"/>
        </p:scale>
        <p:origin x="51" y="864"/>
      </p:cViewPr>
      <p:guideLst>
        <p:guide pos="2408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74904" cy="3749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sunde\Desktop\Springboard%20-%20Data%20Analytics\Week%202\springboard-chiboodle-case-dataset-Re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sunde\Desktop\Springboard%20-%20Data%20Analytics\Week%202\springboard-chiboodle-case-dataset-Re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sunde\Desktop\Springboard%20-%20Data%20Analytics\Week%202\springboard-chiboodle-case-dataset-v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sunde\Desktop\Springboard%20-%20Data%20Analytics\Week%202\springboard-chiboodle-case-dataset-Rev2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bosunde\Desktop\Springboard%20-%20Data%20Analytics\Week%202\springboard-chiboodle-case-dataset-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by Product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'Slide 1 '!$A$16</c:f>
              <c:strCache>
                <c:ptCount val="1"/>
                <c:pt idx="0">
                  <c:v>Burritos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'Slide 1 '!$B$15:$C$15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'Slide 1 '!$B$16:$C$16</c:f>
              <c:numCache>
                <c:formatCode>_("$"* #,##0.00_);_("$"* \(#,##0.00\);_("$"* "-"??_);_(@_)</c:formatCode>
                <c:ptCount val="2"/>
                <c:pt idx="0">
                  <c:v>1724000374.1600046</c:v>
                </c:pt>
                <c:pt idx="1">
                  <c:v>1710464739.8399999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6-4593-B671-D0BF3454DD01}"/>
            </c:ext>
          </c:extLst>
        </c:ser>
        <c:ser>
          <c:idx val="1"/>
          <c:order val="1"/>
          <c:tx>
            <c:strRef>
              <c:f>'Slide 1 '!$A$17</c:f>
              <c:strCache>
                <c:ptCount val="1"/>
                <c:pt idx="0">
                  <c:v>Drinks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'Slide 1 '!$B$15:$C$15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'Slide 1 '!$B$17:$C$17</c:f>
              <c:numCache>
                <c:formatCode>_("$"* #,##0.00_);_("$"* \(#,##0.00\);_("$"* "-"??_);_(@_)</c:formatCode>
                <c:ptCount val="2"/>
                <c:pt idx="0">
                  <c:v>638726640.71000075</c:v>
                </c:pt>
                <c:pt idx="1">
                  <c:v>967762945.5099982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6-4593-B671-D0BF3454DD01}"/>
            </c:ext>
          </c:extLst>
        </c:ser>
        <c:ser>
          <c:idx val="2"/>
          <c:order val="2"/>
          <c:tx>
            <c:strRef>
              <c:f>'Slide 1 '!$A$18</c:f>
              <c:strCache>
                <c:ptCount val="1"/>
                <c:pt idx="0">
                  <c:v>Kids menu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'Slide 1 '!$B$15:$C$15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'Slide 1 '!$B$18:$C$18</c:f>
              <c:numCache>
                <c:formatCode>_("$"* #,##0.00_);_("$"* \(#,##0.00\);_("$"* "-"??_);_(@_)</c:formatCode>
                <c:ptCount val="2"/>
                <c:pt idx="0">
                  <c:v>349105048.32999945</c:v>
                </c:pt>
                <c:pt idx="1">
                  <c:v>360097839.99999869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46-4593-B671-D0BF3454DD01}"/>
            </c:ext>
          </c:extLst>
        </c:ser>
        <c:ser>
          <c:idx val="3"/>
          <c:order val="3"/>
          <c:tx>
            <c:strRef>
              <c:f>'Slide 1 '!$A$19</c:f>
              <c:strCache>
                <c:ptCount val="1"/>
                <c:pt idx="0">
                  <c:v>Tacos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'Slide 1 '!$B$15:$C$15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'Slide 1 '!$B$19:$C$19</c:f>
              <c:numCache>
                <c:formatCode>_("$"* #,##0.00_);_("$"* \(#,##0.00\);_("$"* "-"??_);_(@_)</c:formatCode>
                <c:ptCount val="2"/>
                <c:pt idx="0">
                  <c:v>1396436936.7499976</c:v>
                </c:pt>
                <c:pt idx="1">
                  <c:v>1462897474.6500008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46-4593-B671-D0BF3454D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1597056"/>
        <c:axId val="581597712"/>
      </c:barChart>
      <c:catAx>
        <c:axId val="58159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97712"/>
        <c:crosses val="autoZero"/>
        <c:auto val="1"/>
        <c:lblAlgn val="ctr"/>
        <c:lblOffset val="100"/>
        <c:noMultiLvlLbl val="0"/>
      </c:catAx>
      <c:valAx>
        <c:axId val="581597712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970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Growth (Old and New Stores)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'Slide 2'!$A$27</c:f>
              <c:strCache>
                <c:ptCount val="1"/>
                <c:pt idx="0">
                  <c:v>Existing Stores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'Slide 2'!$B$26:$C$26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'Slide 2'!$B$27:$C$27</c:f>
              <c:numCache>
                <c:formatCode>_("$"* #,##0.00_);_("$"* \(#,##0.00\);_("$"* "-"??_);_(@_)</c:formatCode>
                <c:ptCount val="2"/>
                <c:pt idx="0">
                  <c:v>4108268999.9500027</c:v>
                </c:pt>
                <c:pt idx="1">
                  <c:v>4136788910.7700057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5A-4C7F-95DB-25154E3D4D4A}"/>
            </c:ext>
          </c:extLst>
        </c:ser>
        <c:ser>
          <c:idx val="1"/>
          <c:order val="1"/>
          <c:tx>
            <c:strRef>
              <c:f>'Slide 2'!$A$28</c:f>
              <c:strCache>
                <c:ptCount val="1"/>
                <c:pt idx="0">
                  <c:v>New Store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'Slide 2'!$B$26:$C$26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'Slide 2'!$B$28:$C$28</c:f>
              <c:numCache>
                <c:formatCode>_("$"* #,##0.00_);_("$"* \(#,##0.00\);_("$"* "-"??_);_(@_)</c:formatCode>
                <c:ptCount val="2"/>
                <c:pt idx="0">
                  <c:v>0</c:v>
                </c:pt>
                <c:pt idx="1">
                  <c:v>364434089.2299999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5A-4C7F-95DB-25154E3D4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1568520"/>
        <c:axId val="581574424"/>
      </c:barChart>
      <c:catAx>
        <c:axId val="581568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74424"/>
        <c:crosses val="autoZero"/>
        <c:auto val="1"/>
        <c:lblAlgn val="ctr"/>
        <c:lblOffset val="100"/>
        <c:noMultiLvlLbl val="0"/>
      </c:catAx>
      <c:valAx>
        <c:axId val="581574424"/>
        <c:scaling>
          <c:orientation val="minMax"/>
          <c:max val="5000000000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68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Number of New Stores Added till Year 2015 and Expected Growth thereafter.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3'!$C$4</c:f>
              <c:strCache>
                <c:ptCount val="1"/>
                <c:pt idx="0">
                  <c:v>Number of Stores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50-4975-B11A-AC87B6AB640C}"/>
              </c:ext>
            </c:extLst>
          </c:dPt>
          <c:dPt>
            <c:idx val="2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50-4975-B11A-AC87B6AB640C}"/>
              </c:ext>
            </c:extLst>
          </c:dPt>
          <c:dPt>
            <c:idx val="2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150-4975-B11A-AC87B6AB640C}"/>
              </c:ext>
            </c:extLst>
          </c:dPt>
          <c:dPt>
            <c:idx val="2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150-4975-B11A-AC87B6AB64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'Slide 3'!$B$5:$B$30</c:f>
              <c:numCache>
                <c:formatCode>General</c:formatCode>
                <c:ptCount val="26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</c:numCache>
            </c:numRef>
          </c:cat>
          <c:val>
            <c:numRef>
              <c:f>'Slide 3'!$C$5:$C$30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13</c:v>
                </c:pt>
                <c:pt idx="4">
                  <c:v>22</c:v>
                </c:pt>
                <c:pt idx="5">
                  <c:v>58</c:v>
                </c:pt>
                <c:pt idx="6">
                  <c:v>69</c:v>
                </c:pt>
                <c:pt idx="7">
                  <c:v>115</c:v>
                </c:pt>
                <c:pt idx="8">
                  <c:v>116</c:v>
                </c:pt>
                <c:pt idx="9">
                  <c:v>130</c:v>
                </c:pt>
                <c:pt idx="10">
                  <c:v>131</c:v>
                </c:pt>
                <c:pt idx="11">
                  <c:v>145</c:v>
                </c:pt>
                <c:pt idx="12">
                  <c:v>150</c:v>
                </c:pt>
                <c:pt idx="13">
                  <c:v>154</c:v>
                </c:pt>
                <c:pt idx="14">
                  <c:v>70</c:v>
                </c:pt>
                <c:pt idx="15">
                  <c:v>94</c:v>
                </c:pt>
                <c:pt idx="16">
                  <c:v>126</c:v>
                </c:pt>
                <c:pt idx="17">
                  <c:v>160</c:v>
                </c:pt>
                <c:pt idx="18">
                  <c:v>201</c:v>
                </c:pt>
                <c:pt idx="19">
                  <c:v>260</c:v>
                </c:pt>
                <c:pt idx="20">
                  <c:v>222</c:v>
                </c:pt>
                <c:pt idx="21">
                  <c:v>200</c:v>
                </c:pt>
                <c:pt idx="22">
                  <c:v>178</c:v>
                </c:pt>
                <c:pt idx="23" formatCode="0">
                  <c:v>158.42000000000002</c:v>
                </c:pt>
                <c:pt idx="24" formatCode="0">
                  <c:v>140.99380000000002</c:v>
                </c:pt>
                <c:pt idx="25" formatCode="0">
                  <c:v>125.48448200000001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50-4975-B11A-AC87B6AB64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2"/>
        <c:overlap val="3"/>
        <c:axId val="1263623760"/>
        <c:axId val="1263624416"/>
      </c:barChart>
      <c:catAx>
        <c:axId val="126362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624416"/>
        <c:crosses val="autoZero"/>
        <c:auto val="1"/>
        <c:lblAlgn val="ctr"/>
        <c:lblOffset val="100"/>
        <c:noMultiLvlLbl val="0"/>
      </c:catAx>
      <c:valAx>
        <c:axId val="1263624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62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2015-2019 revenue forecast for new product Price scenarios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52754318008638"/>
          <c:y val="0.21014919282805442"/>
          <c:w val="0.84263823272090987"/>
          <c:h val="0.68415000414278182"/>
        </c:manualLayout>
      </c:layout>
      <c:lineChart>
        <c:grouping val="stacked"/>
        <c:varyColors val="0"/>
        <c:ser>
          <c:idx val="2"/>
          <c:order val="0"/>
          <c:tx>
            <c:strRef>
              <c:f>'Re Survey Analysis'!$B$72</c:f>
              <c:strCache>
                <c:ptCount val="1"/>
                <c:pt idx="0">
                  <c:v>Business as Usual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 Survey Analysis'!$C$69:$G$69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'Re Survey Analysis'!$C$72:$G$72</c:f>
              <c:numCache>
                <c:formatCode>_("$"* #,##0.00_);_("$"* \(#,##0.00\);_("$"* "-"??_);_(@_)</c:formatCode>
                <c:ptCount val="5"/>
                <c:pt idx="0" formatCode="_(* #,##0.00_);_(* \(#,##0.00\);_(* &quot;-&quot;??_);_(@_)">
                  <c:v>4501222999.9999971</c:v>
                </c:pt>
                <c:pt idx="1">
                  <c:v>4910221793.8650913</c:v>
                </c:pt>
                <c:pt idx="2">
                  <c:v>5297037640.6023331</c:v>
                </c:pt>
                <c:pt idx="3">
                  <c:v>5664823359.2579031</c:v>
                </c:pt>
                <c:pt idx="4">
                  <c:v>6016433776.8048162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A-4974-A9C4-2DFDC7C3529A}"/>
            </c:ext>
          </c:extLst>
        </c:ser>
        <c:ser>
          <c:idx val="1"/>
          <c:order val="1"/>
          <c:tx>
            <c:strRef>
              <c:f>'Re Survey Analysis'!$B$71</c:f>
              <c:strCache>
                <c:ptCount val="1"/>
                <c:pt idx="0">
                  <c:v>Price: Mid Range</c:v>
                </c:pt>
              </c:strCache>
            </c:strRef>
          </c:tx>
          <c:spPr>
            <a:ln w="698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 Survey Analysis'!$C$69:$G$69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'Re Survey Analysis'!$C$71:$G$71</c:f>
              <c:numCache>
                <c:formatCode>_("$"* #,##0.00_);_("$"* \(#,##0.00\);_("$"* "-"??_);_(@_)</c:formatCode>
                <c:ptCount val="5"/>
                <c:pt idx="0" formatCode="_(* #,##0.00_);_(* \(#,##0.00\);_(* &quot;-&quot;??_);_(@_)">
                  <c:v>0</c:v>
                </c:pt>
                <c:pt idx="1">
                  <c:v>5015974988.2710152</c:v>
                </c:pt>
                <c:pt idx="2">
                  <c:v>5489809482.1519032</c:v>
                </c:pt>
                <c:pt idx="3">
                  <c:v>6070725036.5907583</c:v>
                </c:pt>
                <c:pt idx="4">
                  <c:v>6688441904.0203485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AA-4974-A9C4-2DFDC7C3529A}"/>
            </c:ext>
          </c:extLst>
        </c:ser>
        <c:ser>
          <c:idx val="0"/>
          <c:order val="2"/>
          <c:tx>
            <c:strRef>
              <c:f>'Re Survey Analysis'!$B$70</c:f>
              <c:strCache>
                <c:ptCount val="1"/>
                <c:pt idx="0">
                  <c:v>Price: Top Range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 Survey Analysis'!$C$69:$G$69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'Re Survey Analysis'!$C$70:$G$70</c:f>
              <c:numCache>
                <c:formatCode>_("$"* #,##0.00_);_("$"* \(#,##0.00\);_("$"* "-"??_);_(@_)</c:formatCode>
                <c:ptCount val="5"/>
                <c:pt idx="0" formatCode="_(* #,##0.00_);_(* \(#,##0.00\);_(* &quot;-&quot;??_);_(@_)">
                  <c:v>0</c:v>
                </c:pt>
                <c:pt idx="1">
                  <c:v>5037651887.124362</c:v>
                </c:pt>
                <c:pt idx="2">
                  <c:v>5529323141.6164474</c:v>
                </c:pt>
                <c:pt idx="3">
                  <c:v>6153925261.9208345</c:v>
                </c:pt>
                <c:pt idx="4">
                  <c:v>6826187645.7363281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AA-4974-A9C4-2DFDC7C35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5980328"/>
        <c:axId val="595978032"/>
      </c:lineChart>
      <c:catAx>
        <c:axId val="595980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978032"/>
        <c:crosses val="autoZero"/>
        <c:auto val="1"/>
        <c:lblAlgn val="ctr"/>
        <c:lblOffset val="100"/>
        <c:noMultiLvlLbl val="0"/>
      </c:catAx>
      <c:valAx>
        <c:axId val="595978032"/>
        <c:scaling>
          <c:orientation val="minMax"/>
          <c:min val="4500000000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980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'Slide 2'!$A$19:$A$22</cx:f>
        <cx:lvl ptCount="4">
          <cx:pt idx="0">Revenue 2014</cx:pt>
          <cx:pt idx="1">Growth Increase Ave Sales Per Store</cx:pt>
          <cx:pt idx="2">Growth from New Store</cx:pt>
          <cx:pt idx="3">2015 Revenue</cx:pt>
        </cx:lvl>
      </cx:strDim>
      <cx:numDim type="val">
        <cx:f>'Slide 2'!$B$19:$B$22</cx:f>
        <cx:lvl ptCount="4" formatCode="_(&quot;$&quot;* #,##0.00_);_(&quot;$&quot;* \(#,##0.00\);_(&quot;$&quot;* &quot;-&quot;??_);_(@_)">
          <cx:pt idx="0">4108268999.9500027</cx:pt>
          <cx:pt idx="1">28519910.820003033</cx:pt>
          <cx:pt idx="2">364434089.2299999</cx:pt>
          <cx:pt idx="3">4501223000.0000057</cx:pt>
        </cx:lvl>
      </cx:numDim>
    </cx:data>
  </cx:chartData>
  <cx:chart>
    <cx:title pos="t" align="ctr" overlay="0">
      <cx:tx>
        <cx:txData>
          <cx:v>2014 to 2015 Waterfall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0" i="0" u="none" strike="noStrike" baseline="0" dirty="0">
              <a:solidFill>
                <a:schemeClr val="tx1"/>
              </a:solidFill>
              <a:latin typeface="Calibri"/>
            </a:rPr>
            <a:t>2014 to 2015 Waterfall</a:t>
          </a:r>
        </a:p>
      </cx:txPr>
    </cx:title>
    <cx:plotArea>
      <cx:plotAreaRegion>
        <cx:series layoutId="waterfall" uniqueId="{ECD1BD00-AEB9-4D80-97BB-73D838087176}">
          <cx:dataPt idx="3">
            <cx:spPr>
              <a:solidFill>
                <a:srgbClr val="C0504D"/>
              </a:solidFill>
            </cx:spPr>
          </cx:dataPt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500" baseline="0">
                    <a:solidFill>
                      <a:schemeClr val="tx1"/>
                    </a:solidFill>
                  </a:defRPr>
                </a:pPr>
                <a:endParaRPr lang="en-US" sz="1500" b="0" i="0" u="none" strike="noStrike" baseline="0">
                  <a:solidFill>
                    <a:schemeClr val="tx1"/>
                  </a:solidFill>
                  <a:latin typeface="Calibri"/>
                </a:endParaRPr>
              </a:p>
            </cx:txPr>
            <cx:visibility seriesName="0" categoryName="0" value="1"/>
          </cx:dataLabels>
          <cx:dataId val="0"/>
          <cx:layoutPr>
            <cx:subtotals/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aseline="0"/>
            </a:pPr>
            <a:endParaRPr lang="en-US" sz="1200" b="0" i="0" u="none" strike="noStrike" baseline="0">
              <a:solidFill>
                <a:srgbClr val="FFFFFF">
                  <a:lumMod val="65000"/>
                  <a:lumOff val="35000"/>
                </a:srgbClr>
              </a:solidFill>
              <a:latin typeface="Arial"/>
            </a:endParaRPr>
          </a:p>
        </cx:txPr>
      </cx:axis>
      <cx:axis id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0.16717</cdr:x>
      <cdr:y>0.18407</cdr:y>
    </cdr:from>
    <cdr:to>
      <cdr:x>0.47077</cdr:x>
      <cdr:y>0.32666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13E1EEA-96FB-4828-B3B9-A99201E78889}"/>
            </a:ext>
          </a:extLst>
        </cdr:cNvPr>
        <cdr:cNvSpPr txBox="1"/>
      </cdr:nvSpPr>
      <cdr:spPr>
        <a:xfrm xmlns:a="http://schemas.openxmlformats.org/drawingml/2006/main">
          <a:off x="1516414" y="768685"/>
          <a:ext cx="2753833" cy="5954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</a:rPr>
            <a:t>Revenue growth is highly sensitive to Price and consumer size.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 flipH="1">
            <a:off x="45720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x="4572012" y="0"/>
            <a:ext cx="1309800" cy="1088100"/>
          </a:xfrm>
          <a:prstGeom prst="rtTriangle">
            <a:avLst/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  <a:noFill/>
        </p:spPr>
        <p:txBody>
          <a:bodyPr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  <a:noFill/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2" name="Shape 72"/>
          <p:cNvCxnSpPr/>
          <p:nvPr/>
        </p:nvCxnSpPr>
        <p:spPr>
          <a:xfrm>
            <a:off x="4895600" y="656925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hape 73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891175" y="1069199"/>
            <a:ext cx="3942600" cy="3005100"/>
          </a:xfrm>
          <a:prstGeom prst="rect">
            <a:avLst/>
          </a:prstGeom>
          <a:noFill/>
        </p:spPr>
        <p:txBody>
          <a:bodyPr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CHIBOODLE INC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REVENUE FORCASTING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" dirty="0"/>
              <a:t>y: Abiodun Macfoy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60B160-D6C2-407C-A8EA-57FF5D5D4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282"/>
              </p:ext>
            </p:extLst>
          </p:nvPr>
        </p:nvGraphicFramePr>
        <p:xfrm>
          <a:off x="0" y="765550"/>
          <a:ext cx="9144000" cy="437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1633BF36-8596-49F1-8E5D-673CDFF8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160311"/>
            <a:ext cx="8368200" cy="686100"/>
          </a:xfrm>
        </p:spPr>
        <p:txBody>
          <a:bodyPr/>
          <a:lstStyle/>
          <a:p>
            <a:pPr algn="ctr"/>
            <a:r>
              <a:rPr lang="en-US" sz="2400" dirty="0" err="1"/>
              <a:t>Chiboodle</a:t>
            </a:r>
            <a:r>
              <a:rPr lang="en-US" sz="2400" dirty="0"/>
              <a:t>’ revenue grew by 8.8% in 2015; Growth was driven by product segment Drinks</a:t>
            </a:r>
          </a:p>
        </p:txBody>
      </p:sp>
    </p:spTree>
    <p:extLst>
      <p:ext uri="{BB962C8B-B14F-4D97-AF65-F5344CB8AC3E}">
        <p14:creationId xmlns:p14="http://schemas.microsoft.com/office/powerpoint/2010/main" val="233867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B450B5-3EA6-4C7E-A7F2-317F3833C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53135"/>
              </p:ext>
            </p:extLst>
          </p:nvPr>
        </p:nvGraphicFramePr>
        <p:xfrm>
          <a:off x="0" y="441256"/>
          <a:ext cx="9143999" cy="470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3EB9A1D8-C15A-4D31-B4D3-94F8F431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-170121"/>
            <a:ext cx="8368012" cy="707065"/>
          </a:xfrm>
        </p:spPr>
        <p:txBody>
          <a:bodyPr/>
          <a:lstStyle/>
          <a:p>
            <a:pPr algn="ctr"/>
            <a:r>
              <a:rPr lang="en-US" sz="2400" dirty="0"/>
              <a:t>Most of the growth in 2015 came from new locations.</a:t>
            </a:r>
          </a:p>
        </p:txBody>
      </p:sp>
    </p:spTree>
    <p:extLst>
      <p:ext uri="{BB962C8B-B14F-4D97-AF65-F5344CB8AC3E}">
        <p14:creationId xmlns:p14="http://schemas.microsoft.com/office/powerpoint/2010/main" val="268221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 idx="4294967295"/>
          </p:nvPr>
        </p:nvSpPr>
        <p:spPr>
          <a:xfrm>
            <a:off x="409351" y="458788"/>
            <a:ext cx="8369300" cy="685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/>
              <a:t>Most of the growth came from the New</a:t>
            </a:r>
            <a:r>
              <a:rPr lang="en-US" sz="2400" dirty="0" err="1"/>
              <a:t>ly</a:t>
            </a:r>
            <a:r>
              <a:rPr lang="en-US" sz="2400" dirty="0"/>
              <a:t> Opened Stores</a:t>
            </a:r>
            <a:br>
              <a:rPr lang="en-US" sz="2400" dirty="0"/>
            </a:br>
            <a:endParaRPr lang="en" sz="24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A892A57-AB3F-4CF7-B27A-9FA99CD164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3539390"/>
                  </p:ext>
                </p:extLst>
              </p:nvPr>
            </p:nvGraphicFramePr>
            <p:xfrm>
              <a:off x="387900" y="967563"/>
              <a:ext cx="8368199" cy="40988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A892A57-AB3F-4CF7-B27A-9FA99CD164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900" y="967563"/>
                <a:ext cx="8368199" cy="409885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 idx="4294967295"/>
          </p:nvPr>
        </p:nvSpPr>
        <p:spPr>
          <a:xfrm>
            <a:off x="324292" y="458788"/>
            <a:ext cx="8369300" cy="685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/>
              <a:t>We cannot rely on new stores’ growth since  they are declin</a:t>
            </a:r>
            <a:r>
              <a:rPr lang="en-US" sz="2400" dirty="0" err="1"/>
              <a:t>ning</a:t>
            </a:r>
            <a:r>
              <a:rPr lang="en" sz="2400" dirty="0"/>
              <a:t> as a result </a:t>
            </a:r>
            <a:r>
              <a:rPr lang="en-US" sz="2400" dirty="0"/>
              <a:t>o</a:t>
            </a:r>
            <a:r>
              <a:rPr lang="en" sz="2400" dirty="0"/>
              <a:t>f saturation of locations hence a depressed revenue growth.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475C88E-6E04-43C5-B6FE-5C9749EC7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89928"/>
              </p:ext>
            </p:extLst>
          </p:nvPr>
        </p:nvGraphicFramePr>
        <p:xfrm>
          <a:off x="0" y="1489824"/>
          <a:ext cx="9143999" cy="365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A6D4-7A6E-4617-BC63-162B7E4A67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3404" y="458788"/>
            <a:ext cx="8369300" cy="685800"/>
          </a:xfrm>
        </p:spPr>
        <p:txBody>
          <a:bodyPr/>
          <a:lstStyle/>
          <a:p>
            <a:pPr algn="ctr"/>
            <a:r>
              <a:rPr lang="en-US" sz="2400" dirty="0"/>
              <a:t>“Business as usual” forecast: Revenue will grow to $6billion 2019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97460C-E6A7-45EE-8D9C-8F5AA8322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19955"/>
              </p:ext>
            </p:extLst>
          </p:nvPr>
        </p:nvGraphicFramePr>
        <p:xfrm>
          <a:off x="0" y="1562722"/>
          <a:ext cx="9133184" cy="3588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589">
                  <a:extLst>
                    <a:ext uri="{9D8B030D-6E8A-4147-A177-3AD203B41FA5}">
                      <a16:colId xmlns:a16="http://schemas.microsoft.com/office/drawing/2014/main" val="411583990"/>
                    </a:ext>
                  </a:extLst>
                </a:gridCol>
                <a:gridCol w="1302671">
                  <a:extLst>
                    <a:ext uri="{9D8B030D-6E8A-4147-A177-3AD203B41FA5}">
                      <a16:colId xmlns:a16="http://schemas.microsoft.com/office/drawing/2014/main" val="3793394464"/>
                    </a:ext>
                  </a:extLst>
                </a:gridCol>
                <a:gridCol w="1281224">
                  <a:extLst>
                    <a:ext uri="{9D8B030D-6E8A-4147-A177-3AD203B41FA5}">
                      <a16:colId xmlns:a16="http://schemas.microsoft.com/office/drawing/2014/main" val="3873279107"/>
                    </a:ext>
                  </a:extLst>
                </a:gridCol>
                <a:gridCol w="1302488">
                  <a:extLst>
                    <a:ext uri="{9D8B030D-6E8A-4147-A177-3AD203B41FA5}">
                      <a16:colId xmlns:a16="http://schemas.microsoft.com/office/drawing/2014/main" val="1168027815"/>
                    </a:ext>
                  </a:extLst>
                </a:gridCol>
                <a:gridCol w="1334203">
                  <a:extLst>
                    <a:ext uri="{9D8B030D-6E8A-4147-A177-3AD203B41FA5}">
                      <a16:colId xmlns:a16="http://schemas.microsoft.com/office/drawing/2014/main" val="3684818675"/>
                    </a:ext>
                  </a:extLst>
                </a:gridCol>
                <a:gridCol w="1244009">
                  <a:extLst>
                    <a:ext uri="{9D8B030D-6E8A-4147-A177-3AD203B41FA5}">
                      <a16:colId xmlns:a16="http://schemas.microsoft.com/office/drawing/2014/main" val="949938962"/>
                    </a:ext>
                  </a:extLst>
                </a:gridCol>
              </a:tblGrid>
              <a:tr h="4651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30869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Stores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2621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2779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3046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2125486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per store (All Products)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1,842,498.16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1,873,415.41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1,905,806.84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$ 1,939,733.12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$1,975,257.62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44946613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Burritos (revenue per store)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700,149.30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$ 694,608.72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689,111.99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683,658.75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678,248.67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14178289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Tacos (revenue per store)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396,137.10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626,016.38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654,456.78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684,189.24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715,272.48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90511756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Kids Meal (revenue per store)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147,399.85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151,899.56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156,536.64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161,315.27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166,239.78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79420962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Drinks (revenue per store)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598,811.90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400,890.75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405,701.44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410,569.86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415,496.69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62804882"/>
                  </a:ext>
                </a:extLst>
              </a:tr>
              <a:tr h="458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Chiboodle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Revenue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$4,501,223,000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$4,910,221,794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$5,297,037,641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$5,664,823,359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$6,016,433,777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39536564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Growth % (Year on Year)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8.33%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7.30%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6.49%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5.84%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395864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54FB-49B6-4957-A5D9-48502959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377"/>
            <a:ext cx="9144000" cy="711549"/>
          </a:xfrm>
        </p:spPr>
        <p:txBody>
          <a:bodyPr/>
          <a:lstStyle/>
          <a:p>
            <a:pPr algn="ctr"/>
            <a:r>
              <a:rPr lang="en-US" dirty="0"/>
              <a:t>Project Crunch Forecast: Key Assumption / 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24C2FB-1814-4046-BFD0-60E904F40F51}"/>
                  </a:ext>
                </a:extLst>
              </p:cNvPr>
              <p:cNvSpPr txBox="1"/>
              <p:nvPr/>
            </p:nvSpPr>
            <p:spPr>
              <a:xfrm>
                <a:off x="0" y="786809"/>
                <a:ext cx="9144000" cy="449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major challenge was to determine the revenue streams from the addition of a new product, in this case, Salad. I had to work back to the units of each of the products sold previously.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Units_Sold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𝑃𝑟𝑜𝑑𝑢𝑐𝑡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𝑅𝑒𝑣𝑒𝑛𝑢𝑒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𝑃𝑟𝑜𝑑𝑢𝑐𝑡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𝑃𝑟𝑖𝑐𝑒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the units of products sold, and using the survey result that 8% and 23% of consumers of Burritos and Tacos respectively, we could estimate the expected units of Salad to the sold. For example, in 2015 – 71,081 units of Burritos and 102,712 units of Tacos were sold per store.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the introductory year of the product, the management of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Chiboodle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planned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 100% absorption rate, we’ll have:   8% of (71,081) + 23% of (102,712) = 29,310 units per store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However the plan of the management for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Chiboodle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was to introduce the product to an average of 17% of the stores which is:</a:t>
                </a:r>
              </a:p>
              <a:p>
                <a:pPr marL="342900" indent="-342900">
                  <a:buAutoNum type="arabicPeriod" startAt="2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Salad sold per store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17%∗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29310∗8.44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=$41,248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the introductory year.</a:t>
                </a:r>
              </a:p>
              <a:p>
                <a:pPr marL="342900" indent="-342900">
                  <a:buAutoNum type="arabicPeriod" startAt="2"/>
                </a:pPr>
                <a:r>
                  <a:rPr lang="en-US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NOTE: The values for 2015 was used to estimate the values for 2016.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AutoNum type="arabicPeriod" startAt="2"/>
                </a:pPr>
                <a:r>
                  <a:rPr lang="en-US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price provided were static in nature and that would have been unrealistic. Therefore I used the Consumer Price Index (CPI)to project the inflationary effect on the prices to make a realistic dynamic price regime.</a:t>
                </a:r>
              </a:p>
              <a:p>
                <a:endParaRPr lang="en-US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CPI see: Bureau of Labor Statistics.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Website: </a:t>
                </a:r>
                <a:r>
                  <a:rPr lang="en-US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bls.org </a:t>
                </a:r>
              </a:p>
              <a:p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24C2FB-1814-4046-BFD0-60E904F4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6809"/>
                <a:ext cx="9144000" cy="4496039"/>
              </a:xfrm>
              <a:prstGeom prst="rect">
                <a:avLst/>
              </a:prstGeom>
              <a:blipFill>
                <a:blip r:embed="rId2"/>
                <a:stretch>
                  <a:fillRect l="-200" t="-271" r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72902F-510A-4CE0-8137-027D6325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28286"/>
              </p:ext>
            </p:extLst>
          </p:nvPr>
        </p:nvGraphicFramePr>
        <p:xfrm>
          <a:off x="0" y="1554819"/>
          <a:ext cx="9133184" cy="404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589">
                  <a:extLst>
                    <a:ext uri="{9D8B030D-6E8A-4147-A177-3AD203B41FA5}">
                      <a16:colId xmlns:a16="http://schemas.microsoft.com/office/drawing/2014/main" val="411583990"/>
                    </a:ext>
                  </a:extLst>
                </a:gridCol>
                <a:gridCol w="1302671">
                  <a:extLst>
                    <a:ext uri="{9D8B030D-6E8A-4147-A177-3AD203B41FA5}">
                      <a16:colId xmlns:a16="http://schemas.microsoft.com/office/drawing/2014/main" val="3793394464"/>
                    </a:ext>
                  </a:extLst>
                </a:gridCol>
                <a:gridCol w="1281224">
                  <a:extLst>
                    <a:ext uri="{9D8B030D-6E8A-4147-A177-3AD203B41FA5}">
                      <a16:colId xmlns:a16="http://schemas.microsoft.com/office/drawing/2014/main" val="3873279107"/>
                    </a:ext>
                  </a:extLst>
                </a:gridCol>
                <a:gridCol w="1302488">
                  <a:extLst>
                    <a:ext uri="{9D8B030D-6E8A-4147-A177-3AD203B41FA5}">
                      <a16:colId xmlns:a16="http://schemas.microsoft.com/office/drawing/2014/main" val="1168027815"/>
                    </a:ext>
                  </a:extLst>
                </a:gridCol>
                <a:gridCol w="1334203">
                  <a:extLst>
                    <a:ext uri="{9D8B030D-6E8A-4147-A177-3AD203B41FA5}">
                      <a16:colId xmlns:a16="http://schemas.microsoft.com/office/drawing/2014/main" val="3684818675"/>
                    </a:ext>
                  </a:extLst>
                </a:gridCol>
                <a:gridCol w="1244009">
                  <a:extLst>
                    <a:ext uri="{9D8B030D-6E8A-4147-A177-3AD203B41FA5}">
                      <a16:colId xmlns:a16="http://schemas.microsoft.com/office/drawing/2014/main" val="949938962"/>
                    </a:ext>
                  </a:extLst>
                </a:gridCol>
              </a:tblGrid>
              <a:tr h="4651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30869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Stores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2621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2779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3046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2125486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per store (All Products)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1,842,498.16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$ 1,913,782.50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$ 1,972,195.81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$ 2,078,785.19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$2,195,987.00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44946613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Burritos (Revenue per Store)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700,149.30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694,608.72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689,111.99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683,658.75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678,248.67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14178289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Tacos (Revenue per Store)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396,137.10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626,016.38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654,456.78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684,189.24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715,272.48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90511756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Kids Meal (Revenue per Store)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147,399.85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151,899.56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156,536.64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161,315.27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166,239.78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79420962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Drinks (Revenue per Store)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598,811.90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400,890.75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405,701.44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410,569.86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415,496.69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62804882"/>
                  </a:ext>
                </a:extLst>
              </a:tr>
              <a:tr h="458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Salad (Revenue per Store)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       41,248.89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        68,277.73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      137,105.91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          213,825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9976216"/>
                  </a:ext>
                </a:extLst>
              </a:tr>
              <a:tr h="458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Chiboodle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Revenue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$4,501,223,000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$5,018,335,145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$5,486,671,155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$6,065,229,364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$6,667,725,636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39536564"/>
                  </a:ext>
                </a:extLst>
              </a:tr>
              <a:tr h="380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Growth % (Year on Year)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395864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18B808-AEF1-4586-99BD-71F2033E63DA}"/>
              </a:ext>
            </a:extLst>
          </p:cNvPr>
          <p:cNvSpPr txBox="1"/>
          <p:nvPr/>
        </p:nvSpPr>
        <p:spPr>
          <a:xfrm>
            <a:off x="58479" y="29385"/>
            <a:ext cx="9016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</a:rPr>
              <a:t>Project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Crunch Forecast: With a new product addition, forecast revenue increased to $6.6 billion in 2019 using the mid-range price of $8.44</a:t>
            </a:r>
          </a:p>
        </p:txBody>
      </p:sp>
    </p:spTree>
    <p:extLst>
      <p:ext uri="{BB962C8B-B14F-4D97-AF65-F5344CB8AC3E}">
        <p14:creationId xmlns:p14="http://schemas.microsoft.com/office/powerpoint/2010/main" val="134638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ABEC36-EC32-4FB4-BF37-B947A5CACE66}"/>
              </a:ext>
            </a:extLst>
          </p:cNvPr>
          <p:cNvSpPr txBox="1"/>
          <p:nvPr/>
        </p:nvSpPr>
        <p:spPr>
          <a:xfrm>
            <a:off x="0" y="6204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</a:rPr>
              <a:t>Scenario Analysis: If we price salad at Mid-Range,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Chiboodle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revenue will grow to $6.6 billion in 2019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A7E40D-860B-4B60-A9C4-18D991099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25407"/>
              </p:ext>
            </p:extLst>
          </p:nvPr>
        </p:nvGraphicFramePr>
        <p:xfrm>
          <a:off x="73152" y="980371"/>
          <a:ext cx="9070848" cy="417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CA2DDE3-C8B5-4E1E-9977-6C76259A5D16}"/>
              </a:ext>
            </a:extLst>
          </p:cNvPr>
          <p:cNvSpPr txBox="1"/>
          <p:nvPr/>
        </p:nvSpPr>
        <p:spPr>
          <a:xfrm rot="21174295">
            <a:off x="4458910" y="3402408"/>
            <a:ext cx="418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of salads will increase revenue by $105.7M in 2016 IF 8% of Burrito and 23% of Taco consumers opted for Salads priced at mid-range $8.44.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F7602-DB47-48D7-8C77-284105FEA942}"/>
              </a:ext>
            </a:extLst>
          </p:cNvPr>
          <p:cNvSpPr txBox="1"/>
          <p:nvPr/>
        </p:nvSpPr>
        <p:spPr>
          <a:xfrm rot="20971197">
            <a:off x="4251395" y="2358538"/>
            <a:ext cx="418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of salads will increase revenue by $127.4M in 2016 IF 8% of Burrito and 23% of Taco consumers opted for Salads priced at top-range of $10.42 (Applying CPI – Inflationary dynamics).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38117C20-92F0-4C97-AB43-8EC1A03BBD3B}"/>
              </a:ext>
            </a:extLst>
          </p:cNvPr>
          <p:cNvSpPr/>
          <p:nvPr/>
        </p:nvSpPr>
        <p:spPr>
          <a:xfrm rot="4931626">
            <a:off x="3461356" y="2723648"/>
            <a:ext cx="520078" cy="634527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E13A4376-EEAA-4C67-9A80-58F2ABFBF558}"/>
              </a:ext>
            </a:extLst>
          </p:cNvPr>
          <p:cNvSpPr/>
          <p:nvPr/>
        </p:nvSpPr>
        <p:spPr>
          <a:xfrm rot="5247122">
            <a:off x="3475533" y="3620331"/>
            <a:ext cx="520078" cy="634527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46418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</TotalTime>
  <Words>839</Words>
  <Application>Microsoft Office PowerPoint</Application>
  <PresentationFormat>On-screen Show (16:9)</PresentationFormat>
  <Paragraphs>147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Roboto Slab</vt:lpstr>
      <vt:lpstr>Roboto</vt:lpstr>
      <vt:lpstr>Cambria Math</vt:lpstr>
      <vt:lpstr>Marina</vt:lpstr>
      <vt:lpstr>CHIBOODLE INC</vt:lpstr>
      <vt:lpstr>Chiboodle’ revenue grew by 8.8% in 2015; Growth was driven by product segment Drinks</vt:lpstr>
      <vt:lpstr>Most of the growth in 2015 came from new locations.</vt:lpstr>
      <vt:lpstr>Most of the growth came from the Newly Opened Stores </vt:lpstr>
      <vt:lpstr>We cannot rely on new stores’ growth since  they are declinning as a result of saturation of locations hence a depressed revenue growth.</vt:lpstr>
      <vt:lpstr>“Business as usual” forecast: Revenue will grow to $6billion 2019</vt:lpstr>
      <vt:lpstr>Project Crunch Forecast: Key Assumption / Methodology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CHIBOODLE INC</dc:title>
  <dc:creator>Biodun  Osunde</dc:creator>
  <cp:lastModifiedBy>Abiodun Macfoy</cp:lastModifiedBy>
  <cp:revision>58</cp:revision>
  <dcterms:modified xsi:type="dcterms:W3CDTF">2017-10-05T13:57:25Z</dcterms:modified>
</cp:coreProperties>
</file>