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4-5\1487201424_springboard-havmo-dataset-v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4-5\1487201424_springboard-havmo-dataset-v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4-5\1487201424_springboard-havmo-dataset-v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4-5\1487201424_springboard-havmo-dataset-v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4-5\1487201424_springboard-havmo-dataset-v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4-5\1487201424_springboard-havmo-dataset-v7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sunde\Desktop\Springboard%20-%20Data%20Analytics\Week%204-5\1487201424_springboard-havmo-dataset-v7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Returned and Unreturned Products</a:t>
            </a:r>
          </a:p>
        </c:rich>
      </c:tx>
      <c:layout>
        <c:manualLayout>
          <c:xMode val="edge"/>
          <c:yMode val="edge"/>
          <c:x val="0.25273159557568714"/>
          <c:y val="1.0914696234550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61371639265481"/>
          <c:y val="8.6451005474730544E-2"/>
          <c:w val="0.82548913360593568"/>
          <c:h val="0.74937223212270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'H1'!$A$27</c:f>
              <c:strCache>
                <c:ptCount val="1"/>
                <c:pt idx="0">
                  <c:v>Unreturned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'H1'!$B$26:$C$26</c:f>
              <c:numCache>
                <c:formatCode>General</c:formatCode>
                <c:ptCount val="2"/>
                <c:pt idx="0">
                  <c:v>2015</c:v>
                </c:pt>
                <c:pt idx="1">
                  <c:v>2016</c:v>
                </c:pt>
              </c:numCache>
            </c:numRef>
          </c:cat>
          <c:val>
            <c:numRef>
              <c:f>'H1'!$B$27:$C$27</c:f>
              <c:numCache>
                <c:formatCode>_(* #,##0.00_);_(* \(#,##0.00\);_(* "-"??_);_(@_)</c:formatCode>
                <c:ptCount val="2"/>
                <c:pt idx="0">
                  <c:v>81439</c:v>
                </c:pt>
                <c:pt idx="1">
                  <c:v>31145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2E-4665-A295-E0150AA09121}"/>
            </c:ext>
          </c:extLst>
        </c:ser>
        <c:ser>
          <c:idx val="1"/>
          <c:order val="1"/>
          <c:tx>
            <c:strRef>
              <c:f>'H1'!$A$28</c:f>
              <c:strCache>
                <c:ptCount val="1"/>
                <c:pt idx="0">
                  <c:v>Returned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'H1'!$B$26:$C$26</c:f>
              <c:numCache>
                <c:formatCode>General</c:formatCode>
                <c:ptCount val="2"/>
                <c:pt idx="0">
                  <c:v>2015</c:v>
                </c:pt>
                <c:pt idx="1">
                  <c:v>2016</c:v>
                </c:pt>
              </c:numCache>
            </c:numRef>
          </c:cat>
          <c:val>
            <c:numRef>
              <c:f>'H1'!$B$28:$C$28</c:f>
              <c:numCache>
                <c:formatCode>_(* #,##0.00_);_(* \(#,##0.00\);_(* "-"??_);_(@_)</c:formatCode>
                <c:ptCount val="2"/>
                <c:pt idx="0">
                  <c:v>14364</c:v>
                </c:pt>
                <c:pt idx="1">
                  <c:v>5961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2E-4665-A295-E0150AA09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741168"/>
        <c:axId val="816741496"/>
      </c:barChart>
      <c:catAx>
        <c:axId val="81674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741496"/>
        <c:crosses val="autoZero"/>
        <c:auto val="1"/>
        <c:lblAlgn val="ctr"/>
        <c:lblOffset val="100"/>
        <c:noMultiLvlLbl val="0"/>
      </c:catAx>
      <c:valAx>
        <c:axId val="81674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74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158432141566038"/>
          <c:y val="8.6459701159408708E-2"/>
          <c:w val="0.80570755710678055"/>
          <c:h val="0.836144822013897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'H1'!$A$31</c:f>
              <c:strCache>
                <c:ptCount val="1"/>
                <c:pt idx="0">
                  <c:v>Rate of Return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'H1'!$B$30:$C$30</c:f>
              <c:numCache>
                <c:formatCode>General</c:formatCode>
                <c:ptCount val="2"/>
                <c:pt idx="0">
                  <c:v>2015</c:v>
                </c:pt>
                <c:pt idx="1">
                  <c:v>2016</c:v>
                </c:pt>
              </c:numCache>
            </c:numRef>
          </c:cat>
          <c:val>
            <c:numRef>
              <c:f>'H1'!$B$31:$C$31</c:f>
              <c:numCache>
                <c:formatCode>0.00%</c:formatCode>
                <c:ptCount val="2"/>
                <c:pt idx="0">
                  <c:v>0.17637741131398962</c:v>
                </c:pt>
                <c:pt idx="1">
                  <c:v>0.19139508749397977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0-4585-B5BB-2B143A03F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3213904"/>
        <c:axId val="823217184"/>
      </c:barChart>
      <c:catAx>
        <c:axId val="82321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17184"/>
        <c:crosses val="autoZero"/>
        <c:auto val="1"/>
        <c:lblAlgn val="ctr"/>
        <c:lblOffset val="100"/>
        <c:noMultiLvlLbl val="0"/>
      </c:catAx>
      <c:valAx>
        <c:axId val="82321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139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Returned Items by Supercategory: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 H2'!$A$32:$A$36</c:f>
              <c:strCache>
                <c:ptCount val="5"/>
                <c:pt idx="0">
                  <c:v>Women's Fashion</c:v>
                </c:pt>
                <c:pt idx="1">
                  <c:v>Men's Fashion</c:v>
                </c:pt>
                <c:pt idx="2">
                  <c:v>Electronics</c:v>
                </c:pt>
                <c:pt idx="3">
                  <c:v>Mobiles &amp; Tablets</c:v>
                </c:pt>
                <c:pt idx="4">
                  <c:v>Home &amp; Kitchen</c:v>
                </c:pt>
              </c:strCache>
            </c:strRef>
          </c:cat>
          <c:val>
            <c:numRef>
              <c:f>'1 H2'!$B$32:$B$36</c:f>
              <c:numCache>
                <c:formatCode>General</c:formatCode>
                <c:ptCount val="5"/>
                <c:pt idx="0">
                  <c:v>2901</c:v>
                </c:pt>
                <c:pt idx="1">
                  <c:v>1301</c:v>
                </c:pt>
                <c:pt idx="2">
                  <c:v>798</c:v>
                </c:pt>
                <c:pt idx="3">
                  <c:v>575</c:v>
                </c:pt>
                <c:pt idx="4">
                  <c:v>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2-49BB-BAE9-5638BC718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0360192"/>
        <c:axId val="870361504"/>
      </c:barChart>
      <c:catAx>
        <c:axId val="87036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361504"/>
        <c:crosses val="autoZero"/>
        <c:auto val="1"/>
        <c:lblAlgn val="ctr"/>
        <c:lblOffset val="100"/>
        <c:noMultiLvlLbl val="0"/>
      </c:catAx>
      <c:valAx>
        <c:axId val="8703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3601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2016 First Week Surge and Rate of Returns Comparison.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H2'!$E$32</c:f>
              <c:strCache>
                <c:ptCount val="1"/>
                <c:pt idx="0">
                  <c:v>Unreturned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 H2'!$F$31:$G$31</c:f>
              <c:strCache>
                <c:ptCount val="2"/>
                <c:pt idx="0">
                  <c:v>Week of 12/27/2015</c:v>
                </c:pt>
                <c:pt idx="1">
                  <c:v>Week of 1/3/2016</c:v>
                </c:pt>
              </c:strCache>
            </c:strRef>
          </c:cat>
          <c:val>
            <c:numRef>
              <c:f>'1 H2'!$F$32:$G$32</c:f>
              <c:numCache>
                <c:formatCode>General</c:formatCode>
                <c:ptCount val="2"/>
                <c:pt idx="0">
                  <c:v>7462</c:v>
                </c:pt>
                <c:pt idx="1">
                  <c:v>13804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9-40BA-9320-AA942E603873}"/>
            </c:ext>
          </c:extLst>
        </c:ser>
        <c:ser>
          <c:idx val="1"/>
          <c:order val="1"/>
          <c:tx>
            <c:strRef>
              <c:f>'1 H2'!$E$33</c:f>
              <c:strCache>
                <c:ptCount val="1"/>
                <c:pt idx="0">
                  <c:v>Returned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 H2'!$F$31:$G$31</c:f>
              <c:strCache>
                <c:ptCount val="2"/>
                <c:pt idx="0">
                  <c:v>Week of 12/27/2015</c:v>
                </c:pt>
                <c:pt idx="1">
                  <c:v>Week of 1/3/2016</c:v>
                </c:pt>
              </c:strCache>
            </c:strRef>
          </c:cat>
          <c:val>
            <c:numRef>
              <c:f>'1 H2'!$F$33:$G$33</c:f>
              <c:numCache>
                <c:formatCode>General</c:formatCode>
                <c:ptCount val="2"/>
                <c:pt idx="0">
                  <c:v>1337</c:v>
                </c:pt>
                <c:pt idx="1">
                  <c:v>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9-40BA-9320-AA942E603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8513272"/>
        <c:axId val="818512288"/>
      </c:barChart>
      <c:lineChart>
        <c:grouping val="standard"/>
        <c:varyColors val="0"/>
        <c:ser>
          <c:idx val="2"/>
          <c:order val="2"/>
          <c:tx>
            <c:strRef>
              <c:f>'1 H2'!$E$34</c:f>
              <c:strCache>
                <c:ptCount val="1"/>
                <c:pt idx="0">
                  <c:v>Rate of Return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none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F9-40BA-9320-AA942E603873}"/>
              </c:ext>
            </c:extLst>
          </c:dPt>
          <c:cat>
            <c:strRef>
              <c:f>'1 H2'!$F$31:$G$31</c:f>
              <c:strCache>
                <c:ptCount val="2"/>
                <c:pt idx="0">
                  <c:v>Week of 12/27/2015</c:v>
                </c:pt>
                <c:pt idx="1">
                  <c:v>Week of 1/3/2016</c:v>
                </c:pt>
              </c:strCache>
            </c:strRef>
          </c:cat>
          <c:val>
            <c:numRef>
              <c:f>'1 H2'!$F$34:$G$34</c:f>
              <c:numCache>
                <c:formatCode>0.00%</c:formatCode>
                <c:ptCount val="2"/>
                <c:pt idx="0">
                  <c:v>0.15194908512330946</c:v>
                </c:pt>
                <c:pt idx="1">
                  <c:v>0.17366058066447171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7F9-40BA-9320-AA942E603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8874808"/>
        <c:axId val="768874152"/>
      </c:lineChart>
      <c:catAx>
        <c:axId val="818513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512288"/>
        <c:crosses val="autoZero"/>
        <c:auto val="1"/>
        <c:lblAlgn val="ctr"/>
        <c:lblOffset val="100"/>
        <c:noMultiLvlLbl val="0"/>
      </c:catAx>
      <c:valAx>
        <c:axId val="81851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513272"/>
        <c:crosses val="autoZero"/>
        <c:crossBetween val="between"/>
      </c:valAx>
      <c:valAx>
        <c:axId val="768874152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874808"/>
        <c:crosses val="max"/>
        <c:crossBetween val="between"/>
      </c:valAx>
      <c:catAx>
        <c:axId val="768874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887415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927424219784705"/>
          <c:y val="0.9313658414779491"/>
          <c:w val="0.70549320134641158"/>
          <c:h val="5.49651242303544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Women's Fashion: Product Returns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Sheet7!$C$80</c:f>
              <c:strCache>
                <c:ptCount val="1"/>
                <c:pt idx="0">
                  <c:v>Week 12/27/2015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Sheet7!$B$81:$B$88</c:f>
              <c:strCache>
                <c:ptCount val="7"/>
                <c:pt idx="0">
                  <c:v>Boots</c:v>
                </c:pt>
                <c:pt idx="1">
                  <c:v>Dress Materials</c:v>
                </c:pt>
                <c:pt idx="2">
                  <c:v>Jackets &amp; Coats</c:v>
                </c:pt>
                <c:pt idx="3">
                  <c:v>Jeans</c:v>
                </c:pt>
                <c:pt idx="4">
                  <c:v>Skirts</c:v>
                </c:pt>
                <c:pt idx="5">
                  <c:v>Sunglasses</c:v>
                </c:pt>
                <c:pt idx="6">
                  <c:v>Tops &amp; Tees</c:v>
                </c:pt>
              </c:strCache>
            </c:strRef>
          </c:cat>
          <c:val>
            <c:numRef>
              <c:f>Sheet7!$C$81:$C$88</c:f>
              <c:numCache>
                <c:formatCode>General</c:formatCode>
                <c:ptCount val="8"/>
                <c:pt idx="0">
                  <c:v>39</c:v>
                </c:pt>
                <c:pt idx="1">
                  <c:v>121</c:v>
                </c:pt>
                <c:pt idx="2">
                  <c:v>49</c:v>
                </c:pt>
                <c:pt idx="3">
                  <c:v>257</c:v>
                </c:pt>
                <c:pt idx="4">
                  <c:v>346</c:v>
                </c:pt>
                <c:pt idx="5">
                  <c:v>427</c:v>
                </c:pt>
                <c:pt idx="6">
                  <c:v>563</c:v>
                </c:pt>
                <c:pt idx="7" formatCode="_(* #,##0_);_(* \(#,##0\);_(* &quot;-&quot;??_);_(@_)">
                  <c:v>1802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B-4DA0-9C33-1F2A0A4E3527}"/>
            </c:ext>
          </c:extLst>
        </c:ser>
        <c:ser>
          <c:idx val="1"/>
          <c:order val="1"/>
          <c:tx>
            <c:strRef>
              <c:f>Sheet7!$D$80</c:f>
              <c:strCache>
                <c:ptCount val="1"/>
                <c:pt idx="0">
                  <c:v>Week 1/3/2016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Sheet7!$B$81:$B$88</c:f>
              <c:strCache>
                <c:ptCount val="7"/>
                <c:pt idx="0">
                  <c:v>Boots</c:v>
                </c:pt>
                <c:pt idx="1">
                  <c:v>Dress Materials</c:v>
                </c:pt>
                <c:pt idx="2">
                  <c:v>Jackets &amp; Coats</c:v>
                </c:pt>
                <c:pt idx="3">
                  <c:v>Jeans</c:v>
                </c:pt>
                <c:pt idx="4">
                  <c:v>Skirts</c:v>
                </c:pt>
                <c:pt idx="5">
                  <c:v>Sunglasses</c:v>
                </c:pt>
                <c:pt idx="6">
                  <c:v>Tops &amp; Tees</c:v>
                </c:pt>
              </c:strCache>
            </c:strRef>
          </c:cat>
          <c:val>
            <c:numRef>
              <c:f>Sheet7!$D$81:$D$88</c:f>
              <c:numCache>
                <c:formatCode>General</c:formatCode>
                <c:ptCount val="8"/>
                <c:pt idx="0">
                  <c:v>31</c:v>
                </c:pt>
                <c:pt idx="1">
                  <c:v>127</c:v>
                </c:pt>
                <c:pt idx="2">
                  <c:v>43</c:v>
                </c:pt>
                <c:pt idx="3">
                  <c:v>582</c:v>
                </c:pt>
                <c:pt idx="4">
                  <c:v>327</c:v>
                </c:pt>
                <c:pt idx="5">
                  <c:v>578</c:v>
                </c:pt>
                <c:pt idx="6">
                  <c:v>748</c:v>
                </c:pt>
                <c:pt idx="7" formatCode="_(* #,##0_);_(* \(#,##0\);_(* &quot;-&quot;??_);_(@_)">
                  <c:v>2436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1B-4DA0-9C33-1F2A0A4E3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999520"/>
        <c:axId val="529002472"/>
      </c:barChart>
      <c:catAx>
        <c:axId val="52899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02472"/>
        <c:crosses val="autoZero"/>
        <c:auto val="1"/>
        <c:lblAlgn val="ctr"/>
        <c:lblOffset val="100"/>
        <c:noMultiLvlLbl val="0"/>
      </c:catAx>
      <c:valAx>
        <c:axId val="52900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99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 baseline="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Returned Products Week 12/27/2015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Sheet7!$B$107</c:f>
              <c:strCache>
                <c:ptCount val="1"/>
                <c:pt idx="0">
                  <c:v>Week 12/27/2015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Sheet7!$A$108:$A$121</c:f>
              <c:strCache>
                <c:ptCount val="14"/>
                <c:pt idx="0">
                  <c:v>Better price available</c:v>
                </c:pt>
                <c:pt idx="1">
                  <c:v>Both product and shipping box damaged</c:v>
                </c:pt>
                <c:pt idx="2">
                  <c:v>Bought by mistake</c:v>
                </c:pt>
                <c:pt idx="3">
                  <c:v>Didn’t approve purchase</c:v>
                </c:pt>
                <c:pt idx="4">
                  <c:v>Inaccurate website description</c:v>
                </c:pt>
                <c:pt idx="5">
                  <c:v>Incompatible or not useful</c:v>
                </c:pt>
                <c:pt idx="6">
                  <c:v>Item arrived too late</c:v>
                </c:pt>
                <c:pt idx="7">
                  <c:v>Item defective or doesn’t work</c:v>
                </c:pt>
                <c:pt idx="8">
                  <c:v>Missing parts or accessories</c:v>
                </c:pt>
                <c:pt idx="9">
                  <c:v>No longer needed</c:v>
                </c:pt>
                <c:pt idx="10">
                  <c:v>Performance or quality not adequate</c:v>
                </c:pt>
                <c:pt idx="11">
                  <c:v>Product damaged but shipping box OK</c:v>
                </c:pt>
                <c:pt idx="12">
                  <c:v>Received extra item I didn’t buy(no refund needed)</c:v>
                </c:pt>
                <c:pt idx="13">
                  <c:v>Wrong item was sent</c:v>
                </c:pt>
              </c:strCache>
            </c:strRef>
          </c:cat>
          <c:val>
            <c:numRef>
              <c:f>Sheet7!$B$108:$B$121</c:f>
              <c:numCache>
                <c:formatCode>General</c:formatCode>
                <c:ptCount val="14"/>
                <c:pt idx="0">
                  <c:v>151</c:v>
                </c:pt>
                <c:pt idx="1">
                  <c:v>155</c:v>
                </c:pt>
                <c:pt idx="2">
                  <c:v>135</c:v>
                </c:pt>
                <c:pt idx="3">
                  <c:v>79</c:v>
                </c:pt>
                <c:pt idx="4">
                  <c:v>140</c:v>
                </c:pt>
                <c:pt idx="5">
                  <c:v>166</c:v>
                </c:pt>
                <c:pt idx="6">
                  <c:v>136</c:v>
                </c:pt>
                <c:pt idx="7">
                  <c:v>135</c:v>
                </c:pt>
                <c:pt idx="8">
                  <c:v>145</c:v>
                </c:pt>
                <c:pt idx="9">
                  <c:v>60</c:v>
                </c:pt>
                <c:pt idx="10">
                  <c:v>305</c:v>
                </c:pt>
                <c:pt idx="11">
                  <c:v>62</c:v>
                </c:pt>
                <c:pt idx="12">
                  <c:v>71</c:v>
                </c:pt>
                <c:pt idx="1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B0-4175-9D6A-CBCA08F5AF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17531680"/>
        <c:axId val="517528728"/>
      </c:barChart>
      <c:catAx>
        <c:axId val="51753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528728"/>
        <c:crosses val="autoZero"/>
        <c:auto val="1"/>
        <c:lblAlgn val="ctr"/>
        <c:lblOffset val="100"/>
        <c:noMultiLvlLbl val="0"/>
      </c:catAx>
      <c:valAx>
        <c:axId val="517528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53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Returned</a:t>
            </a:r>
            <a:r>
              <a:rPr lang="en-US" baseline="0" dirty="0"/>
              <a:t> Products </a:t>
            </a:r>
            <a:r>
              <a:rPr lang="en-US" dirty="0"/>
              <a:t>Week 1/3/2016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Sheet7!$C$107</c:f>
              <c:strCache>
                <c:ptCount val="1"/>
                <c:pt idx="0">
                  <c:v>Week 1/3/2016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Sheet7!$A$108:$A$121</c:f>
              <c:strCache>
                <c:ptCount val="14"/>
                <c:pt idx="0">
                  <c:v>Better price available</c:v>
                </c:pt>
                <c:pt idx="1">
                  <c:v>Both product and shipping box damaged</c:v>
                </c:pt>
                <c:pt idx="2">
                  <c:v>Bought by mistake</c:v>
                </c:pt>
                <c:pt idx="3">
                  <c:v>Didn’t approve purchase</c:v>
                </c:pt>
                <c:pt idx="4">
                  <c:v>Inaccurate website description</c:v>
                </c:pt>
                <c:pt idx="5">
                  <c:v>Incompatible or not useful</c:v>
                </c:pt>
                <c:pt idx="6">
                  <c:v>Item arrived too late</c:v>
                </c:pt>
                <c:pt idx="7">
                  <c:v>Item defective or doesn’t work</c:v>
                </c:pt>
                <c:pt idx="8">
                  <c:v>Missing parts or accessories</c:v>
                </c:pt>
                <c:pt idx="9">
                  <c:v>No longer needed</c:v>
                </c:pt>
                <c:pt idx="10">
                  <c:v>Performance or quality not adequate</c:v>
                </c:pt>
                <c:pt idx="11">
                  <c:v>Product damaged but shipping box OK</c:v>
                </c:pt>
                <c:pt idx="12">
                  <c:v>Received extra item I didn’t buy(no refund needed)</c:v>
                </c:pt>
                <c:pt idx="13">
                  <c:v>Wrong item was sent</c:v>
                </c:pt>
              </c:strCache>
            </c:strRef>
          </c:cat>
          <c:val>
            <c:numRef>
              <c:f>Sheet7!$C$108:$C$121</c:f>
              <c:numCache>
                <c:formatCode>General</c:formatCode>
                <c:ptCount val="14"/>
                <c:pt idx="0">
                  <c:v>152</c:v>
                </c:pt>
                <c:pt idx="1">
                  <c:v>178</c:v>
                </c:pt>
                <c:pt idx="2">
                  <c:v>175</c:v>
                </c:pt>
                <c:pt idx="3">
                  <c:v>81</c:v>
                </c:pt>
                <c:pt idx="4">
                  <c:v>176</c:v>
                </c:pt>
                <c:pt idx="5">
                  <c:v>165</c:v>
                </c:pt>
                <c:pt idx="6">
                  <c:v>164</c:v>
                </c:pt>
                <c:pt idx="7">
                  <c:v>187</c:v>
                </c:pt>
                <c:pt idx="8">
                  <c:v>177</c:v>
                </c:pt>
                <c:pt idx="9">
                  <c:v>95</c:v>
                </c:pt>
                <c:pt idx="10">
                  <c:v>355</c:v>
                </c:pt>
                <c:pt idx="11">
                  <c:v>63</c:v>
                </c:pt>
                <c:pt idx="12">
                  <c:v>95</c:v>
                </c:pt>
                <c:pt idx="13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65-460C-A906-01A12404B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0031584"/>
        <c:axId val="330030928"/>
      </c:barChart>
      <c:catAx>
        <c:axId val="330031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30928"/>
        <c:crosses val="autoZero"/>
        <c:auto val="1"/>
        <c:lblAlgn val="ctr"/>
        <c:lblOffset val="100"/>
        <c:noMultiLvlLbl val="0"/>
      </c:catAx>
      <c:valAx>
        <c:axId val="33003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3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C3A5-94D9-4937-828E-869A32898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C6E62-36CB-48EC-999E-6F98F332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949E-297F-4A80-800F-C46EA712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D7F0-9058-47B0-B688-47BF56FD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BED2-CA14-4635-BA00-6F7C6F48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F35E-82D5-43EE-A42B-D514711F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F856E-1C28-4B10-9D61-8D544116F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96A7-28D6-4578-9A66-3EBBEB0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CC5B-508D-4B30-84A3-29FC0DA9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7E50-76D0-4912-877A-18D5974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94599-14BD-4E0E-B8A3-BC86B536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63B1-AE2C-41C3-B7BF-ED57AFFE6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5531-C0EF-4672-8602-26CAD156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78918-1ED6-4237-AAAF-BEC125E9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8A82-8271-4D84-A0B2-E6AC8CE7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2F19-5904-4334-BAED-E12323B5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91FB-8C10-426F-8B9B-476BA125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1A78-AC80-42FA-A5C4-BA7B328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EEB0-5252-4699-AFF9-D3FF9004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07A0-5F07-4FD8-85A9-386A0C83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7F45-6784-4A68-BB00-504FC1B9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6FDA4-32C8-494C-8C50-E2A2AD37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8F37-73AE-4C9E-93D2-6C9912AD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C311-10E7-4357-ACF5-9E229354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BBA8-442A-4099-8934-EB790823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4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5A52-3267-49D5-956D-60F2D54B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A44C-0D01-47A6-9E88-D3DE055F5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6C73D-8525-4966-8E5D-5C685CC1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F36AF-F29B-463A-B358-7E1498B2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0FD55-7A80-4503-879B-793C82D1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FE7-996B-48EB-BF48-293968CA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ABA3-9A1E-4CBC-AA16-21561436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AAA38-137C-4DF1-9BEE-15C04CBB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847AE-DE2D-43A9-8B30-F86BB92E2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F595-3C30-45CF-B41B-117C762BF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B2E8B-D10A-4A1E-B4BA-1729D6562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C371B-5790-42A7-A582-A86B337C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93119-72B2-424F-A6AB-3B22D9CC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6F055-2509-47BC-A3FD-1859E4D4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5E86-E740-42EF-9C9B-F7F6C65C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8684F-DAC3-486E-B02F-7DDB1992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0B02B-03D7-4CAB-B461-8AFE2A5D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F4605-F2D1-4BAC-89E9-052BA356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03EAC-A65E-4FE0-B2F8-E4B52321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D2630-E63C-414F-A0ED-94F859A2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E960-44B3-4A51-8090-2BC9B072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FC3E-77A2-4447-B707-43CBBFFD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9DC4-0D7A-4DCA-92A8-065ADBCF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E5044-3CFC-4AD9-8672-D9701D54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868C0-CACA-4A61-80DF-349F9090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56963-6D30-40AE-BD24-729D6A29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945A-CB7A-4AF3-AEE5-14881B40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1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EA59-1A65-4D7F-90E5-7E25B6C9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9E865-DA13-4747-879B-2AE56C20C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0BF2-FFC4-4A27-9CE9-ABB5E112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168DD-8651-4BF0-B73B-2D35B917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72B2-A88B-483B-BC02-BB633E7B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FFE17-5E86-4552-A61A-0847D095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B2E54-6795-4331-BEF3-EA39E228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EE4B-F9A4-4D1B-B00C-C16A3F84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A8C9-0CEA-42D8-A7C3-7390367FF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308B-DE28-4C23-9F4C-CCA008AFB0F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3502-549A-499C-9DE4-6C7E612B3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89A4-838A-4625-B3C2-14B6CF38C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1511-A24E-4136-B741-A2E689FA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B119-3758-46A7-AB1E-A41C65749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HAVMO INC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F48C-257E-44CC-B552-9F1D67F09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Root Cause Analysis: Increased Incident of Rate of Returns</a:t>
            </a:r>
          </a:p>
          <a:p>
            <a:r>
              <a:rPr lang="en-US" dirty="0"/>
              <a:t>Springboard Case Study</a:t>
            </a:r>
          </a:p>
          <a:p>
            <a:endParaRPr lang="en-US" dirty="0"/>
          </a:p>
          <a:p>
            <a:r>
              <a:rPr lang="en-US" dirty="0"/>
              <a:t>By: Abiodun Macfoy</a:t>
            </a:r>
          </a:p>
        </p:txBody>
      </p:sp>
    </p:spTree>
    <p:extLst>
      <p:ext uri="{BB962C8B-B14F-4D97-AF65-F5344CB8AC3E}">
        <p14:creationId xmlns:p14="http://schemas.microsoft.com/office/powerpoint/2010/main" val="260653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2CB550-DC3F-4B01-A3E9-1D9CFBB13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4597"/>
              </p:ext>
            </p:extLst>
          </p:nvPr>
        </p:nvGraphicFramePr>
        <p:xfrm>
          <a:off x="0" y="1092679"/>
          <a:ext cx="6101196" cy="5817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D8EE9B-3A8D-4B43-9B83-21F5D5A6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78448"/>
              </p:ext>
            </p:extLst>
          </p:nvPr>
        </p:nvGraphicFramePr>
        <p:xfrm>
          <a:off x="6040016" y="1017918"/>
          <a:ext cx="6151984" cy="584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B2564B-10C9-4B5C-A412-35209DA6387C}"/>
              </a:ext>
            </a:extLst>
          </p:cNvPr>
          <p:cNvSpPr txBox="1"/>
          <p:nvPr/>
        </p:nvSpPr>
        <p:spPr>
          <a:xfrm>
            <a:off x="0" y="287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Hypothesis: The increase in the return rates coincides with a surge in the number of orders after the holidays.</a:t>
            </a:r>
          </a:p>
          <a:p>
            <a:r>
              <a:rPr lang="en-US" dirty="0"/>
              <a:t>Results: Charts below seems to hold true the belief of the hypothesis above, hence we can our investigation to return surge period. </a:t>
            </a:r>
          </a:p>
        </p:txBody>
      </p:sp>
    </p:spTree>
    <p:extLst>
      <p:ext uri="{BB962C8B-B14F-4D97-AF65-F5344CB8AC3E}">
        <p14:creationId xmlns:p14="http://schemas.microsoft.com/office/powerpoint/2010/main" val="27748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C9F774-5AE1-4746-9D29-0509C4B5A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34826"/>
              </p:ext>
            </p:extLst>
          </p:nvPr>
        </p:nvGraphicFramePr>
        <p:xfrm>
          <a:off x="0" y="1282460"/>
          <a:ext cx="5946475" cy="5575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C9A458-7FB2-40BC-AA0E-26583DFC4FF6}"/>
              </a:ext>
            </a:extLst>
          </p:cNvPr>
          <p:cNvSpPr txBox="1"/>
          <p:nvPr/>
        </p:nvSpPr>
        <p:spPr>
          <a:xfrm>
            <a:off x="0" y="2875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Hypothesis: The increase in returns can be attributed to products in the women’s fashion </a:t>
            </a:r>
            <a:r>
              <a:rPr lang="en-US" dirty="0" err="1"/>
              <a:t>supercategory</a:t>
            </a:r>
            <a:r>
              <a:rPr lang="en-US" dirty="0"/>
              <a:t>.</a:t>
            </a:r>
          </a:p>
          <a:p>
            <a:r>
              <a:rPr lang="en-US" dirty="0"/>
              <a:t>Result: This hypothesis holds true as returns from the women’s fashion represents 49% of the total returns AND a comparison of rate of returns as a result of the first week 1/3/2016 surge is appreciably higher when compared to the time space of the week 12/27/2015.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31AD0F-1167-499F-B50F-AC92CF217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1874"/>
              </p:ext>
            </p:extLst>
          </p:nvPr>
        </p:nvGraphicFramePr>
        <p:xfrm>
          <a:off x="5894716" y="1270958"/>
          <a:ext cx="6284259" cy="557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31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6265E-5C8A-4914-9569-9A60901CE846}"/>
              </a:ext>
            </a:extLst>
          </p:cNvPr>
          <p:cNvSpPr txBox="1"/>
          <p:nvPr/>
        </p:nvSpPr>
        <p:spPr>
          <a:xfrm>
            <a:off x="40258" y="46004"/>
            <a:ext cx="12094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Hypothesis: The increase in returns within the Women’s Fashion </a:t>
            </a:r>
            <a:r>
              <a:rPr lang="en-US" dirty="0" err="1"/>
              <a:t>supercategory</a:t>
            </a:r>
            <a:r>
              <a:rPr lang="en-US" dirty="0"/>
              <a:t> is specific to new products added in the first week of January.</a:t>
            </a:r>
          </a:p>
          <a:p>
            <a:r>
              <a:rPr lang="en-US" dirty="0"/>
              <a:t>Result: From the charts below showing new products added in 2015 and 2016 indicates that returns in the first week of 2016 surged to 2,436 items with Top &amp; Tees topping the list with 748 returns.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5024CD-C419-4506-96E2-086F92E6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21638"/>
              </p:ext>
            </p:extLst>
          </p:nvPr>
        </p:nvGraphicFramePr>
        <p:xfrm>
          <a:off x="316302" y="1362976"/>
          <a:ext cx="11547893" cy="542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1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80C5B-B8DC-45BA-99D9-6BD898377360}"/>
              </a:ext>
            </a:extLst>
          </p:cNvPr>
          <p:cNvSpPr txBox="1"/>
          <p:nvPr/>
        </p:nvSpPr>
        <p:spPr>
          <a:xfrm>
            <a:off x="0" y="28752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Hypothesis: The increase in Returns can be attributed to a surge in items arriving late.</a:t>
            </a:r>
          </a:p>
          <a:p>
            <a:r>
              <a:rPr lang="en-US" dirty="0"/>
              <a:t>Result: The numbers below does not support the hypothesis that a surge in returns is as a result of items arriving late. Rather, the numbers indicate that the : 1. Wrong items was sent and 2. Performance or quality not adequate. In addition, performance and quality issues seem to be a reoccurrence therefore this should be taken seriously in order to considerable reduce the rate of returns.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E501FA0-4701-46BD-BA51-5A62A9489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12980"/>
              </p:ext>
            </p:extLst>
          </p:nvPr>
        </p:nvGraphicFramePr>
        <p:xfrm>
          <a:off x="0" y="1461636"/>
          <a:ext cx="6514292" cy="5396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203347-1B1F-4154-A8B1-D23B6DE16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0229"/>
              </p:ext>
            </p:extLst>
          </p:nvPr>
        </p:nvGraphicFramePr>
        <p:xfrm>
          <a:off x="6676844" y="1437735"/>
          <a:ext cx="5438861" cy="5436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496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56C62D-68F5-4238-B896-86AF91AE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53944"/>
              </p:ext>
            </p:extLst>
          </p:nvPr>
        </p:nvGraphicFramePr>
        <p:xfrm>
          <a:off x="281796" y="437069"/>
          <a:ext cx="11593899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633">
                  <a:extLst>
                    <a:ext uri="{9D8B030D-6E8A-4147-A177-3AD203B41FA5}">
                      <a16:colId xmlns:a16="http://schemas.microsoft.com/office/drawing/2014/main" val="677558037"/>
                    </a:ext>
                  </a:extLst>
                </a:gridCol>
                <a:gridCol w="3864633">
                  <a:extLst>
                    <a:ext uri="{9D8B030D-6E8A-4147-A177-3AD203B41FA5}">
                      <a16:colId xmlns:a16="http://schemas.microsoft.com/office/drawing/2014/main" val="4068690046"/>
                    </a:ext>
                  </a:extLst>
                </a:gridCol>
                <a:gridCol w="3864633">
                  <a:extLst>
                    <a:ext uri="{9D8B030D-6E8A-4147-A177-3AD203B41FA5}">
                      <a16:colId xmlns:a16="http://schemas.microsoft.com/office/drawing/2014/main" val="2002930592"/>
                    </a:ext>
                  </a:extLst>
                </a:gridCol>
              </a:tblGrid>
              <a:tr h="62570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Causal Factor 1: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Wrong item was sent.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Suggested path through the root cause: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Poor labeling or detailed product description and or inadequate training to properly identify the products to be shipped.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Due to a surge after the holiday seasons, it is likely that employees responsible for packaging and labeling the products were either overwhelmed or fatigued.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 could also be as a result of poor staffing arrangement – not enough staff to meet the shifts required for the uptick in online orders.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 may also be that poor communication between planning and forecasting teams and HR led to inadequate staffing to meet surge</a:t>
                      </a:r>
                    </a:p>
                    <a:p>
                      <a:pPr marL="0" indent="0"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Recommendation: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clearer and accurate product description, pictures of the product from different angles.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Customer reviews should be encouraged, whereby customer and HAVMO can leverage on information from the reviews.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Communication path between Planning and Forecasting with HR must be well defined and plans should be put in place months ahead to meet the personnel needs of the surge.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Continuous training programs for personnel in packaging and labeling.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5082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5349BD-966A-4BAA-A243-E3730DFFDB01}"/>
              </a:ext>
            </a:extLst>
          </p:cNvPr>
          <p:cNvSpPr txBox="1"/>
          <p:nvPr/>
        </p:nvSpPr>
        <p:spPr>
          <a:xfrm>
            <a:off x="5751" y="23002"/>
            <a:ext cx="1215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Root Cause Summary Table</a:t>
            </a:r>
          </a:p>
        </p:txBody>
      </p:sp>
    </p:spTree>
    <p:extLst>
      <p:ext uri="{BB962C8B-B14F-4D97-AF65-F5344CB8AC3E}">
        <p14:creationId xmlns:p14="http://schemas.microsoft.com/office/powerpoint/2010/main" val="239048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DCFDC6-CBA3-4A00-9FFF-38BAEF0F0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852"/>
              </p:ext>
            </p:extLst>
          </p:nvPr>
        </p:nvGraphicFramePr>
        <p:xfrm>
          <a:off x="281796" y="724617"/>
          <a:ext cx="11593899" cy="596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633">
                  <a:extLst>
                    <a:ext uri="{9D8B030D-6E8A-4147-A177-3AD203B41FA5}">
                      <a16:colId xmlns:a16="http://schemas.microsoft.com/office/drawing/2014/main" val="677558037"/>
                    </a:ext>
                  </a:extLst>
                </a:gridCol>
                <a:gridCol w="3864633">
                  <a:extLst>
                    <a:ext uri="{9D8B030D-6E8A-4147-A177-3AD203B41FA5}">
                      <a16:colId xmlns:a16="http://schemas.microsoft.com/office/drawing/2014/main" val="4068690046"/>
                    </a:ext>
                  </a:extLst>
                </a:gridCol>
                <a:gridCol w="3864633">
                  <a:extLst>
                    <a:ext uri="{9D8B030D-6E8A-4147-A177-3AD203B41FA5}">
                      <a16:colId xmlns:a16="http://schemas.microsoft.com/office/drawing/2014/main" val="2002930592"/>
                    </a:ext>
                  </a:extLst>
                </a:gridCol>
              </a:tblGrid>
              <a:tr h="59694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Causal Factor 2: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Performance or Quality not adequate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Suggested path through the root cause:</a:t>
                      </a:r>
                    </a:p>
                    <a:p>
                      <a:pPr marL="0" indent="0">
                        <a:buNone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 could be likely that there is an overselling of the product.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Poor Quality Control program by manufacturer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Inferior manufacturing parts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Poor or non existent audit program</a:t>
                      </a:r>
                    </a:p>
                    <a:p>
                      <a:pPr marL="0" indent="0"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Recommendation: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Deliver quality products that do not exaggerate on the qualities or product capability.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off with feedback to the manufacturer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Trigger an open line communication with manufacturer.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Revise and improve on the Quality Control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Manufacturing must be ISO certified using internationally accepted standards.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Manufactured parts should be of good quality commensurate with the market segment.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5082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A84B5F-94B7-405A-95F9-5A9F91966C86}"/>
              </a:ext>
            </a:extLst>
          </p:cNvPr>
          <p:cNvSpPr/>
          <p:nvPr/>
        </p:nvSpPr>
        <p:spPr>
          <a:xfrm>
            <a:off x="74762" y="92820"/>
            <a:ext cx="12053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Root Cause Summary Table</a:t>
            </a:r>
          </a:p>
        </p:txBody>
      </p:sp>
    </p:spTree>
    <p:extLst>
      <p:ext uri="{BB962C8B-B14F-4D97-AF65-F5344CB8AC3E}">
        <p14:creationId xmlns:p14="http://schemas.microsoft.com/office/powerpoint/2010/main" val="35280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622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HAVMO INC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HAVMO INC</dc:title>
  <dc:creator>Abiodun Macfoy</dc:creator>
  <cp:lastModifiedBy>Abiodun Macfoy</cp:lastModifiedBy>
  <cp:revision>36</cp:revision>
  <dcterms:created xsi:type="dcterms:W3CDTF">2017-10-09T00:51:14Z</dcterms:created>
  <dcterms:modified xsi:type="dcterms:W3CDTF">2017-10-10T16:31:15Z</dcterms:modified>
</cp:coreProperties>
</file>