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6" r:id="rId7"/>
    <p:sldId id="261" r:id="rId8"/>
    <p:sldId id="290" r:id="rId9"/>
    <p:sldId id="258" r:id="rId10"/>
    <p:sldId id="287" r:id="rId11"/>
    <p:sldId id="284" r:id="rId12"/>
    <p:sldId id="289" r:id="rId13"/>
    <p:sldId id="268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103350"/>
    <a:srgbClr val="0C4360"/>
    <a:srgbClr val="1B6872"/>
    <a:srgbClr val="63B7C6"/>
    <a:srgbClr val="00213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5E8405-9D99-4FA5-842E-D515212A7594}" type="datetime1">
              <a:rPr lang="en-GB" smtClean="0"/>
              <a:t>25/11/2022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E3C-251E-4FDC-A619-AC9EE932F165}" type="datetime1">
              <a:rPr lang="en-GB" noProof="0" smtClean="0"/>
              <a:pPr/>
              <a:t>25/11/2022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6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n-gb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n-gb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FINANCELY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7B7AC1-9157-954E-AD22-34271E44B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educational app aimed at increasing financial literacy amongst young people.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20941-2EEA-7F85-189F-EB9C61E1CF3F}"/>
              </a:ext>
            </a:extLst>
          </p:cNvPr>
          <p:cNvSpPr txBox="1"/>
          <p:nvPr/>
        </p:nvSpPr>
        <p:spPr>
          <a:xfrm>
            <a:off x="6554523" y="593514"/>
            <a:ext cx="699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 Discovery Programme</a:t>
            </a:r>
            <a:endParaRPr lang="en-GB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Barclays UK Launches a £100M TV Production Loan Program » FilmTake">
            <a:extLst>
              <a:ext uri="{FF2B5EF4-FFF2-40B4-BE49-F238E27FC236}">
                <a16:creationId xmlns:a16="http://schemas.microsoft.com/office/drawing/2014/main" id="{26D81FA0-D110-3B0F-A414-08486F57C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38761"/>
          <a:stretch/>
        </p:blipFill>
        <p:spPr bwMode="auto">
          <a:xfrm>
            <a:off x="3537572" y="513776"/>
            <a:ext cx="3016951" cy="52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303" y="3673549"/>
            <a:ext cx="4945598" cy="1243584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589CAC-7A97-E839-F5FE-21C14E69491D}"/>
              </a:ext>
            </a:extLst>
          </p:cNvPr>
          <p:cNvSpPr txBox="1">
            <a:spLocks/>
          </p:cNvSpPr>
          <p:nvPr/>
        </p:nvSpPr>
        <p:spPr>
          <a:xfrm>
            <a:off x="1150402" y="1263503"/>
            <a:ext cx="4945598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Invest Financely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63ED-3085-5548-B070-AE10B7AE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The London Institute of Banking &amp; Finance (LIBF)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253AA-D41C-7443-831A-69FFCEBD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n-GB" noProof="0" smtClean="0"/>
              <a:pPr rtl="0">
                <a:spcAft>
                  <a:spcPts val="600"/>
                </a:spcAft>
              </a:pPr>
              <a:t>2</a:t>
            </a:fld>
            <a:endParaRPr lang="en-GB" noProof="0"/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4019C068-D49D-E843-9378-616BF8A3A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262" y="2055229"/>
            <a:ext cx="5184775" cy="3212031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F99AB90-2C56-A24F-A357-FCA8599EC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600" y="1519698"/>
            <a:ext cx="5184437" cy="53553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75%</a:t>
            </a:r>
            <a:r>
              <a:rPr lang="en-GB" dirty="0"/>
              <a:t> learn from Parent/Family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912AFDB-4E56-E247-B77A-18B1121BF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r="383"/>
          <a:stretch/>
        </p:blipFill>
        <p:spPr>
          <a:xfrm>
            <a:off x="5656521" y="2055229"/>
            <a:ext cx="6305217" cy="3212030"/>
          </a:xfrm>
          <a:prstGeom prst="rect">
            <a:avLst/>
          </a:prstGeom>
        </p:spPr>
      </p:pic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F1CBA63A-9A05-0149-A909-677C4218A04F}"/>
              </a:ext>
            </a:extLst>
          </p:cNvPr>
          <p:cNvSpPr txBox="1">
            <a:spLocks/>
          </p:cNvSpPr>
          <p:nvPr/>
        </p:nvSpPr>
        <p:spPr>
          <a:xfrm>
            <a:off x="5656521" y="1519698"/>
            <a:ext cx="5184437" cy="53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67%</a:t>
            </a:r>
            <a:r>
              <a:rPr lang="en-GB" dirty="0"/>
              <a:t> worry about money/personal finances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DC48B-5EBB-EE48-8348-424186661E67}"/>
              </a:ext>
            </a:extLst>
          </p:cNvPr>
          <p:cNvSpPr txBox="1"/>
          <p:nvPr/>
        </p:nvSpPr>
        <p:spPr>
          <a:xfrm>
            <a:off x="106511" y="5435741"/>
            <a:ext cx="11428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</a:rPr>
              <a:t>a representative sample of just over 2,000 secondary school children across the UK. Aged between 15–18, the young people came from a mix of schools including academies, local authority (state) schools, as well as private and independent schools </a:t>
            </a:r>
          </a:p>
        </p:txBody>
      </p:sp>
    </p:spTree>
    <p:extLst>
      <p:ext uri="{BB962C8B-B14F-4D97-AF65-F5344CB8AC3E}">
        <p14:creationId xmlns:p14="http://schemas.microsoft.com/office/powerpoint/2010/main" val="28969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67A-5F5A-F842-9DB5-0E44755A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the gap in the market…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DCA59-3D8E-6148-BB51-2D5A1DF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3</a:t>
            </a:fld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B259F-D708-AD45-836C-17F83D382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Financial education for children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CB75A-4DEE-6041-BD76-FCCB46318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GB" dirty="0"/>
              <a:t>Increasing usage of tech amongst children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A1F4CF1B-993E-B040-93CC-D5C45E185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2093119"/>
            <a:ext cx="4805896" cy="382307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F084BA-7CE1-1940-896A-BF069F1202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</a:rPr>
              <a:t>Childhood 2020: new independent report </a:t>
            </a:r>
            <a:endParaRPr lang="en-GB" dirty="0"/>
          </a:p>
          <a:p>
            <a:r>
              <a:rPr lang="en-GB" dirty="0"/>
              <a:t>“Most children are now phone owners by the age of seven, with a big increase this year in the number of 5-10-year-olds who own their own mobile, according to the new 2020 CHILDWISE Monitor Report “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Childwise</a:t>
            </a:r>
            <a:r>
              <a:rPr lang="en-GB" i="1" dirty="0"/>
              <a:t>, a leading specialist in research with children and young people 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40CE7-5DDD-964B-9EFE-6D7D59820F90}"/>
              </a:ext>
            </a:extLst>
          </p:cNvPr>
          <p:cNvSpPr txBox="1"/>
          <p:nvPr/>
        </p:nvSpPr>
        <p:spPr>
          <a:xfrm>
            <a:off x="444500" y="5928053"/>
            <a:ext cx="609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0" i="1" u="none" strike="noStrike" dirty="0">
                <a:solidFill>
                  <a:srgbClr val="C4C9CF"/>
                </a:solidFill>
                <a:effectLst/>
                <a:latin typeface="GilroyForBOE"/>
              </a:rPr>
              <a:t>Bank of England, ‘Financial education in a digital world’</a:t>
            </a:r>
          </a:p>
          <a:p>
            <a:pPr algn="l"/>
            <a:r>
              <a:rPr lang="en-GB" sz="1400" b="0" i="1" u="none" strike="noStrike" dirty="0">
                <a:solidFill>
                  <a:srgbClr val="C4C9CF"/>
                </a:solidFill>
                <a:effectLst/>
                <a:latin typeface="GilroyForBOE"/>
              </a:rPr>
              <a:t>Quarterly Bulletin 2022 Q1</a:t>
            </a:r>
            <a:endParaRPr lang="en-GB" sz="1400" b="0" i="1" u="none" strike="noStrike" dirty="0">
              <a:solidFill>
                <a:srgbClr val="C4C9C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7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Target Audience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7-17yrs old</a:t>
            </a:r>
          </a:p>
          <a:p>
            <a:pPr rtl="0"/>
            <a:r>
              <a:rPr lang="en-GB" dirty="0"/>
              <a:t>Early years education</a:t>
            </a:r>
          </a:p>
          <a:p>
            <a:pPr rtl="0"/>
            <a:r>
              <a:rPr lang="en-GB" dirty="0"/>
              <a:t>Access to tech</a:t>
            </a:r>
          </a:p>
          <a:p>
            <a:pPr rtl="0"/>
            <a:r>
              <a:rPr lang="en-GB" dirty="0"/>
              <a:t>Parents/guardians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5B474-2EFE-EF4C-823E-BCE1401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Branding &amp; Logo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475B1-37F5-B447-8094-CC72B457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5</a:t>
            </a:fld>
            <a:endParaRPr lang="en-US" noProof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D8B6773-70C7-7D4C-B9E8-8019C736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6" y="1506855"/>
            <a:ext cx="4762500" cy="4762500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4D74F7D-16AA-1445-8E20-6A4ABCED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685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287D8-4EC5-B04B-85B1-237C563D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Competitors</a:t>
            </a:r>
          </a:p>
        </p:txBody>
      </p:sp>
      <p:pic>
        <p:nvPicPr>
          <p:cNvPr id="16" name="Picture Placeholder 15" descr="A picture containing logo&#10;&#10;Description automatically generated">
            <a:extLst>
              <a:ext uri="{FF2B5EF4-FFF2-40B4-BE49-F238E27FC236}">
                <a16:creationId xmlns:a16="http://schemas.microsoft.com/office/drawing/2014/main" id="{D47804DD-5064-6047-9E10-B2B920034C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547" r="20842"/>
          <a:stretch/>
        </p:blipFill>
        <p:spPr>
          <a:xfrm>
            <a:off x="978211" y="2096715"/>
            <a:ext cx="1263600" cy="1263600"/>
          </a:xfrm>
        </p:spPr>
      </p:pic>
      <p:pic>
        <p:nvPicPr>
          <p:cNvPr id="19" name="Picture Placeholder 18" descr="Icon&#10;&#10;Description automatically generated">
            <a:extLst>
              <a:ext uri="{FF2B5EF4-FFF2-40B4-BE49-F238E27FC236}">
                <a16:creationId xmlns:a16="http://schemas.microsoft.com/office/drawing/2014/main" id="{2FF2D4CC-6F9D-8C4A-BEEF-88D649DC21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1" name="Picture Placeholder 20" descr="Icon&#10;&#10;Description automatically generated">
            <a:extLst>
              <a:ext uri="{FF2B5EF4-FFF2-40B4-BE49-F238E27FC236}">
                <a16:creationId xmlns:a16="http://schemas.microsoft.com/office/drawing/2014/main" id="{617B3DAC-5F5C-4B47-9244-7C2F5D58E3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63" b="63"/>
          <a:stretch>
            <a:fillRect/>
          </a:stretch>
        </p:blipFill>
        <p:spPr/>
      </p:pic>
      <p:pic>
        <p:nvPicPr>
          <p:cNvPr id="27" name="Picture Placeholder 26" descr="Logo, company name&#10;&#10;Description automatically generated">
            <a:extLst>
              <a:ext uri="{FF2B5EF4-FFF2-40B4-BE49-F238E27FC236}">
                <a16:creationId xmlns:a16="http://schemas.microsoft.com/office/drawing/2014/main" id="{0D5F4A48-AB75-ED45-B199-09A881379DD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l="6257" r="6257"/>
          <a:stretch/>
        </p:blipFill>
        <p:spPr>
          <a:xfrm>
            <a:off x="7710266" y="2096716"/>
            <a:ext cx="1259505" cy="1259505"/>
          </a:xfrm>
        </p:spPr>
      </p:pic>
      <p:pic>
        <p:nvPicPr>
          <p:cNvPr id="29" name="Picture Placeholder 28" descr="Logo&#10;&#10;Description automatically generated">
            <a:extLst>
              <a:ext uri="{FF2B5EF4-FFF2-40B4-BE49-F238E27FC236}">
                <a16:creationId xmlns:a16="http://schemas.microsoft.com/office/drawing/2014/main" id="{C53F88DE-BECF-E94B-B97E-2C87D6C0B2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/>
          <a:srcRect t="63" b="63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 err="1"/>
              <a:t>GoHenry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E5BD28-224A-0743-AD52-8B71260496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Greenlight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C38679-D9C5-B949-9761-E656DBC10A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Stockpile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E2ADB8-4F38-6A4A-8D03-6B3BFAC414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NatWest Rooster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D02716-B937-5F44-9B0A-2BE73B9519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 err="1"/>
              <a:t>Revolut</a:t>
            </a:r>
            <a:r>
              <a:rPr lang="en-GB" dirty="0"/>
              <a:t> &lt;18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  <p:bldP spid="13" grpId="0" build="p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683E-5160-0F4D-AF75-3B0F4C9B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Innovation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BE96F-BDD6-F143-8311-F587532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7</a:t>
            </a:fld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0AB4-9D69-FB49-B33D-655E97C9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virtual experience via gaming</a:t>
            </a:r>
          </a:p>
          <a:p>
            <a:r>
              <a:rPr lang="en-GB" dirty="0"/>
              <a:t>Traditional banks</a:t>
            </a:r>
          </a:p>
          <a:p>
            <a:r>
              <a:rPr lang="en-GB" dirty="0"/>
              <a:t>Pre-paid debt card, link with young current account</a:t>
            </a:r>
          </a:p>
          <a:p>
            <a:endParaRPr lang="en-GB" dirty="0"/>
          </a:p>
          <a:p>
            <a:r>
              <a:rPr lang="en-GB" dirty="0"/>
              <a:t>83% bank with a high street bank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rtlCol="0" anchor="t">
            <a:normAutofit/>
          </a:bodyPr>
          <a:lstStyle/>
          <a:p>
            <a:r>
              <a:rPr lang="en-GB" dirty="0"/>
              <a:t>Marketing &amp; Commercial Strategy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8" name="Picture 6" descr="A wall painted with an arrow and a dartboard">
            <a:extLst>
              <a:ext uri="{FF2B5EF4-FFF2-40B4-BE49-F238E27FC236}">
                <a16:creationId xmlns:a16="http://schemas.microsoft.com/office/drawing/2014/main" id="{E8564C43-00DE-86B5-3201-E93D8FA3E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7" b="23259"/>
          <a:stretch/>
        </p:blipFill>
        <p:spPr>
          <a:xfrm>
            <a:off x="443365" y="1825625"/>
            <a:ext cx="11215235" cy="4351338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0E9C6E-3543-0343-86C0-C2BB6EA6A708}"/>
              </a:ext>
            </a:extLst>
          </p:cNvPr>
          <p:cNvSpPr/>
          <p:nvPr/>
        </p:nvSpPr>
        <p:spPr>
          <a:xfrm>
            <a:off x="694944" y="2053622"/>
            <a:ext cx="6784848" cy="38953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Traditional Marketing: event marketing, focus groups, billboard, advertising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APP: app store optimization – keywords; early investment, kids banking [</a:t>
            </a:r>
            <a:r>
              <a:rPr lang="en-GB" dirty="0" err="1"/>
              <a:t>Natwest</a:t>
            </a:r>
            <a:r>
              <a:rPr lang="en-GB" dirty="0"/>
              <a:t> Rooster Money, </a:t>
            </a:r>
            <a:r>
              <a:rPr lang="en-GB" dirty="0" err="1"/>
              <a:t>GoHenry</a:t>
            </a:r>
            <a:r>
              <a:rPr lang="en-GB" dirty="0"/>
              <a:t>, </a:t>
            </a:r>
            <a:r>
              <a:rPr lang="en-GB" dirty="0" err="1"/>
              <a:t>Revolut</a:t>
            </a:r>
            <a:r>
              <a:rPr lang="en-GB" dirty="0"/>
              <a:t> &lt;18], children’s savings account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Influencer marketing: where a large source of information on financial education derives from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Affiliate marketing: creating a buzz in the educational industry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458F-3AEF-974F-881A-916257A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Funding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784D4-E4B1-A149-BAA8-C7EA6DAF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n-GB" noProof="0" smtClean="0"/>
              <a:pPr rtl="0">
                <a:spcAft>
                  <a:spcPts val="600"/>
                </a:spcAft>
              </a:pPr>
              <a:t>9</a:t>
            </a:fld>
            <a:endParaRPr lang="en-GB" noProof="0"/>
          </a:p>
        </p:txBody>
      </p:sp>
      <p:pic>
        <p:nvPicPr>
          <p:cNvPr id="6" name="Picture 5" descr="A black umbrella over a piggybank">
            <a:extLst>
              <a:ext uri="{FF2B5EF4-FFF2-40B4-BE49-F238E27FC236}">
                <a16:creationId xmlns:a16="http://schemas.microsoft.com/office/drawing/2014/main" id="{DE4FAACA-1DD5-1576-3DAD-EE97F2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27" b="10276"/>
          <a:stretch/>
        </p:blipFill>
        <p:spPr>
          <a:xfrm>
            <a:off x="443365" y="1825625"/>
            <a:ext cx="11215235" cy="4351338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F50345-1863-674A-A778-33F12BE59973}"/>
              </a:ext>
            </a:extLst>
          </p:cNvPr>
          <p:cNvSpPr/>
          <p:nvPr/>
        </p:nvSpPr>
        <p:spPr>
          <a:xfrm>
            <a:off x="8090408" y="2053622"/>
            <a:ext cx="3364992" cy="97304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Crowdfunding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6AEF3-B50F-DA47-842D-67695B61B52B}"/>
              </a:ext>
            </a:extLst>
          </p:cNvPr>
          <p:cNvSpPr/>
          <p:nvPr/>
        </p:nvSpPr>
        <p:spPr>
          <a:xfrm>
            <a:off x="8157466" y="4786456"/>
            <a:ext cx="3364992" cy="97304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Business grants (educational)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54010-3060-D54E-A02B-CA2345D394DB}"/>
              </a:ext>
            </a:extLst>
          </p:cNvPr>
          <p:cNvSpPr/>
          <p:nvPr/>
        </p:nvSpPr>
        <p:spPr>
          <a:xfrm>
            <a:off x="736600" y="2053622"/>
            <a:ext cx="3364992" cy="97304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Partner with a business (high street banks)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5A0DB-7DD4-5649-AF31-130AFCB70FFB}"/>
              </a:ext>
            </a:extLst>
          </p:cNvPr>
          <p:cNvSpPr/>
          <p:nvPr/>
        </p:nvSpPr>
        <p:spPr>
          <a:xfrm>
            <a:off x="669543" y="4786456"/>
            <a:ext cx="3364992" cy="97304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Venture capitals</a:t>
            </a:r>
          </a:p>
        </p:txBody>
      </p:sp>
    </p:spTree>
    <p:extLst>
      <p:ext uri="{BB962C8B-B14F-4D97-AF65-F5344CB8AC3E}">
        <p14:creationId xmlns:p14="http://schemas.microsoft.com/office/powerpoint/2010/main" val="2048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50_TF66687569" id="{5B888300-1273-41F5-A5CD-44107916CC14}" vid="{40518E2E-947D-4D54-9D53-AB7B73CA5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329</Words>
  <Application>Microsoft Office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GilroyForBOE</vt:lpstr>
      <vt:lpstr>Google Sans</vt:lpstr>
      <vt:lpstr>Trade Gothic LT Pro</vt:lpstr>
      <vt:lpstr>Trebuchet MS</vt:lpstr>
      <vt:lpstr>Office Theme</vt:lpstr>
      <vt:lpstr>FINANCELY</vt:lpstr>
      <vt:lpstr>The London Institute of Banking &amp; Finance (LIBF) </vt:lpstr>
      <vt:lpstr>Solution to the gap in the market…</vt:lpstr>
      <vt:lpstr>Target Audience</vt:lpstr>
      <vt:lpstr>Branding &amp; Logo</vt:lpstr>
      <vt:lpstr>Competitors</vt:lpstr>
      <vt:lpstr>Innovation</vt:lpstr>
      <vt:lpstr>Marketing &amp; Commercial Strategy</vt:lpstr>
      <vt:lpstr>Funding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FINANCELY</dc:title>
  <dc:creator>Microsoft Office User</dc:creator>
  <cp:lastModifiedBy>abiola.tech1@outlook.com</cp:lastModifiedBy>
  <cp:revision>4</cp:revision>
  <dcterms:created xsi:type="dcterms:W3CDTF">2022-11-25T10:31:36Z</dcterms:created>
  <dcterms:modified xsi:type="dcterms:W3CDTF">2022-11-25T13:06:48Z</dcterms:modified>
</cp:coreProperties>
</file>