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3" r:id="rId4"/>
    <p:sldId id="266" r:id="rId5"/>
    <p:sldId id="267" r:id="rId6"/>
    <p:sldId id="264" r:id="rId7"/>
    <p:sldId id="269" r:id="rId8"/>
    <p:sldId id="270" r:id="rId9"/>
    <p:sldId id="271" r:id="rId10"/>
    <p:sldId id="272" r:id="rId11"/>
    <p:sldId id="273" r:id="rId12"/>
    <p:sldId id="274" r:id="rId13"/>
    <p:sldId id="275" r:id="rId14"/>
    <p:sldId id="276" r:id="rId15"/>
    <p:sldId id="277" r:id="rId16"/>
    <p:sldId id="278"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21E"/>
    <a:srgbClr val="77933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p:scale>
          <a:sx n="83" d="100"/>
          <a:sy n="83" d="100"/>
        </p:scale>
        <p:origin x="-145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882CE-22B1-4498-85A5-D6639B0C23A6}" type="datetimeFigureOut">
              <a:rPr lang="en-US" smtClean="0"/>
              <a:pPr/>
              <a:t>4/29/2024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A2627-88C8-48DA-8701-B0775C85E9E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2CFB68-43D7-47D9-8E09-BADB6D5E3920}" type="datetime5">
              <a:rPr lang="en-US" smtClean="0"/>
              <a:pPr/>
              <a:t>29-Apr-24</a:t>
            </a:fld>
            <a:endParaRPr lang="en-US" dirty="0"/>
          </a:p>
        </p:txBody>
      </p:sp>
      <p:sp>
        <p:nvSpPr>
          <p:cNvPr id="5" name="Footer Placeholder 4"/>
          <p:cNvSpPr>
            <a:spLocks noGrp="1"/>
          </p:cNvSpPr>
          <p:nvPr>
            <p:ph type="ftr" sz="quarter" idx="11"/>
          </p:nvPr>
        </p:nvSpPr>
        <p:spPr/>
        <p:txBody>
          <a:bodyPr/>
          <a:lstStyle/>
          <a:p>
            <a:r>
              <a:rPr lang="en-US" dirty="0"/>
              <a:t>TITLE</a:t>
            </a:r>
          </a:p>
        </p:txBody>
      </p:sp>
      <p:sp>
        <p:nvSpPr>
          <p:cNvPr id="6" name="Slide Number Placeholder 5"/>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807A2C-9276-4B64-8B36-2C490FB874B1}" type="datetime5">
              <a:rPr lang="en-US" smtClean="0"/>
              <a:pPr/>
              <a:t>29-Apr-24</a:t>
            </a:fld>
            <a:endParaRPr lang="en-US" dirty="0"/>
          </a:p>
        </p:txBody>
      </p:sp>
      <p:sp>
        <p:nvSpPr>
          <p:cNvPr id="5" name="Footer Placeholder 4"/>
          <p:cNvSpPr>
            <a:spLocks noGrp="1"/>
          </p:cNvSpPr>
          <p:nvPr>
            <p:ph type="ftr" sz="quarter" idx="11"/>
          </p:nvPr>
        </p:nvSpPr>
        <p:spPr/>
        <p:txBody>
          <a:bodyPr/>
          <a:lstStyle/>
          <a:p>
            <a:r>
              <a:rPr lang="en-US" dirty="0"/>
              <a:t>TITLE</a:t>
            </a:r>
          </a:p>
        </p:txBody>
      </p:sp>
      <p:sp>
        <p:nvSpPr>
          <p:cNvPr id="6" name="Slide Number Placeholder 5"/>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56E7A7-6D1D-4350-9B0B-9814DECEA5E1}" type="datetime5">
              <a:rPr lang="en-US" smtClean="0"/>
              <a:pPr/>
              <a:t>29-Apr-24</a:t>
            </a:fld>
            <a:endParaRPr lang="en-US" dirty="0"/>
          </a:p>
        </p:txBody>
      </p:sp>
      <p:sp>
        <p:nvSpPr>
          <p:cNvPr id="5" name="Footer Placeholder 4"/>
          <p:cNvSpPr>
            <a:spLocks noGrp="1"/>
          </p:cNvSpPr>
          <p:nvPr>
            <p:ph type="ftr" sz="quarter" idx="11"/>
          </p:nvPr>
        </p:nvSpPr>
        <p:spPr/>
        <p:txBody>
          <a:bodyPr/>
          <a:lstStyle/>
          <a:p>
            <a:r>
              <a:rPr lang="en-US" dirty="0"/>
              <a:t>TITLE</a:t>
            </a:r>
          </a:p>
        </p:txBody>
      </p:sp>
      <p:sp>
        <p:nvSpPr>
          <p:cNvPr id="6" name="Slide Number Placeholder 5"/>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5F303-1451-497C-809F-59B3AC67CAF2}" type="datetime5">
              <a:rPr lang="en-US" smtClean="0"/>
              <a:pPr/>
              <a:t>29-Apr-24</a:t>
            </a:fld>
            <a:endParaRPr lang="en-US" dirty="0"/>
          </a:p>
        </p:txBody>
      </p:sp>
      <p:sp>
        <p:nvSpPr>
          <p:cNvPr id="5" name="Footer Placeholder 4"/>
          <p:cNvSpPr>
            <a:spLocks noGrp="1"/>
          </p:cNvSpPr>
          <p:nvPr>
            <p:ph type="ftr" sz="quarter" idx="11"/>
          </p:nvPr>
        </p:nvSpPr>
        <p:spPr/>
        <p:txBody>
          <a:bodyPr/>
          <a:lstStyle/>
          <a:p>
            <a:r>
              <a:rPr lang="en-US" dirty="0"/>
              <a:t>TITLE</a:t>
            </a:r>
          </a:p>
        </p:txBody>
      </p:sp>
      <p:sp>
        <p:nvSpPr>
          <p:cNvPr id="6" name="Slide Number Placeholder 5"/>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C1BDF-5ACA-47E8-9B53-B9DA7F15E637}" type="datetime5">
              <a:rPr lang="en-US" smtClean="0"/>
              <a:pPr/>
              <a:t>29-Apr-24</a:t>
            </a:fld>
            <a:endParaRPr lang="en-US" dirty="0"/>
          </a:p>
        </p:txBody>
      </p:sp>
      <p:sp>
        <p:nvSpPr>
          <p:cNvPr id="5" name="Footer Placeholder 4"/>
          <p:cNvSpPr>
            <a:spLocks noGrp="1"/>
          </p:cNvSpPr>
          <p:nvPr>
            <p:ph type="ftr" sz="quarter" idx="11"/>
          </p:nvPr>
        </p:nvSpPr>
        <p:spPr/>
        <p:txBody>
          <a:bodyPr/>
          <a:lstStyle/>
          <a:p>
            <a:r>
              <a:rPr lang="en-US" dirty="0"/>
              <a:t>TITLE</a:t>
            </a:r>
          </a:p>
        </p:txBody>
      </p:sp>
      <p:sp>
        <p:nvSpPr>
          <p:cNvPr id="6" name="Slide Number Placeholder 5"/>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1EED12-8478-45D5-98B6-C7C8DC6176A4}" type="datetime5">
              <a:rPr lang="en-US" smtClean="0"/>
              <a:pPr/>
              <a:t>29-Apr-24</a:t>
            </a:fld>
            <a:endParaRPr lang="en-US" dirty="0"/>
          </a:p>
        </p:txBody>
      </p:sp>
      <p:sp>
        <p:nvSpPr>
          <p:cNvPr id="6" name="Footer Placeholder 5"/>
          <p:cNvSpPr>
            <a:spLocks noGrp="1"/>
          </p:cNvSpPr>
          <p:nvPr>
            <p:ph type="ftr" sz="quarter" idx="11"/>
          </p:nvPr>
        </p:nvSpPr>
        <p:spPr/>
        <p:txBody>
          <a:bodyPr/>
          <a:lstStyle/>
          <a:p>
            <a:r>
              <a:rPr lang="en-US" dirty="0"/>
              <a:t>TITLE</a:t>
            </a:r>
          </a:p>
        </p:txBody>
      </p:sp>
      <p:sp>
        <p:nvSpPr>
          <p:cNvPr id="7" name="Slide Number Placeholder 6"/>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0AD1BE-AE68-4EE1-B41C-7CB5CA561996}" type="datetime5">
              <a:rPr lang="en-US" smtClean="0"/>
              <a:pPr/>
              <a:t>29-Apr-24</a:t>
            </a:fld>
            <a:endParaRPr lang="en-US" dirty="0"/>
          </a:p>
        </p:txBody>
      </p:sp>
      <p:sp>
        <p:nvSpPr>
          <p:cNvPr id="8" name="Footer Placeholder 7"/>
          <p:cNvSpPr>
            <a:spLocks noGrp="1"/>
          </p:cNvSpPr>
          <p:nvPr>
            <p:ph type="ftr" sz="quarter" idx="11"/>
          </p:nvPr>
        </p:nvSpPr>
        <p:spPr/>
        <p:txBody>
          <a:bodyPr/>
          <a:lstStyle/>
          <a:p>
            <a:r>
              <a:rPr lang="en-US" dirty="0"/>
              <a:t>TITLE</a:t>
            </a:r>
          </a:p>
        </p:txBody>
      </p:sp>
      <p:sp>
        <p:nvSpPr>
          <p:cNvPr id="9" name="Slide Number Placeholder 8"/>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581E2B-2E65-4CE5-9A9D-141AE0CB9E0A}" type="datetime5">
              <a:rPr lang="en-US" smtClean="0"/>
              <a:pPr/>
              <a:t>29-Apr-24</a:t>
            </a:fld>
            <a:endParaRPr lang="en-US" dirty="0"/>
          </a:p>
        </p:txBody>
      </p:sp>
      <p:sp>
        <p:nvSpPr>
          <p:cNvPr id="4" name="Footer Placeholder 3"/>
          <p:cNvSpPr>
            <a:spLocks noGrp="1"/>
          </p:cNvSpPr>
          <p:nvPr>
            <p:ph type="ftr" sz="quarter" idx="11"/>
          </p:nvPr>
        </p:nvSpPr>
        <p:spPr/>
        <p:txBody>
          <a:bodyPr/>
          <a:lstStyle/>
          <a:p>
            <a:r>
              <a:rPr lang="en-US" dirty="0"/>
              <a:t>TITLE</a:t>
            </a:r>
          </a:p>
        </p:txBody>
      </p:sp>
      <p:sp>
        <p:nvSpPr>
          <p:cNvPr id="5" name="Slide Number Placeholder 4"/>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FE531-D58A-42A7-8DEE-5AE0D3140530}" type="datetime5">
              <a:rPr lang="en-US" smtClean="0"/>
              <a:pPr/>
              <a:t>29-Apr-24</a:t>
            </a:fld>
            <a:endParaRPr lang="en-US" dirty="0"/>
          </a:p>
        </p:txBody>
      </p:sp>
      <p:sp>
        <p:nvSpPr>
          <p:cNvPr id="3" name="Footer Placeholder 2"/>
          <p:cNvSpPr>
            <a:spLocks noGrp="1"/>
          </p:cNvSpPr>
          <p:nvPr>
            <p:ph type="ftr" sz="quarter" idx="11"/>
          </p:nvPr>
        </p:nvSpPr>
        <p:spPr/>
        <p:txBody>
          <a:bodyPr/>
          <a:lstStyle/>
          <a:p>
            <a:r>
              <a:rPr lang="en-US" dirty="0"/>
              <a:t>TITLE</a:t>
            </a:r>
          </a:p>
        </p:txBody>
      </p:sp>
      <p:sp>
        <p:nvSpPr>
          <p:cNvPr id="4" name="Slide Number Placeholder 3"/>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F19EA-1D02-4BFB-88DF-23C275C58D8B}" type="datetime5">
              <a:rPr lang="en-US" smtClean="0"/>
              <a:pPr/>
              <a:t>29-Apr-24</a:t>
            </a:fld>
            <a:endParaRPr lang="en-US" dirty="0"/>
          </a:p>
        </p:txBody>
      </p:sp>
      <p:sp>
        <p:nvSpPr>
          <p:cNvPr id="6" name="Footer Placeholder 5"/>
          <p:cNvSpPr>
            <a:spLocks noGrp="1"/>
          </p:cNvSpPr>
          <p:nvPr>
            <p:ph type="ftr" sz="quarter" idx="11"/>
          </p:nvPr>
        </p:nvSpPr>
        <p:spPr/>
        <p:txBody>
          <a:bodyPr/>
          <a:lstStyle/>
          <a:p>
            <a:r>
              <a:rPr lang="en-US" dirty="0"/>
              <a:t>TITLE</a:t>
            </a:r>
          </a:p>
        </p:txBody>
      </p:sp>
      <p:sp>
        <p:nvSpPr>
          <p:cNvPr id="7" name="Slide Number Placeholder 6"/>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74D27A-BD6A-4683-A29B-D02A40C6E64A}" type="datetime5">
              <a:rPr lang="en-US" smtClean="0"/>
              <a:pPr/>
              <a:t>29-Apr-24</a:t>
            </a:fld>
            <a:endParaRPr lang="en-US" dirty="0"/>
          </a:p>
        </p:txBody>
      </p:sp>
      <p:sp>
        <p:nvSpPr>
          <p:cNvPr id="6" name="Footer Placeholder 5"/>
          <p:cNvSpPr>
            <a:spLocks noGrp="1"/>
          </p:cNvSpPr>
          <p:nvPr>
            <p:ph type="ftr" sz="quarter" idx="11"/>
          </p:nvPr>
        </p:nvSpPr>
        <p:spPr/>
        <p:txBody>
          <a:bodyPr/>
          <a:lstStyle/>
          <a:p>
            <a:r>
              <a:rPr lang="en-US" dirty="0"/>
              <a:t>TITLE</a:t>
            </a:r>
          </a:p>
        </p:txBody>
      </p:sp>
      <p:sp>
        <p:nvSpPr>
          <p:cNvPr id="7" name="Slide Number Placeholder 6"/>
          <p:cNvSpPr>
            <a:spLocks noGrp="1"/>
          </p:cNvSpPr>
          <p:nvPr>
            <p:ph type="sldNum" sz="quarter" idx="12"/>
          </p:nvPr>
        </p:nvSpPr>
        <p:spPr/>
        <p:txBody>
          <a:bodyPr/>
          <a:lstStyle/>
          <a:p>
            <a:fld id="{01A85229-E8A1-4526-8839-B788D0F12A0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7EF0F-7D99-459D-9FE5-F0DFFC7CBCAC}" type="datetime5">
              <a:rPr lang="en-US" smtClean="0"/>
              <a:pPr/>
              <a:t>29-Apr-24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TITLE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85229-E8A1-4526-8839-B788D0F12A0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1A85229-E8A1-4526-8839-B788D0F12A0E}" type="slidenum">
              <a:rPr lang="en-US" smtClean="0"/>
              <a:pPr/>
              <a:t>1</a:t>
            </a:fld>
            <a:endParaRPr lang="en-US" dirty="0"/>
          </a:p>
        </p:txBody>
      </p:sp>
      <p:sp>
        <p:nvSpPr>
          <p:cNvPr id="7" name="Google Shape;93;p1"/>
          <p:cNvSpPr/>
          <p:nvPr/>
        </p:nvSpPr>
        <p:spPr>
          <a:xfrm>
            <a:off x="1403648" y="152400"/>
            <a:ext cx="6336704" cy="21851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rgbClr val="7030A0"/>
                </a:solidFill>
                <a:latin typeface="Times New Roman"/>
                <a:ea typeface="Times New Roman"/>
                <a:cs typeface="Times New Roman"/>
                <a:sym typeface="Times New Roman"/>
              </a:rPr>
              <a:t> </a:t>
            </a:r>
            <a:r>
              <a:rPr lang="en-US" sz="3200" b="1" i="0" u="none" strike="noStrike" cap="none" dirty="0">
                <a:solidFill>
                  <a:srgbClr val="7030A0"/>
                </a:solidFill>
                <a:latin typeface="Arial" pitchFamily="34" charset="0"/>
                <a:ea typeface="Times New Roman"/>
                <a:cs typeface="Arial" pitchFamily="34" charset="0"/>
                <a:sym typeface="Times New Roman"/>
              </a:rPr>
              <a:t>K.RAMAKRISHNAN COLLEGE OF ENGINEERING</a:t>
            </a:r>
            <a:endParaRPr dirty="0">
              <a:solidFill>
                <a:srgbClr val="7030A0"/>
              </a:solidFill>
              <a:latin typeface="Arial" pitchFamily="34" charset="0"/>
              <a:cs typeface="Arial" pitchFamily="34" charset="0"/>
            </a:endParaRPr>
          </a:p>
          <a:p>
            <a:pPr marL="0" marR="0" lvl="0" indent="0" algn="ctr" rtl="0">
              <a:buNone/>
            </a:pPr>
            <a:r>
              <a:rPr lang="en-US" sz="2400" b="1" i="0" u="none" strike="noStrike" cap="none" dirty="0">
                <a:latin typeface="Arial" pitchFamily="34" charset="0"/>
                <a:ea typeface="Times New Roman"/>
                <a:cs typeface="Arial" pitchFamily="34" charset="0"/>
                <a:sym typeface="Times New Roman"/>
              </a:rPr>
              <a:t>(Autonomous)</a:t>
            </a:r>
          </a:p>
          <a:p>
            <a:pPr lvl="0" algn="ctr"/>
            <a:r>
              <a:rPr lang="en-US" sz="1600" b="1" dirty="0">
                <a:latin typeface="Arial" pitchFamily="34" charset="0"/>
                <a:ea typeface="Calibri"/>
                <a:cs typeface="Arial" pitchFamily="34" charset="0"/>
                <a:sym typeface="Times New Roman"/>
              </a:rPr>
              <a:t>Accredited by NAAC with - 'A' Grade, NBA Accreditation of EEE</a:t>
            </a:r>
            <a:endParaRPr lang="en-IN" sz="1600" b="1" i="0" u="none" strike="noStrike" cap="none" dirty="0">
              <a:solidFill>
                <a:srgbClr val="FF00FF"/>
              </a:solidFill>
              <a:latin typeface="Arial" pitchFamily="34" charset="0"/>
              <a:ea typeface="Calibri"/>
              <a:cs typeface="Arial" pitchFamily="34" charset="0"/>
              <a:sym typeface="Times New Roman"/>
            </a:endParaRPr>
          </a:p>
          <a:p>
            <a:pPr lvl="0" algn="ctr"/>
            <a:r>
              <a:rPr lang="en-IN" sz="1600" b="1" i="0" u="none" strike="noStrike" cap="none" dirty="0">
                <a:solidFill>
                  <a:srgbClr val="FF00FF"/>
                </a:solidFill>
                <a:latin typeface="Arial" pitchFamily="34" charset="0"/>
                <a:ea typeface="Calibri"/>
                <a:cs typeface="Arial" pitchFamily="34" charset="0"/>
                <a:sym typeface="Times New Roman"/>
              </a:rPr>
              <a:t>DEPARTMENT OF ELRCTRICAL AND ELECTRONICS ENGINEERING</a:t>
            </a:r>
            <a:endParaRPr sz="1600" b="0" i="0" u="none" strike="noStrike" cap="none" dirty="0">
              <a:solidFill>
                <a:srgbClr val="FF00FF"/>
              </a:solidFill>
              <a:latin typeface="Arial" pitchFamily="34" charset="0"/>
              <a:ea typeface="Calibri"/>
              <a:cs typeface="Arial" pitchFamily="34" charset="0"/>
              <a:sym typeface="Calibri"/>
            </a:endParaRPr>
          </a:p>
        </p:txBody>
      </p:sp>
      <p:pic>
        <p:nvPicPr>
          <p:cNvPr id="8" name="Google Shape;95;p1" descr="Image result for k.ramakrishnan college of engineering"/>
          <p:cNvPicPr preferRelativeResize="0"/>
          <p:nvPr/>
        </p:nvPicPr>
        <p:blipFill rotWithShape="1">
          <a:blip r:embed="rId2" cstate="print">
            <a:alphaModFix/>
          </a:blip>
          <a:srcRect/>
          <a:stretch/>
        </p:blipFill>
        <p:spPr>
          <a:xfrm>
            <a:off x="251520" y="188640"/>
            <a:ext cx="1219200" cy="1205306"/>
          </a:xfrm>
          <a:prstGeom prst="rect">
            <a:avLst/>
          </a:prstGeom>
          <a:noFill/>
          <a:ln>
            <a:noFill/>
          </a:ln>
        </p:spPr>
      </p:pic>
      <p:pic>
        <p:nvPicPr>
          <p:cNvPr id="9" name="Picture 8"/>
          <p:cNvPicPr>
            <a:picLocks noChangeAspect="1" noChangeArrowheads="1"/>
          </p:cNvPicPr>
          <p:nvPr/>
        </p:nvPicPr>
        <p:blipFill>
          <a:blip r:embed="rId3" cstate="print"/>
          <a:srcRect/>
          <a:stretch>
            <a:fillRect/>
          </a:stretch>
        </p:blipFill>
        <p:spPr bwMode="auto">
          <a:xfrm>
            <a:off x="7668344" y="116632"/>
            <a:ext cx="1386334" cy="1365250"/>
          </a:xfrm>
          <a:prstGeom prst="rect">
            <a:avLst/>
          </a:prstGeom>
          <a:noFill/>
          <a:ln w="9525">
            <a:noFill/>
            <a:miter lim="800000"/>
            <a:headEnd/>
            <a:tailEnd/>
          </a:ln>
        </p:spPr>
      </p:pic>
      <p:sp>
        <p:nvSpPr>
          <p:cNvPr id="10" name="Google Shape;89;p1"/>
          <p:cNvSpPr txBox="1">
            <a:spLocks noGrp="1"/>
          </p:cNvSpPr>
          <p:nvPr>
            <p:ph type="ctrTitle"/>
          </p:nvPr>
        </p:nvSpPr>
        <p:spPr>
          <a:xfrm>
            <a:off x="971600" y="2636912"/>
            <a:ext cx="7772400" cy="101813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400"/>
              <a:buFont typeface="Times New Roman"/>
              <a:buNone/>
            </a:pPr>
            <a:r>
              <a:rPr lang="en-US" sz="4000" b="1" dirty="0">
                <a:solidFill>
                  <a:srgbClr val="0070C0"/>
                </a:solidFill>
                <a:latin typeface="Times New Roman" pitchFamily="18" charset="0"/>
                <a:ea typeface="Times New Roman"/>
                <a:cs typeface="Times New Roman" pitchFamily="18" charset="0"/>
                <a:sym typeface="Times New Roman"/>
              </a:rPr>
              <a:t>      </a:t>
            </a:r>
            <a:r>
              <a:rPr lang="en-US" sz="4000" b="1" i="1" dirty="0">
                <a:solidFill>
                  <a:srgbClr val="0070C0"/>
                </a:solidFill>
                <a:latin typeface="Times New Roman" pitchFamily="18" charset="0"/>
                <a:ea typeface="Times New Roman"/>
                <a:cs typeface="Times New Roman" pitchFamily="18" charset="0"/>
                <a:sym typeface="Times New Roman"/>
              </a:rPr>
              <a:t>SMART STREET LIGHT</a:t>
            </a:r>
            <a:endParaRPr sz="4000" b="1" i="1" dirty="0">
              <a:solidFill>
                <a:srgbClr val="0070C0"/>
              </a:solidFill>
              <a:latin typeface="Times New Roman" pitchFamily="18" charset="0"/>
              <a:ea typeface="Times New Roman"/>
              <a:cs typeface="Times New Roman" pitchFamily="18" charset="0"/>
              <a:sym typeface="Times New Roman"/>
            </a:endParaRPr>
          </a:p>
        </p:txBody>
      </p:sp>
      <p:sp>
        <p:nvSpPr>
          <p:cNvPr id="11" name="Google Shape;96;p1"/>
          <p:cNvSpPr txBox="1"/>
          <p:nvPr/>
        </p:nvSpPr>
        <p:spPr>
          <a:xfrm>
            <a:off x="6804248" y="2276872"/>
            <a:ext cx="2133600" cy="3962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latin typeface="Times New Roman"/>
                <a:ea typeface="Times New Roman"/>
                <a:cs typeface="Times New Roman"/>
                <a:sym typeface="Times New Roman"/>
              </a:rPr>
              <a:t>BATCH NO : </a:t>
            </a:r>
            <a:r>
              <a:rPr lang="en-US" sz="2000" b="1" i="0" u="none" strike="noStrike" cap="none" dirty="0">
                <a:solidFill>
                  <a:srgbClr val="FF0000"/>
                </a:solidFill>
                <a:latin typeface="Times New Roman"/>
                <a:ea typeface="Times New Roman"/>
                <a:cs typeface="Times New Roman"/>
                <a:sym typeface="Times New Roman"/>
              </a:rPr>
              <a:t>13</a:t>
            </a:r>
            <a:endParaRPr sz="1800" b="0" i="0" u="none" strike="noStrike" cap="none" dirty="0">
              <a:solidFill>
                <a:srgbClr val="FF0000"/>
              </a:solidFill>
              <a:latin typeface="Calibri"/>
              <a:ea typeface="Calibri"/>
              <a:cs typeface="Calibri"/>
              <a:sym typeface="Calibri"/>
            </a:endParaRPr>
          </a:p>
        </p:txBody>
      </p:sp>
      <p:sp>
        <p:nvSpPr>
          <p:cNvPr id="12" name="Google Shape;94;p1"/>
          <p:cNvSpPr/>
          <p:nvPr/>
        </p:nvSpPr>
        <p:spPr>
          <a:xfrm>
            <a:off x="899592" y="3645024"/>
            <a:ext cx="7599706" cy="24621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1" u="none" strike="noStrike" cap="none" dirty="0">
                <a:solidFill>
                  <a:schemeClr val="dk1"/>
                </a:solidFill>
                <a:latin typeface="Times New Roman" pitchFamily="18" charset="0"/>
                <a:ea typeface="Times New Roman"/>
                <a:cs typeface="Times New Roman" pitchFamily="18" charset="0"/>
                <a:sym typeface="Times New Roman"/>
              </a:rPr>
              <a:t>GUIDED BY</a:t>
            </a:r>
            <a:endParaRPr sz="2400" b="1" i="1" dirty="0">
              <a:latin typeface="Times New Roman" pitchFamily="18" charset="0"/>
              <a:cs typeface="Times New Roman" pitchFamily="18" charset="0"/>
            </a:endParaRPr>
          </a:p>
          <a:p>
            <a:pPr marL="0" marR="0" lvl="0" indent="0" algn="ctr" rtl="0">
              <a:spcBef>
                <a:spcPts val="0"/>
              </a:spcBef>
              <a:spcAft>
                <a:spcPts val="0"/>
              </a:spcAft>
              <a:buNone/>
            </a:pPr>
            <a:r>
              <a:rPr lang="en-US" sz="3000" b="1" i="1" dirty="0">
                <a:solidFill>
                  <a:srgbClr val="FF0000"/>
                </a:solidFill>
                <a:latin typeface="Times New Roman" pitchFamily="18" charset="0"/>
                <a:ea typeface="Times New Roman"/>
                <a:cs typeface="Times New Roman" pitchFamily="18" charset="0"/>
                <a:sym typeface="Times New Roman"/>
              </a:rPr>
              <a:t>D</a:t>
            </a:r>
            <a:r>
              <a:rPr lang="en-US" sz="3000" b="1" i="1" u="none" strike="noStrike" cap="none" dirty="0">
                <a:solidFill>
                  <a:srgbClr val="FF0000"/>
                </a:solidFill>
                <a:latin typeface="Times New Roman" pitchFamily="18" charset="0"/>
                <a:ea typeface="Times New Roman"/>
                <a:cs typeface="Times New Roman" pitchFamily="18" charset="0"/>
                <a:sym typeface="Times New Roman"/>
              </a:rPr>
              <a:t>r. </a:t>
            </a:r>
            <a:r>
              <a:rPr lang="en-US" sz="3000" b="1" i="1" dirty="0">
                <a:solidFill>
                  <a:srgbClr val="FF0000"/>
                </a:solidFill>
                <a:latin typeface="Times New Roman" pitchFamily="18" charset="0"/>
                <a:ea typeface="Times New Roman"/>
                <a:cs typeface="Times New Roman" pitchFamily="18" charset="0"/>
                <a:sym typeface="Times New Roman"/>
              </a:rPr>
              <a:t>R. MANIVASAGAM</a:t>
            </a:r>
            <a:r>
              <a:rPr lang="en-US" sz="3000" b="1" i="1" u="none" strike="noStrike" cap="none" dirty="0">
                <a:solidFill>
                  <a:srgbClr val="FF0000"/>
                </a:solidFill>
                <a:latin typeface="Times New Roman" pitchFamily="18" charset="0"/>
                <a:ea typeface="Times New Roman"/>
                <a:cs typeface="Times New Roman" pitchFamily="18" charset="0"/>
                <a:sym typeface="Times New Roman"/>
              </a:rPr>
              <a:t>, M.E.,Ph.D</a:t>
            </a:r>
            <a:r>
              <a:rPr lang="en-US" sz="3000" b="1" i="1" dirty="0">
                <a:solidFill>
                  <a:srgbClr val="FF0000"/>
                </a:solidFill>
                <a:latin typeface="Times New Roman" pitchFamily="18" charset="0"/>
                <a:ea typeface="Times New Roman"/>
                <a:cs typeface="Times New Roman" pitchFamily="18" charset="0"/>
                <a:sym typeface="Times New Roman"/>
              </a:rPr>
              <a:t>.</a:t>
            </a:r>
            <a:r>
              <a:rPr lang="en-US" sz="3000" b="1" i="1" u="none" strike="noStrike" cap="none" dirty="0">
                <a:solidFill>
                  <a:srgbClr val="FF0000"/>
                </a:solidFill>
                <a:latin typeface="Times New Roman" pitchFamily="18" charset="0"/>
                <a:ea typeface="Times New Roman"/>
                <a:cs typeface="Times New Roman" pitchFamily="18" charset="0"/>
                <a:sym typeface="Times New Roman"/>
              </a:rPr>
              <a:t> Professor</a:t>
            </a:r>
            <a:endParaRPr sz="3000" b="1" i="1" u="none" strike="noStrike" cap="none" dirty="0">
              <a:solidFill>
                <a:srgbClr val="FF0000"/>
              </a:solidFill>
              <a:latin typeface="Times New Roman" pitchFamily="18" charset="0"/>
              <a:ea typeface="Calibri"/>
              <a:cs typeface="Times New Roman" pitchFamily="18" charset="0"/>
              <a:sym typeface="Calibri"/>
            </a:endParaRPr>
          </a:p>
          <a:p>
            <a:pPr marL="0" marR="0" lvl="0" indent="0" algn="ctr" rtl="0">
              <a:spcBef>
                <a:spcPts val="0"/>
              </a:spcBef>
              <a:spcAft>
                <a:spcPts val="0"/>
              </a:spcAft>
              <a:buNone/>
            </a:pPr>
            <a:r>
              <a:rPr lang="en-US" sz="2000" b="1" i="1" u="none" strike="noStrike" cap="none" dirty="0">
                <a:solidFill>
                  <a:schemeClr val="dk1"/>
                </a:solidFill>
                <a:latin typeface="Times New Roman" pitchFamily="18" charset="0"/>
                <a:ea typeface="Times New Roman"/>
                <a:cs typeface="Times New Roman" pitchFamily="18" charset="0"/>
                <a:sym typeface="Times New Roman"/>
              </a:rPr>
              <a:t>Electrical  and  Electronics  Engineering</a:t>
            </a:r>
            <a:endParaRPr b="1" i="1" dirty="0">
              <a:latin typeface="Times New Roman" pitchFamily="18" charset="0"/>
              <a:cs typeface="Times New Roman" pitchFamily="18" charset="0"/>
            </a:endParaRPr>
          </a:p>
          <a:p>
            <a:pPr marL="0" marR="0" lvl="0" indent="0" algn="ctr" rtl="0">
              <a:spcBef>
                <a:spcPts val="0"/>
              </a:spcBef>
              <a:spcAft>
                <a:spcPts val="0"/>
              </a:spcAft>
              <a:buNone/>
            </a:pPr>
            <a:r>
              <a:rPr lang="en-US" sz="1800" b="1" i="1" u="none" strike="noStrike" cap="none" dirty="0">
                <a:solidFill>
                  <a:schemeClr val="dk1"/>
                </a:solidFill>
                <a:latin typeface="Times New Roman" pitchFamily="18" charset="0"/>
                <a:ea typeface="Times New Roman"/>
                <a:cs typeface="Times New Roman" pitchFamily="18" charset="0"/>
                <a:sym typeface="Times New Roman"/>
              </a:rPr>
              <a:t>K.Ramakrishnan College of Engineering,</a:t>
            </a:r>
            <a:endParaRPr b="1" i="1" dirty="0">
              <a:latin typeface="Times New Roman" pitchFamily="18" charset="0"/>
              <a:cs typeface="Times New Roman" pitchFamily="18" charset="0"/>
            </a:endParaRPr>
          </a:p>
          <a:p>
            <a:pPr marL="0" marR="0" lvl="0" indent="0" algn="ctr" rtl="0">
              <a:spcBef>
                <a:spcPts val="0"/>
              </a:spcBef>
              <a:spcAft>
                <a:spcPts val="0"/>
              </a:spcAft>
              <a:buNone/>
            </a:pPr>
            <a:r>
              <a:rPr lang="en-US" sz="1800" b="1" i="1" u="none" strike="noStrike" cap="none" dirty="0">
                <a:solidFill>
                  <a:schemeClr val="dk1"/>
                </a:solidFill>
                <a:latin typeface="Times New Roman" pitchFamily="18" charset="0"/>
                <a:ea typeface="Times New Roman"/>
                <a:cs typeface="Times New Roman" pitchFamily="18" charset="0"/>
                <a:sym typeface="Times New Roman"/>
              </a:rPr>
              <a:t>(Autonomous) </a:t>
            </a:r>
            <a:endParaRPr sz="1800" b="1" i="1" u="none" strike="noStrike" cap="none" dirty="0">
              <a:solidFill>
                <a:schemeClr val="dk1"/>
              </a:solidFill>
              <a:latin typeface="Times New Roman" pitchFamily="18" charset="0"/>
              <a:ea typeface="Calibri"/>
              <a:cs typeface="Times New Roman" pitchFamily="18" charset="0"/>
              <a:sym typeface="Calibri"/>
            </a:endParaRPr>
          </a:p>
          <a:p>
            <a:pPr marL="0" marR="0" lvl="0" indent="0" algn="ctr" rtl="0">
              <a:spcBef>
                <a:spcPts val="0"/>
              </a:spcBef>
              <a:spcAft>
                <a:spcPts val="0"/>
              </a:spcAft>
              <a:buNone/>
            </a:pPr>
            <a:r>
              <a:rPr lang="en-US" sz="1400" b="1" i="1" u="none" strike="noStrike" cap="none" dirty="0">
                <a:solidFill>
                  <a:schemeClr val="dk1"/>
                </a:solidFill>
                <a:latin typeface="Times New Roman" pitchFamily="18" charset="0"/>
                <a:ea typeface="Times New Roman"/>
                <a:cs typeface="Times New Roman" pitchFamily="18" charset="0"/>
                <a:sym typeface="Times New Roman"/>
              </a:rPr>
              <a:t>Samayapuram, Tiruchirappalli – 621 112</a:t>
            </a:r>
            <a:endParaRPr sz="2400" b="1" i="1" u="none" strike="noStrike" cap="none" dirty="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5760640"/>
          </a:xfrm>
        </p:spPr>
        <p:txBody>
          <a:bodyPr>
            <a:normAutofit fontScale="92500"/>
          </a:bodyPr>
          <a:lstStyle/>
          <a:p>
            <a:r>
              <a:rPr lang="en-US" sz="3000" dirty="0">
                <a:latin typeface="Times New Roman" pitchFamily="18" charset="0"/>
                <a:cs typeface="Times New Roman" pitchFamily="18" charset="0"/>
              </a:rPr>
              <a:t>Here's a step-by-step explanation of how the system might operate</a:t>
            </a:r>
            <a:r>
              <a:rPr lang="en-US" sz="3000" dirty="0">
                <a:solidFill>
                  <a:srgbClr val="0070C0"/>
                </a:solidFill>
                <a:latin typeface="Times New Roman" pitchFamily="18" charset="0"/>
                <a:cs typeface="Times New Roman" pitchFamily="18" charset="0"/>
              </a:rPr>
              <a:t>:</a:t>
            </a:r>
          </a:p>
          <a:p>
            <a:r>
              <a:rPr lang="en-US" sz="3000" dirty="0">
                <a:latin typeface="Times New Roman" pitchFamily="18" charset="0"/>
                <a:cs typeface="Times New Roman" pitchFamily="18" charset="0"/>
              </a:rPr>
              <a:t>When a </a:t>
            </a:r>
            <a:r>
              <a:rPr lang="en-US" sz="3000" dirty="0">
                <a:solidFill>
                  <a:schemeClr val="tx2">
                    <a:lumMod val="60000"/>
                    <a:lumOff val="40000"/>
                  </a:schemeClr>
                </a:solidFill>
                <a:latin typeface="Times New Roman" pitchFamily="18" charset="0"/>
                <a:cs typeface="Times New Roman" pitchFamily="18" charset="0"/>
              </a:rPr>
              <a:t>vehicle enters the vicinity </a:t>
            </a:r>
            <a:r>
              <a:rPr lang="en-US" sz="3000" dirty="0">
                <a:latin typeface="Times New Roman" pitchFamily="18" charset="0"/>
                <a:cs typeface="Times New Roman" pitchFamily="18" charset="0"/>
              </a:rPr>
              <a:t>of the street lights, the motion sensor </a:t>
            </a:r>
            <a:r>
              <a:rPr lang="en-US" sz="3000" dirty="0">
                <a:solidFill>
                  <a:schemeClr val="tx2">
                    <a:lumMod val="60000"/>
                    <a:lumOff val="40000"/>
                  </a:schemeClr>
                </a:solidFill>
                <a:latin typeface="Times New Roman" pitchFamily="18" charset="0"/>
                <a:cs typeface="Times New Roman" pitchFamily="18" charset="0"/>
              </a:rPr>
              <a:t>detects its movement.</a:t>
            </a:r>
          </a:p>
          <a:p>
            <a:r>
              <a:rPr lang="en-US" sz="3000" dirty="0">
                <a:latin typeface="Times New Roman" pitchFamily="18" charset="0"/>
                <a:cs typeface="Times New Roman" pitchFamily="18" charset="0"/>
              </a:rPr>
              <a:t>The motion sensor </a:t>
            </a:r>
            <a:r>
              <a:rPr lang="en-US" sz="3000" dirty="0">
                <a:solidFill>
                  <a:schemeClr val="tx2">
                    <a:lumMod val="60000"/>
                    <a:lumOff val="40000"/>
                  </a:schemeClr>
                </a:solidFill>
                <a:latin typeface="Times New Roman" pitchFamily="18" charset="0"/>
                <a:cs typeface="Times New Roman" pitchFamily="18" charset="0"/>
              </a:rPr>
              <a:t>sends a signal to the microcontroller </a:t>
            </a:r>
            <a:r>
              <a:rPr lang="en-US" sz="3000" dirty="0">
                <a:latin typeface="Times New Roman" pitchFamily="18" charset="0"/>
                <a:cs typeface="Times New Roman" pitchFamily="18" charset="0"/>
              </a:rPr>
              <a:t>indicating that movement has been detected.</a:t>
            </a:r>
          </a:p>
          <a:p>
            <a:r>
              <a:rPr lang="en-US" sz="3000" dirty="0">
                <a:latin typeface="Times New Roman" pitchFamily="18" charset="0"/>
                <a:cs typeface="Times New Roman" pitchFamily="18" charset="0"/>
              </a:rPr>
              <a:t>The microcontroller </a:t>
            </a:r>
            <a:r>
              <a:rPr lang="en-US" sz="3000" dirty="0">
                <a:solidFill>
                  <a:schemeClr val="tx2">
                    <a:lumMod val="60000"/>
                    <a:lumOff val="40000"/>
                  </a:schemeClr>
                </a:solidFill>
                <a:latin typeface="Times New Roman" pitchFamily="18" charset="0"/>
                <a:cs typeface="Times New Roman" pitchFamily="18" charset="0"/>
              </a:rPr>
              <a:t>receives the signal </a:t>
            </a:r>
            <a:r>
              <a:rPr lang="en-US" sz="3000" dirty="0">
                <a:latin typeface="Times New Roman" pitchFamily="18" charset="0"/>
                <a:cs typeface="Times New Roman" pitchFamily="18" charset="0"/>
              </a:rPr>
              <a:t>and </a:t>
            </a:r>
            <a:r>
              <a:rPr lang="en-US" sz="3000" dirty="0">
                <a:solidFill>
                  <a:schemeClr val="tx2">
                    <a:lumMod val="60000"/>
                    <a:lumOff val="40000"/>
                  </a:schemeClr>
                </a:solidFill>
                <a:latin typeface="Times New Roman" pitchFamily="18" charset="0"/>
                <a:cs typeface="Times New Roman" pitchFamily="18" charset="0"/>
              </a:rPr>
              <a:t>activates the relay </a:t>
            </a:r>
            <a:r>
              <a:rPr lang="en-US" sz="3000" dirty="0">
                <a:latin typeface="Times New Roman" pitchFamily="18" charset="0"/>
                <a:cs typeface="Times New Roman" pitchFamily="18" charset="0"/>
              </a:rPr>
              <a:t>or switch connected to the street lights.</a:t>
            </a:r>
          </a:p>
          <a:p>
            <a:r>
              <a:rPr lang="en-US" sz="3000" dirty="0">
                <a:latin typeface="Times New Roman" pitchFamily="18" charset="0"/>
                <a:cs typeface="Times New Roman" pitchFamily="18" charset="0"/>
              </a:rPr>
              <a:t>The street </a:t>
            </a:r>
            <a:r>
              <a:rPr lang="en-US" sz="3000" dirty="0">
                <a:solidFill>
                  <a:schemeClr val="tx2">
                    <a:lumMod val="60000"/>
                    <a:lumOff val="40000"/>
                  </a:schemeClr>
                </a:solidFill>
                <a:latin typeface="Times New Roman" pitchFamily="18" charset="0"/>
                <a:cs typeface="Times New Roman" pitchFamily="18" charset="0"/>
              </a:rPr>
              <a:t>lights turn on</a:t>
            </a:r>
            <a:r>
              <a:rPr lang="en-US" sz="3000" dirty="0">
                <a:latin typeface="Times New Roman" pitchFamily="18" charset="0"/>
                <a:cs typeface="Times New Roman" pitchFamily="18" charset="0"/>
              </a:rPr>
              <a:t>, illuminating the area.</a:t>
            </a:r>
          </a:p>
          <a:p>
            <a:r>
              <a:rPr lang="en-US" sz="3000" dirty="0">
                <a:latin typeface="Times New Roman" pitchFamily="18" charset="0"/>
                <a:cs typeface="Times New Roman" pitchFamily="18" charset="0"/>
              </a:rPr>
              <a:t>The microcontroller also starts a timer to keep track of the duration since the last detected movement.</a:t>
            </a:r>
          </a:p>
          <a:p>
            <a:endParaRPr lang="en-US" dirty="0"/>
          </a:p>
        </p:txBody>
      </p:sp>
      <p:sp>
        <p:nvSpPr>
          <p:cNvPr id="6" name="Slide Number Placeholder 5"/>
          <p:cNvSpPr>
            <a:spLocks noGrp="1"/>
          </p:cNvSpPr>
          <p:nvPr>
            <p:ph type="sldNum" sz="quarter" idx="12"/>
          </p:nvPr>
        </p:nvSpPr>
        <p:spPr/>
        <p:txBody>
          <a:bodyPr/>
          <a:lstStyle/>
          <a:p>
            <a:fld id="{01A85229-E8A1-4526-8839-B788D0F12A0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616624"/>
          </a:xfrm>
        </p:spPr>
        <p:txBody>
          <a:bodyPr/>
          <a:lstStyle/>
          <a:p>
            <a:r>
              <a:rPr lang="en-US" sz="2800" dirty="0">
                <a:latin typeface="Times New Roman" pitchFamily="18" charset="0"/>
                <a:cs typeface="Times New Roman" pitchFamily="18" charset="0"/>
              </a:rPr>
              <a:t>If </a:t>
            </a:r>
            <a:r>
              <a:rPr lang="en-US" sz="2800" dirty="0">
                <a:solidFill>
                  <a:schemeClr val="tx2">
                    <a:lumMod val="60000"/>
                    <a:lumOff val="40000"/>
                  </a:schemeClr>
                </a:solidFill>
                <a:latin typeface="Times New Roman" pitchFamily="18" charset="0"/>
                <a:cs typeface="Times New Roman" pitchFamily="18" charset="0"/>
              </a:rPr>
              <a:t>no further movement </a:t>
            </a:r>
            <a:r>
              <a:rPr lang="en-US" sz="2800" dirty="0">
                <a:latin typeface="Times New Roman" pitchFamily="18" charset="0"/>
                <a:cs typeface="Times New Roman" pitchFamily="18" charset="0"/>
              </a:rPr>
              <a:t>is detected within a specified period (for example, a few minutes), the </a:t>
            </a:r>
            <a:r>
              <a:rPr lang="en-US" sz="2800" dirty="0">
                <a:solidFill>
                  <a:schemeClr val="tx2">
                    <a:lumMod val="60000"/>
                    <a:lumOff val="40000"/>
                  </a:schemeClr>
                </a:solidFill>
                <a:latin typeface="Times New Roman" pitchFamily="18" charset="0"/>
                <a:cs typeface="Times New Roman" pitchFamily="18" charset="0"/>
              </a:rPr>
              <a:t>microcontroller turns off the street lights</a:t>
            </a:r>
            <a:r>
              <a:rPr lang="en-US" sz="2800" dirty="0">
                <a:latin typeface="Times New Roman" pitchFamily="18" charset="0"/>
                <a:cs typeface="Times New Roman" pitchFamily="18" charset="0"/>
              </a:rPr>
              <a:t> to save energy.</a:t>
            </a:r>
          </a:p>
          <a:p>
            <a:r>
              <a:rPr lang="en-US" sz="2800" dirty="0">
                <a:latin typeface="Times New Roman" pitchFamily="18" charset="0"/>
                <a:cs typeface="Times New Roman" pitchFamily="18" charset="0"/>
              </a:rPr>
              <a:t>If movement is </a:t>
            </a:r>
            <a:r>
              <a:rPr lang="en-US" sz="2800" dirty="0">
                <a:solidFill>
                  <a:schemeClr val="tx2">
                    <a:lumMod val="60000"/>
                    <a:lumOff val="40000"/>
                  </a:schemeClr>
                </a:solidFill>
                <a:latin typeface="Times New Roman" pitchFamily="18" charset="0"/>
                <a:cs typeface="Times New Roman" pitchFamily="18" charset="0"/>
              </a:rPr>
              <a:t>detected again </a:t>
            </a:r>
            <a:r>
              <a:rPr lang="en-US" sz="2800" dirty="0">
                <a:latin typeface="Times New Roman" pitchFamily="18" charset="0"/>
                <a:cs typeface="Times New Roman" pitchFamily="18" charset="0"/>
              </a:rPr>
              <a:t>during the time the </a:t>
            </a:r>
            <a:r>
              <a:rPr lang="en-US" sz="2800" dirty="0">
                <a:solidFill>
                  <a:schemeClr val="tx2">
                    <a:lumMod val="60000"/>
                    <a:lumOff val="40000"/>
                  </a:schemeClr>
                </a:solidFill>
                <a:latin typeface="Times New Roman" pitchFamily="18" charset="0"/>
                <a:cs typeface="Times New Roman" pitchFamily="18" charset="0"/>
              </a:rPr>
              <a:t>lights are on</a:t>
            </a:r>
            <a:r>
              <a:rPr lang="en-US" sz="2800" dirty="0">
                <a:latin typeface="Times New Roman" pitchFamily="18" charset="0"/>
                <a:cs typeface="Times New Roman" pitchFamily="18" charset="0"/>
              </a:rPr>
              <a:t>, the timer is reset, and the lights remain on.</a:t>
            </a:r>
          </a:p>
          <a:p>
            <a:r>
              <a:rPr lang="en-US" sz="2800" dirty="0">
                <a:latin typeface="Times New Roman" pitchFamily="18" charset="0"/>
                <a:cs typeface="Times New Roman" pitchFamily="18" charset="0"/>
              </a:rPr>
              <a:t>This </a:t>
            </a:r>
            <a:r>
              <a:rPr lang="en-US" sz="2800" dirty="0">
                <a:solidFill>
                  <a:schemeClr val="tx2">
                    <a:lumMod val="60000"/>
                    <a:lumOff val="40000"/>
                  </a:schemeClr>
                </a:solidFill>
                <a:latin typeface="Times New Roman" pitchFamily="18" charset="0"/>
                <a:cs typeface="Times New Roman" pitchFamily="18" charset="0"/>
              </a:rPr>
              <a:t>cycle repeats </a:t>
            </a:r>
            <a:r>
              <a:rPr lang="en-US" sz="2800" dirty="0">
                <a:latin typeface="Times New Roman" pitchFamily="18" charset="0"/>
                <a:cs typeface="Times New Roman" pitchFamily="18" charset="0"/>
              </a:rPr>
              <a:t>each time movement is detected.</a:t>
            </a:r>
          </a:p>
          <a:p>
            <a:endParaRPr lang="en-US" dirty="0"/>
          </a:p>
        </p:txBody>
      </p:sp>
      <p:sp>
        <p:nvSpPr>
          <p:cNvPr id="6" name="Slide Number Placeholder 5"/>
          <p:cNvSpPr>
            <a:spLocks noGrp="1"/>
          </p:cNvSpPr>
          <p:nvPr>
            <p:ph type="sldNum" sz="quarter" idx="12"/>
          </p:nvPr>
        </p:nvSpPr>
        <p:spPr/>
        <p:txBody>
          <a:bodyPr/>
          <a:lstStyle/>
          <a:p>
            <a:fld id="{01A85229-E8A1-4526-8839-B788D0F12A0E}"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AE0F05-D87A-4E27-A70C-3D1DF9904A40}"/>
              </a:ext>
            </a:extLst>
          </p:cNvPr>
          <p:cNvSpPr txBox="1"/>
          <p:nvPr/>
        </p:nvSpPr>
        <p:spPr>
          <a:xfrm>
            <a:off x="2428849" y="404664"/>
            <a:ext cx="4583947" cy="553998"/>
          </a:xfrm>
          <a:prstGeom prst="rect">
            <a:avLst/>
          </a:prstGeom>
          <a:noFill/>
        </p:spPr>
        <p:txBody>
          <a:bodyPr wrap="none" rtlCol="0">
            <a:spAutoFit/>
          </a:bodyPr>
          <a:lstStyle/>
          <a:p>
            <a:r>
              <a:rPr lang="en-US" sz="3000" b="1" dirty="0">
                <a:solidFill>
                  <a:schemeClr val="tx2">
                    <a:lumMod val="60000"/>
                    <a:lumOff val="40000"/>
                  </a:schemeClr>
                </a:solidFill>
                <a:latin typeface="Times New Roman" panose="02020603050405020304" pitchFamily="18" charset="0"/>
                <a:cs typeface="Times New Roman" panose="02020603050405020304" pitchFamily="18" charset="0"/>
              </a:rPr>
              <a:t>PROBLEM STATEMENT</a:t>
            </a:r>
            <a:endParaRPr lang="en-IN" sz="30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944BFD6-49AB-4D5F-84F2-D61730EE68A3}"/>
              </a:ext>
            </a:extLst>
          </p:cNvPr>
          <p:cNvSpPr txBox="1"/>
          <p:nvPr/>
        </p:nvSpPr>
        <p:spPr>
          <a:xfrm>
            <a:off x="611560" y="1340768"/>
            <a:ext cx="8136904" cy="5632311"/>
          </a:xfrm>
          <a:prstGeom prst="rect">
            <a:avLst/>
          </a:prstGeom>
          <a:noFill/>
        </p:spPr>
        <p:txBody>
          <a:bodyPr wrap="square" rtlCol="0">
            <a:spAutoFit/>
          </a:bodyPr>
          <a:lstStyle/>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Energy Efficiency</a:t>
            </a:r>
            <a:r>
              <a:rPr lang="en-US" sz="2400" b="0" i="0" dirty="0">
                <a:solidFill>
                  <a:srgbClr val="0D0D0D"/>
                </a:solidFill>
                <a:effectLst/>
                <a:latin typeface="Times New Roman" panose="02020603050405020304" pitchFamily="18" charset="0"/>
                <a:cs typeface="Times New Roman" panose="02020603050405020304" pitchFamily="18" charset="0"/>
              </a:rPr>
              <a:t>: Traditional street lights lack adaptability, </a:t>
            </a:r>
            <a:r>
              <a:rPr lang="en-US" sz="2400" b="0" i="0" dirty="0">
                <a:solidFill>
                  <a:schemeClr val="tx2">
                    <a:lumMod val="60000"/>
                    <a:lumOff val="40000"/>
                  </a:schemeClr>
                </a:solidFill>
                <a:effectLst/>
                <a:latin typeface="Times New Roman" panose="02020603050405020304" pitchFamily="18" charset="0"/>
                <a:cs typeface="Times New Roman" panose="02020603050405020304" pitchFamily="18" charset="0"/>
              </a:rPr>
              <a:t>leading to wastage during off-peak </a:t>
            </a:r>
            <a:r>
              <a:rPr lang="en-US" sz="2400" b="0" i="0" dirty="0">
                <a:solidFill>
                  <a:srgbClr val="0D0D0D"/>
                </a:solidFill>
                <a:effectLst/>
                <a:latin typeface="Times New Roman" panose="02020603050405020304" pitchFamily="18" charset="0"/>
                <a:cs typeface="Times New Roman" panose="02020603050405020304" pitchFamily="18" charset="0"/>
              </a:rPr>
              <a:t>hours and </a:t>
            </a:r>
            <a:r>
              <a:rPr lang="en-US" sz="2400" b="0" i="0" dirty="0">
                <a:solidFill>
                  <a:schemeClr val="tx2">
                    <a:lumMod val="60000"/>
                    <a:lumOff val="40000"/>
                  </a:schemeClr>
                </a:solidFill>
                <a:effectLst/>
                <a:latin typeface="Times New Roman" panose="02020603050405020304" pitchFamily="18" charset="0"/>
                <a:cs typeface="Times New Roman" panose="02020603050405020304" pitchFamily="18" charset="0"/>
              </a:rPr>
              <a:t>increased electricity costs.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Maintenance Costs</a:t>
            </a:r>
            <a:r>
              <a:rPr lang="en-US" sz="2400" b="0" i="0" dirty="0">
                <a:solidFill>
                  <a:srgbClr val="0D0D0D"/>
                </a:solidFill>
                <a:effectLst/>
                <a:latin typeface="Times New Roman" panose="02020603050405020304" pitchFamily="18" charset="0"/>
                <a:cs typeface="Times New Roman" panose="02020603050405020304" pitchFamily="18" charset="0"/>
              </a:rPr>
              <a:t>: Manual inspections and reactive maintenance </a:t>
            </a:r>
            <a:r>
              <a:rPr lang="en-US" sz="2400" b="0" i="0" dirty="0">
                <a:solidFill>
                  <a:schemeClr val="tx2">
                    <a:lumMod val="60000"/>
                    <a:lumOff val="40000"/>
                  </a:schemeClr>
                </a:solidFill>
                <a:effectLst/>
                <a:latin typeface="Times New Roman" panose="02020603050405020304" pitchFamily="18" charset="0"/>
                <a:cs typeface="Times New Roman" panose="02020603050405020304" pitchFamily="18" charset="0"/>
              </a:rPr>
              <a:t>incur high expenses and safety risks</a:t>
            </a:r>
            <a:r>
              <a:rPr lang="en-US" sz="2400" b="0" i="0" dirty="0">
                <a:solidFill>
                  <a:srgbClr val="0D0D0D"/>
                </a:solidFill>
                <a:effectLst/>
                <a:latin typeface="Times New Roman" panose="02020603050405020304" pitchFamily="18" charset="0"/>
                <a:cs typeface="Times New Roman" panose="02020603050405020304" pitchFamily="18" charset="0"/>
              </a:rPr>
              <a:t>, necessitating a more proactive approach.</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Adaptability to Environmental Conditions</a:t>
            </a:r>
            <a:r>
              <a:rPr lang="en-US" sz="2400" b="0" i="0" dirty="0">
                <a:solidFill>
                  <a:srgbClr val="0D0D0D"/>
                </a:solidFill>
                <a:effectLst/>
                <a:latin typeface="Times New Roman" panose="02020603050405020304" pitchFamily="18" charset="0"/>
                <a:cs typeface="Times New Roman" panose="02020603050405020304" pitchFamily="18" charset="0"/>
              </a:rPr>
              <a:t>: Current systems fail to adjust lighting levels in </a:t>
            </a:r>
            <a:r>
              <a:rPr lang="en-US" sz="2400" b="0" i="0" dirty="0">
                <a:solidFill>
                  <a:schemeClr val="tx2">
                    <a:lumMod val="60000"/>
                    <a:lumOff val="40000"/>
                  </a:schemeClr>
                </a:solidFill>
                <a:effectLst/>
                <a:latin typeface="Times New Roman" panose="02020603050405020304" pitchFamily="18" charset="0"/>
                <a:cs typeface="Times New Roman" panose="02020603050405020304" pitchFamily="18" charset="0"/>
              </a:rPr>
              <a:t>real-time based </a:t>
            </a:r>
            <a:r>
              <a:rPr lang="en-US" sz="2400" b="0" i="0" dirty="0">
                <a:solidFill>
                  <a:srgbClr val="0D0D0D"/>
                </a:solidFill>
                <a:effectLst/>
                <a:latin typeface="Times New Roman" panose="02020603050405020304" pitchFamily="18" charset="0"/>
                <a:cs typeface="Times New Roman" panose="02020603050405020304" pitchFamily="18" charset="0"/>
              </a:rPr>
              <a:t>on factors like weather and pedestrian traffic, compromising both safety and efficiency.</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Integration with Smart City Infrastructure</a:t>
            </a:r>
            <a:r>
              <a:rPr lang="en-US" sz="2400" b="0" i="0" dirty="0">
                <a:solidFill>
                  <a:srgbClr val="0D0D0D"/>
                </a:solidFill>
                <a:effectLst/>
                <a:latin typeface="Times New Roman" panose="02020603050405020304" pitchFamily="18" charset="0"/>
                <a:cs typeface="Times New Roman" panose="02020603050405020304" pitchFamily="18" charset="0"/>
              </a:rPr>
              <a:t>: Street lights must seamlessly </a:t>
            </a:r>
            <a:r>
              <a:rPr lang="en-US" sz="2400" b="0" i="0" dirty="0">
                <a:solidFill>
                  <a:schemeClr val="tx2">
                    <a:lumMod val="60000"/>
                    <a:lumOff val="40000"/>
                  </a:schemeClr>
                </a:solidFill>
                <a:effectLst/>
                <a:latin typeface="Times New Roman" panose="02020603050405020304" pitchFamily="18" charset="0"/>
                <a:cs typeface="Times New Roman" panose="02020603050405020304" pitchFamily="18" charset="0"/>
              </a:rPr>
              <a:t>integrate with urban systems </a:t>
            </a:r>
            <a:r>
              <a:rPr lang="en-US" sz="2400" b="0" i="0" dirty="0">
                <a:solidFill>
                  <a:srgbClr val="0D0D0D"/>
                </a:solidFill>
                <a:effectLst/>
                <a:latin typeface="Times New Roman" panose="02020603050405020304" pitchFamily="18" charset="0"/>
                <a:cs typeface="Times New Roman" panose="02020603050405020304" pitchFamily="18" charset="0"/>
              </a:rPr>
              <a:t>like traffic management and environmental monitoring for enhanced functionality and data-driven decision-making.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5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66EF8-E51B-4C9A-877F-A5583563F85C}"/>
              </a:ext>
            </a:extLst>
          </p:cNvPr>
          <p:cNvSpPr txBox="1"/>
          <p:nvPr/>
        </p:nvSpPr>
        <p:spPr>
          <a:xfrm>
            <a:off x="755576" y="1196752"/>
            <a:ext cx="7992888" cy="5847755"/>
          </a:xfrm>
          <a:prstGeom prst="rect">
            <a:avLst/>
          </a:prstGeom>
          <a:noFill/>
        </p:spPr>
        <p:txBody>
          <a:bodyPr wrap="square" rtlCol="0">
            <a:spAutoFit/>
          </a:bodyPr>
          <a:lstStyle/>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Light Intensity and Ambient Light Levels</a:t>
            </a:r>
            <a:r>
              <a:rPr lang="en-US" sz="2200" b="0" i="0" dirty="0">
                <a:solidFill>
                  <a:srgbClr val="0D0D0D"/>
                </a:solidFill>
                <a:effectLst/>
                <a:latin typeface="Times New Roman" panose="02020603050405020304" pitchFamily="18" charset="0"/>
                <a:cs typeface="Times New Roman" panose="02020603050405020304" pitchFamily="18" charset="0"/>
              </a:rPr>
              <a:t>: Monitoring the intensity of ambient light helps determine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when street lights should be activated or dimmed</a:t>
            </a:r>
            <a:r>
              <a:rPr lang="en-US" sz="2200" b="0" i="0" dirty="0">
                <a:solidFill>
                  <a:srgbClr val="0D0D0D"/>
                </a:solidFill>
                <a:effectLst/>
                <a:latin typeface="Times New Roman" panose="02020603050405020304" pitchFamily="18" charset="0"/>
                <a:cs typeface="Times New Roman" panose="02020603050405020304" pitchFamily="18" charset="0"/>
              </a:rPr>
              <a:t>, optimizing energy consumption while ensuring adequate illumination.</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Motion and Presence Detection</a:t>
            </a:r>
            <a:r>
              <a:rPr lang="en-US" sz="2200" b="0" i="0" dirty="0">
                <a:solidFill>
                  <a:srgbClr val="0D0D0D"/>
                </a:solidFill>
                <a:effectLst/>
                <a:latin typeface="Times New Roman" panose="02020603050405020304" pitchFamily="18" charset="0"/>
                <a:cs typeface="Times New Roman" panose="02020603050405020304" pitchFamily="18" charset="0"/>
              </a:rPr>
              <a:t>: Utilizing sensors to detect motion and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presence of pedestrians </a:t>
            </a:r>
            <a:r>
              <a:rPr lang="en-US" sz="2200" b="0" i="0" dirty="0">
                <a:solidFill>
                  <a:srgbClr val="0D0D0D"/>
                </a:solidFill>
                <a:effectLst/>
                <a:latin typeface="Times New Roman" panose="02020603050405020304" pitchFamily="18" charset="0"/>
                <a:cs typeface="Times New Roman" panose="02020603050405020304" pitchFamily="18" charset="0"/>
              </a:rPr>
              <a:t>and vehicles helps adjust lighting levels dynamically, enhancing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safety</a:t>
            </a:r>
            <a:r>
              <a:rPr lang="en-US" sz="2200" b="0" i="0" dirty="0">
                <a:solidFill>
                  <a:srgbClr val="0D0D0D"/>
                </a:solidFill>
                <a:effectLst/>
                <a:latin typeface="Times New Roman" panose="02020603050405020304" pitchFamily="18" charset="0"/>
                <a:cs typeface="Times New Roman" panose="02020603050405020304" pitchFamily="18" charset="0"/>
              </a:rPr>
              <a:t> and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security</a:t>
            </a:r>
            <a:r>
              <a:rPr lang="en-US" sz="2200" b="0" i="0" dirty="0">
                <a:solidFill>
                  <a:srgbClr val="0D0D0D"/>
                </a:solidFill>
                <a:effectLst/>
                <a:latin typeface="Times New Roman" panose="02020603050405020304" pitchFamily="18" charset="0"/>
                <a:cs typeface="Times New Roman" panose="02020603050405020304" pitchFamily="18" charset="0"/>
              </a:rPr>
              <a:t> while minimizing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energy waste in low-traffic </a:t>
            </a:r>
            <a:r>
              <a:rPr lang="en-US" sz="2200" b="0" i="0" dirty="0">
                <a:solidFill>
                  <a:srgbClr val="0D0D0D"/>
                </a:solidFill>
                <a:effectLst/>
                <a:latin typeface="Times New Roman" panose="02020603050405020304" pitchFamily="18" charset="0"/>
                <a:cs typeface="Times New Roman" panose="02020603050405020304" pitchFamily="18" charset="0"/>
              </a:rPr>
              <a:t>areas.</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Energy Consumption Monitoring</a:t>
            </a:r>
            <a:r>
              <a:rPr lang="en-US" sz="2200" b="0" i="0" dirty="0">
                <a:solidFill>
                  <a:srgbClr val="0D0D0D"/>
                </a:solidFill>
                <a:effectLst/>
                <a:latin typeface="Times New Roman" panose="02020603050405020304" pitchFamily="18" charset="0"/>
                <a:cs typeface="Times New Roman" panose="02020603050405020304" pitchFamily="18" charset="0"/>
              </a:rPr>
              <a:t>: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Collecting data on energy consumption</a:t>
            </a:r>
            <a:r>
              <a:rPr lang="en-US" sz="2200" b="0" i="0" dirty="0">
                <a:solidFill>
                  <a:srgbClr val="0D0D0D"/>
                </a:solidFill>
                <a:effectLst/>
                <a:latin typeface="Times New Roman" panose="02020603050405020304" pitchFamily="18" charset="0"/>
                <a:cs typeface="Times New Roman" panose="02020603050405020304" pitchFamily="18" charset="0"/>
              </a:rPr>
              <a:t> allows for the identification of patterns and inefficiencies, enabling proactive measures to optimize energy usage and reduce operational costs.</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Remote Monitoring of Fixture Health</a:t>
            </a:r>
            <a:r>
              <a:rPr lang="en-US" sz="2200" b="0" i="0" dirty="0">
                <a:solidFill>
                  <a:srgbClr val="0D0D0D"/>
                </a:solidFill>
                <a:effectLst/>
                <a:latin typeface="Times New Roman" panose="02020603050405020304" pitchFamily="18" charset="0"/>
                <a:cs typeface="Times New Roman" panose="02020603050405020304" pitchFamily="18" charset="0"/>
              </a:rPr>
              <a:t>: Implementing sensors to monitor </a:t>
            </a:r>
            <a:r>
              <a:rPr lang="en-US" sz="2200" b="0" i="0" dirty="0">
                <a:solidFill>
                  <a:schemeClr val="tx2">
                    <a:lumMod val="60000"/>
                    <a:lumOff val="40000"/>
                  </a:schemeClr>
                </a:solidFill>
                <a:effectLst/>
                <a:latin typeface="Times New Roman" panose="02020603050405020304" pitchFamily="18" charset="0"/>
                <a:cs typeface="Times New Roman" panose="02020603050405020304" pitchFamily="18" charset="0"/>
              </a:rPr>
              <a:t>the health and performance </a:t>
            </a:r>
            <a:r>
              <a:rPr lang="en-US" sz="2200" b="0" i="0" dirty="0">
                <a:solidFill>
                  <a:srgbClr val="0D0D0D"/>
                </a:solidFill>
                <a:effectLst/>
                <a:latin typeface="Times New Roman" panose="02020603050405020304" pitchFamily="18" charset="0"/>
                <a:cs typeface="Times New Roman" panose="02020603050405020304" pitchFamily="18" charset="0"/>
              </a:rPr>
              <a:t>of street light fixtures remotely facilitates predictive maintenance, reducing downtime and maintenance costs by detecting faults before they escalate</a:t>
            </a:r>
          </a:p>
          <a:p>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DB6D5B-CE05-4A98-B0D5-AC4C0D45AA83}"/>
              </a:ext>
            </a:extLst>
          </p:cNvPr>
          <p:cNvSpPr txBox="1"/>
          <p:nvPr/>
        </p:nvSpPr>
        <p:spPr>
          <a:xfrm>
            <a:off x="2992144" y="260648"/>
            <a:ext cx="3897477" cy="553998"/>
          </a:xfrm>
          <a:prstGeom prst="rect">
            <a:avLst/>
          </a:prstGeom>
          <a:noFill/>
        </p:spPr>
        <p:txBody>
          <a:bodyPr wrap="none" rtlCol="0">
            <a:spAutoFit/>
          </a:bodyPr>
          <a:lstStyle/>
          <a:p>
            <a:r>
              <a:rPr lang="en-US" sz="3000" b="1" dirty="0">
                <a:solidFill>
                  <a:schemeClr val="tx2">
                    <a:lumMod val="60000"/>
                    <a:lumOff val="40000"/>
                  </a:schemeClr>
                </a:solidFill>
                <a:latin typeface="Times New Roman" panose="02020603050405020304" pitchFamily="18" charset="0"/>
                <a:cs typeface="Times New Roman" panose="02020603050405020304" pitchFamily="18" charset="0"/>
              </a:rPr>
              <a:t>DATA COLLECTION</a:t>
            </a:r>
            <a:endParaRPr lang="en-IN" sz="30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00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F0865E-B554-4C5A-B452-B22E73630044}"/>
              </a:ext>
            </a:extLst>
          </p:cNvPr>
          <p:cNvSpPr txBox="1"/>
          <p:nvPr/>
        </p:nvSpPr>
        <p:spPr>
          <a:xfrm>
            <a:off x="431538" y="908720"/>
            <a:ext cx="8280921" cy="6232475"/>
          </a:xfrm>
          <a:prstGeom prst="rect">
            <a:avLst/>
          </a:prstGeom>
          <a:noFill/>
        </p:spPr>
        <p:txBody>
          <a:bodyPr wrap="square" rtlCol="0">
            <a:spAutoFit/>
          </a:bodyPr>
          <a:lstStyle/>
          <a:p>
            <a:pPr algn="l">
              <a:buFont typeface="+mj-lt"/>
              <a:buAutoNum type="arabicPeriod"/>
            </a:pPr>
            <a:r>
              <a:rPr lang="en-US" sz="1900" b="1" i="0" dirty="0">
                <a:solidFill>
                  <a:srgbClr val="0D0D0D"/>
                </a:solidFill>
                <a:effectLst/>
                <a:latin typeface="Times New Roman" panose="02020603050405020304" pitchFamily="18" charset="0"/>
                <a:cs typeface="Times New Roman" panose="02020603050405020304" pitchFamily="18" charset="0"/>
              </a:rPr>
              <a:t>Assessment of Existing Infrastructure:</a:t>
            </a:r>
          </a:p>
          <a:p>
            <a:pPr marL="742950" lvl="1" indent="-285750" algn="l">
              <a:buFont typeface="+mj-lt"/>
              <a:buAutoNum type="arabicPeriod"/>
            </a:pPr>
            <a:r>
              <a:rPr lang="en-US" sz="1900" i="0" dirty="0">
                <a:solidFill>
                  <a:srgbClr val="0D0D0D"/>
                </a:solidFill>
                <a:effectLst/>
                <a:latin typeface="Times New Roman" panose="02020603050405020304" pitchFamily="18" charset="0"/>
                <a:cs typeface="Times New Roman" panose="02020603050405020304" pitchFamily="18" charset="0"/>
              </a:rPr>
              <a:t>Evaluate current street lighting infrastructure, including fixtures, energy consumption, and maintenance history.</a:t>
            </a:r>
          </a:p>
          <a:p>
            <a:pPr marL="742950" lvl="1" indent="-285750" algn="l">
              <a:buFont typeface="+mj-lt"/>
              <a:buAutoNum type="arabicPeriod"/>
            </a:pPr>
            <a:r>
              <a:rPr lang="en-US" sz="1900" i="0" dirty="0">
                <a:solidFill>
                  <a:srgbClr val="0D0D0D"/>
                </a:solidFill>
                <a:effectLst/>
                <a:latin typeface="Times New Roman" panose="02020603050405020304" pitchFamily="18" charset="0"/>
                <a:cs typeface="Times New Roman" panose="02020603050405020304" pitchFamily="18" charset="0"/>
              </a:rPr>
              <a:t>Identify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areas for improvement </a:t>
            </a:r>
            <a:r>
              <a:rPr lang="en-US" sz="1900" i="0" dirty="0">
                <a:solidFill>
                  <a:srgbClr val="0D0D0D"/>
                </a:solidFill>
                <a:effectLst/>
                <a:latin typeface="Times New Roman" panose="02020603050405020304" pitchFamily="18" charset="0"/>
                <a:cs typeface="Times New Roman" panose="02020603050405020304" pitchFamily="18" charset="0"/>
              </a:rPr>
              <a:t>and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optimization based on assessment </a:t>
            </a:r>
            <a:r>
              <a:rPr lang="en-US" sz="1900" i="0" dirty="0">
                <a:solidFill>
                  <a:srgbClr val="0D0D0D"/>
                </a:solidFill>
                <a:effectLst/>
                <a:latin typeface="Times New Roman" panose="02020603050405020304" pitchFamily="18" charset="0"/>
                <a:cs typeface="Times New Roman" panose="02020603050405020304" pitchFamily="18" charset="0"/>
              </a:rPr>
              <a:t>findings.</a:t>
            </a:r>
          </a:p>
          <a:p>
            <a:pPr algn="l">
              <a:buFont typeface="+mj-lt"/>
              <a:buAutoNum type="arabicPeriod"/>
            </a:pPr>
            <a:r>
              <a:rPr lang="en-US" sz="1900" b="1" i="0" dirty="0">
                <a:solidFill>
                  <a:srgbClr val="0D0D0D"/>
                </a:solidFill>
                <a:effectLst/>
                <a:latin typeface="Times New Roman" panose="02020603050405020304" pitchFamily="18" charset="0"/>
                <a:cs typeface="Times New Roman" panose="02020603050405020304" pitchFamily="18" charset="0"/>
              </a:rPr>
              <a:t>Stakeholder Engagement:</a:t>
            </a:r>
          </a:p>
          <a:p>
            <a:pPr marL="742950" lvl="1" indent="-285750" algn="l">
              <a:buFont typeface="+mj-lt"/>
              <a:buAutoNum type="arabicPeriod"/>
            </a:pPr>
            <a:r>
              <a:rPr lang="en-US" sz="1900" i="0" dirty="0">
                <a:solidFill>
                  <a:srgbClr val="0D0D0D"/>
                </a:solidFill>
                <a:effectLst/>
                <a:latin typeface="Times New Roman" panose="02020603050405020304" pitchFamily="18" charset="0"/>
                <a:cs typeface="Times New Roman" panose="02020603050405020304" pitchFamily="18" charset="0"/>
              </a:rPr>
              <a:t>Engage with city officials, residents, and stakeholders to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understand needs </a:t>
            </a:r>
            <a:r>
              <a:rPr lang="en-US" sz="1900" i="0" dirty="0">
                <a:solidFill>
                  <a:srgbClr val="0D0D0D"/>
                </a:solidFill>
                <a:effectLst/>
                <a:latin typeface="Times New Roman" panose="02020603050405020304" pitchFamily="18" charset="0"/>
                <a:cs typeface="Times New Roman" panose="02020603050405020304" pitchFamily="18" charset="0"/>
              </a:rPr>
              <a:t>and gather feedback.</a:t>
            </a:r>
          </a:p>
          <a:p>
            <a:pPr marL="742950" lvl="1" indent="-285750" algn="l">
              <a:buFont typeface="+mj-lt"/>
              <a:buAutoNum type="arabicPeriod"/>
            </a:pPr>
            <a:r>
              <a:rPr lang="en-US" sz="1900" i="0" dirty="0">
                <a:solidFill>
                  <a:srgbClr val="0D0D0D"/>
                </a:solidFill>
                <a:effectLst/>
                <a:latin typeface="Times New Roman" panose="02020603050405020304" pitchFamily="18" charset="0"/>
                <a:cs typeface="Times New Roman" panose="02020603050405020304" pitchFamily="18" charset="0"/>
              </a:rPr>
              <a:t>Incorporate stakeholder input into the planning and implementation process for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better alignment</a:t>
            </a:r>
            <a:r>
              <a:rPr lang="en-US" sz="1900" i="0" dirty="0">
                <a:solidFill>
                  <a:srgbClr val="0D0D0D"/>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900" b="1" i="0" dirty="0">
                <a:solidFill>
                  <a:srgbClr val="0D0D0D"/>
                </a:solidFill>
                <a:effectLst/>
                <a:latin typeface="Times New Roman" panose="02020603050405020304" pitchFamily="18" charset="0"/>
                <a:cs typeface="Times New Roman" panose="02020603050405020304" pitchFamily="18" charset="0"/>
              </a:rPr>
              <a:t>Technology Selection:</a:t>
            </a:r>
          </a:p>
          <a:p>
            <a:pPr marL="742950" lvl="1" indent="-285750" algn="l">
              <a:buFont typeface="+mj-lt"/>
              <a:buAutoNum type="arabicPeriod"/>
            </a:pPr>
            <a:r>
              <a:rPr lang="en-US" sz="1900" i="0" dirty="0">
                <a:solidFill>
                  <a:schemeClr val="tx1">
                    <a:lumMod val="95000"/>
                    <a:lumOff val="5000"/>
                  </a:schemeClr>
                </a:solidFill>
                <a:effectLst/>
                <a:latin typeface="Times New Roman" panose="02020603050405020304" pitchFamily="18" charset="0"/>
                <a:cs typeface="Times New Roman" panose="02020603050405020304" pitchFamily="18" charset="0"/>
              </a:rPr>
              <a:t>Research and select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appropriate sensor technology, communication protocols, and control systems.</a:t>
            </a:r>
          </a:p>
          <a:p>
            <a:pPr marL="742950" lvl="1" indent="-285750" algn="l">
              <a:buFont typeface="+mj-lt"/>
              <a:buAutoNum type="arabicPeriod"/>
            </a:pPr>
            <a:r>
              <a:rPr lang="en-US" sz="1900" i="0" dirty="0">
                <a:solidFill>
                  <a:schemeClr val="tx1">
                    <a:lumMod val="95000"/>
                    <a:lumOff val="5000"/>
                  </a:schemeClr>
                </a:solidFill>
                <a:effectLst/>
                <a:latin typeface="Times New Roman" panose="02020603050405020304" pitchFamily="18" charset="0"/>
                <a:cs typeface="Times New Roman" panose="02020603050405020304" pitchFamily="18" charset="0"/>
              </a:rPr>
              <a:t>Ensure chosen technologies align with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requirements, budget constraints, and scalability.</a:t>
            </a:r>
          </a:p>
          <a:p>
            <a:pPr algn="l">
              <a:buFont typeface="+mj-lt"/>
              <a:buAutoNum type="arabicPeriod"/>
            </a:pPr>
            <a:r>
              <a:rPr lang="en-US" sz="1900" b="1" i="0" dirty="0">
                <a:solidFill>
                  <a:srgbClr val="0D0D0D"/>
                </a:solidFill>
                <a:effectLst/>
                <a:latin typeface="Times New Roman" panose="02020603050405020304" pitchFamily="18" charset="0"/>
                <a:cs typeface="Times New Roman" panose="02020603050405020304" pitchFamily="18" charset="0"/>
              </a:rPr>
              <a:t>Pilot Deployment:</a:t>
            </a:r>
          </a:p>
          <a:p>
            <a:pPr marL="742950" lvl="1" indent="-285750" algn="l">
              <a:buFont typeface="+mj-lt"/>
              <a:buAutoNum type="arabicPeriod"/>
            </a:pPr>
            <a:r>
              <a:rPr lang="en-US" sz="1900" i="0" dirty="0">
                <a:solidFill>
                  <a:srgbClr val="0D0D0D"/>
                </a:solidFill>
                <a:effectLst/>
                <a:latin typeface="Times New Roman" panose="02020603050405020304" pitchFamily="18" charset="0"/>
                <a:cs typeface="Times New Roman" panose="02020603050405020304" pitchFamily="18" charset="0"/>
              </a:rPr>
              <a:t>Conduct a small-scale pilot deployment to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test technology effectiveness and feasibility.</a:t>
            </a:r>
          </a:p>
          <a:p>
            <a:pPr marL="742950" lvl="1" indent="-285750" algn="l">
              <a:buFont typeface="+mj-lt"/>
              <a:buAutoNum type="arabicPeriod"/>
            </a:pPr>
            <a:r>
              <a:rPr lang="en-US" sz="1900" i="0" dirty="0">
                <a:solidFill>
                  <a:srgbClr val="0D0D0D"/>
                </a:solidFill>
                <a:effectLst/>
                <a:latin typeface="Times New Roman" panose="02020603050405020304" pitchFamily="18" charset="0"/>
                <a:cs typeface="Times New Roman" panose="02020603050405020304" pitchFamily="18" charset="0"/>
              </a:rPr>
              <a:t>Gather data and </a:t>
            </a:r>
            <a:r>
              <a:rPr lang="en-US" sz="1900" i="0" dirty="0">
                <a:solidFill>
                  <a:schemeClr val="tx2">
                    <a:lumMod val="60000"/>
                    <a:lumOff val="40000"/>
                  </a:schemeClr>
                </a:solidFill>
                <a:effectLst/>
                <a:latin typeface="Times New Roman" panose="02020603050405020304" pitchFamily="18" charset="0"/>
                <a:cs typeface="Times New Roman" panose="02020603050405020304" pitchFamily="18" charset="0"/>
              </a:rPr>
              <a:t>feedback</a:t>
            </a:r>
            <a:r>
              <a:rPr lang="en-US" sz="1900" i="0" dirty="0">
                <a:solidFill>
                  <a:srgbClr val="0D0D0D"/>
                </a:solidFill>
                <a:effectLst/>
                <a:latin typeface="Times New Roman" panose="02020603050405020304" pitchFamily="18" charset="0"/>
                <a:cs typeface="Times New Roman" panose="02020603050405020304" pitchFamily="18" charset="0"/>
              </a:rPr>
              <a:t> from the pilot to inform larger-scale deployment pla</a:t>
            </a:r>
            <a:r>
              <a:rPr lang="en-US" sz="1900" i="0" dirty="0">
                <a:solidFill>
                  <a:schemeClr val="tx1">
                    <a:lumMod val="75000"/>
                    <a:lumOff val="25000"/>
                  </a:schemeClr>
                </a:solidFill>
                <a:effectLst/>
                <a:latin typeface="Times New Roman" panose="02020603050405020304" pitchFamily="18" charset="0"/>
                <a:cs typeface="Times New Roman" panose="02020603050405020304" pitchFamily="18" charset="0"/>
              </a:rPr>
              <a:t>ns</a:t>
            </a:r>
            <a:r>
              <a:rPr lang="en-US" sz="1900" i="0" dirty="0">
                <a:solidFill>
                  <a:srgbClr val="0D0D0D"/>
                </a:solidFill>
                <a:effectLst/>
                <a:latin typeface="Times New Roman" panose="02020603050405020304" pitchFamily="18" charset="0"/>
                <a:cs typeface="Times New Roman" panose="02020603050405020304" pitchFamily="18" charset="0"/>
              </a:rPr>
              <a:t>.</a:t>
            </a:r>
          </a:p>
          <a:p>
            <a:endParaRPr lang="en-IN" sz="19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8BFF1F-D63B-48EC-AE53-5A0960E9CADE}"/>
              </a:ext>
            </a:extLst>
          </p:cNvPr>
          <p:cNvSpPr txBox="1"/>
          <p:nvPr/>
        </p:nvSpPr>
        <p:spPr>
          <a:xfrm>
            <a:off x="2442250" y="260648"/>
            <a:ext cx="5285421" cy="553998"/>
          </a:xfrm>
          <a:prstGeom prst="rect">
            <a:avLst/>
          </a:prstGeom>
          <a:noFill/>
        </p:spPr>
        <p:txBody>
          <a:bodyPr wrap="none" rtlCol="0">
            <a:spAutoFit/>
          </a:bodyPr>
          <a:lstStyle/>
          <a:p>
            <a:r>
              <a:rPr lang="en-US" sz="3000" b="1" dirty="0">
                <a:solidFill>
                  <a:schemeClr val="tx2">
                    <a:lumMod val="60000"/>
                    <a:lumOff val="40000"/>
                  </a:schemeClr>
                </a:solidFill>
                <a:latin typeface="Times New Roman" panose="02020603050405020304" pitchFamily="18" charset="0"/>
                <a:cs typeface="Times New Roman" panose="02020603050405020304" pitchFamily="18" charset="0"/>
              </a:rPr>
              <a:t>PROPOSE METHODOLOGY</a:t>
            </a:r>
            <a:endParaRPr lang="en-IN" sz="30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30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1E526B-42E6-4177-A7C1-4AE9EE7E0929}"/>
              </a:ext>
            </a:extLst>
          </p:cNvPr>
          <p:cNvSpPr txBox="1"/>
          <p:nvPr/>
        </p:nvSpPr>
        <p:spPr>
          <a:xfrm>
            <a:off x="503548" y="1052736"/>
            <a:ext cx="8136904" cy="5016758"/>
          </a:xfrm>
          <a:prstGeom prst="rect">
            <a:avLst/>
          </a:prstGeom>
          <a:noFill/>
        </p:spPr>
        <p:txBody>
          <a:bodyPr wrap="square" rtlCol="0">
            <a:sp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5.Integration with Smart City Infrastructure</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Ensure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compatibility and integration </a:t>
            </a:r>
            <a:r>
              <a:rPr lang="en-US" sz="2000" b="0" i="0" dirty="0">
                <a:solidFill>
                  <a:srgbClr val="0D0D0D"/>
                </a:solidFill>
                <a:effectLst/>
                <a:latin typeface="Times New Roman" panose="02020603050405020304" pitchFamily="18" charset="0"/>
                <a:cs typeface="Times New Roman" panose="02020603050405020304" pitchFamily="18" charset="0"/>
              </a:rPr>
              <a:t>with existing smart city systems like traffic management.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Facilitate seamless data exchange and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coordination</a:t>
            </a:r>
            <a:r>
              <a:rPr lang="en-US" sz="2000" b="0" i="0" dirty="0">
                <a:solidFill>
                  <a:srgbClr val="0D0D0D"/>
                </a:solidFill>
                <a:effectLst/>
                <a:latin typeface="Times New Roman" panose="02020603050405020304" pitchFamily="18" charset="0"/>
                <a:cs typeface="Times New Roman" panose="02020603050405020304" pitchFamily="18" charset="0"/>
              </a:rPr>
              <a:t> between different urban infrastructure components.</a:t>
            </a:r>
          </a:p>
          <a:p>
            <a:pPr algn="l"/>
            <a:r>
              <a:rPr lang="en-US" sz="2000" b="1" i="0" dirty="0">
                <a:solidFill>
                  <a:srgbClr val="0D0D0D"/>
                </a:solidFill>
                <a:effectLst/>
                <a:latin typeface="Times New Roman" panose="02020603050405020304" pitchFamily="18" charset="0"/>
                <a:cs typeface="Times New Roman" panose="02020603050405020304" pitchFamily="18" charset="0"/>
              </a:rPr>
              <a:t>6.Remote Monitoring and Management</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Implement centralized control for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remote monitoring, management, and maintenance.</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Enable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proactive maintenance </a:t>
            </a:r>
            <a:r>
              <a:rPr lang="en-US" sz="2000" b="0" i="0" dirty="0">
                <a:solidFill>
                  <a:srgbClr val="0D0D0D"/>
                </a:solidFill>
                <a:effectLst/>
                <a:latin typeface="Times New Roman" panose="02020603050405020304" pitchFamily="18" charset="0"/>
                <a:cs typeface="Times New Roman" panose="02020603050405020304" pitchFamily="18" charset="0"/>
              </a:rPr>
              <a:t>and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troubleshooting</a:t>
            </a:r>
            <a:r>
              <a:rPr lang="en-US" sz="2000" b="0" i="0" dirty="0">
                <a:solidFill>
                  <a:srgbClr val="0D0D0D"/>
                </a:solidFill>
                <a:effectLst/>
                <a:latin typeface="Times New Roman" panose="02020603050405020304" pitchFamily="18" charset="0"/>
                <a:cs typeface="Times New Roman" panose="02020603050405020304" pitchFamily="18" charset="0"/>
              </a:rPr>
              <a:t> to minimize downtime and disruptions.</a:t>
            </a:r>
          </a:p>
          <a:p>
            <a:pPr algn="l"/>
            <a:r>
              <a:rPr lang="en-US" sz="2000" b="1" i="0" dirty="0">
                <a:solidFill>
                  <a:srgbClr val="0D0D0D"/>
                </a:solidFill>
                <a:effectLst/>
                <a:latin typeface="Times New Roman" panose="02020603050405020304" pitchFamily="18" charset="0"/>
                <a:cs typeface="Times New Roman" panose="02020603050405020304" pitchFamily="18" charset="0"/>
              </a:rPr>
              <a:t>7.Performance Monitoring and Optimization</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Continuously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monitor performance </a:t>
            </a:r>
            <a:r>
              <a:rPr lang="en-US" sz="2000" b="0" i="0" dirty="0">
                <a:solidFill>
                  <a:srgbClr val="0D0D0D"/>
                </a:solidFill>
                <a:effectLst/>
                <a:latin typeface="Times New Roman" panose="02020603050405020304" pitchFamily="18" charset="0"/>
                <a:cs typeface="Times New Roman" panose="02020603050405020304" pitchFamily="18" charset="0"/>
              </a:rPr>
              <a:t>metrics like energy savings and maintenance costs.</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Use </a:t>
            </a:r>
            <a:r>
              <a:rPr lang="en-US" sz="2000" b="0" i="0" dirty="0">
                <a:solidFill>
                  <a:schemeClr val="tx2">
                    <a:lumMod val="60000"/>
                    <a:lumOff val="40000"/>
                  </a:schemeClr>
                </a:solidFill>
                <a:effectLst/>
                <a:latin typeface="Times New Roman" panose="02020603050405020304" pitchFamily="18" charset="0"/>
                <a:cs typeface="Times New Roman" panose="02020603050405020304" pitchFamily="18" charset="0"/>
              </a:rPr>
              <a:t>data insights</a:t>
            </a:r>
            <a:r>
              <a:rPr lang="en-US" sz="2000" b="0" i="0" dirty="0">
                <a:solidFill>
                  <a:srgbClr val="0D0D0D"/>
                </a:solidFill>
                <a:effectLst/>
                <a:latin typeface="Times New Roman" panose="02020603050405020304" pitchFamily="18" charset="0"/>
                <a:cs typeface="Times New Roman" panose="02020603050405020304" pitchFamily="18" charset="0"/>
              </a:rPr>
              <a:t> to refine system performance and address any identified issues.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85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B2F9-50BF-E9EF-91F9-09A2DE659775}"/>
              </a:ext>
            </a:extLst>
          </p:cNvPr>
          <p:cNvSpPr>
            <a:spLocks noGrp="1"/>
          </p:cNvSpPr>
          <p:nvPr>
            <p:ph type="title"/>
          </p:nvPr>
        </p:nvSpPr>
        <p:spPr/>
        <p:txBody>
          <a:bodyPr/>
          <a:lstStyle/>
          <a:p>
            <a:r>
              <a:rPr lang="en-US" sz="2800" b="1" i="1">
                <a:solidFill>
                  <a:schemeClr val="tx2">
                    <a:lumMod val="60000"/>
                    <a:lumOff val="40000"/>
                  </a:schemeClr>
                </a:solidFill>
              </a:rPr>
              <a:t>CONCLUSION</a:t>
            </a:r>
            <a:r>
              <a:rPr lang="en-US"/>
              <a:t> </a:t>
            </a:r>
          </a:p>
        </p:txBody>
      </p:sp>
      <p:sp>
        <p:nvSpPr>
          <p:cNvPr id="3" name="Content Placeholder 2">
            <a:extLst>
              <a:ext uri="{FF2B5EF4-FFF2-40B4-BE49-F238E27FC236}">
                <a16:creationId xmlns:a16="http://schemas.microsoft.com/office/drawing/2014/main" id="{3C390A79-F32F-31A7-C065-730F3710DDD9}"/>
              </a:ext>
            </a:extLst>
          </p:cNvPr>
          <p:cNvSpPr>
            <a:spLocks noGrp="1"/>
          </p:cNvSpPr>
          <p:nvPr>
            <p:ph idx="1"/>
          </p:nvPr>
        </p:nvSpPr>
        <p:spPr>
          <a:xfrm>
            <a:off x="1079846" y="1624012"/>
            <a:ext cx="7112395" cy="4525963"/>
          </a:xfrm>
        </p:spPr>
        <p:txBody>
          <a:bodyPr/>
          <a:lstStyle/>
          <a:p>
            <a:pPr marL="0" indent="0">
              <a:buNone/>
            </a:pPr>
            <a:r>
              <a:rPr lang="en-US" sz="2800"/>
              <a:t>Smart street lighting consumes the energy efficiently with the help of solar panel. It also reduces the manual work of controlling the lighting systems. Motion detection of the object is made and the street lights are switched ON and OFF according to that</a:t>
            </a:r>
            <a:r>
              <a:rPr lang="en-US"/>
              <a:t>.</a:t>
            </a:r>
          </a:p>
        </p:txBody>
      </p:sp>
      <p:sp>
        <p:nvSpPr>
          <p:cNvPr id="4" name="Date Placeholder 3">
            <a:extLst>
              <a:ext uri="{FF2B5EF4-FFF2-40B4-BE49-F238E27FC236}">
                <a16:creationId xmlns:a16="http://schemas.microsoft.com/office/drawing/2014/main" id="{8F29A4C9-B75E-5966-79DB-C59BB10D7798}"/>
              </a:ext>
            </a:extLst>
          </p:cNvPr>
          <p:cNvSpPr>
            <a:spLocks noGrp="1"/>
          </p:cNvSpPr>
          <p:nvPr>
            <p:ph type="dt" sz="half" idx="10"/>
          </p:nvPr>
        </p:nvSpPr>
        <p:spPr/>
        <p:txBody>
          <a:bodyPr/>
          <a:lstStyle/>
          <a:p>
            <a:fld id="{7D75F303-1451-497C-809F-59B3AC67CAF2}" type="datetime5">
              <a:rPr lang="en-US" smtClean="0"/>
              <a:pPr/>
              <a:t>29-Apr-24</a:t>
            </a:fld>
            <a:endParaRPr lang="en-US" dirty="0"/>
          </a:p>
        </p:txBody>
      </p:sp>
      <p:sp>
        <p:nvSpPr>
          <p:cNvPr id="5" name="Footer Placeholder 4">
            <a:extLst>
              <a:ext uri="{FF2B5EF4-FFF2-40B4-BE49-F238E27FC236}">
                <a16:creationId xmlns:a16="http://schemas.microsoft.com/office/drawing/2014/main" id="{9D970A72-2E2D-EAFC-1A85-50083D39E292}"/>
              </a:ext>
            </a:extLst>
          </p:cNvPr>
          <p:cNvSpPr>
            <a:spLocks noGrp="1"/>
          </p:cNvSpPr>
          <p:nvPr>
            <p:ph type="ftr" sz="quarter" idx="11"/>
          </p:nvPr>
        </p:nvSpPr>
        <p:spPr/>
        <p:txBody>
          <a:bodyPr/>
          <a:lstStyle/>
          <a:p>
            <a:r>
              <a:rPr lang="en-US" dirty="0"/>
              <a:t>TITLE</a:t>
            </a:r>
          </a:p>
        </p:txBody>
      </p:sp>
      <p:sp>
        <p:nvSpPr>
          <p:cNvPr id="6" name="Slide Number Placeholder 5">
            <a:extLst>
              <a:ext uri="{FF2B5EF4-FFF2-40B4-BE49-F238E27FC236}">
                <a16:creationId xmlns:a16="http://schemas.microsoft.com/office/drawing/2014/main" id="{BF1E33E7-3E3E-7C8E-EFE0-E52113701669}"/>
              </a:ext>
            </a:extLst>
          </p:cNvPr>
          <p:cNvSpPr>
            <a:spLocks noGrp="1"/>
          </p:cNvSpPr>
          <p:nvPr>
            <p:ph type="sldNum" sz="quarter" idx="12"/>
          </p:nvPr>
        </p:nvSpPr>
        <p:spPr/>
        <p:txBody>
          <a:bodyPr/>
          <a:lstStyle/>
          <a:p>
            <a:fld id="{01A85229-E8A1-4526-8839-B788D0F12A0E}" type="slidenum">
              <a:rPr lang="en-US" smtClean="0"/>
              <a:pPr/>
              <a:t>16</a:t>
            </a:fld>
            <a:endParaRPr lang="en-US" dirty="0"/>
          </a:p>
        </p:txBody>
      </p:sp>
    </p:spTree>
    <p:extLst>
      <p:ext uri="{BB962C8B-B14F-4D97-AF65-F5344CB8AC3E}">
        <p14:creationId xmlns:p14="http://schemas.microsoft.com/office/powerpoint/2010/main" val="86932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A85229-E8A1-4526-8839-B788D0F12A0E}" type="slidenum">
              <a:rPr lang="en-US" smtClean="0"/>
              <a:pPr/>
              <a:t>17</a:t>
            </a:fld>
            <a:endParaRPr lang="en-US" dirty="0"/>
          </a:p>
        </p:txBody>
      </p:sp>
      <p:pic>
        <p:nvPicPr>
          <p:cNvPr id="5" name="Picture 4" descr="Thank You PNG Transparent Images Free Download | Vector Files | Pngtree"/>
          <p:cNvPicPr/>
          <p:nvPr/>
        </p:nvPicPr>
        <p:blipFill>
          <a:blip r:embed="rId2" cstate="print"/>
          <a:srcRect/>
          <a:stretch>
            <a:fillRect/>
          </a:stretch>
        </p:blipFill>
        <p:spPr bwMode="auto">
          <a:xfrm>
            <a:off x="-468560" y="-387424"/>
            <a:ext cx="5760640" cy="4392488"/>
          </a:xfrm>
          <a:prstGeom prst="rect">
            <a:avLst/>
          </a:prstGeom>
          <a:noFill/>
          <a:ln w="9525">
            <a:noFill/>
            <a:miter lim="800000"/>
            <a:headEnd/>
            <a:tailEnd/>
          </a:ln>
        </p:spPr>
      </p:pic>
      <p:pic>
        <p:nvPicPr>
          <p:cNvPr id="6" name="Picture 5" descr="Thank You PNG Transparent Images Free Download | Vector Files | Pngtree"/>
          <p:cNvPicPr/>
          <p:nvPr/>
        </p:nvPicPr>
        <p:blipFill>
          <a:blip r:embed="rId2" cstate="print"/>
          <a:srcRect/>
          <a:stretch>
            <a:fillRect/>
          </a:stretch>
        </p:blipFill>
        <p:spPr bwMode="auto">
          <a:xfrm>
            <a:off x="2339752" y="1556792"/>
            <a:ext cx="7200800" cy="561662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solidFill>
                  <a:srgbClr val="0070C0"/>
                </a:solidFill>
                <a:latin typeface="Times New Roman"/>
                <a:ea typeface="Times New Roman"/>
                <a:cs typeface="Times New Roman"/>
                <a:sym typeface="Times New Roman"/>
              </a:rPr>
              <a:t>SMART STREET LIGHT</a:t>
            </a:r>
            <a:endParaRPr lang="en-US" sz="30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1547664" y="1412776"/>
            <a:ext cx="6048672" cy="3240360"/>
          </a:xfrm>
        </p:spPr>
        <p:txBody>
          <a:bodyPr>
            <a:normAutofit lnSpcReduction="10000"/>
          </a:bodyPr>
          <a:lstStyle/>
          <a:p>
            <a:pPr algn="ctr">
              <a:buNone/>
            </a:pPr>
            <a:r>
              <a:rPr lang="en-IN" sz="2800" b="1" i="1" dirty="0">
                <a:latin typeface="Times New Roman" pitchFamily="18" charset="0"/>
                <a:cs typeface="Times New Roman" pitchFamily="18" charset="0"/>
              </a:rPr>
              <a:t>PRESENTED BY</a:t>
            </a:r>
          </a:p>
          <a:p>
            <a:pPr algn="ctr">
              <a:buNone/>
            </a:pPr>
            <a:endParaRPr lang="en-IN" b="1" dirty="0">
              <a:latin typeface="Times New Roman" pitchFamily="18" charset="0"/>
              <a:cs typeface="Times New Roman" pitchFamily="18" charset="0"/>
            </a:endParaRPr>
          </a:p>
          <a:p>
            <a:pPr>
              <a:buNone/>
            </a:pPr>
            <a:r>
              <a:rPr lang="en-US" sz="3000" b="1" i="1" dirty="0">
                <a:solidFill>
                  <a:srgbClr val="FF0000"/>
                </a:solidFill>
                <a:latin typeface="Times New Roman" pitchFamily="18" charset="0"/>
                <a:cs typeface="Times New Roman" pitchFamily="18" charset="0"/>
              </a:rPr>
              <a:t>ABIPRAKASH J	         - EE2105</a:t>
            </a:r>
          </a:p>
          <a:p>
            <a:pPr>
              <a:buNone/>
            </a:pPr>
            <a:r>
              <a:rPr lang="en-US" sz="3000" b="1" i="1" dirty="0">
                <a:solidFill>
                  <a:srgbClr val="FF0000"/>
                </a:solidFill>
                <a:latin typeface="Times New Roman" pitchFamily="18" charset="0"/>
                <a:cs typeface="Times New Roman" pitchFamily="18" charset="0"/>
              </a:rPr>
              <a:t>SASIDHARAN A         - EE2143</a:t>
            </a:r>
          </a:p>
          <a:p>
            <a:pPr>
              <a:buNone/>
            </a:pPr>
            <a:r>
              <a:rPr lang="en-US" sz="3000" b="1" i="1" dirty="0">
                <a:solidFill>
                  <a:srgbClr val="FF0000"/>
                </a:solidFill>
                <a:latin typeface="Times New Roman" pitchFamily="18" charset="0"/>
                <a:cs typeface="Times New Roman" pitchFamily="18" charset="0"/>
              </a:rPr>
              <a:t>VISHNU R		         - EE2152</a:t>
            </a:r>
          </a:p>
          <a:p>
            <a:pPr>
              <a:buNone/>
            </a:pPr>
            <a:r>
              <a:rPr lang="en-US" sz="3000" b="1" i="1" dirty="0">
                <a:solidFill>
                  <a:srgbClr val="FF0000"/>
                </a:solidFill>
                <a:latin typeface="Times New Roman" pitchFamily="18" charset="0"/>
                <a:cs typeface="Times New Roman" pitchFamily="18" charset="0"/>
              </a:rPr>
              <a:t>DHINESH S	         - LEE2157</a:t>
            </a:r>
          </a:p>
        </p:txBody>
      </p:sp>
      <p:sp>
        <p:nvSpPr>
          <p:cNvPr id="6" name="Slide Number Placeholder 5"/>
          <p:cNvSpPr>
            <a:spLocks noGrp="1"/>
          </p:cNvSpPr>
          <p:nvPr>
            <p:ph type="sldNum" sz="quarter" idx="12"/>
          </p:nvPr>
        </p:nvSpPr>
        <p:spPr/>
        <p:txBody>
          <a:bodyPr/>
          <a:lstStyle/>
          <a:p>
            <a:fld id="{01A85229-E8A1-4526-8839-B788D0F12A0E}" type="slidenum">
              <a:rPr lang="en-US" smtClean="0"/>
              <a:pPr/>
              <a:t>2</a:t>
            </a:fld>
            <a:endParaRPr lang="en-US" dirty="0"/>
          </a:p>
        </p:txBody>
      </p:sp>
      <p:sp>
        <p:nvSpPr>
          <p:cNvPr id="7" name="Rectangle 6"/>
          <p:cNvSpPr/>
          <p:nvPr/>
        </p:nvSpPr>
        <p:spPr>
          <a:xfrm>
            <a:off x="1115616" y="4872642"/>
            <a:ext cx="6912768" cy="1323439"/>
          </a:xfrm>
          <a:prstGeom prst="rect">
            <a:avLst/>
          </a:prstGeom>
        </p:spPr>
        <p:txBody>
          <a:bodyPr wrap="square">
            <a:spAutoFit/>
          </a:bodyPr>
          <a:lstStyle/>
          <a:p>
            <a:pPr lvl="0" algn="ctr">
              <a:buClr>
                <a:schemeClr val="dk1"/>
              </a:buClr>
              <a:buSzPts val="2800"/>
            </a:pPr>
            <a:r>
              <a:rPr lang="en-US" sz="2000" b="1" i="1" dirty="0">
                <a:latin typeface="Times New Roman" pitchFamily="18" charset="0"/>
                <a:ea typeface="Times New Roman"/>
                <a:cs typeface="Times New Roman" pitchFamily="18" charset="0"/>
                <a:sym typeface="Times New Roman"/>
              </a:rPr>
              <a:t>Department of Electrical and Electronics Engineering</a:t>
            </a:r>
            <a:endParaRPr lang="en-US" sz="2000" b="1" i="1" dirty="0">
              <a:latin typeface="Times New Roman" pitchFamily="18" charset="0"/>
              <a:cs typeface="Times New Roman" pitchFamily="18" charset="0"/>
            </a:endParaRPr>
          </a:p>
          <a:p>
            <a:pPr lvl="0" algn="ctr">
              <a:buClr>
                <a:schemeClr val="dk1"/>
              </a:buClr>
              <a:buSzPts val="2800"/>
            </a:pPr>
            <a:r>
              <a:rPr lang="en-US" sz="2000" b="1" i="1" dirty="0">
                <a:latin typeface="Times New Roman" pitchFamily="18" charset="0"/>
                <a:ea typeface="Times New Roman"/>
                <a:cs typeface="Times New Roman" pitchFamily="18" charset="0"/>
                <a:sym typeface="Times New Roman"/>
              </a:rPr>
              <a:t>Third Year / 6</a:t>
            </a:r>
            <a:r>
              <a:rPr lang="en-US" sz="2000" b="1" i="1" baseline="30000" dirty="0">
                <a:latin typeface="Times New Roman" pitchFamily="18" charset="0"/>
                <a:ea typeface="Times New Roman"/>
                <a:cs typeface="Times New Roman" pitchFamily="18" charset="0"/>
                <a:sym typeface="Times New Roman"/>
              </a:rPr>
              <a:t>th</a:t>
            </a:r>
            <a:r>
              <a:rPr lang="en-US" sz="2000" b="1" i="1" dirty="0">
                <a:latin typeface="Times New Roman" pitchFamily="18" charset="0"/>
                <a:ea typeface="Times New Roman"/>
                <a:cs typeface="Times New Roman" pitchFamily="18" charset="0"/>
                <a:sym typeface="Times New Roman"/>
              </a:rPr>
              <a:t> Semester</a:t>
            </a:r>
            <a:endParaRPr lang="en-US" sz="2000" b="1" i="1" dirty="0">
              <a:latin typeface="Times New Roman" pitchFamily="18" charset="0"/>
              <a:cs typeface="Times New Roman" pitchFamily="18" charset="0"/>
            </a:endParaRPr>
          </a:p>
          <a:p>
            <a:pPr lvl="0" algn="ctr">
              <a:buClr>
                <a:schemeClr val="dk1"/>
              </a:buClr>
              <a:buSzPts val="2400"/>
            </a:pPr>
            <a:r>
              <a:rPr lang="en-US" sz="2000" b="1" i="1" dirty="0">
                <a:latin typeface="Times New Roman" pitchFamily="18" charset="0"/>
                <a:ea typeface="Times New Roman"/>
                <a:cs typeface="Times New Roman" pitchFamily="18" charset="0"/>
                <a:sym typeface="Times New Roman"/>
              </a:rPr>
              <a:t>K.RAMAKRISHNAN COLLEGE OF ENGINEERING</a:t>
            </a:r>
            <a:endParaRPr lang="en-US" sz="2000" b="1" i="1" dirty="0">
              <a:latin typeface="Times New Roman" pitchFamily="18" charset="0"/>
              <a:cs typeface="Times New Roman" pitchFamily="18" charset="0"/>
            </a:endParaRPr>
          </a:p>
          <a:p>
            <a:pPr lvl="0" algn="ctr">
              <a:buClr>
                <a:schemeClr val="dk1"/>
              </a:buClr>
              <a:buSzPts val="2800"/>
            </a:pPr>
            <a:r>
              <a:rPr lang="en-US" sz="2000" b="1" i="1" dirty="0">
                <a:latin typeface="Times New Roman" pitchFamily="18" charset="0"/>
                <a:ea typeface="Times New Roman"/>
                <a:cs typeface="Times New Roman" pitchFamily="18" charset="0"/>
                <a:sym typeface="Times New Roman"/>
              </a:rPr>
              <a:t>(Autonomous)</a:t>
            </a:r>
            <a:endParaRPr lang="en-US" sz="2000" b="1" i="1" dirty="0">
              <a:latin typeface="Times New Roman" pitchFamily="18" charset="0"/>
              <a:cs typeface="Times New Roman" pitchFamily="18" charset="0"/>
            </a:endParaRPr>
          </a:p>
        </p:txBody>
      </p:sp>
    </p:spTree>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D0BE1-231B-F7D3-6EB8-DA262E27382F}"/>
            </a:ext>
          </a:extLst>
        </p:cNvPr>
        <p:cNvGrpSpPr/>
        <p:nvPr/>
      </p:nvGrpSpPr>
      <p:grpSpPr>
        <a:xfrm>
          <a:off x="0" y="0"/>
          <a:ext cx="0" cy="0"/>
          <a:chOff x="0" y="0"/>
          <a:chExt cx="0" cy="0"/>
        </a:xfrm>
      </p:grpSpPr>
      <p:grpSp>
        <p:nvGrpSpPr>
          <p:cNvPr id="80" name="Group 79">
            <a:extLst>
              <a:ext uri="{FF2B5EF4-FFF2-40B4-BE49-F238E27FC236}">
                <a16:creationId xmlns:a16="http://schemas.microsoft.com/office/drawing/2014/main" id="{E438D17F-999F-4883-F1A2-A321508DFC7B}"/>
              </a:ext>
            </a:extLst>
          </p:cNvPr>
          <p:cNvGrpSpPr/>
          <p:nvPr/>
        </p:nvGrpSpPr>
        <p:grpSpPr>
          <a:xfrm>
            <a:off x="4578655" y="188640"/>
            <a:ext cx="4565345" cy="6106826"/>
            <a:chOff x="4385810" y="264109"/>
            <a:chExt cx="4565345" cy="6106826"/>
          </a:xfrm>
          <a:blipFill>
            <a:blip r:embed="rId2"/>
            <a:stretch>
              <a:fillRect/>
            </a:stretch>
          </a:blipFill>
        </p:grpSpPr>
        <p:grpSp>
          <p:nvGrpSpPr>
            <p:cNvPr id="21" name="Group 20">
              <a:extLst>
                <a:ext uri="{FF2B5EF4-FFF2-40B4-BE49-F238E27FC236}">
                  <a16:creationId xmlns:a16="http://schemas.microsoft.com/office/drawing/2014/main" id="{6BA28F6F-7C52-2754-2264-62938DF0E4F0}"/>
                </a:ext>
              </a:extLst>
            </p:cNvPr>
            <p:cNvGrpSpPr/>
            <p:nvPr/>
          </p:nvGrpSpPr>
          <p:grpSpPr>
            <a:xfrm>
              <a:off x="5508104" y="1718192"/>
              <a:ext cx="1772998" cy="1709691"/>
              <a:chOff x="5508104" y="1718192"/>
              <a:chExt cx="1772998" cy="1709691"/>
            </a:xfrm>
            <a:grpFill/>
          </p:grpSpPr>
          <p:sp>
            <p:nvSpPr>
              <p:cNvPr id="14" name="Hexagon 13">
                <a:extLst>
                  <a:ext uri="{FF2B5EF4-FFF2-40B4-BE49-F238E27FC236}">
                    <a16:creationId xmlns:a16="http://schemas.microsoft.com/office/drawing/2014/main" id="{547FA3B1-A859-6C56-6B88-3922F2F2AA18}"/>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Hexagon 14">
                <a:extLst>
                  <a:ext uri="{FF2B5EF4-FFF2-40B4-BE49-F238E27FC236}">
                    <a16:creationId xmlns:a16="http://schemas.microsoft.com/office/drawing/2014/main" id="{F568DE76-BD36-0508-EB70-CA379BD3F92F}"/>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B8421881-DF96-36DC-995E-8879F40E060F}"/>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Hexagon 16">
                <a:extLst>
                  <a:ext uri="{FF2B5EF4-FFF2-40B4-BE49-F238E27FC236}">
                    <a16:creationId xmlns:a16="http://schemas.microsoft.com/office/drawing/2014/main" id="{C8EF07A7-C874-436B-E085-1621694D384D}"/>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A49C5781-72C8-2534-F513-CD5D68920F29}"/>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Hexagon 18">
                <a:extLst>
                  <a:ext uri="{FF2B5EF4-FFF2-40B4-BE49-F238E27FC236}">
                    <a16:creationId xmlns:a16="http://schemas.microsoft.com/office/drawing/2014/main" id="{7711E27A-5A0B-C808-9FB1-A46C1E45E637}"/>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062E28D7-25B5-98CB-29C3-9E3DCF744B0A}"/>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2" name="Group 21">
              <a:extLst>
                <a:ext uri="{FF2B5EF4-FFF2-40B4-BE49-F238E27FC236}">
                  <a16:creationId xmlns:a16="http://schemas.microsoft.com/office/drawing/2014/main" id="{6CDC7E55-CB53-BFA0-C199-3478DDCB7AC2}"/>
                </a:ext>
              </a:extLst>
            </p:cNvPr>
            <p:cNvGrpSpPr/>
            <p:nvPr/>
          </p:nvGrpSpPr>
          <p:grpSpPr>
            <a:xfrm>
              <a:off x="4952607" y="3182425"/>
              <a:ext cx="1772998" cy="1709691"/>
              <a:chOff x="5508104" y="1718192"/>
              <a:chExt cx="1772998" cy="1709691"/>
            </a:xfrm>
            <a:grpFill/>
          </p:grpSpPr>
          <p:sp>
            <p:nvSpPr>
              <p:cNvPr id="23" name="Hexagon 22">
                <a:extLst>
                  <a:ext uri="{FF2B5EF4-FFF2-40B4-BE49-F238E27FC236}">
                    <a16:creationId xmlns:a16="http://schemas.microsoft.com/office/drawing/2014/main" id="{C27EC7A0-F652-86E8-A2D9-8C862603E903}"/>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31DDAB0B-1CBB-C6E2-2A4D-AC86082FF319}"/>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Hexagon 24">
                <a:extLst>
                  <a:ext uri="{FF2B5EF4-FFF2-40B4-BE49-F238E27FC236}">
                    <a16:creationId xmlns:a16="http://schemas.microsoft.com/office/drawing/2014/main" id="{8EA0D032-4AAF-4D84-F36C-EB1B13E96AF4}"/>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EC7EA718-F137-8DE6-C5B7-88B6106A0245}"/>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Hexagon 26">
                <a:extLst>
                  <a:ext uri="{FF2B5EF4-FFF2-40B4-BE49-F238E27FC236}">
                    <a16:creationId xmlns:a16="http://schemas.microsoft.com/office/drawing/2014/main" id="{FAC6B6F2-EFA4-CDAA-693B-0A9F886E8085}"/>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62CAB825-7BDD-C49B-3D23-8184524DEBFF}"/>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Hexagon 28">
                <a:extLst>
                  <a:ext uri="{FF2B5EF4-FFF2-40B4-BE49-F238E27FC236}">
                    <a16:creationId xmlns:a16="http://schemas.microsoft.com/office/drawing/2014/main" id="{6EEEA195-06DA-6997-4BAB-ADD8F5C64666}"/>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0" name="Group 29">
              <a:extLst>
                <a:ext uri="{FF2B5EF4-FFF2-40B4-BE49-F238E27FC236}">
                  <a16:creationId xmlns:a16="http://schemas.microsoft.com/office/drawing/2014/main" id="{160A4DDF-E302-E577-1AF7-9CE4BEE28BD8}"/>
                </a:ext>
              </a:extLst>
            </p:cNvPr>
            <p:cNvGrpSpPr/>
            <p:nvPr/>
          </p:nvGrpSpPr>
          <p:grpSpPr>
            <a:xfrm>
              <a:off x="6624362" y="2864979"/>
              <a:ext cx="1772998" cy="1709691"/>
              <a:chOff x="5508104" y="1718192"/>
              <a:chExt cx="1772998" cy="1709691"/>
            </a:xfrm>
            <a:grpFill/>
          </p:grpSpPr>
          <p:sp>
            <p:nvSpPr>
              <p:cNvPr id="31" name="Hexagon 30">
                <a:extLst>
                  <a:ext uri="{FF2B5EF4-FFF2-40B4-BE49-F238E27FC236}">
                    <a16:creationId xmlns:a16="http://schemas.microsoft.com/office/drawing/2014/main" id="{4304DA68-ED96-2503-A461-1B51CE6BA34D}"/>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ED46A455-6E31-DE87-71F0-F2ABDBBF6365}"/>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Hexagon 32">
                <a:extLst>
                  <a:ext uri="{FF2B5EF4-FFF2-40B4-BE49-F238E27FC236}">
                    <a16:creationId xmlns:a16="http://schemas.microsoft.com/office/drawing/2014/main" id="{DD4B24D3-7547-7A06-E04C-506651CF8174}"/>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DDFD249E-1E8A-970E-E0EC-2AD575138DED}"/>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Hexagon 34">
                <a:extLst>
                  <a:ext uri="{FF2B5EF4-FFF2-40B4-BE49-F238E27FC236}">
                    <a16:creationId xmlns:a16="http://schemas.microsoft.com/office/drawing/2014/main" id="{098988B8-E7D8-1B93-E96B-C46AF6887961}"/>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Hexagon 35">
                <a:extLst>
                  <a:ext uri="{FF2B5EF4-FFF2-40B4-BE49-F238E27FC236}">
                    <a16:creationId xmlns:a16="http://schemas.microsoft.com/office/drawing/2014/main" id="{5CB67331-A022-66B3-2EBF-017FEDE48710}"/>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Hexagon 36">
                <a:extLst>
                  <a:ext uri="{FF2B5EF4-FFF2-40B4-BE49-F238E27FC236}">
                    <a16:creationId xmlns:a16="http://schemas.microsoft.com/office/drawing/2014/main" id="{A849D563-6052-AFEB-067B-C6FE10287570}"/>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8" name="Group 37">
              <a:extLst>
                <a:ext uri="{FF2B5EF4-FFF2-40B4-BE49-F238E27FC236}">
                  <a16:creationId xmlns:a16="http://schemas.microsoft.com/office/drawing/2014/main" id="{2C115EF9-4F99-6FB6-AEBC-DC165CF7D555}"/>
                </a:ext>
              </a:extLst>
            </p:cNvPr>
            <p:cNvGrpSpPr/>
            <p:nvPr/>
          </p:nvGrpSpPr>
          <p:grpSpPr>
            <a:xfrm>
              <a:off x="7178157" y="1403577"/>
              <a:ext cx="1772998" cy="1709691"/>
              <a:chOff x="5508104" y="1718192"/>
              <a:chExt cx="1772998" cy="1709691"/>
            </a:xfrm>
            <a:grpFill/>
          </p:grpSpPr>
          <p:sp>
            <p:nvSpPr>
              <p:cNvPr id="39" name="Hexagon 38">
                <a:extLst>
                  <a:ext uri="{FF2B5EF4-FFF2-40B4-BE49-F238E27FC236}">
                    <a16:creationId xmlns:a16="http://schemas.microsoft.com/office/drawing/2014/main" id="{90A8E6E3-8F75-B31C-BBE6-EF2F2418835B}"/>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Hexagon 39">
                <a:extLst>
                  <a:ext uri="{FF2B5EF4-FFF2-40B4-BE49-F238E27FC236}">
                    <a16:creationId xmlns:a16="http://schemas.microsoft.com/office/drawing/2014/main" id="{60C385C9-DF96-0441-F5A7-134F2DA14509}"/>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Hexagon 40">
                <a:extLst>
                  <a:ext uri="{FF2B5EF4-FFF2-40B4-BE49-F238E27FC236}">
                    <a16:creationId xmlns:a16="http://schemas.microsoft.com/office/drawing/2014/main" id="{465310E4-62E4-7A63-E003-E5C5E3DB9058}"/>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Hexagon 41">
                <a:extLst>
                  <a:ext uri="{FF2B5EF4-FFF2-40B4-BE49-F238E27FC236}">
                    <a16:creationId xmlns:a16="http://schemas.microsoft.com/office/drawing/2014/main" id="{8DDDF186-CBFB-3AB4-6515-293130F9816A}"/>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Hexagon 42">
                <a:extLst>
                  <a:ext uri="{FF2B5EF4-FFF2-40B4-BE49-F238E27FC236}">
                    <a16:creationId xmlns:a16="http://schemas.microsoft.com/office/drawing/2014/main" id="{C6BE5ADD-5DDE-3160-C19C-C9FC8B120924}"/>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Hexagon 43">
                <a:extLst>
                  <a:ext uri="{FF2B5EF4-FFF2-40B4-BE49-F238E27FC236}">
                    <a16:creationId xmlns:a16="http://schemas.microsoft.com/office/drawing/2014/main" id="{5C56016A-BFCA-205E-B84E-D29A3AE223B0}"/>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Hexagon 44">
                <a:extLst>
                  <a:ext uri="{FF2B5EF4-FFF2-40B4-BE49-F238E27FC236}">
                    <a16:creationId xmlns:a16="http://schemas.microsoft.com/office/drawing/2014/main" id="{10CF9D85-A665-2935-38AA-9D69C3C47F1E}"/>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6" name="Group 45">
              <a:extLst>
                <a:ext uri="{FF2B5EF4-FFF2-40B4-BE49-F238E27FC236}">
                  <a16:creationId xmlns:a16="http://schemas.microsoft.com/office/drawing/2014/main" id="{511DA01C-AAF3-0BCE-1006-355C8E36A626}"/>
                </a:ext>
              </a:extLst>
            </p:cNvPr>
            <p:cNvGrpSpPr/>
            <p:nvPr/>
          </p:nvGrpSpPr>
          <p:grpSpPr>
            <a:xfrm>
              <a:off x="6070567" y="4327354"/>
              <a:ext cx="1772998" cy="1709691"/>
              <a:chOff x="5508104" y="1718192"/>
              <a:chExt cx="1772998" cy="1709691"/>
            </a:xfrm>
            <a:grpFill/>
          </p:grpSpPr>
          <p:sp>
            <p:nvSpPr>
              <p:cNvPr id="47" name="Hexagon 46">
                <a:extLst>
                  <a:ext uri="{FF2B5EF4-FFF2-40B4-BE49-F238E27FC236}">
                    <a16:creationId xmlns:a16="http://schemas.microsoft.com/office/drawing/2014/main" id="{3E5173C6-5135-F1D6-7F9B-D2E8AB6984A1}"/>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Hexagon 47">
                <a:extLst>
                  <a:ext uri="{FF2B5EF4-FFF2-40B4-BE49-F238E27FC236}">
                    <a16:creationId xmlns:a16="http://schemas.microsoft.com/office/drawing/2014/main" id="{CB3F5D09-DB5D-09A3-A1B6-7D32E329DC91}"/>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Hexagon 48">
                <a:extLst>
                  <a:ext uri="{FF2B5EF4-FFF2-40B4-BE49-F238E27FC236}">
                    <a16:creationId xmlns:a16="http://schemas.microsoft.com/office/drawing/2014/main" id="{85EC5BA2-41FD-CF38-6DA9-74096F49883E}"/>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Hexagon 49">
                <a:extLst>
                  <a:ext uri="{FF2B5EF4-FFF2-40B4-BE49-F238E27FC236}">
                    <a16:creationId xmlns:a16="http://schemas.microsoft.com/office/drawing/2014/main" id="{250F5F5B-B686-72E7-CA83-6B766E8622EF}"/>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Hexagon 50">
                <a:extLst>
                  <a:ext uri="{FF2B5EF4-FFF2-40B4-BE49-F238E27FC236}">
                    <a16:creationId xmlns:a16="http://schemas.microsoft.com/office/drawing/2014/main" id="{7C6AD05E-BCF7-97D3-9595-8E0D2CE94638}"/>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Hexagon 51">
                <a:extLst>
                  <a:ext uri="{FF2B5EF4-FFF2-40B4-BE49-F238E27FC236}">
                    <a16:creationId xmlns:a16="http://schemas.microsoft.com/office/drawing/2014/main" id="{663693FB-CA8E-50A6-C342-84A2655BCECD}"/>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Hexagon 52">
                <a:extLst>
                  <a:ext uri="{FF2B5EF4-FFF2-40B4-BE49-F238E27FC236}">
                    <a16:creationId xmlns:a16="http://schemas.microsoft.com/office/drawing/2014/main" id="{477155B4-BC2B-715F-8935-BC405AF7BB02}"/>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4" name="Group 53">
              <a:extLst>
                <a:ext uri="{FF2B5EF4-FFF2-40B4-BE49-F238E27FC236}">
                  <a16:creationId xmlns:a16="http://schemas.microsoft.com/office/drawing/2014/main" id="{01AD1E73-283B-0E23-E1AD-053CFA164A05}"/>
                </a:ext>
              </a:extLst>
            </p:cNvPr>
            <p:cNvGrpSpPr/>
            <p:nvPr/>
          </p:nvGrpSpPr>
          <p:grpSpPr>
            <a:xfrm>
              <a:off x="6077533" y="264109"/>
              <a:ext cx="1772998" cy="1709691"/>
              <a:chOff x="5508104" y="1718192"/>
              <a:chExt cx="1772998" cy="1709691"/>
            </a:xfrm>
            <a:grpFill/>
          </p:grpSpPr>
          <p:sp>
            <p:nvSpPr>
              <p:cNvPr id="55" name="Hexagon 54">
                <a:extLst>
                  <a:ext uri="{FF2B5EF4-FFF2-40B4-BE49-F238E27FC236}">
                    <a16:creationId xmlns:a16="http://schemas.microsoft.com/office/drawing/2014/main" id="{8046C9EF-BF75-90FA-D0C6-CB972D3C8876}"/>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Hexagon 55">
                <a:extLst>
                  <a:ext uri="{FF2B5EF4-FFF2-40B4-BE49-F238E27FC236}">
                    <a16:creationId xmlns:a16="http://schemas.microsoft.com/office/drawing/2014/main" id="{91CCAF62-E77D-474D-F006-E195398E19AA}"/>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Hexagon 56">
                <a:extLst>
                  <a:ext uri="{FF2B5EF4-FFF2-40B4-BE49-F238E27FC236}">
                    <a16:creationId xmlns:a16="http://schemas.microsoft.com/office/drawing/2014/main" id="{E4397A44-C287-5BE8-9049-CF157707DCBB}"/>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Hexagon 57">
                <a:extLst>
                  <a:ext uri="{FF2B5EF4-FFF2-40B4-BE49-F238E27FC236}">
                    <a16:creationId xmlns:a16="http://schemas.microsoft.com/office/drawing/2014/main" id="{A391EED9-23CB-CB8D-CA5D-F68B9FBE501A}"/>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Hexagon 58">
                <a:extLst>
                  <a:ext uri="{FF2B5EF4-FFF2-40B4-BE49-F238E27FC236}">
                    <a16:creationId xmlns:a16="http://schemas.microsoft.com/office/drawing/2014/main" id="{F39C860B-6B3C-997E-3975-DA17EA2D014C}"/>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Hexagon 59">
                <a:extLst>
                  <a:ext uri="{FF2B5EF4-FFF2-40B4-BE49-F238E27FC236}">
                    <a16:creationId xmlns:a16="http://schemas.microsoft.com/office/drawing/2014/main" id="{9538A9AB-2A70-6DF0-60DA-968B927F202B}"/>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Hexagon 60">
                <a:extLst>
                  <a:ext uri="{FF2B5EF4-FFF2-40B4-BE49-F238E27FC236}">
                    <a16:creationId xmlns:a16="http://schemas.microsoft.com/office/drawing/2014/main" id="{44761380-CF88-7B23-EBA2-1E6A847B2E7D}"/>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2" name="Group 61">
              <a:extLst>
                <a:ext uri="{FF2B5EF4-FFF2-40B4-BE49-F238E27FC236}">
                  <a16:creationId xmlns:a16="http://schemas.microsoft.com/office/drawing/2014/main" id="{D00095D0-1353-570E-7902-C9DBD17B61FB}"/>
                </a:ext>
              </a:extLst>
            </p:cNvPr>
            <p:cNvGrpSpPr/>
            <p:nvPr/>
          </p:nvGrpSpPr>
          <p:grpSpPr>
            <a:xfrm>
              <a:off x="4385810" y="4661244"/>
              <a:ext cx="1772998" cy="1709691"/>
              <a:chOff x="5508104" y="1718192"/>
              <a:chExt cx="1772998" cy="1709691"/>
            </a:xfrm>
            <a:grpFill/>
          </p:grpSpPr>
          <p:sp>
            <p:nvSpPr>
              <p:cNvPr id="63" name="Hexagon 62">
                <a:extLst>
                  <a:ext uri="{FF2B5EF4-FFF2-40B4-BE49-F238E27FC236}">
                    <a16:creationId xmlns:a16="http://schemas.microsoft.com/office/drawing/2014/main" id="{44478245-3977-8C5B-1B9C-57DCEFE2531D}"/>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Hexagon 63">
                <a:extLst>
                  <a:ext uri="{FF2B5EF4-FFF2-40B4-BE49-F238E27FC236}">
                    <a16:creationId xmlns:a16="http://schemas.microsoft.com/office/drawing/2014/main" id="{5DE11D56-56A7-90DD-8E2D-B7CEB1D7482C}"/>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Hexagon 64">
                <a:extLst>
                  <a:ext uri="{FF2B5EF4-FFF2-40B4-BE49-F238E27FC236}">
                    <a16:creationId xmlns:a16="http://schemas.microsoft.com/office/drawing/2014/main" id="{822BDD37-33EA-A150-C274-2AEFB6E8E5C6}"/>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Hexagon 65">
                <a:extLst>
                  <a:ext uri="{FF2B5EF4-FFF2-40B4-BE49-F238E27FC236}">
                    <a16:creationId xmlns:a16="http://schemas.microsoft.com/office/drawing/2014/main" id="{A4CD0D39-41D4-FF10-5808-06371FDC4178}"/>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Hexagon 66">
                <a:extLst>
                  <a:ext uri="{FF2B5EF4-FFF2-40B4-BE49-F238E27FC236}">
                    <a16:creationId xmlns:a16="http://schemas.microsoft.com/office/drawing/2014/main" id="{0AF69795-76CD-A69B-0F8F-CABEAFB29477}"/>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Hexagon 67">
                <a:extLst>
                  <a:ext uri="{FF2B5EF4-FFF2-40B4-BE49-F238E27FC236}">
                    <a16:creationId xmlns:a16="http://schemas.microsoft.com/office/drawing/2014/main" id="{0437953A-FDDA-EC75-BB04-C59E6D3A294C}"/>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Hexagon 68">
                <a:extLst>
                  <a:ext uri="{FF2B5EF4-FFF2-40B4-BE49-F238E27FC236}">
                    <a16:creationId xmlns:a16="http://schemas.microsoft.com/office/drawing/2014/main" id="{59227FF8-EAF1-FFAB-BE8F-B7DFB54D73CE}"/>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0" name="Group 69">
              <a:extLst>
                <a:ext uri="{FF2B5EF4-FFF2-40B4-BE49-F238E27FC236}">
                  <a16:creationId xmlns:a16="http://schemas.microsoft.com/office/drawing/2014/main" id="{E89052B1-E0B6-1319-22F3-4288F75EF055}"/>
                </a:ext>
              </a:extLst>
            </p:cNvPr>
            <p:cNvGrpSpPr/>
            <p:nvPr/>
          </p:nvGrpSpPr>
          <p:grpSpPr>
            <a:xfrm>
              <a:off x="4390144" y="545466"/>
              <a:ext cx="1772998" cy="1709691"/>
              <a:chOff x="5508104" y="1718192"/>
              <a:chExt cx="1772998" cy="1709691"/>
            </a:xfrm>
            <a:grpFill/>
          </p:grpSpPr>
          <p:sp>
            <p:nvSpPr>
              <p:cNvPr id="71" name="Hexagon 70">
                <a:extLst>
                  <a:ext uri="{FF2B5EF4-FFF2-40B4-BE49-F238E27FC236}">
                    <a16:creationId xmlns:a16="http://schemas.microsoft.com/office/drawing/2014/main" id="{0E96510F-71B6-8061-9D6C-70657342BE80}"/>
                  </a:ext>
                </a:extLst>
              </p:cNvPr>
              <p:cNvSpPr/>
              <p:nvPr/>
            </p:nvSpPr>
            <p:spPr>
              <a:xfrm>
                <a:off x="5508104" y="2018457"/>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Hexagon 71">
                <a:extLst>
                  <a:ext uri="{FF2B5EF4-FFF2-40B4-BE49-F238E27FC236}">
                    <a16:creationId xmlns:a16="http://schemas.microsoft.com/office/drawing/2014/main" id="{41DC7294-C720-ED62-2FC5-8DDBD7F0289C}"/>
                  </a:ext>
                </a:extLst>
              </p:cNvPr>
              <p:cNvSpPr/>
              <p:nvPr/>
            </p:nvSpPr>
            <p:spPr>
              <a:xfrm>
                <a:off x="6066233" y="2291680"/>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Hexagon 72">
                <a:extLst>
                  <a:ext uri="{FF2B5EF4-FFF2-40B4-BE49-F238E27FC236}">
                    <a16:creationId xmlns:a16="http://schemas.microsoft.com/office/drawing/2014/main" id="{3BA231E5-A3C2-FBAA-10A6-8A1F810DF52A}"/>
                  </a:ext>
                </a:extLst>
              </p:cNvPr>
              <p:cNvSpPr/>
              <p:nvPr/>
            </p:nvSpPr>
            <p:spPr>
              <a:xfrm>
                <a:off x="6066233" y="171819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4" name="Hexagon 73">
                <a:extLst>
                  <a:ext uri="{FF2B5EF4-FFF2-40B4-BE49-F238E27FC236}">
                    <a16:creationId xmlns:a16="http://schemas.microsoft.com/office/drawing/2014/main" id="{E06322DC-EAAC-6A36-CC68-34C3B432155D}"/>
                  </a:ext>
                </a:extLst>
              </p:cNvPr>
              <p:cNvSpPr/>
              <p:nvPr/>
            </p:nvSpPr>
            <p:spPr>
              <a:xfrm>
                <a:off x="5508104" y="259194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Hexagon 74">
                <a:extLst>
                  <a:ext uri="{FF2B5EF4-FFF2-40B4-BE49-F238E27FC236}">
                    <a16:creationId xmlns:a16="http://schemas.microsoft.com/office/drawing/2014/main" id="{12F2C07B-AB15-EB28-71B7-DD838EBB5DD1}"/>
                  </a:ext>
                </a:extLst>
              </p:cNvPr>
              <p:cNvSpPr/>
              <p:nvPr/>
            </p:nvSpPr>
            <p:spPr>
              <a:xfrm>
                <a:off x="6633030" y="1991415"/>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Hexagon 75">
                <a:extLst>
                  <a:ext uri="{FF2B5EF4-FFF2-40B4-BE49-F238E27FC236}">
                    <a16:creationId xmlns:a16="http://schemas.microsoft.com/office/drawing/2014/main" id="{6A046E1B-6FA1-60D2-55E9-85B296826FFD}"/>
                  </a:ext>
                </a:extLst>
              </p:cNvPr>
              <p:cNvSpPr/>
              <p:nvPr/>
            </p:nvSpPr>
            <p:spPr>
              <a:xfrm>
                <a:off x="6624362" y="2581172"/>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Hexagon 76">
                <a:extLst>
                  <a:ext uri="{FF2B5EF4-FFF2-40B4-BE49-F238E27FC236}">
                    <a16:creationId xmlns:a16="http://schemas.microsoft.com/office/drawing/2014/main" id="{997DAF55-8CB6-4355-3662-A5A9ACFD9CE8}"/>
                  </a:ext>
                </a:extLst>
              </p:cNvPr>
              <p:cNvSpPr/>
              <p:nvPr/>
            </p:nvSpPr>
            <p:spPr>
              <a:xfrm>
                <a:off x="6066233" y="2881436"/>
                <a:ext cx="648072" cy="546447"/>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2" name="TextBox 1">
            <a:extLst>
              <a:ext uri="{FF2B5EF4-FFF2-40B4-BE49-F238E27FC236}">
                <a16:creationId xmlns:a16="http://schemas.microsoft.com/office/drawing/2014/main" id="{BFC04207-2CD5-D291-B060-81623F8D4E19}"/>
              </a:ext>
            </a:extLst>
          </p:cNvPr>
          <p:cNvSpPr txBox="1"/>
          <p:nvPr/>
        </p:nvSpPr>
        <p:spPr>
          <a:xfrm>
            <a:off x="755576" y="2420888"/>
            <a:ext cx="3237361" cy="553998"/>
          </a:xfrm>
          <a:prstGeom prst="rect">
            <a:avLst/>
          </a:prstGeom>
          <a:noFill/>
        </p:spPr>
        <p:txBody>
          <a:bodyPr wrap="none" rtlCol="0">
            <a:spAutoFit/>
          </a:bodyPr>
          <a:lstStyle/>
          <a:p>
            <a:r>
              <a:rPr lang="en-US" sz="3000" b="1" dirty="0">
                <a:latin typeface="Times New Roman" pitchFamily="18" charset="0"/>
                <a:cs typeface="Times New Roman" pitchFamily="18" charset="0"/>
              </a:rPr>
              <a:t>PROJECT TITLE</a:t>
            </a:r>
            <a:endParaRPr lang="en-IN" sz="30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D96DEB8-3653-9388-C70D-B786BD413FF1}"/>
              </a:ext>
            </a:extLst>
          </p:cNvPr>
          <p:cNvSpPr txBox="1"/>
          <p:nvPr/>
        </p:nvSpPr>
        <p:spPr>
          <a:xfrm>
            <a:off x="107504" y="3501008"/>
            <a:ext cx="4810484" cy="58477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3200" b="1" dirty="0">
                <a:solidFill>
                  <a:srgbClr val="0070C0"/>
                </a:solidFill>
                <a:latin typeface="Times New Roman" pitchFamily="18" charset="0"/>
                <a:cs typeface="Times New Roman" pitchFamily="18" charset="0"/>
              </a:rPr>
              <a:t>SMART STREET LIGHT</a:t>
            </a:r>
            <a:endParaRPr lang="en-IN" sz="32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99584727"/>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i="1" dirty="0">
                <a:solidFill>
                  <a:srgbClr val="0070C0"/>
                </a:solidFill>
                <a:latin typeface="Times New Roman" pitchFamily="18" charset="0"/>
                <a:cs typeface="Times New Roman" pitchFamily="18" charset="0"/>
              </a:rPr>
              <a:t>Introduction</a:t>
            </a:r>
            <a:endParaRPr lang="en-US" sz="3000" b="1" i="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81128"/>
          </a:xfrm>
          <a:noFill/>
          <a:ln>
            <a:noFill/>
          </a:ln>
        </p:spPr>
        <p:txBody>
          <a:bodyPr>
            <a:noAutofit/>
          </a:bodyPr>
          <a:lstStyle/>
          <a:p>
            <a:r>
              <a:rPr lang="en-US" sz="2800" dirty="0">
                <a:latin typeface="Times New Roman" pitchFamily="18" charset="0"/>
                <a:cs typeface="Times New Roman" pitchFamily="18" charset="0"/>
              </a:rPr>
              <a:t>Generally, street light controlling system is a simple concept which uses a transistor to </a:t>
            </a:r>
            <a:r>
              <a:rPr lang="en-US" sz="2800" dirty="0">
                <a:solidFill>
                  <a:schemeClr val="tx2">
                    <a:lumMod val="60000"/>
                    <a:lumOff val="40000"/>
                  </a:schemeClr>
                </a:solidFill>
                <a:latin typeface="Times New Roman" pitchFamily="18" charset="0"/>
                <a:cs typeface="Times New Roman" pitchFamily="18" charset="0"/>
              </a:rPr>
              <a:t>turn ON in the night</a:t>
            </a:r>
            <a:r>
              <a:rPr lang="en-US" sz="2800" dirty="0">
                <a:latin typeface="Times New Roman" pitchFamily="18" charset="0"/>
                <a:cs typeface="Times New Roman" pitchFamily="18" charset="0"/>
              </a:rPr>
              <a:t> time and </a:t>
            </a:r>
            <a:r>
              <a:rPr lang="en-US" sz="2800" dirty="0">
                <a:solidFill>
                  <a:schemeClr val="tx2">
                    <a:lumMod val="60000"/>
                    <a:lumOff val="40000"/>
                  </a:schemeClr>
                </a:solidFill>
                <a:latin typeface="Times New Roman" pitchFamily="18" charset="0"/>
                <a:cs typeface="Times New Roman" pitchFamily="18" charset="0"/>
              </a:rPr>
              <a:t>turn OFF during the day time</a:t>
            </a: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The entire process can be done by a using a sensor namely </a:t>
            </a:r>
            <a:r>
              <a:rPr lang="en-US" sz="2800" dirty="0">
                <a:solidFill>
                  <a:schemeClr val="tx2">
                    <a:lumMod val="60000"/>
                    <a:lumOff val="40000"/>
                  </a:schemeClr>
                </a:solidFill>
                <a:latin typeface="Times New Roman" pitchFamily="18" charset="0"/>
                <a:cs typeface="Times New Roman" pitchFamily="18" charset="0"/>
              </a:rPr>
              <a:t>IR</a:t>
            </a:r>
            <a:r>
              <a:rPr lang="en-US" sz="2800" dirty="0">
                <a:latin typeface="Times New Roman" pitchFamily="18" charset="0"/>
                <a:cs typeface="Times New Roman" pitchFamily="18" charset="0"/>
              </a:rPr>
              <a:t> (Infrared sensor). </a:t>
            </a:r>
          </a:p>
          <a:p>
            <a:r>
              <a:rPr lang="en-US" sz="2800" dirty="0">
                <a:latin typeface="Times New Roman" pitchFamily="18" charset="0"/>
                <a:cs typeface="Times New Roman" pitchFamily="18" charset="0"/>
              </a:rPr>
              <a:t>Nowadays conserving the energy is an </a:t>
            </a:r>
            <a:r>
              <a:rPr lang="en-US" sz="2800" dirty="0">
                <a:solidFill>
                  <a:schemeClr val="tx2">
                    <a:lumMod val="60000"/>
                    <a:lumOff val="40000"/>
                  </a:schemeClr>
                </a:solidFill>
                <a:latin typeface="Times New Roman" pitchFamily="18" charset="0"/>
                <a:cs typeface="Times New Roman" pitchFamily="18" charset="0"/>
              </a:rPr>
              <a:t>essential part</a:t>
            </a:r>
            <a:r>
              <a:rPr lang="en-US" sz="2800" dirty="0">
                <a:latin typeface="Times New Roman" pitchFamily="18" charset="0"/>
                <a:cs typeface="Times New Roman" pitchFamily="18" charset="0"/>
              </a:rPr>
              <a:t> and day by day energy </a:t>
            </a:r>
            <a:r>
              <a:rPr lang="en-US" sz="2800" dirty="0">
                <a:solidFill>
                  <a:schemeClr val="tx2">
                    <a:lumMod val="60000"/>
                    <a:lumOff val="40000"/>
                  </a:schemeClr>
                </a:solidFill>
                <a:latin typeface="Times New Roman" pitchFamily="18" charset="0"/>
                <a:cs typeface="Times New Roman" pitchFamily="18" charset="0"/>
              </a:rPr>
              <a:t>resources are getting decreased</a:t>
            </a:r>
            <a:r>
              <a:rPr lang="en-US" sz="2800" dirty="0">
                <a:latin typeface="Times New Roman" pitchFamily="18" charset="0"/>
                <a:cs typeface="Times New Roman" pitchFamily="18" charset="0"/>
              </a:rPr>
              <a:t>. So our next generations may face a lot of </a:t>
            </a:r>
            <a:r>
              <a:rPr lang="en-US" sz="2800" dirty="0">
                <a:solidFill>
                  <a:schemeClr val="tx2">
                    <a:lumMod val="60000"/>
                    <a:lumOff val="40000"/>
                  </a:schemeClr>
                </a:solidFill>
                <a:latin typeface="Times New Roman" pitchFamily="18" charset="0"/>
                <a:cs typeface="Times New Roman" pitchFamily="18" charset="0"/>
              </a:rPr>
              <a:t>problems due to this lack of resources</a:t>
            </a:r>
            <a:r>
              <a:rPr lang="en-US" sz="2800" dirty="0">
                <a:latin typeface="Times New Roman" pitchFamily="18" charset="0"/>
                <a:cs typeface="Times New Roman" pitchFamily="18" charset="0"/>
              </a:rPr>
              <a:t>. </a:t>
            </a:r>
          </a:p>
        </p:txBody>
      </p:sp>
      <p:sp>
        <p:nvSpPr>
          <p:cNvPr id="6" name="Slide Number Placeholder 5"/>
          <p:cNvSpPr>
            <a:spLocks noGrp="1"/>
          </p:cNvSpPr>
          <p:nvPr>
            <p:ph type="sldNum" sz="quarter" idx="12"/>
          </p:nvPr>
        </p:nvSpPr>
        <p:spPr/>
        <p:txBody>
          <a:bodyPr/>
          <a:lstStyle/>
          <a:p>
            <a:fld id="{01A85229-E8A1-4526-8839-B788D0F12A0E}" type="slidenum">
              <a:rPr lang="en-US" smtClean="0"/>
              <a:pPr/>
              <a:t>4</a:t>
            </a:fld>
            <a:endParaRPr lang="en-US" dirty="0"/>
          </a:p>
        </p:txBody>
      </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476672"/>
            <a:ext cx="8229600" cy="5649491"/>
          </a:xfrm>
        </p:spPr>
        <p:txBody>
          <a:bodyPr>
            <a:normAutofit/>
          </a:bodyPr>
          <a:lstStyle/>
          <a:p>
            <a:r>
              <a:rPr lang="en-US" sz="2800" dirty="0">
                <a:latin typeface="Times New Roman" pitchFamily="18" charset="0"/>
                <a:cs typeface="Times New Roman" pitchFamily="18" charset="0"/>
              </a:rPr>
              <a:t>This system doesn’t need a manual operation to turn ON/OFF the street lights. The street light system </a:t>
            </a:r>
            <a:r>
              <a:rPr lang="en-US" sz="2800" dirty="0">
                <a:solidFill>
                  <a:schemeClr val="tx2">
                    <a:lumMod val="60000"/>
                    <a:lumOff val="40000"/>
                  </a:schemeClr>
                </a:solidFill>
                <a:latin typeface="Times New Roman" pitchFamily="18" charset="0"/>
                <a:cs typeface="Times New Roman" pitchFamily="18" charset="0"/>
              </a:rPr>
              <a:t>detects</a:t>
            </a:r>
            <a:r>
              <a:rPr lang="en-US" sz="2800" dirty="0">
                <a:latin typeface="Times New Roman" pitchFamily="18" charset="0"/>
                <a:cs typeface="Times New Roman" pitchFamily="18" charset="0"/>
              </a:rPr>
              <a:t> whether there is </a:t>
            </a:r>
            <a:r>
              <a:rPr lang="en-US" sz="2800" dirty="0">
                <a:solidFill>
                  <a:schemeClr val="tx2">
                    <a:lumMod val="60000"/>
                    <a:lumOff val="40000"/>
                  </a:schemeClr>
                </a:solidFill>
                <a:latin typeface="Times New Roman" pitchFamily="18" charset="0"/>
                <a:cs typeface="Times New Roman" pitchFamily="18" charset="0"/>
              </a:rPr>
              <a:t>need of light </a:t>
            </a:r>
            <a:r>
              <a:rPr lang="en-US" sz="2800" dirty="0">
                <a:latin typeface="Times New Roman" pitchFamily="18" charset="0"/>
                <a:cs typeface="Times New Roman" pitchFamily="18" charset="0"/>
              </a:rPr>
              <a:t>or </a:t>
            </a:r>
            <a:r>
              <a:rPr lang="en-US" sz="2800" dirty="0">
                <a:solidFill>
                  <a:schemeClr val="tx2">
                    <a:lumMod val="60000"/>
                    <a:lumOff val="40000"/>
                  </a:schemeClr>
                </a:solidFill>
                <a:latin typeface="Times New Roman" pitchFamily="18" charset="0"/>
                <a:cs typeface="Times New Roman" pitchFamily="18" charset="0"/>
              </a:rPr>
              <a:t>not</a:t>
            </a:r>
            <a:r>
              <a:rPr lang="en-US" sz="2800" dirty="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01A85229-E8A1-4526-8839-B788D0F12A0E}" type="slidenum">
              <a:rPr lang="en-US" smtClean="0"/>
              <a:pPr/>
              <a:t>5</a:t>
            </a:fld>
            <a:endParaRPr lang="en-US" dirty="0"/>
          </a:p>
        </p:txBody>
      </p:sp>
      <p:pic>
        <p:nvPicPr>
          <p:cNvPr id="5" name="Picture 4" descr="Automatic-Street-Light-Using-555-Timer-IC-1.png"/>
          <p:cNvPicPr>
            <a:picLocks noChangeAspect="1"/>
          </p:cNvPicPr>
          <p:nvPr/>
        </p:nvPicPr>
        <p:blipFill>
          <a:blip r:embed="rId2" cstate="print"/>
          <a:stretch>
            <a:fillRect/>
          </a:stretch>
        </p:blipFill>
        <p:spPr>
          <a:xfrm>
            <a:off x="2267744" y="2276872"/>
            <a:ext cx="5975648" cy="33613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028A7-F608-09FA-5808-32C6E62077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A0A0AD0-9C0F-899F-127E-FA4398133293}"/>
              </a:ext>
            </a:extLst>
          </p:cNvPr>
          <p:cNvSpPr txBox="1"/>
          <p:nvPr/>
        </p:nvSpPr>
        <p:spPr>
          <a:xfrm>
            <a:off x="2699792" y="260648"/>
            <a:ext cx="2937535" cy="523220"/>
          </a:xfrm>
          <a:prstGeom prst="rect">
            <a:avLst/>
          </a:prstGeom>
          <a:noFill/>
          <a:ln>
            <a:noFill/>
          </a:ln>
        </p:spPr>
        <p:txBody>
          <a:bodyPr wrap="none" rtlCol="0">
            <a:spAutoFit/>
          </a:bodyPr>
          <a:lstStyle/>
          <a:p>
            <a:r>
              <a:rPr lang="en-US" sz="2800" b="1" i="1" dirty="0">
                <a:solidFill>
                  <a:srgbClr val="0070C0"/>
                </a:solidFill>
                <a:latin typeface="Times New Roman" pitchFamily="18" charset="0"/>
                <a:cs typeface="Times New Roman" pitchFamily="18" charset="0"/>
              </a:rPr>
              <a:t>CIRCUIT</a:t>
            </a:r>
            <a:r>
              <a:rPr lang="en-IN" sz="2800" b="1" i="1" dirty="0">
                <a:solidFill>
                  <a:srgbClr val="0070C0"/>
                </a:solidFill>
                <a:latin typeface="Times New Roman" pitchFamily="18" charset="0"/>
                <a:cs typeface="Times New Roman" pitchFamily="18" charset="0"/>
              </a:rPr>
              <a:t> DIAGRAM</a:t>
            </a:r>
          </a:p>
        </p:txBody>
      </p:sp>
      <p:pic>
        <p:nvPicPr>
          <p:cNvPr id="2" name="Picture 1">
            <a:extLst>
              <a:ext uri="{FF2B5EF4-FFF2-40B4-BE49-F238E27FC236}">
                <a16:creationId xmlns:a16="http://schemas.microsoft.com/office/drawing/2014/main" id="{6D58B9FA-0CC2-0D47-5095-A6C5CC50D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45" y="1272470"/>
            <a:ext cx="6071994" cy="4873315"/>
          </a:xfrm>
          <a:prstGeom prst="rect">
            <a:avLst/>
          </a:prstGeom>
        </p:spPr>
      </p:pic>
      <p:sp>
        <p:nvSpPr>
          <p:cNvPr id="5" name="Rectangle 4">
            <a:extLst>
              <a:ext uri="{FF2B5EF4-FFF2-40B4-BE49-F238E27FC236}">
                <a16:creationId xmlns:a16="http://schemas.microsoft.com/office/drawing/2014/main" id="{83758781-8F5E-A402-E5C4-9538B6EBC0BF}"/>
              </a:ext>
            </a:extLst>
          </p:cNvPr>
          <p:cNvSpPr/>
          <p:nvPr/>
        </p:nvSpPr>
        <p:spPr>
          <a:xfrm>
            <a:off x="6023655" y="4631596"/>
            <a:ext cx="1828800" cy="1828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5860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i="1" dirty="0">
                <a:solidFill>
                  <a:srgbClr val="0070C0"/>
                </a:solidFill>
                <a:latin typeface="Times New Roman" pitchFamily="18" charset="0"/>
                <a:cs typeface="Times New Roman" pitchFamily="18" charset="0"/>
              </a:rPr>
              <a:t>Components</a:t>
            </a:r>
            <a:endParaRPr lang="en-US" sz="3000" b="1" i="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Arduino UNO</a:t>
            </a:r>
          </a:p>
          <a:p>
            <a:r>
              <a:rPr lang="en-IN" sz="2800" dirty="0">
                <a:latin typeface="Times New Roman" pitchFamily="18" charset="0"/>
                <a:cs typeface="Times New Roman" pitchFamily="18" charset="0"/>
              </a:rPr>
              <a:t>Battery</a:t>
            </a:r>
          </a:p>
          <a:p>
            <a:r>
              <a:rPr lang="en-IN" sz="2800" dirty="0">
                <a:latin typeface="Times New Roman" pitchFamily="18" charset="0"/>
                <a:cs typeface="Times New Roman" pitchFamily="18" charset="0"/>
              </a:rPr>
              <a:t>Resistor</a:t>
            </a:r>
          </a:p>
          <a:p>
            <a:r>
              <a:rPr lang="en-IN" sz="2800" dirty="0">
                <a:latin typeface="Times New Roman" pitchFamily="18" charset="0"/>
                <a:cs typeface="Times New Roman" pitchFamily="18" charset="0"/>
              </a:rPr>
              <a:t>IR Sensor(Transmitter &amp; Receiver)</a:t>
            </a:r>
          </a:p>
          <a:p>
            <a:r>
              <a:rPr lang="en-IN" sz="2800" dirty="0">
                <a:latin typeface="Times New Roman" pitchFamily="18" charset="0"/>
                <a:cs typeface="Times New Roman" pitchFamily="18" charset="0"/>
              </a:rPr>
              <a:t>Row of Led</a:t>
            </a:r>
          </a:p>
          <a:p>
            <a:r>
              <a:rPr lang="en-IN" sz="2800" dirty="0">
                <a:latin typeface="Times New Roman" pitchFamily="18" charset="0"/>
                <a:cs typeface="Times New Roman" pitchFamily="18" charset="0"/>
              </a:rPr>
              <a:t>Connecting Wires</a:t>
            </a:r>
            <a:endParaRPr lang="en-US" sz="2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1A85229-E8A1-4526-8839-B788D0F12A0E}"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i="1" dirty="0">
                <a:solidFill>
                  <a:srgbClr val="0070C0"/>
                </a:solidFill>
                <a:latin typeface="Times New Roman" pitchFamily="18" charset="0"/>
                <a:cs typeface="Times New Roman" pitchFamily="18" charset="0"/>
              </a:rPr>
              <a:t>Operation</a:t>
            </a:r>
            <a:endParaRPr lang="en-US" sz="3000" b="1" i="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An automatic street light system that operates based on </a:t>
            </a:r>
            <a:r>
              <a:rPr lang="en-US" sz="2800" dirty="0">
                <a:solidFill>
                  <a:schemeClr val="tx2">
                    <a:lumMod val="60000"/>
                    <a:lumOff val="40000"/>
                  </a:schemeClr>
                </a:solidFill>
                <a:latin typeface="Times New Roman" pitchFamily="18" charset="0"/>
                <a:cs typeface="Times New Roman" pitchFamily="18" charset="0"/>
              </a:rPr>
              <a:t>vehicle movement</a:t>
            </a:r>
            <a:r>
              <a:rPr lang="en-US" sz="2800" dirty="0">
                <a:latin typeface="Times New Roman" pitchFamily="18" charset="0"/>
                <a:cs typeface="Times New Roman" pitchFamily="18" charset="0"/>
              </a:rPr>
              <a:t> typically involves a combination of </a:t>
            </a:r>
            <a:r>
              <a:rPr lang="en-US" sz="2800" dirty="0">
                <a:solidFill>
                  <a:schemeClr val="tx2">
                    <a:lumMod val="60000"/>
                    <a:lumOff val="40000"/>
                  </a:schemeClr>
                </a:solidFill>
                <a:latin typeface="Times New Roman" pitchFamily="18" charset="0"/>
                <a:cs typeface="Times New Roman" pitchFamily="18" charset="0"/>
              </a:rPr>
              <a:t>sensors, controllers, and lighting fixtures</a:t>
            </a:r>
            <a:r>
              <a:rPr lang="en-US" sz="2800" dirty="0">
                <a:latin typeface="Times New Roman" pitchFamily="18" charset="0"/>
                <a:cs typeface="Times New Roman" pitchFamily="18" charset="0"/>
              </a:rPr>
              <a:t>. Here's a basic overview of how it might work:</a:t>
            </a:r>
          </a:p>
          <a:p>
            <a:r>
              <a:rPr lang="en-US" sz="2800" b="1" dirty="0">
                <a:latin typeface="Times New Roman" pitchFamily="18" charset="0"/>
                <a:cs typeface="Times New Roman" pitchFamily="18" charset="0"/>
              </a:rPr>
              <a:t>Motion Sensors</a:t>
            </a:r>
            <a:r>
              <a:rPr lang="en-US" sz="2800" dirty="0">
                <a:latin typeface="Times New Roman" pitchFamily="18" charset="0"/>
                <a:cs typeface="Times New Roman" pitchFamily="18" charset="0"/>
              </a:rPr>
              <a:t>: These sensors detect the </a:t>
            </a:r>
            <a:r>
              <a:rPr lang="en-US" sz="2800" dirty="0">
                <a:solidFill>
                  <a:schemeClr val="tx2">
                    <a:lumMod val="60000"/>
                    <a:lumOff val="40000"/>
                  </a:schemeClr>
                </a:solidFill>
                <a:latin typeface="Times New Roman" pitchFamily="18" charset="0"/>
                <a:cs typeface="Times New Roman" pitchFamily="18" charset="0"/>
              </a:rPr>
              <a:t>movement of vehicles </a:t>
            </a:r>
            <a:r>
              <a:rPr lang="en-US" sz="2800" dirty="0">
                <a:latin typeface="Times New Roman" pitchFamily="18" charset="0"/>
                <a:cs typeface="Times New Roman" pitchFamily="18" charset="0"/>
              </a:rPr>
              <a:t>or pedestrians. In this case, vehicle motion sensors would be used to detect the presence of vehicles.</a:t>
            </a:r>
          </a:p>
        </p:txBody>
      </p:sp>
      <p:sp>
        <p:nvSpPr>
          <p:cNvPr id="6" name="Slide Number Placeholder 5"/>
          <p:cNvSpPr>
            <a:spLocks noGrp="1"/>
          </p:cNvSpPr>
          <p:nvPr>
            <p:ph type="sldNum" sz="quarter" idx="12"/>
          </p:nvPr>
        </p:nvSpPr>
        <p:spPr/>
        <p:txBody>
          <a:bodyPr/>
          <a:lstStyle/>
          <a:p>
            <a:fld id="{01A85229-E8A1-4526-8839-B788D0F12A0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US" sz="2800" b="1" dirty="0">
                <a:latin typeface="Times New Roman" pitchFamily="18" charset="0"/>
                <a:cs typeface="Times New Roman" pitchFamily="18" charset="0"/>
              </a:rPr>
              <a:t>Microcontroller or Controller Unit</a:t>
            </a:r>
            <a:r>
              <a:rPr lang="en-US" sz="2800" dirty="0">
                <a:latin typeface="Times New Roman" pitchFamily="18" charset="0"/>
                <a:cs typeface="Times New Roman" pitchFamily="18" charset="0"/>
              </a:rPr>
              <a:t>: This is </a:t>
            </a:r>
            <a:r>
              <a:rPr lang="en-US" sz="2800" dirty="0">
                <a:solidFill>
                  <a:schemeClr val="tx2">
                    <a:lumMod val="60000"/>
                    <a:lumOff val="40000"/>
                  </a:schemeClr>
                </a:solidFill>
                <a:latin typeface="Times New Roman" pitchFamily="18" charset="0"/>
                <a:cs typeface="Times New Roman" pitchFamily="18" charset="0"/>
              </a:rPr>
              <a:t>the brain of the system</a:t>
            </a:r>
            <a:r>
              <a:rPr lang="en-US" sz="2800" dirty="0">
                <a:latin typeface="Times New Roman" pitchFamily="18" charset="0"/>
                <a:cs typeface="Times New Roman" pitchFamily="18" charset="0"/>
              </a:rPr>
              <a:t>. It processes the input from the motion sensors and controls the operation of the street lights accordingly. A microcontroller such as </a:t>
            </a:r>
            <a:r>
              <a:rPr lang="en-US" sz="2800" dirty="0">
                <a:solidFill>
                  <a:schemeClr val="tx2">
                    <a:lumMod val="60000"/>
                    <a:lumOff val="40000"/>
                  </a:schemeClr>
                </a:solidFill>
                <a:latin typeface="Times New Roman" pitchFamily="18" charset="0"/>
                <a:cs typeface="Times New Roman" pitchFamily="18" charset="0"/>
              </a:rPr>
              <a:t>Arduino or Raspberry Pi</a:t>
            </a:r>
            <a:r>
              <a:rPr lang="en-US" sz="2800" dirty="0">
                <a:latin typeface="Times New Roman" pitchFamily="18" charset="0"/>
                <a:cs typeface="Times New Roman" pitchFamily="18" charset="0"/>
              </a:rPr>
              <a:t> can be used for this purpose.</a:t>
            </a:r>
          </a:p>
          <a:p>
            <a:r>
              <a:rPr lang="en-US" sz="2800" b="1" dirty="0">
                <a:latin typeface="Times New Roman" pitchFamily="18" charset="0"/>
                <a:cs typeface="Times New Roman" pitchFamily="18" charset="0"/>
              </a:rPr>
              <a:t>Relays or Switches</a:t>
            </a:r>
            <a:r>
              <a:rPr lang="en-US" sz="2800" dirty="0">
                <a:latin typeface="Times New Roman" pitchFamily="18" charset="0"/>
                <a:cs typeface="Times New Roman" pitchFamily="18" charset="0"/>
              </a:rPr>
              <a:t>: The microcontroller controls relays or </a:t>
            </a:r>
            <a:r>
              <a:rPr lang="en-US" sz="2800" dirty="0">
                <a:solidFill>
                  <a:schemeClr val="tx2">
                    <a:lumMod val="60000"/>
                    <a:lumOff val="40000"/>
                  </a:schemeClr>
                </a:solidFill>
                <a:latin typeface="Times New Roman" pitchFamily="18" charset="0"/>
                <a:cs typeface="Times New Roman" pitchFamily="18" charset="0"/>
              </a:rPr>
              <a:t>switches</a:t>
            </a:r>
            <a:r>
              <a:rPr lang="en-US" sz="2800" dirty="0">
                <a:latin typeface="Times New Roman" pitchFamily="18" charset="0"/>
                <a:cs typeface="Times New Roman" pitchFamily="18" charset="0"/>
              </a:rPr>
              <a:t> that turn the street </a:t>
            </a:r>
            <a:r>
              <a:rPr lang="en-US" sz="2800" dirty="0">
                <a:solidFill>
                  <a:schemeClr val="tx2">
                    <a:lumMod val="60000"/>
                    <a:lumOff val="40000"/>
                  </a:schemeClr>
                </a:solidFill>
                <a:latin typeface="Times New Roman" pitchFamily="18" charset="0"/>
                <a:cs typeface="Times New Roman" pitchFamily="18" charset="0"/>
              </a:rPr>
              <a:t>lights on or off</a:t>
            </a:r>
            <a:r>
              <a:rPr lang="en-US" sz="2800" dirty="0">
                <a:latin typeface="Times New Roman" pitchFamily="18" charset="0"/>
                <a:cs typeface="Times New Roman" pitchFamily="18" charset="0"/>
              </a:rPr>
              <a:t>.</a:t>
            </a:r>
          </a:p>
          <a:p>
            <a:r>
              <a:rPr lang="en-US" sz="2800" b="1" dirty="0"/>
              <a:t>Programming Logic</a:t>
            </a:r>
            <a:r>
              <a:rPr lang="en-US" sz="2800" dirty="0"/>
              <a:t>: The microcontroller is </a:t>
            </a:r>
            <a:r>
              <a:rPr lang="en-US" sz="2800" dirty="0">
                <a:solidFill>
                  <a:schemeClr val="tx2">
                    <a:lumMod val="60000"/>
                    <a:lumOff val="40000"/>
                  </a:schemeClr>
                </a:solidFill>
              </a:rPr>
              <a:t>programmed </a:t>
            </a:r>
            <a:r>
              <a:rPr lang="en-US" sz="2800" dirty="0"/>
              <a:t>to turn on the street lights when it detects vehicle movement and turn them off after a certain period of time when there's no more movement.</a:t>
            </a:r>
          </a:p>
        </p:txBody>
      </p:sp>
      <p:sp>
        <p:nvSpPr>
          <p:cNvPr id="6" name="Slide Number Placeholder 5"/>
          <p:cNvSpPr>
            <a:spLocks noGrp="1"/>
          </p:cNvSpPr>
          <p:nvPr>
            <p:ph type="sldNum" sz="quarter" idx="12"/>
          </p:nvPr>
        </p:nvSpPr>
        <p:spPr/>
        <p:txBody>
          <a:bodyPr/>
          <a:lstStyle/>
          <a:p>
            <a:fld id="{01A85229-E8A1-4526-8839-B788D0F12A0E}"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TotalTime>
  <Words>913</Words>
  <Application>Microsoft Office PowerPoint</Application>
  <PresentationFormat>On-screen Show (4:3)</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SMART STREET LIGHT</vt:lpstr>
      <vt:lpstr>SMART STREET LIGHT</vt:lpstr>
      <vt:lpstr>PowerPoint Presentation</vt:lpstr>
      <vt:lpstr>Introduction</vt:lpstr>
      <vt:lpstr>PowerPoint Presentation</vt:lpstr>
      <vt:lpstr>PowerPoint Presentation</vt:lpstr>
      <vt:lpstr>Components</vt:lpstr>
      <vt:lpstr>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91971</dc:creator>
  <cp:lastModifiedBy>Abi Prakash</cp:lastModifiedBy>
  <cp:revision>55</cp:revision>
  <dcterms:created xsi:type="dcterms:W3CDTF">2023-08-29T13:43:06Z</dcterms:created>
  <dcterms:modified xsi:type="dcterms:W3CDTF">2024-04-29T09:06:17Z</dcterms:modified>
</cp:coreProperties>
</file>