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146847063" r:id="rId11"/>
    <p:sldId id="266" r:id="rId12"/>
    <p:sldId id="2146847064" r:id="rId13"/>
    <p:sldId id="2146847069" r:id="rId14"/>
    <p:sldId id="267" r:id="rId15"/>
    <p:sldId id="2146847065" r:id="rId16"/>
    <p:sldId id="2146847066" r:id="rId17"/>
    <p:sldId id="2146847067" r:id="rId18"/>
    <p:sldId id="2146847068" r:id="rId19"/>
    <p:sldId id="268" r:id="rId20"/>
    <p:sldId id="2146847055" r:id="rId21"/>
    <p:sldId id="269" r:id="rId22"/>
    <p:sldId id="2146847059" r:id="rId23"/>
    <p:sldId id="2146847060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-gb.ml.cloud.ibm.com/ml/v4/deployments/4e25bae2-e18b-4714-b7b4-7f2a5d44f8d7/predictions?version=2021-05-01" TargetMode="External"/><Relationship Id="rId2" Type="http://schemas.openxmlformats.org/officeDocument/2006/relationships/hyperlink" Target="https://private.eu-gb.ml.cloud.ibm.com/ml/v4/deployments/4e25bae2-e18b-4714-b7b4-7f2a5d44f8d7/predictions?version=2021-05-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09696/" TargetMode="External"/><Relationship Id="rId2" Type="http://schemas.openxmlformats.org/officeDocument/2006/relationships/hyperlink" Target="https://www.sap.com/india/products/scm/apm/what-is-predictive-maintena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jisae.org/index.php/IJISAE/article/view/4689" TargetMode="External"/><Relationship Id="rId5" Type="http://schemas.openxmlformats.org/officeDocument/2006/relationships/hyperlink" Target="https://www.3ds.com/industries/industrial-equipment/predictive-maintenance-manufacturing-resilience" TargetMode="External"/><Relationship Id="rId4" Type="http://schemas.openxmlformats.org/officeDocument/2006/relationships/hyperlink" Target="https://www.researchgate.net/publication/337762244_Predictive_Maintenance_and_Monitoring_of_Industrial_Machine_using_Machine_Learn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Abir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Datta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-Netaji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Subhash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053" y="849086"/>
            <a:ext cx="582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is deployed on the IBM cloud.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053" y="2341984"/>
            <a:ext cx="10702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Private endpoint: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private.eu-gb.ml.cloud.ibm.com/ml/v4/deployments/4e25bae2-e18b-4714-b7b4-7f2a5d44f8d7/predictions?version=2021-05-01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b="1" dirty="0" smtClean="0"/>
              <a:t>Public endpoint: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eu-gb.ml.cloud.ibm.com/ml/v4/deployments/4e25bae2-e18b-4714-b7b4-7f2a5d44f8d7/predictions?version=2021-05-01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8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1192" y="1464984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machine learning model which is developed using Snap random classifier gives an accuracy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99.5%.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0" y="2305474"/>
            <a:ext cx="10883020" cy="2884938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>
            <a:off x="8696130" y="3564294"/>
            <a:ext cx="727787" cy="2348067"/>
          </a:xfrm>
          <a:prstGeom prst="bentUpArrow">
            <a:avLst>
              <a:gd name="adj1" fmla="val 25000"/>
              <a:gd name="adj2" fmla="val 24167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060441" y="5643720"/>
            <a:ext cx="73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Fig2: Selection of the classifier based on highest accuracy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8" y="1576874"/>
            <a:ext cx="6363634" cy="3363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71850" y="5462874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Fig3: Confusion Matrix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11" y="1053069"/>
            <a:ext cx="4530089" cy="4779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489148" y="5462874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Fig4: ROC Curve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4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3" y="970384"/>
            <a:ext cx="5143014" cy="5424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5924" y="5658817"/>
            <a:ext cx="284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Fig5: Precision Recall Curve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731792"/>
            <a:ext cx="10403632" cy="4914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7426" y="5808106"/>
            <a:ext cx="449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Fig6: Input data in the final model for testing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9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3" y="838443"/>
            <a:ext cx="10782201" cy="4862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5182" y="5817436"/>
            <a:ext cx="475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Fig7: Prediction results based on the input data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4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1192" y="1754953"/>
            <a:ext cx="107823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Snap Random Forest Classifier, the proposed predictive maintenance method achieved 99.5% accuracy in predicting machine failure categories such as heat overstrain, tool wear, and power failure. The model accurately predicts failures before they occur by using real-time sensor values and auto-improvements like feature engineering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adjustment.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implementation, IBM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AutoAI's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 and optimization capabilities were used to address issues like class imbalance and complex data patterns.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summary, the solution shows that precise, real-time failure prediction is not only possible but also very successful in facilitating proactive maintenance, which dramatically lowers industrial machinery operating costs and downtime.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670" y="1455577"/>
            <a:ext cx="11029616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further improve the system's effectiveness and scalability, several enhancements can be considered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Incorporating Additional Data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real-time inputs such as environmental data, maintenance logs, and operator feedback to enrich model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advanced machine learning techniques like ensemble stacking or deep learning to improve prediction precision and handle more complex failure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 the system to support predictive maintenance across multiple cities or industrial regions by deploying cloud-based instances and localized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 Computing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models at the edge (on or near machines) for faster, low-latency predictions without relying on constant cloud connectivity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enhancements can significantly boost the system's performance, responsiveness, and adaptability in large-scale industrial applications.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1192" y="1502229"/>
            <a:ext cx="11029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www.sap.com/india/products/scm/apm/what-is-predictive-maintenance.html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https://ieeexplore.ieee.org/document/9509696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www.researchgate.net/publication/337762244_Predictive_Maintenance_and_Monitoring_of_Industrial_Machine_using_Machine_Learning</a:t>
            </a:r>
            <a:r>
              <a:rPr lang="en-I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www.3ds.com/industries/industrial-equipment/predictive-maintenance-manufacturing-resilience</a:t>
            </a:r>
            <a:r>
              <a:rPr lang="en-I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ijisae.org/index.php/IJISAE/article/view/4689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200" y="614456"/>
            <a:ext cx="4673600" cy="6048188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Unexpected machinery failures lead to costly downtime and inefficient maintenance. This project aims to develop a predictive maintenance model that uses real-time sensor data to classify and anticipate failures—such as tool wear, heat issues, or power loss. By enabling proactive interventions, the model will help reduce downtime and optimize maintenance efforts.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232452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reduce unplanned downtime and enable proactive maintenance, we propose developing a machine learning-based predictive maintenance model using the </a:t>
            </a:r>
            <a:r>
              <a:rPr lang="en-US" i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Kaggle’s</a:t>
            </a:r>
            <a:r>
              <a:rPr lang="en-US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Predictive Maintenance Classification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IBM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Watsonx.ai Studio’s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would follow a structured pipeline as outlined below: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2" y="2472613"/>
            <a:ext cx="11029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Workflow</a:t>
            </a:r>
          </a:p>
          <a:p>
            <a:endParaRPr lang="en-IN" sz="1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and explore the dataset containing sensor readings and failure types.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 into training and holdout sets.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as handling missing values, encoding categorical features, and scaling.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 Using IBM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generate and evaluate multiple models using Snap ML algorithms.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on: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Decision Tree Classifier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Random Forest Classifier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 and Optimization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00050">
              <a:buFont typeface="+mj-lt"/>
              <a:buAutoNum type="roman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models based on performance metrics (e.g., accuracy).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the best-performing model (Snap Random Forest is expected to perform better, achieving up to 99.5% accuracy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2" y="4945835"/>
            <a:ext cx="11029616" cy="8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81192" y="4945835"/>
            <a:ext cx="11029616" cy="87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1192" y="1391073"/>
            <a:ext cx="11029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Enhancements in the Proposed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process of automatically tuning model parameters (such as tree depth, number of estimators, etc.) to find the optimal combination that yields the highest accuracy and avoids overfitting.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intelligent search strategies to achieve this efficiently.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creation, selection, and transformation of input features to help the model learn more effectively.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automates this by generating new features, selecting the most informative ones, and removing noise, which enhances predictive performance.</a:t>
            </a:r>
          </a:p>
          <a:p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</a:t>
            </a:r>
            <a:r>
              <a:rPr lang="en-US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</a:t>
            </a: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proposed solution is expected to deliver a high-accuracy classification model capable of predicting machine failures before they occur. By integrating predictive insights into maintenance planning, organizations can reduce downtime, optimize maintenance schedules, and lower operational costs.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2" y="1294055"/>
            <a:ext cx="11029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follows a structured, end-to-end machine learning workflow designed to anticipate machinery failures using sensor data. The methodology includes the following key phases: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2" y="1980017"/>
            <a:ext cx="1102961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Acquire sensor-based machine data from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Predictive Maintenance Dataset.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Clean, transform, and prepare the dataset for modeling by handling missing values and encoding features.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IBM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automatically build and compare models using Snap ML algorithms.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Optimization: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model performance through automated feature engineering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models using accuracy and other metrics to select the most reliable one.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final model as an API endpoint on IBM Cloud for real-time usage.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3787353"/>
            <a:ext cx="110296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System Requirements:</a:t>
            </a:r>
          </a:p>
          <a:p>
            <a:endParaRPr lang="en-US" sz="800" b="1" u="sng" dirty="0" smtClean="0"/>
          </a:p>
          <a:p>
            <a:r>
              <a:rPr lang="en-US" sz="1600" dirty="0" smtClean="0"/>
              <a:t>Watsonx.ai Runtime Service is providing software as well as hardware. For the software part it is creating an instance of Watsonx.ai Runtime and the hardware it is providing is 8 CPU and 32 GB RAM (large) which consumes 20 capacity units.</a:t>
            </a:r>
            <a:endParaRPr lang="en-US" sz="1600" dirty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81192" y="4833793"/>
            <a:ext cx="11029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 smtClean="0"/>
              <a:t>Libraries used:</a:t>
            </a:r>
          </a:p>
          <a:p>
            <a:endParaRPr lang="en-US" sz="800" b="1" u="sng" dirty="0" smtClean="0"/>
          </a:p>
          <a:p>
            <a:r>
              <a:rPr lang="en-US" sz="1600" dirty="0" smtClean="0"/>
              <a:t>  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81192" y="5285154"/>
            <a:ext cx="11029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Three main services are used to create and deploy the model 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Cloud object storage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Watsonx.ai runtime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Watsonx.ai studio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143509"/>
            <a:ext cx="11029616" cy="37941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4726" y="4568364"/>
            <a:ext cx="498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Fig1: Systematic Approach of building the model</a:t>
            </a:r>
            <a:endParaRPr lang="en-IN" sz="1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2" y="4906918"/>
            <a:ext cx="3143689" cy="190526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4002831" y="5668272"/>
            <a:ext cx="1343609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544299" y="5536384"/>
            <a:ext cx="260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used to develop the model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9809" y="1455575"/>
            <a:ext cx="11012382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</a:p>
          <a:p>
            <a:pPr algn="just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Random Forest Classifier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develeop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model.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implements a random forest classifier using the IBM Snap ML library. It can be used for binary classification problems. It handles both dense and sparse matrix inputs.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ndarray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 format for training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ndarray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format for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prediction.</a:t>
            </a:r>
          </a:p>
          <a:p>
            <a:pPr lvl="0" algn="just"/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Random Forest Classifier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chosen for model development due to its superior accuracy and support for advanced features like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optimization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enhance model performance and generalization. Compared to the Snap Decision Tree, it offers better handling of high-dimensional sensor data and complex failure patterns. Its selection is justified as it aligns well with the problem’s need for accurate, real-time classification of multiple failure types from diverse operational signals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alt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  <a:endParaRPr lang="en-US" altLang="en-US" b="1" u="sng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endParaRPr lang="en-US" altLang="en-US" sz="105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/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 features are taken as input by the model to predict the fault type such as – UDI , Product ID, Type ,Air Temperature[K] ,Process Temperature[K] , Rotational Speed[rpm] , Torque[Nm] , Tool wear[min] , Target.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426" y="1390261"/>
            <a:ext cx="1101238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</a:p>
          <a:p>
            <a:pPr algn="just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Snap Random Forest Classifier is trained on historical sensor data to learn patterns linked to machine failures.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enhances this process through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feature engineering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optimal model performance, reduced overfitting, and reliable predictions on unseen data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of the labeled data which is given as input is used as training dataset and rest is used for test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datset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trained with labeled dataset , where it has been given that for - air temp:298.6 , process temp:309.2 ,rotational speed:1311,torque:46.6,tool wear:44,target:0 , there is no power failure in the machine. There are 10000 instances of data are given , thus the model is trained so that if any random value is given , it can predict the possible outcome with reasonable accuracy.</a:t>
            </a:r>
          </a:p>
          <a:p>
            <a:pPr algn="just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2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</a:p>
          <a:p>
            <a:pPr algn="just"/>
            <a:endParaRPr lang="en-US" sz="1400" b="1" u="sng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trained Snap Random Forest Classifier predicts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failures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analyzing real-time sensor inputs such as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 temp, process temp, rotational speed, torque, tool wear etc.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prediction, this live data is passed to the deployed model via an API, which evaluates it against patterns learned from historical data. The model then classifies whether a power failure is likely to occur, enabling timely maintenance actions.</a:t>
            </a:r>
          </a:p>
          <a:p>
            <a:pPr algn="just"/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774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9162bd5b-4ed9-4da3-b376-05204580ba3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1649</TotalTime>
  <Words>859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Proposed Solution</vt:lpstr>
      <vt:lpstr>System  Approach</vt:lpstr>
      <vt:lpstr>System  Approach</vt:lpstr>
      <vt:lpstr>Algorithm &amp; Deployment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ABIR</cp:lastModifiedBy>
  <cp:revision>51</cp:revision>
  <dcterms:created xsi:type="dcterms:W3CDTF">2021-05-26T16:50:10Z</dcterms:created>
  <dcterms:modified xsi:type="dcterms:W3CDTF">2025-07-25T21:05:46Z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