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A008-171E-A28C-2214-F3FDD47F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AC580-1723-71E3-4C4F-8766CADC8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AD8F-B1D6-5C92-ED8E-4B282182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CBC6-2DAB-46BD-CA13-4DA60330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5A31-098B-3056-28EA-B3750CAD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791-0B54-4199-939B-3F9ACC0E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D502E-67B8-2667-5F16-ECF478E9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482E-4712-DBE7-345D-C2944927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EFD5-4BF6-E469-12B2-C58D3A0A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4C90-4C49-A662-202A-05AE045C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6DC7D-E550-475E-DF60-1EB1B6385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7F97B-9514-424E-47F9-346E67CE1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3798-B764-81AB-87A5-80677538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57AD-832E-AF9B-63A7-9B0467D0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143F-6F3E-7E52-DFDF-CE01E18A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92A3-5039-F65A-DC04-DD8B77D0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3B69-2467-AADD-C5F6-7E84A756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553E-6166-360E-09F9-E66A1152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E601-88C1-51A2-473D-8DEDB249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C6DF-4D43-9D4D-0A33-761B40D6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05FE-542F-3685-7BD5-AA55D227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9CC7C-288D-BC8E-1A13-7C8E98BF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E8D9-F591-10E3-4E35-3E1763C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73BC-0907-D394-7A3C-B18FE900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4679-0291-07E3-0EFB-F70432F6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7046-21FD-C0C1-DC62-DC3EF38E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9B1B-7FDD-0A39-35A8-1B3A1DF3E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4042-DEB8-6C61-690B-16E61CA6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E5E1A-1479-C061-BF42-DCE6C27F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44D0C-E68A-0431-280A-FCF7E017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8E8B6-66ED-882D-6220-61D1000A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C825-5CBA-2B82-9B17-715F76C1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3ED0E-9250-A9D7-9808-BCBA90E7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7DB6-E0A1-7829-F39D-0001C901B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F68AE-6852-1B25-CA0A-56CF4312B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ACC4E-BACD-8DCB-35B1-DC904AFF6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CA63C-E097-8728-45AB-E8D6CDC8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2014B-0EDF-D136-7FD0-A8160264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DBA9B-4AC2-1CB4-525E-271F5E42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284B-B611-1F24-CE3F-758D378E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3006B-B1C5-2222-E592-ACFF0E67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17138-625C-94BD-BB28-7F4DCF75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2E2B-957B-9A02-D879-3B017F4B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C02B2-E56B-B839-7F71-FDDBD2BC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FAC81-8AB1-63E4-DC4D-B7F3A601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7B136-A00F-5239-B735-FD4B190A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6EBE-20FF-3EC1-1F39-180B93B5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43A5-9A7A-8D61-A501-8F40937F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FBFF6-BEB6-E7AA-D78D-F730EC02D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2CA11-850B-042B-A664-8227DE91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F0710-52A1-F43A-C065-3880F7DC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E8BD8-EC8C-B839-75D9-49E24D18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F1BB-101A-14F9-F46D-A8E6B0F3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130D5-0C07-2D53-F0CD-8C78FF3FD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12128-01FD-A0BD-03A3-C8D88EFD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A5B2-ADEF-14F0-E90C-6646CB5F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E1BA-AE70-9107-AB70-778EE20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D8D71-0BD0-256F-8A36-B764C45A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44C81-1482-D69B-635C-71FE4A5D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B0A21-E426-81C5-7F44-7C4FDBF5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3CD4-4DB0-2912-3D45-EA130DF74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4DE-2812-4194-A666-99C9F089301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03D74-8035-F79F-A0AC-9E0A6B9A6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4BE9-DCFF-F79E-FE9D-ADCA952EA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C0A9-936E-44B2-9D94-67E79C0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CFF95-DA62-AA9E-8EF1-9380BD82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Smart-Grid Cyber Attack Detection and Prevention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Strategies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88D30-7A5A-1169-1A50-0ACA932F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CPRE 550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Abir Mojumder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8130B-754B-F645-7B7A-30E80D50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Smart-Grid Infrastructure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685F2-479E-B439-3A1A-BBF3F755CE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9" b="-2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E5BB-9EE8-41A2-D23C-970DE9DB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/>
              <a:t>Corporate Network</a:t>
            </a:r>
          </a:p>
          <a:p>
            <a:r>
              <a:rPr lang="en-US" sz="2000"/>
              <a:t>Control Center Network</a:t>
            </a:r>
          </a:p>
          <a:p>
            <a:pPr lvl="1"/>
            <a:r>
              <a:rPr lang="en-US" sz="2000"/>
              <a:t>Workstation with Control</a:t>
            </a:r>
            <a:br>
              <a:rPr lang="en-US" sz="2000"/>
            </a:br>
            <a:r>
              <a:rPr lang="en-US" sz="2000"/>
              <a:t>software (SICAM PAS)</a:t>
            </a:r>
          </a:p>
          <a:p>
            <a:r>
              <a:rPr lang="en-US" sz="2000"/>
              <a:t>Substation Networks</a:t>
            </a:r>
          </a:p>
          <a:p>
            <a:pPr lvl="1"/>
            <a:r>
              <a:rPr lang="en-US" sz="2000"/>
              <a:t>IED Relays</a:t>
            </a:r>
          </a:p>
          <a:p>
            <a:pPr lvl="1"/>
            <a:r>
              <a:rPr lang="en-US" sz="2000"/>
              <a:t>RTU Devices</a:t>
            </a:r>
          </a:p>
          <a:p>
            <a:r>
              <a:rPr lang="en-US" sz="2000"/>
              <a:t>Routers/Switches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CAFF5-CC8E-210B-4351-60FF3681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Common Weak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F321-3A7C-BCB2-4C69-DB53159D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Infiltrate via Email attachments, social engineering attacks on the corporate department</a:t>
            </a:r>
          </a:p>
          <a:p>
            <a:r>
              <a:rPr lang="en-US" sz="2400" dirty="0"/>
              <a:t>A lot of power grids still use Legacy Software/OS for compatibility issues.</a:t>
            </a:r>
          </a:p>
          <a:p>
            <a:r>
              <a:rPr lang="en-US" sz="2400" dirty="0"/>
              <a:t>These have known vulnerabilities. Can be exploited fairly easily</a:t>
            </a:r>
          </a:p>
          <a:p>
            <a:r>
              <a:rPr lang="en-US" sz="2400" dirty="0"/>
              <a:t>DNP3 Protocol used for Control center – Substation communication is simple, no default encryption.</a:t>
            </a:r>
          </a:p>
          <a:p>
            <a:r>
              <a:rPr lang="en-US" sz="2400" dirty="0"/>
              <a:t>Any internal system infiltration can perform control center level commands.</a:t>
            </a:r>
          </a:p>
        </p:txBody>
      </p:sp>
    </p:spTree>
    <p:extLst>
      <p:ext uri="{BB962C8B-B14F-4D97-AF65-F5344CB8AC3E}">
        <p14:creationId xmlns:p14="http://schemas.microsoft.com/office/powerpoint/2010/main" val="409236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BC62-8F6E-1AD3-9060-1A429AAD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Experiment Testbed – MITRE CALDERA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2B85-18D0-974A-3338-69EE6A50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916" y="2112579"/>
            <a:ext cx="9442590" cy="3907328"/>
          </a:xfrm>
        </p:spPr>
        <p:txBody>
          <a:bodyPr/>
          <a:lstStyle/>
          <a:p>
            <a:pPr marL="203454" indent="-203454" defTabSz="813816">
              <a:spcBef>
                <a:spcPts val="890"/>
              </a:spcBef>
            </a:pPr>
            <a:r>
              <a:rPr lang="en-US" sz="24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out some experiments on ISU’s </a:t>
            </a:r>
            <a:r>
              <a:rPr lang="en-US" sz="24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PowerCyber</a:t>
            </a:r>
            <a:r>
              <a:rPr lang="en-US" sz="24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Testbed</a:t>
            </a:r>
          </a:p>
          <a:p>
            <a:pPr marL="203454" indent="-203454" defTabSz="813816">
              <a:spcBef>
                <a:spcPts val="890"/>
              </a:spcBef>
            </a:pPr>
            <a:r>
              <a:rPr lang="en-US" sz="24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Opted to use MITRE CALDERA Adversary Emulation framework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D321D5E-9A95-2F17-7C0C-3F4379E7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292" y="3159157"/>
            <a:ext cx="3542271" cy="274526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3F4BE1D-9A43-DD9E-0A33-2E98085DB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6" y="3732988"/>
            <a:ext cx="3900705" cy="205715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B952796-E348-36E4-5C4B-71A8320B0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541" y="3732988"/>
            <a:ext cx="3693650" cy="2057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C7B5CE-89BF-A17E-C560-4CD03C655E8B}"/>
              </a:ext>
            </a:extLst>
          </p:cNvPr>
          <p:cNvSpPr txBox="1"/>
          <p:nvPr/>
        </p:nvSpPr>
        <p:spPr>
          <a:xfrm>
            <a:off x="9260931" y="5911762"/>
            <a:ext cx="2670632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424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 Network Diagram</a:t>
            </a:r>
            <a:endParaRPr 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3409D-A06F-63B2-D0F7-61183D160B05}"/>
              </a:ext>
            </a:extLst>
          </p:cNvPr>
          <p:cNvSpPr txBox="1"/>
          <p:nvPr/>
        </p:nvSpPr>
        <p:spPr>
          <a:xfrm>
            <a:off x="2976248" y="5820944"/>
            <a:ext cx="2670632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424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Testbed Substation Schematic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5623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14174-6971-4D45-DC97-E93237FE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Attack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E9D9-F853-1824-12A5-22470109E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639" y="2236258"/>
            <a:ext cx="8120283" cy="3360160"/>
          </a:xfrm>
        </p:spPr>
        <p:txBody>
          <a:bodyPr/>
          <a:lstStyle/>
          <a:p>
            <a:pPr marL="176022" indent="-176022" defTabSz="704088">
              <a:spcBef>
                <a:spcPts val="770"/>
              </a:spcBef>
            </a:pPr>
            <a:r>
              <a:rPr lang="en-US" sz="21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2 Attack Scenarios: Relay Tripping and Denial of Service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9C85F-5306-F4B2-F295-919A9421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7859"/>
            <a:ext cx="5264727" cy="1568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A4256-EC61-9FEF-CF61-7925F087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615" y="4619909"/>
            <a:ext cx="3951809" cy="1840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39E04-5838-7873-8018-13FF456995A9}"/>
              </a:ext>
            </a:extLst>
          </p:cNvPr>
          <p:cNvSpPr txBox="1"/>
          <p:nvPr/>
        </p:nvSpPr>
        <p:spPr>
          <a:xfrm>
            <a:off x="7979193" y="4222387"/>
            <a:ext cx="1890096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232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Relay Tripping Payload</a:t>
            </a:r>
            <a:endParaRPr lang="en-US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EC917-7AD5-9C6D-D823-0267C9B4D8C7}"/>
              </a:ext>
            </a:extLst>
          </p:cNvPr>
          <p:cNvSpPr txBox="1"/>
          <p:nvPr/>
        </p:nvSpPr>
        <p:spPr>
          <a:xfrm>
            <a:off x="7665156" y="6447272"/>
            <a:ext cx="1890096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232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 (SYN Flood) Payload</a:t>
            </a:r>
            <a:endParaRPr lang="en-US" sz="1600" i="1" dirty="0"/>
          </a:p>
        </p:txBody>
      </p:sp>
      <p:pic>
        <p:nvPicPr>
          <p:cNvPr id="11" name="Google Shape;309;p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FB9766-55DE-D94C-5290-51FD22D0A071}"/>
              </a:ext>
            </a:extLst>
          </p:cNvPr>
          <p:cNvPicPr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259" y="2558508"/>
            <a:ext cx="4130945" cy="207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19F01-74AC-4BD4-3879-CBEFFBBFBF62}"/>
              </a:ext>
            </a:extLst>
          </p:cNvPr>
          <p:cNvSpPr txBox="1"/>
          <p:nvPr/>
        </p:nvSpPr>
        <p:spPr>
          <a:xfrm>
            <a:off x="2629141" y="4604195"/>
            <a:ext cx="1615349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232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 Attack Execution</a:t>
            </a:r>
            <a:endParaRPr lang="en-US" sz="1600" i="1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CB4D77-C6DC-4097-D16C-86E4F93EC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563" y="5060681"/>
            <a:ext cx="4004339" cy="1124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6113D1-C9FF-85F8-7020-07F97727E149}"/>
              </a:ext>
            </a:extLst>
          </p:cNvPr>
          <p:cNvSpPr txBox="1"/>
          <p:nvPr/>
        </p:nvSpPr>
        <p:spPr>
          <a:xfrm>
            <a:off x="2491768" y="6257670"/>
            <a:ext cx="1890096" cy="47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232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 Flood Attack Execution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5527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C76E0E-A869-468C-8AB8-BE573739F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281552"/>
            <a:ext cx="12192000" cy="15764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980D51-170D-4D0F-B1DE-FA7299627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8856" y="5281552"/>
            <a:ext cx="4063142" cy="1576447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103BBE-1445-4DEC-B4D9-5C57296E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281552"/>
            <a:ext cx="12192000" cy="1576447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460F9-976D-EA72-EF30-9FC35A2A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Defense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7BE1-4E58-E8BE-5B5C-BCAE9E37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918" y="1335159"/>
            <a:ext cx="4888452" cy="545183"/>
          </a:xfrm>
        </p:spPr>
        <p:txBody>
          <a:bodyPr>
            <a:normAutofit/>
          </a:bodyPr>
          <a:lstStyle/>
          <a:p>
            <a:pPr marL="182880" indent="-182880" defTabSz="731520">
              <a:spcBef>
                <a:spcPts val="800"/>
              </a:spcBef>
            </a:pPr>
            <a:r>
              <a:rPr lang="en-US" sz="14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pfSense Firewall and Untangle Firewall/Intrusion Prevention System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489AA-2F85-376A-1DCD-BC60B71E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24" y="3536966"/>
            <a:ext cx="5458118" cy="1530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63D98-F1D6-69F7-DB11-C02499E9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28" y="1876310"/>
            <a:ext cx="4575117" cy="1290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7A2319-AC47-74AA-9572-00873BBBD03D}"/>
              </a:ext>
            </a:extLst>
          </p:cNvPr>
          <p:cNvSpPr txBox="1"/>
          <p:nvPr/>
        </p:nvSpPr>
        <p:spPr>
          <a:xfrm>
            <a:off x="569352" y="202732"/>
            <a:ext cx="5980972" cy="204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defTabSz="73152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Isolation is one of the best practices for reducing risk of infiltration</a:t>
            </a:r>
          </a:p>
          <a:p>
            <a:pPr marL="274320" indent="-274320" defTabSz="73152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2-Factor authentication in control center systems</a:t>
            </a:r>
          </a:p>
          <a:p>
            <a:pPr marL="274320" indent="-274320" defTabSz="73152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 of data transferred using DNP3 protocol</a:t>
            </a:r>
            <a:endParaRPr lang="en-US" sz="24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1D4E8-5138-B539-3206-F43C2A270567}"/>
              </a:ext>
            </a:extLst>
          </p:cNvPr>
          <p:cNvSpPr txBox="1"/>
          <p:nvPr/>
        </p:nvSpPr>
        <p:spPr>
          <a:xfrm>
            <a:off x="757382" y="2577997"/>
            <a:ext cx="575006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US" sz="16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* CALDERA Pathfinder tool for detecting known Vulnerabilities: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1" name="Google Shape;357;p22" descr="Diagram&#10;&#10;Description automatically generated">
            <a:extLst>
              <a:ext uri="{FF2B5EF4-FFF2-40B4-BE49-F238E27FC236}">
                <a16:creationId xmlns:a16="http://schemas.microsoft.com/office/drawing/2014/main" id="{271EE94D-6F57-2667-9D52-7D0A820F467A}"/>
              </a:ext>
            </a:extLst>
          </p:cNvPr>
          <p:cNvPicPr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504" y="3252419"/>
            <a:ext cx="2137874" cy="155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58;p2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3CF755A-28E4-62FA-A0B8-F73E0B6E000C}"/>
              </a:ext>
            </a:extLst>
          </p:cNvPr>
          <p:cNvPicPr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0355" y="3104258"/>
            <a:ext cx="1771372" cy="1831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36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9B562-6110-9A2A-4AC8-C6404937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278" y="403190"/>
            <a:ext cx="10905066" cy="599260"/>
          </a:xfrm>
        </p:spPr>
        <p:txBody>
          <a:bodyPr>
            <a:normAutofit fontScale="90000"/>
          </a:bodyPr>
          <a:lstStyle/>
          <a:p>
            <a:pPr defTabSz="941832"/>
            <a:r>
              <a:rPr lang="en-US" sz="4532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0EEB-F635-A6CE-27ED-B9139F2A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04" y="1149092"/>
            <a:ext cx="10905066" cy="635470"/>
          </a:xfrm>
        </p:spPr>
        <p:txBody>
          <a:bodyPr>
            <a:normAutofit/>
          </a:bodyPr>
          <a:lstStyle/>
          <a:p>
            <a:pPr marL="0" indent="0" defTabSz="941832">
              <a:spcBef>
                <a:spcPts val="1030"/>
              </a:spcBef>
              <a:buNone/>
            </a:pPr>
            <a:r>
              <a:rPr lang="en-US" sz="288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			Attack without Firewall: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Chart, timeline&#10;&#10;Description automatically generated with medium confidence">
            <a:extLst>
              <a:ext uri="{FF2B5EF4-FFF2-40B4-BE49-F238E27FC236}">
                <a16:creationId xmlns:a16="http://schemas.microsoft.com/office/drawing/2014/main" id="{7C9C4A6C-20A7-0756-837D-43AEEFDE5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30" y="1839589"/>
            <a:ext cx="4394071" cy="161115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92B74A3-EF2E-5246-07BB-621B8E16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97" y="1796279"/>
            <a:ext cx="4394239" cy="1680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59F41-0BDA-B6D6-E721-0A0B060790DF}"/>
              </a:ext>
            </a:extLst>
          </p:cNvPr>
          <p:cNvSpPr txBox="1"/>
          <p:nvPr/>
        </p:nvSpPr>
        <p:spPr>
          <a:xfrm>
            <a:off x="3371139" y="3871694"/>
            <a:ext cx="5047844" cy="54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2884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Attack with Firewall (and IDS)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0A74D-390E-0C6F-5B34-3E33792C851B}"/>
              </a:ext>
            </a:extLst>
          </p:cNvPr>
          <p:cNvSpPr txBox="1"/>
          <p:nvPr/>
        </p:nvSpPr>
        <p:spPr>
          <a:xfrm>
            <a:off x="1196428" y="3525755"/>
            <a:ext cx="3566874" cy="3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648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Substation Failure after Trip/DoS attack</a:t>
            </a:r>
            <a:endParaRPr 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64AE0-BE20-C5BA-0C81-266AC1C1331E}"/>
              </a:ext>
            </a:extLst>
          </p:cNvPr>
          <p:cNvSpPr txBox="1"/>
          <p:nvPr/>
        </p:nvSpPr>
        <p:spPr>
          <a:xfrm>
            <a:off x="6579279" y="3552256"/>
            <a:ext cx="3566874" cy="3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648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capture of flood attack in SS1</a:t>
            </a:r>
            <a:endParaRPr lang="en-US" sz="16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E8D983-15C0-A11B-2279-D61FF2373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994" y="4414292"/>
            <a:ext cx="2902297" cy="2352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6EA85-9E75-6134-2431-0C68667E9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520" y="4605154"/>
            <a:ext cx="7715250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C8955-0C8D-415D-9EDF-723F2FE6E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830" y="5383256"/>
            <a:ext cx="5255491" cy="12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6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6659D-285D-1166-61FC-5FE1AC49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ED04-1A0B-47EB-F57B-2A8AFA70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Using tools like CALDERA for Power grid Environments requires a lot of customized plugins/functionality to properly test the system</a:t>
            </a:r>
          </a:p>
          <a:p>
            <a:r>
              <a:rPr lang="en-US" sz="2400" dirty="0"/>
              <a:t>It is still helpful to understand common adversary scenarios.</a:t>
            </a:r>
          </a:p>
          <a:p>
            <a:r>
              <a:rPr lang="en-US" sz="2400" dirty="0"/>
              <a:t>The tool comes preinstalled with Discovery, Infiltration, Execution, Exfiltration Tactics based on MITRE ATT&amp;CK Framework.</a:t>
            </a:r>
          </a:p>
          <a:p>
            <a:r>
              <a:rPr lang="en-US" sz="2400" dirty="0"/>
              <a:t>ISU’s Testbed has vulnerabilities with older OS/Services running on them. (Windows XP and Server 2000). DNP3 packets are easy to monitor and perform replay attacks (Unauthorized Tripping relays)</a:t>
            </a:r>
          </a:p>
        </p:txBody>
      </p:sp>
    </p:spTree>
    <p:extLst>
      <p:ext uri="{BB962C8B-B14F-4D97-AF65-F5344CB8AC3E}">
        <p14:creationId xmlns:p14="http://schemas.microsoft.com/office/powerpoint/2010/main" val="53479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151</TotalTime>
  <Words>323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Smart-Grid Cyber Attack Detection and Prevention Strategies</vt:lpstr>
      <vt:lpstr>Smart-Grid Infrastructure</vt:lpstr>
      <vt:lpstr>Common Weak Points</vt:lpstr>
      <vt:lpstr>Experiment Testbed – MITRE CALDERA</vt:lpstr>
      <vt:lpstr>Attack Implementation</vt:lpstr>
      <vt:lpstr>Defense Strategies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Smart-Grid Cyber Attack Detection and Prevention Strategies</dc:title>
  <dc:creator>Mojumder, Abir [E CPE]</dc:creator>
  <cp:lastModifiedBy>Mojumder, Abir [E CPE]</cp:lastModifiedBy>
  <cp:revision>1</cp:revision>
  <dcterms:created xsi:type="dcterms:W3CDTF">2023-05-07T18:28:58Z</dcterms:created>
  <dcterms:modified xsi:type="dcterms:W3CDTF">2023-05-07T21:00:50Z</dcterms:modified>
</cp:coreProperties>
</file>